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Playfair Display" pitchFamily="2" charset="77"/>
      <p:regular r:id="rId28"/>
      <p:bold r:id="rId29"/>
      <p:italic r:id="rId30"/>
      <p:boldItalic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4702A5-329E-4252-B4CC-FDCD5CD9007E}">
  <a:tblStyle styleId="{F04702A5-329E-4252-B4CC-FDCD5CD9007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56849"/>
  </p:normalViewPr>
  <p:slideViewPr>
    <p:cSldViewPr snapToGrid="0">
      <p:cViewPr varScale="1">
        <p:scale>
          <a:sx n="92" d="100"/>
          <a:sy n="92" d="100"/>
        </p:scale>
        <p:origin x="23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The root of our team name is “windfall”, which has dual meanings as 1) fruit that has been blown down by the wind and 2) unexpected good fortune.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1c0c1fb4e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1c0c1fb4e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W</a:t>
            </a:r>
            <a:r>
              <a:rPr lang="en" dirty="0">
                <a:solidFill>
                  <a:schemeClr val="dk1"/>
                </a:solidFill>
              </a:rPr>
              <a:t>e believe robotic technology has finally reached the point where this type of deployment is possible, and </a:t>
            </a:r>
            <a:r>
              <a:rPr lang="en" b="1" dirty="0">
                <a:solidFill>
                  <a:schemeClr val="dk1"/>
                </a:solidFill>
              </a:rPr>
              <a:t>interviews with subject matter experts confirmed that there is an opportunity here.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We talked with local farmers, where we learned that </a:t>
            </a:r>
            <a:r>
              <a:rPr lang="en" b="1" dirty="0">
                <a:solidFill>
                  <a:schemeClr val="dk1"/>
                </a:solidFill>
              </a:rPr>
              <a:t>labor has become too costly </a:t>
            </a:r>
            <a:r>
              <a:rPr lang="en" dirty="0">
                <a:solidFill>
                  <a:schemeClr val="dk1"/>
                </a:solidFill>
              </a:rPr>
              <a:t>to harvest windfall apples–leaving an </a:t>
            </a:r>
            <a:r>
              <a:rPr lang="en" b="1" dirty="0">
                <a:solidFill>
                  <a:schemeClr val="dk1"/>
                </a:solidFill>
              </a:rPr>
              <a:t>untapped opportunity to increase yield</a:t>
            </a:r>
            <a:r>
              <a:rPr lang="en" dirty="0">
                <a:solidFill>
                  <a:schemeClr val="dk1"/>
                </a:solidFill>
              </a:rPr>
              <a:t> through robotic harvesting.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Using robots also makes sense in this scenario because apples must be </a:t>
            </a:r>
            <a:r>
              <a:rPr lang="en" b="1" dirty="0">
                <a:solidFill>
                  <a:schemeClr val="dk1"/>
                </a:solidFill>
              </a:rPr>
              <a:t>harvested from the ground within 3-4 days of falling</a:t>
            </a:r>
            <a:r>
              <a:rPr lang="en" dirty="0">
                <a:solidFill>
                  <a:schemeClr val="dk1"/>
                </a:solidFill>
              </a:rPr>
              <a:t>. Most farms can only afford to</a:t>
            </a:r>
            <a:r>
              <a:rPr lang="en" b="1" dirty="0">
                <a:solidFill>
                  <a:schemeClr val="dk1"/>
                </a:solidFill>
              </a:rPr>
              <a:t> contract human laborers once per year</a:t>
            </a:r>
            <a:r>
              <a:rPr lang="en" dirty="0">
                <a:solidFill>
                  <a:schemeClr val="dk1"/>
                </a:solidFill>
              </a:rPr>
              <a:t>, so only a small proportion of the apples that fall throughout the season get collected when they are on the job.</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We also talked with robotic experts at Nvidia and </a:t>
            </a:r>
            <a:r>
              <a:rPr lang="en" dirty="0" err="1">
                <a:solidFill>
                  <a:schemeClr val="dk1"/>
                </a:solidFill>
              </a:rPr>
              <a:t>InOrbit</a:t>
            </a:r>
            <a:r>
              <a:rPr lang="en" dirty="0">
                <a:solidFill>
                  <a:schemeClr val="dk1"/>
                </a:solidFill>
              </a:rPr>
              <a:t>, where we learned that </a:t>
            </a:r>
            <a:r>
              <a:rPr lang="en" b="1" dirty="0">
                <a:solidFill>
                  <a:schemeClr val="dk1"/>
                </a:solidFill>
              </a:rPr>
              <a:t>orchestrating fleets of robots in industrial settings is a burgeoning field</a:t>
            </a:r>
            <a:r>
              <a:rPr lang="en" dirty="0">
                <a:solidFill>
                  <a:schemeClr val="dk1"/>
                </a:solidFill>
              </a:rPr>
              <a:t>. There are entire startups focusing on this problem alone. MARL is a super promising technology for more efficient robotic orchestration, so we chose to focus on this specific technical challenge for our capstone.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Finally, we got strong feedback from fellow RL developers around the idea to test MARL in a real-world environment specific to our use case.</a:t>
            </a: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f84eec877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f84eec877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Since it wasn’t possible to achieve full robotic deployment </a:t>
            </a:r>
            <a:r>
              <a:rPr lang="en" sz="1050" dirty="0">
                <a:solidFill>
                  <a:schemeClr val="dk1"/>
                </a:solidFill>
              </a:rPr>
              <a:t>in just 14 weeks, we</a:t>
            </a:r>
            <a:r>
              <a:rPr lang="en" sz="1050" b="1" dirty="0">
                <a:solidFill>
                  <a:schemeClr val="dk1"/>
                </a:solidFill>
              </a:rPr>
              <a:t> focused on building the robotic orchestration component of our solution</a:t>
            </a:r>
            <a:r>
              <a:rPr lang="en" sz="1050" dirty="0">
                <a:solidFill>
                  <a:schemeClr val="dk1"/>
                </a:solidFill>
              </a:rPr>
              <a:t>, and intend to publish the results as research. Our research question is the following:</a:t>
            </a:r>
            <a:endParaRPr sz="105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5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Can multi-agent reinforcement learning increase the efficiency of robotic recovery of dropped apples? </a:t>
            </a:r>
            <a:endParaRPr b="1"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Some of the key features we’re including in our research to test assumptions are:</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The inclusion of multiple agents with different jobs</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The inclusion of unseen scenarios to ensure trained bots can perform in new orchards </a:t>
            </a:r>
            <a:endParaRPr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dirty="0">
                <a:solidFill>
                  <a:schemeClr val="dk1"/>
                </a:solidFill>
              </a:rPr>
              <a:t>The use of an environment that is based on real-world harvesting scenarios. </a:t>
            </a:r>
            <a:endParaRPr dirty="0">
              <a:solidFill>
                <a:schemeClr val="dk1"/>
              </a:solidFill>
            </a:endParaRPr>
          </a:p>
          <a:p>
            <a:pPr marL="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50" dirty="0">
                <a:solidFill>
                  <a:schemeClr val="dk1"/>
                </a:solidFill>
              </a:rPr>
              <a:t>Ultimately, the results of our research provide an MVP, which is a trained neural network for MARL implementation in an orchard setting. This trained model would be leveraged by downstream robotic fleet owners and operators to test the efficacy of this solution in the field.</a:t>
            </a: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f8d7bb63f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f8d7bb63f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A key feature of our research is that it pushes the boundaries of MARL</a:t>
            </a:r>
            <a:r>
              <a:rPr lang="en" b="1" dirty="0"/>
              <a:t> research toward a more real-world use case</a:t>
            </a:r>
            <a:r>
              <a:rPr lang="en" dirty="0"/>
              <a: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On the right, you can see a common MARL training environment called Level Based Foraging, this and other currently available environments are oversimplified and resemble a game of </a:t>
            </a:r>
            <a:r>
              <a:rPr lang="en" dirty="0" err="1"/>
              <a:t>pacman</a:t>
            </a:r>
            <a:r>
              <a:rPr lang="en" dirty="0"/>
              <a:t> more than they do a real-world agricultural setting. We wanted to represent real-world orchards like you see on the right, </a:t>
            </a:r>
            <a:r>
              <a:rPr lang="en" b="1" dirty="0"/>
              <a:t>with all of the variety and inconsistencies that come with them.</a:t>
            </a:r>
            <a:endParaRPr b="1"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23eb54fa9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23eb54fa9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To achieve this, we spent a full day in the field </a:t>
            </a:r>
            <a:r>
              <a:rPr lang="en" b="1" dirty="0"/>
              <a:t>collecting data on ten local orchards</a:t>
            </a:r>
            <a:r>
              <a:rPr lang="en" dirty="0"/>
              <a:t> so that we could</a:t>
            </a:r>
            <a:r>
              <a:rPr lang="en" b="1" dirty="0"/>
              <a:t> build a more representative environment</a:t>
            </a:r>
            <a:r>
              <a:rPr lang="en" dirty="0"/>
              <a:t>.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1eef9af210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1eef9af210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custom environment we developed </a:t>
            </a:r>
            <a:r>
              <a:rPr lang="en" b="1" dirty="0">
                <a:solidFill>
                  <a:schemeClr val="dk1"/>
                </a:solidFill>
              </a:rPr>
              <a:t>succeeds in pushing MARL research closer to real world use cases</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 few key features differentiate this environment from past work: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First is that it </a:t>
            </a:r>
            <a:r>
              <a:rPr lang="en" b="1" dirty="0">
                <a:solidFill>
                  <a:schemeClr val="dk1"/>
                </a:solidFill>
              </a:rPr>
              <a:t>incorporates real world dimensions for key parameters</a:t>
            </a:r>
            <a:r>
              <a:rPr lang="en" dirty="0">
                <a:solidFill>
                  <a:schemeClr val="dk1"/>
                </a:solidFill>
              </a:rPr>
              <a:t> like tree diameter and distance between trees (which you see on the right). It uses these parameters to </a:t>
            </a:r>
            <a:r>
              <a:rPr lang="en" b="1" dirty="0">
                <a:solidFill>
                  <a:schemeClr val="dk1"/>
                </a:solidFill>
              </a:rPr>
              <a:t>randomly generate a unique orchard</a:t>
            </a:r>
            <a:r>
              <a:rPr lang="en" dirty="0">
                <a:solidFill>
                  <a:schemeClr val="dk1"/>
                </a:solidFill>
              </a:rPr>
              <a:t> for each training run.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Second, we incorporate t</a:t>
            </a:r>
            <a:r>
              <a:rPr lang="en" b="1" dirty="0">
                <a:solidFill>
                  <a:schemeClr val="dk1"/>
                </a:solidFill>
              </a:rPr>
              <a:t>ask-specific bots </a:t>
            </a:r>
            <a:r>
              <a:rPr lang="en" dirty="0">
                <a:solidFill>
                  <a:schemeClr val="dk1"/>
                </a:solidFill>
              </a:rPr>
              <a:t>whose jobs have been defined with </a:t>
            </a:r>
            <a:r>
              <a:rPr lang="en" b="1" dirty="0">
                <a:solidFill>
                  <a:schemeClr val="dk1"/>
                </a:solidFill>
              </a:rPr>
              <a:t>minimally disruptive deployment in mind</a:t>
            </a:r>
            <a:r>
              <a:rPr lang="en" dirty="0">
                <a:solidFill>
                  <a:schemeClr val="dk1"/>
                </a:solidFill>
              </a:rPr>
              <a:t>. “Picker bots” pick apples up off the ground” and “moveable collection bins” will auto locate to reduce the distance traveled by pickers when they go to deposit apples.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Finally, our environment was developed in </a:t>
            </a:r>
            <a:r>
              <a:rPr lang="en" b="1" dirty="0">
                <a:solidFill>
                  <a:schemeClr val="dk1"/>
                </a:solidFill>
              </a:rPr>
              <a:t>continuous space</a:t>
            </a:r>
            <a:r>
              <a:rPr lang="en" dirty="0">
                <a:solidFill>
                  <a:schemeClr val="dk1"/>
                </a:solidFill>
              </a:rPr>
              <a:t>, as compared to the </a:t>
            </a:r>
            <a:r>
              <a:rPr lang="en" dirty="0" err="1">
                <a:solidFill>
                  <a:schemeClr val="dk1"/>
                </a:solidFill>
              </a:rPr>
              <a:t>pacman</a:t>
            </a:r>
            <a:r>
              <a:rPr lang="en" dirty="0">
                <a:solidFill>
                  <a:schemeClr val="dk1"/>
                </a:solidFill>
              </a:rPr>
              <a:t> style </a:t>
            </a:r>
            <a:r>
              <a:rPr lang="en" dirty="0" err="1">
                <a:solidFill>
                  <a:schemeClr val="dk1"/>
                </a:solidFill>
              </a:rPr>
              <a:t>gridworld</a:t>
            </a:r>
            <a:r>
              <a:rPr lang="en" dirty="0">
                <a:solidFill>
                  <a:schemeClr val="dk1"/>
                </a:solidFill>
              </a:rPr>
              <a:t> setup you saw on the previous slide. This is key to representing a real world scenario but makes for a much more challenging training task.</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1eef9af210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1eef9af21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dirty="0">
                <a:solidFill>
                  <a:schemeClr val="dk1"/>
                </a:solidFill>
              </a:rPr>
              <a:t>Our next challenge was designing an architecture that bridges the gap between </a:t>
            </a:r>
            <a:r>
              <a:rPr lang="en" b="1" dirty="0">
                <a:solidFill>
                  <a:schemeClr val="dk1"/>
                </a:solidFill>
              </a:rPr>
              <a:t>mimicking realistic complexity</a:t>
            </a:r>
            <a:r>
              <a:rPr lang="en" dirty="0">
                <a:solidFill>
                  <a:schemeClr val="dk1"/>
                </a:solidFill>
              </a:rPr>
              <a:t> and </a:t>
            </a:r>
            <a:r>
              <a:rPr lang="en" b="1" dirty="0">
                <a:solidFill>
                  <a:schemeClr val="dk1"/>
                </a:solidFill>
              </a:rPr>
              <a:t>enabling efficient model training</a:t>
            </a:r>
            <a:r>
              <a:rPr lang="en" dirty="0">
                <a:solidFill>
                  <a:schemeClr val="dk1"/>
                </a:solidFill>
              </a:rPr>
              <a:t>.</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This architecture has two main components: the </a:t>
            </a:r>
            <a:r>
              <a:rPr lang="en" b="1" dirty="0">
                <a:solidFill>
                  <a:schemeClr val="dk1"/>
                </a:solidFill>
              </a:rPr>
              <a:t>environment</a:t>
            </a:r>
            <a:r>
              <a:rPr lang="en" dirty="0">
                <a:solidFill>
                  <a:schemeClr val="dk1"/>
                </a:solidFill>
              </a:rPr>
              <a:t> and the </a:t>
            </a:r>
            <a:r>
              <a:rPr lang="en" b="1" dirty="0">
                <a:solidFill>
                  <a:schemeClr val="dk1"/>
                </a:solidFill>
              </a:rPr>
              <a:t>model</a:t>
            </a:r>
            <a:r>
              <a:rPr lang="en" dirty="0">
                <a:solidFill>
                  <a:schemeClr val="dk1"/>
                </a:solidFill>
              </a:rPr>
              <a:t>.</a:t>
            </a:r>
            <a:endParaRPr dirty="0">
              <a:solidFill>
                <a:schemeClr val="dk1"/>
              </a:solidFill>
            </a:endParaRPr>
          </a:p>
          <a:p>
            <a:pPr marL="457200" lvl="0" indent="-298450" algn="l" rtl="0">
              <a:lnSpc>
                <a:spcPct val="115000"/>
              </a:lnSpc>
              <a:spcBef>
                <a:spcPts val="1200"/>
              </a:spcBef>
              <a:spcAft>
                <a:spcPts val="0"/>
              </a:spcAft>
              <a:buClr>
                <a:schemeClr val="dk1"/>
              </a:buClr>
              <a:buSzPts val="1100"/>
              <a:buChar char="●"/>
            </a:pPr>
            <a:r>
              <a:rPr lang="en" dirty="0">
                <a:solidFill>
                  <a:schemeClr val="dk1"/>
                </a:solidFill>
              </a:rPr>
              <a:t>On the </a:t>
            </a:r>
            <a:r>
              <a:rPr lang="en" b="1" dirty="0">
                <a:solidFill>
                  <a:schemeClr val="dk1"/>
                </a:solidFill>
              </a:rPr>
              <a:t>environment</a:t>
            </a:r>
            <a:r>
              <a:rPr lang="en" dirty="0">
                <a:solidFill>
                  <a:schemeClr val="dk1"/>
                </a:solidFill>
              </a:rPr>
              <a:t> side, we built interactive classes that merge real orchard attributes with training compatibility. </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On the </a:t>
            </a:r>
            <a:r>
              <a:rPr lang="en" b="1" dirty="0">
                <a:solidFill>
                  <a:schemeClr val="dk1"/>
                </a:solidFill>
              </a:rPr>
              <a:t>model</a:t>
            </a:r>
            <a:r>
              <a:rPr lang="en" dirty="0">
                <a:solidFill>
                  <a:schemeClr val="dk1"/>
                </a:solidFill>
              </a:rPr>
              <a:t> side, we use a Multi-Agent proximal policy optimization approach, designed to </a:t>
            </a:r>
            <a:r>
              <a:rPr lang="en" b="1" dirty="0">
                <a:solidFill>
                  <a:schemeClr val="dk1"/>
                </a:solidFill>
              </a:rPr>
              <a:t>interact seamlessly </a:t>
            </a:r>
            <a:r>
              <a:rPr lang="en" dirty="0">
                <a:solidFill>
                  <a:schemeClr val="dk1"/>
                </a:solidFill>
              </a:rPr>
              <a:t>with the environment. It trains two networks:</a:t>
            </a:r>
            <a:endParaRPr dirty="0">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dirty="0">
                <a:solidFill>
                  <a:schemeClr val="dk1"/>
                </a:solidFill>
              </a:rPr>
              <a:t>The </a:t>
            </a:r>
            <a:r>
              <a:rPr lang="en" b="1" dirty="0">
                <a:solidFill>
                  <a:schemeClr val="dk1"/>
                </a:solidFill>
              </a:rPr>
              <a:t>actor </a:t>
            </a:r>
            <a:r>
              <a:rPr lang="en" dirty="0">
                <a:solidFill>
                  <a:schemeClr val="dk1"/>
                </a:solidFill>
              </a:rPr>
              <a:t>network, which selects the best action based on observations.</a:t>
            </a:r>
            <a:endParaRPr dirty="0">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dirty="0">
                <a:solidFill>
                  <a:schemeClr val="dk1"/>
                </a:solidFill>
              </a:rPr>
              <a:t>The </a:t>
            </a:r>
            <a:r>
              <a:rPr lang="en" b="1" dirty="0">
                <a:solidFill>
                  <a:schemeClr val="dk1"/>
                </a:solidFill>
              </a:rPr>
              <a:t>critic </a:t>
            </a:r>
            <a:r>
              <a:rPr lang="en" dirty="0">
                <a:solidFill>
                  <a:schemeClr val="dk1"/>
                </a:solidFill>
              </a:rPr>
              <a:t>network, which </a:t>
            </a:r>
            <a:r>
              <a:rPr lang="en" b="1" dirty="0">
                <a:solidFill>
                  <a:schemeClr val="dk1"/>
                </a:solidFill>
              </a:rPr>
              <a:t>evaluates the value of a state</a:t>
            </a:r>
            <a:r>
              <a:rPr lang="en" dirty="0">
                <a:solidFill>
                  <a:schemeClr val="dk1"/>
                </a:solidFill>
              </a:rPr>
              <a:t> and </a:t>
            </a:r>
            <a:r>
              <a:rPr lang="en" b="1" dirty="0">
                <a:solidFill>
                  <a:schemeClr val="dk1"/>
                </a:solidFill>
              </a:rPr>
              <a:t>critiques the actor’s choices</a:t>
            </a:r>
            <a:r>
              <a:rPr lang="en" dirty="0">
                <a:solidFill>
                  <a:schemeClr val="dk1"/>
                </a:solidFill>
              </a:rPr>
              <a:t> to improve its decision-making.</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By combining these components, we aim to create a system that is both </a:t>
            </a:r>
            <a:r>
              <a:rPr lang="en" b="1" dirty="0">
                <a:solidFill>
                  <a:schemeClr val="dk1"/>
                </a:solidFill>
              </a:rPr>
              <a:t>realistic enough to be useful</a:t>
            </a:r>
            <a:r>
              <a:rPr lang="en" dirty="0">
                <a:solidFill>
                  <a:schemeClr val="dk1"/>
                </a:solidFill>
              </a:rPr>
              <a:t> and </a:t>
            </a:r>
            <a:r>
              <a:rPr lang="en" b="1" dirty="0">
                <a:solidFill>
                  <a:schemeClr val="dk1"/>
                </a:solidFill>
              </a:rPr>
              <a:t>simplified enough to be trainable.</a:t>
            </a:r>
            <a:endParaRPr b="1" dirty="0">
              <a:solidFill>
                <a:schemeClr val="dk1"/>
              </a:solidFill>
            </a:endParaRPr>
          </a:p>
          <a:p>
            <a:pPr marL="457200" lvl="0" indent="0" algn="l" rtl="0">
              <a:lnSpc>
                <a:spcPct val="115000"/>
              </a:lnSpc>
              <a:spcBef>
                <a:spcPts val="120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1c6e280f1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1c6e280f1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br>
              <a:rPr lang="en" dirty="0"/>
            </a:br>
            <a:r>
              <a:rPr lang="en" dirty="0">
                <a:solidFill>
                  <a:schemeClr val="dk1"/>
                </a:solidFill>
              </a:rPr>
              <a:t>Training reinforcement learning models demands extensive iterations and compute, making parallelization essential.</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We explored </a:t>
            </a:r>
            <a:r>
              <a:rPr lang="en" dirty="0" err="1">
                <a:solidFill>
                  <a:schemeClr val="dk1"/>
                </a:solidFill>
              </a:rPr>
              <a:t>InstaDeep's</a:t>
            </a:r>
            <a:r>
              <a:rPr lang="en" dirty="0">
                <a:solidFill>
                  <a:schemeClr val="dk1"/>
                </a:solidFill>
              </a:rPr>
              <a:t> open-source libraries, </a:t>
            </a:r>
            <a:r>
              <a:rPr lang="en" b="1" dirty="0">
                <a:solidFill>
                  <a:schemeClr val="dk1"/>
                </a:solidFill>
              </a:rPr>
              <a:t>Jumanji</a:t>
            </a:r>
            <a:r>
              <a:rPr lang="en" dirty="0">
                <a:solidFill>
                  <a:schemeClr val="dk1"/>
                </a:solidFill>
              </a:rPr>
              <a:t> and </a:t>
            </a:r>
            <a:r>
              <a:rPr lang="en" b="1" dirty="0" err="1">
                <a:solidFill>
                  <a:schemeClr val="dk1"/>
                </a:solidFill>
              </a:rPr>
              <a:t>Mava</a:t>
            </a:r>
            <a:r>
              <a:rPr lang="en" dirty="0">
                <a:solidFill>
                  <a:schemeClr val="dk1"/>
                </a:solidFill>
              </a:rPr>
              <a:t>, which are specifically designed for reinforcement learning.  </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These libraries are built on top of </a:t>
            </a:r>
            <a:r>
              <a:rPr lang="en" b="1" dirty="0">
                <a:solidFill>
                  <a:schemeClr val="dk1"/>
                </a:solidFill>
              </a:rPr>
              <a:t>Jax</a:t>
            </a:r>
            <a:r>
              <a:rPr lang="en" dirty="0">
                <a:solidFill>
                  <a:schemeClr val="dk1"/>
                </a:solidFill>
              </a:rPr>
              <a:t> and </a:t>
            </a:r>
            <a:r>
              <a:rPr lang="en" b="1" dirty="0">
                <a:solidFill>
                  <a:schemeClr val="dk1"/>
                </a:solidFill>
              </a:rPr>
              <a:t>Flax</a:t>
            </a:r>
            <a:r>
              <a:rPr lang="en" dirty="0">
                <a:solidFill>
                  <a:schemeClr val="dk1"/>
                </a:solidFill>
              </a:rPr>
              <a:t>, </a:t>
            </a:r>
            <a:endParaRPr dirty="0">
              <a:solidFill>
                <a:schemeClr val="dk1"/>
              </a:solidFill>
            </a:endParaRPr>
          </a:p>
          <a:p>
            <a:pPr marL="0" lvl="0" indent="457200" algn="l" rtl="0">
              <a:lnSpc>
                <a:spcPct val="115000"/>
              </a:lnSpc>
              <a:spcBef>
                <a:spcPts val="1200"/>
              </a:spcBef>
              <a:spcAft>
                <a:spcPts val="0"/>
              </a:spcAft>
              <a:buNone/>
            </a:pPr>
            <a:r>
              <a:rPr lang="en" dirty="0">
                <a:solidFill>
                  <a:schemeClr val="dk1"/>
                </a:solidFill>
              </a:rPr>
              <a:t>which are high-performance libraries designed for parallelized deep learning.  </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While Jumanji and </a:t>
            </a:r>
            <a:r>
              <a:rPr lang="en" dirty="0" err="1">
                <a:solidFill>
                  <a:schemeClr val="dk1"/>
                </a:solidFill>
              </a:rPr>
              <a:t>Mava</a:t>
            </a:r>
            <a:r>
              <a:rPr lang="en" dirty="0">
                <a:solidFill>
                  <a:schemeClr val="dk1"/>
                </a:solidFill>
              </a:rPr>
              <a:t> offered an excellent foundation, their standard configurations didn’t align with our unique use case. </a:t>
            </a:r>
            <a:endParaRPr dirty="0">
              <a:solidFill>
                <a:schemeClr val="dk1"/>
              </a:solidFill>
            </a:endParaRPr>
          </a:p>
          <a:p>
            <a:pPr marL="0" lvl="0" indent="0" algn="l" rtl="0">
              <a:lnSpc>
                <a:spcPct val="115000"/>
              </a:lnSpc>
              <a:spcBef>
                <a:spcPts val="1200"/>
              </a:spcBef>
              <a:spcAft>
                <a:spcPts val="0"/>
              </a:spcAft>
              <a:buNone/>
            </a:pPr>
            <a:r>
              <a:rPr lang="en" dirty="0">
                <a:solidFill>
                  <a:schemeClr val="dk1"/>
                </a:solidFill>
              </a:rPr>
              <a:t>To address this, we performed a </a:t>
            </a:r>
            <a:r>
              <a:rPr lang="en" b="1" dirty="0">
                <a:solidFill>
                  <a:schemeClr val="dk1"/>
                </a:solidFill>
              </a:rPr>
              <a:t>deep study</a:t>
            </a:r>
            <a:r>
              <a:rPr lang="en" dirty="0">
                <a:solidFill>
                  <a:schemeClr val="dk1"/>
                </a:solidFill>
              </a:rPr>
              <a:t> of these libraries, and created </a:t>
            </a:r>
            <a:r>
              <a:rPr lang="en" b="1" dirty="0">
                <a:solidFill>
                  <a:schemeClr val="dk1"/>
                </a:solidFill>
              </a:rPr>
              <a:t>Applesauce</a:t>
            </a:r>
            <a:r>
              <a:rPr lang="en" dirty="0">
                <a:solidFill>
                  <a:schemeClr val="dk1"/>
                </a:solidFill>
              </a:rPr>
              <a:t>, a custom repository with 4,000 lines of integrated code. </a:t>
            </a:r>
            <a:endParaRPr dirty="0">
              <a:solidFill>
                <a:schemeClr val="dk1"/>
              </a:solidFill>
            </a:endParaRPr>
          </a:p>
          <a:p>
            <a:pPr marL="0" lvl="0" indent="0" algn="l" rtl="0">
              <a:lnSpc>
                <a:spcPct val="115000"/>
              </a:lnSpc>
              <a:spcBef>
                <a:spcPts val="1200"/>
              </a:spcBef>
              <a:spcAft>
                <a:spcPts val="1200"/>
              </a:spcAft>
              <a:buNone/>
            </a:pPr>
            <a:r>
              <a:rPr lang="en" b="1" dirty="0">
                <a:solidFill>
                  <a:schemeClr val="dk1"/>
                </a:solidFill>
              </a:rPr>
              <a:t>Applesauce</a:t>
            </a:r>
            <a:r>
              <a:rPr lang="en" dirty="0">
                <a:solidFill>
                  <a:schemeClr val="dk1"/>
                </a:solidFill>
              </a:rPr>
              <a:t> was pivotal in enabling us to explore our specific realistic requirements</a:t>
            </a:r>
            <a:r>
              <a:rPr lang="en" b="1" dirty="0">
                <a:solidFill>
                  <a:schemeClr val="dk1"/>
                </a:solidFill>
              </a:rPr>
              <a:t> while</a:t>
            </a:r>
            <a:r>
              <a:rPr lang="en" dirty="0">
                <a:solidFill>
                  <a:schemeClr val="dk1"/>
                </a:solidFill>
              </a:rPr>
              <a:t> harnessing the power of these advanced tools.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1e20eb6d0d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1e20eb6d0d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dirty="0">
                <a:solidFill>
                  <a:schemeClr val="dk1"/>
                </a:solidFill>
              </a:rPr>
              <a:t>And those efforts paid off when it came time to training. </a:t>
            </a:r>
            <a:endParaRPr dirty="0">
              <a:solidFill>
                <a:schemeClr val="dk1"/>
              </a:solidFill>
            </a:endParaRPr>
          </a:p>
          <a:p>
            <a:pPr marL="457200" lvl="0" indent="0" algn="l" rtl="0">
              <a:spcBef>
                <a:spcPts val="0"/>
              </a:spcBef>
              <a:spcAft>
                <a:spcPts val="0"/>
              </a:spcAft>
              <a:buNone/>
            </a:pPr>
            <a:r>
              <a:rPr lang="en" dirty="0">
                <a:solidFill>
                  <a:schemeClr val="dk1"/>
                </a:solidFill>
              </a:rPr>
              <a:t>With our architecture, we are capable of training across hundreds of environments simultaneously. </a:t>
            </a:r>
            <a:endParaRPr dirty="0">
              <a:solidFill>
                <a:schemeClr val="dk1"/>
              </a:solidFill>
            </a:endParaRPr>
          </a:p>
          <a:p>
            <a:pPr marL="457200" lvl="0" indent="0" algn="l" rtl="0">
              <a:spcBef>
                <a:spcPts val="0"/>
              </a:spcBef>
              <a:spcAft>
                <a:spcPts val="0"/>
              </a:spcAft>
              <a:buNone/>
            </a:pPr>
            <a:r>
              <a:rPr lang="en" dirty="0">
                <a:solidFill>
                  <a:schemeClr val="dk1"/>
                </a:solidFill>
              </a:rPr>
              <a:t>This provided the opportunity for our models to run through and learn from millions of timesteps in short runs. </a:t>
            </a:r>
            <a:endParaRPr dirty="0">
              <a:solidFill>
                <a:schemeClr val="dk1"/>
              </a:solidFill>
            </a:endParaRPr>
          </a:p>
          <a:p>
            <a:pPr marL="457200" lvl="0" indent="457200" algn="l" rtl="0">
              <a:spcBef>
                <a:spcPts val="0"/>
              </a:spcBef>
              <a:spcAft>
                <a:spcPts val="0"/>
              </a:spcAft>
              <a:buNone/>
            </a:pPr>
            <a:r>
              <a:rPr lang="en" dirty="0">
                <a:solidFill>
                  <a:schemeClr val="dk1"/>
                </a:solidFill>
              </a:rPr>
              <a:t>Which then allowed us to learn quickly as well. </a:t>
            </a:r>
            <a:endParaRPr dirty="0">
              <a:solidFill>
                <a:schemeClr val="dk1"/>
              </a:solidFill>
            </a:endParaRPr>
          </a:p>
          <a:p>
            <a:pPr marL="457200" lvl="0" indent="0" algn="l" rtl="0">
              <a:spcBef>
                <a:spcPts val="0"/>
              </a:spcBef>
              <a:spcAft>
                <a:spcPts val="0"/>
              </a:spcAft>
              <a:buNone/>
            </a:pPr>
            <a:endParaRPr dirty="0">
              <a:solidFill>
                <a:schemeClr val="dk1"/>
              </a:solidFill>
            </a:endParaRPr>
          </a:p>
          <a:p>
            <a:pPr marL="457200" lvl="0" indent="0" algn="l" rtl="0">
              <a:spcBef>
                <a:spcPts val="0"/>
              </a:spcBef>
              <a:spcAft>
                <a:spcPts val="0"/>
              </a:spcAft>
              <a:buNone/>
            </a:pPr>
            <a:r>
              <a:rPr lang="en" dirty="0">
                <a:solidFill>
                  <a:schemeClr val="dk1"/>
                </a:solidFill>
              </a:rPr>
              <a:t>Shown here are some examples of that journey. </a:t>
            </a:r>
            <a:endParaRPr dirty="0">
              <a:solidFill>
                <a:schemeClr val="dk1"/>
              </a:solidFill>
            </a:endParaRPr>
          </a:p>
          <a:p>
            <a:pPr marL="457200" lvl="0" indent="0" algn="l" rtl="0">
              <a:spcBef>
                <a:spcPts val="0"/>
              </a:spcBef>
              <a:spcAft>
                <a:spcPts val="0"/>
              </a:spcAft>
              <a:buNone/>
            </a:pPr>
            <a:r>
              <a:rPr lang="en" dirty="0">
                <a:solidFill>
                  <a:schemeClr val="dk1"/>
                </a:solidFill>
              </a:rPr>
              <a:t>As a reminder, the blue circles -&gt; robots, </a:t>
            </a:r>
            <a:endParaRPr dirty="0">
              <a:solidFill>
                <a:schemeClr val="dk1"/>
              </a:solidFill>
            </a:endParaRPr>
          </a:p>
          <a:p>
            <a:pPr marL="914400" lvl="0" indent="457200" algn="l" rtl="0">
              <a:spcBef>
                <a:spcPts val="0"/>
              </a:spcBef>
              <a:spcAft>
                <a:spcPts val="0"/>
              </a:spcAft>
              <a:buNone/>
            </a:pPr>
            <a:r>
              <a:rPr lang="en" dirty="0">
                <a:solidFill>
                  <a:schemeClr val="dk1"/>
                </a:solidFill>
              </a:rPr>
              <a:t>the grey is the bin they are looking to deposit into. </a:t>
            </a:r>
            <a:endParaRPr dirty="0">
              <a:solidFill>
                <a:schemeClr val="dk1"/>
              </a:solidFill>
            </a:endParaRPr>
          </a:p>
          <a:p>
            <a:pPr marL="914400" lvl="0" indent="457200" algn="l" rtl="0">
              <a:spcBef>
                <a:spcPts val="0"/>
              </a:spcBef>
              <a:spcAft>
                <a:spcPts val="0"/>
              </a:spcAft>
              <a:buNone/>
            </a:pPr>
            <a:r>
              <a:rPr lang="en" dirty="0">
                <a:solidFill>
                  <a:schemeClr val="dk1"/>
                </a:solidFill>
              </a:rPr>
              <a:t>green represents a tree trunk and the red dots scattered around it are apples. </a:t>
            </a:r>
            <a:endParaRPr dirty="0">
              <a:solidFill>
                <a:schemeClr val="dk1"/>
              </a:solidFill>
            </a:endParaRPr>
          </a:p>
          <a:p>
            <a:pPr marL="457200" lvl="0" indent="0" algn="l" rtl="0">
              <a:spcBef>
                <a:spcPts val="0"/>
              </a:spcBef>
              <a:spcAft>
                <a:spcPts val="0"/>
              </a:spcAft>
              <a:buNone/>
            </a:pPr>
            <a:endParaRPr dirty="0">
              <a:solidFill>
                <a:schemeClr val="dk1"/>
              </a:solidFill>
            </a:endParaRPr>
          </a:p>
          <a:p>
            <a:pPr marL="457200" lvl="0" indent="0" algn="l" rtl="0">
              <a:spcBef>
                <a:spcPts val="0"/>
              </a:spcBef>
              <a:spcAft>
                <a:spcPts val="0"/>
              </a:spcAft>
              <a:buNone/>
            </a:pPr>
            <a:r>
              <a:rPr lang="en" dirty="0">
                <a:solidFill>
                  <a:schemeClr val="dk1"/>
                </a:solidFill>
              </a:rPr>
              <a:t>Our starting point is a rendering of bots after dismal training.  As can be seen, they appear to be taking random actions, </a:t>
            </a:r>
            <a:endParaRPr dirty="0">
              <a:solidFill>
                <a:schemeClr val="dk1"/>
              </a:solidFill>
            </a:endParaRPr>
          </a:p>
          <a:p>
            <a:pPr marL="914400" lvl="0" indent="457200" algn="l" rtl="0">
              <a:spcBef>
                <a:spcPts val="0"/>
              </a:spcBef>
              <a:spcAft>
                <a:spcPts val="0"/>
              </a:spcAft>
              <a:buNone/>
            </a:pPr>
            <a:r>
              <a:rPr lang="en" dirty="0">
                <a:solidFill>
                  <a:schemeClr val="dk1"/>
                </a:solidFill>
              </a:rPr>
              <a:t>while they may luck out on picking up an apple, none get deposited into the bin. </a:t>
            </a:r>
            <a:endParaRPr dirty="0">
              <a:solidFill>
                <a:schemeClr val="dk1"/>
              </a:solidFill>
            </a:endParaRPr>
          </a:p>
          <a:p>
            <a:pPr marL="457200" lvl="0" indent="0" algn="l" rtl="0">
              <a:spcBef>
                <a:spcPts val="0"/>
              </a:spcBef>
              <a:spcAft>
                <a:spcPts val="0"/>
              </a:spcAft>
              <a:buNone/>
            </a:pPr>
            <a:endParaRPr dirty="0">
              <a:solidFill>
                <a:schemeClr val="dk1"/>
              </a:solidFill>
            </a:endParaRPr>
          </a:p>
          <a:p>
            <a:pPr marL="457200" lvl="0" indent="0" algn="l" rtl="0">
              <a:spcBef>
                <a:spcPts val="0"/>
              </a:spcBef>
              <a:spcAft>
                <a:spcPts val="0"/>
              </a:spcAft>
              <a:buNone/>
            </a:pPr>
            <a:r>
              <a:rPr lang="en" dirty="0">
                <a:solidFill>
                  <a:schemeClr val="dk1"/>
                </a:solidFill>
              </a:rPr>
              <a:t>This middle section highlights just some of the many learnings along the way. </a:t>
            </a:r>
            <a:endParaRPr dirty="0">
              <a:solidFill>
                <a:schemeClr val="dk1"/>
              </a:solidFill>
            </a:endParaRPr>
          </a:p>
          <a:p>
            <a:pPr marL="914400" lvl="0" indent="-298450" algn="l" rtl="0">
              <a:spcBef>
                <a:spcPts val="0"/>
              </a:spcBef>
              <a:spcAft>
                <a:spcPts val="0"/>
              </a:spcAft>
              <a:buClr>
                <a:schemeClr val="dk1"/>
              </a:buClr>
              <a:buSzPts val="1100"/>
              <a:buChar char="-"/>
            </a:pPr>
            <a:r>
              <a:rPr lang="en" dirty="0">
                <a:solidFill>
                  <a:schemeClr val="dk1"/>
                </a:solidFill>
              </a:rPr>
              <a:t>A bot that goaltends the basket in hopes for a quick reward. </a:t>
            </a:r>
            <a:endParaRPr dirty="0">
              <a:solidFill>
                <a:schemeClr val="dk1"/>
              </a:solidFill>
            </a:endParaRPr>
          </a:p>
          <a:p>
            <a:pPr marL="914400" lvl="0" indent="-298450" algn="l" rtl="0">
              <a:spcBef>
                <a:spcPts val="0"/>
              </a:spcBef>
              <a:spcAft>
                <a:spcPts val="0"/>
              </a:spcAft>
              <a:buClr>
                <a:schemeClr val="dk1"/>
              </a:buClr>
              <a:buSzPts val="1100"/>
              <a:buChar char="-"/>
            </a:pPr>
            <a:r>
              <a:rPr lang="en" dirty="0">
                <a:solidFill>
                  <a:schemeClr val="dk1"/>
                </a:solidFill>
              </a:rPr>
              <a:t>Another seemingly stuck by a tree</a:t>
            </a:r>
            <a:endParaRPr dirty="0">
              <a:solidFill>
                <a:schemeClr val="dk1"/>
              </a:solidFill>
            </a:endParaRPr>
          </a:p>
          <a:p>
            <a:pPr marL="914400" lvl="0" indent="-298450" algn="l" rtl="0">
              <a:spcBef>
                <a:spcPts val="0"/>
              </a:spcBef>
              <a:spcAft>
                <a:spcPts val="0"/>
              </a:spcAft>
              <a:buClr>
                <a:schemeClr val="dk1"/>
              </a:buClr>
              <a:buSzPts val="1100"/>
              <a:buChar char="-"/>
            </a:pPr>
            <a:r>
              <a:rPr lang="en" dirty="0">
                <a:solidFill>
                  <a:schemeClr val="dk1"/>
                </a:solidFill>
              </a:rPr>
              <a:t>another wondering out of bounds</a:t>
            </a:r>
            <a:endParaRPr dirty="0">
              <a:solidFill>
                <a:schemeClr val="dk1"/>
              </a:solidFill>
            </a:endParaRPr>
          </a:p>
          <a:p>
            <a:pPr marL="914400" lvl="0" indent="-298450" algn="l" rtl="0">
              <a:spcBef>
                <a:spcPts val="0"/>
              </a:spcBef>
              <a:spcAft>
                <a:spcPts val="0"/>
              </a:spcAft>
              <a:buClr>
                <a:schemeClr val="dk1"/>
              </a:buClr>
              <a:buSzPts val="1100"/>
              <a:buChar char="-"/>
            </a:pPr>
            <a:r>
              <a:rPr lang="en" dirty="0">
                <a:solidFill>
                  <a:schemeClr val="dk1"/>
                </a:solidFill>
              </a:rPr>
              <a:t>and lastly one that picks up an apple and just wanders around with it.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	These are just a few examples of the many iterations that were made to improve our environment and model,</a:t>
            </a:r>
            <a:endParaRPr dirty="0">
              <a:solidFill>
                <a:schemeClr val="dk1"/>
              </a:solidFill>
            </a:endParaRPr>
          </a:p>
          <a:p>
            <a:pPr marL="0" lvl="0" indent="0" algn="l" rtl="0">
              <a:spcBef>
                <a:spcPts val="0"/>
              </a:spcBef>
              <a:spcAft>
                <a:spcPts val="0"/>
              </a:spcAft>
              <a:buNone/>
            </a:pPr>
            <a:r>
              <a:rPr lang="en" dirty="0">
                <a:solidFill>
                  <a:schemeClr val="dk1"/>
                </a:solidFill>
              </a:rPr>
              <a:t>                                              through addressing environment logic, intrinsic attributes, reward functions and fine tuning modeling parameters.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	Lastly shown here is our current model performing effective collection of the apples. </a:t>
            </a:r>
            <a:endParaRPr dirty="0">
              <a:solidFill>
                <a:schemeClr val="dk1"/>
              </a:solidFill>
            </a:endParaRPr>
          </a:p>
          <a:p>
            <a:pPr marL="0" lvl="0" indent="0" algn="l" rtl="0">
              <a:spcBef>
                <a:spcPts val="0"/>
              </a:spcBef>
              <a:spcAft>
                <a:spcPts val="0"/>
              </a:spcAft>
              <a:buNone/>
            </a:pPr>
            <a:endParaRPr dirty="0">
              <a:solidFill>
                <a:schemeClr val="dk1"/>
              </a:solidFill>
            </a:endParaRPr>
          </a:p>
          <a:p>
            <a:pPr marL="457200" lvl="0" indent="0" algn="l" rtl="0">
              <a:spcBef>
                <a:spcPts val="0"/>
              </a:spcBef>
              <a:spcAft>
                <a:spcPts val="0"/>
              </a:spcAft>
              <a:buNone/>
            </a:pPr>
            <a:r>
              <a:rPr lang="en" dirty="0">
                <a:solidFill>
                  <a:schemeClr val="dk1"/>
                </a:solidFill>
              </a:rPr>
              <a:t>Now I will hand it off to River to discuss baseline comparison. </a:t>
            </a:r>
            <a:endParaRPr dirty="0">
              <a:solidFill>
                <a:schemeClr val="dk1"/>
              </a:solidFill>
            </a:endParaRPr>
          </a:p>
          <a:p>
            <a:pPr marL="45720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1e20eb6d0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1e20eb6d0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1c0c1fb4e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1c0c1fb4e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1c6e280f19_1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1c6e280f19_1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1e20eb6d0d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1e20eb6d0d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1e20eb6d0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1e20eb6d0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1e20eb6d0d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1e20eb6d0d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31c0c1fb4e2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31c0c1fb4e2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sz="1050" dirty="0">
                <a:solidFill>
                  <a:srgbClr val="444746"/>
                </a:solidFill>
                <a:latin typeface="Roboto"/>
                <a:ea typeface="Roboto"/>
                <a:cs typeface="Roboto"/>
                <a:sym typeface="Roboto"/>
              </a:rPr>
              <a:t>Solution for # 1. Designed new environment that suits real world, started with simplest version of that enviro.</a:t>
            </a:r>
            <a:endParaRPr sz="1050"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sz="1050" dirty="0">
                <a:solidFill>
                  <a:srgbClr val="444746"/>
                </a:solidFill>
                <a:latin typeface="Roboto"/>
                <a:ea typeface="Roboto"/>
                <a:cs typeface="Roboto"/>
                <a:sym typeface="Roboto"/>
              </a:rPr>
              <a:t>Solution for # 2. Leveraged MARL library and JAX for easy parallelization.</a:t>
            </a:r>
            <a:endParaRPr sz="1050" dirty="0">
              <a:solidFill>
                <a:srgbClr val="444746"/>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sz="1050" dirty="0">
                <a:solidFill>
                  <a:srgbClr val="444746"/>
                </a:solidFill>
                <a:latin typeface="Roboto"/>
                <a:ea typeface="Roboto"/>
                <a:cs typeface="Roboto"/>
                <a:sym typeface="Roboto"/>
              </a:rPr>
              <a:t>Solution for # 3. (to be edited) Engage with other researchers and practitioners in the MARL and robotics field to keep up with the pace of innovation and design our research / product in the best possible way.</a:t>
            </a:r>
            <a:endParaRPr sz="1050" dirty="0">
              <a:solidFill>
                <a:srgbClr val="444746"/>
              </a:solidFill>
              <a:latin typeface="Roboto"/>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1c6e280f19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31c6e280f19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dirty="0">
              <a:solidFill>
                <a:schemeClr val="dk1"/>
              </a:solidFill>
              <a:latin typeface="Aptos"/>
              <a:ea typeface="Aptos"/>
              <a:cs typeface="Aptos"/>
              <a:sym typeface="Aptos"/>
            </a:endParaRPr>
          </a:p>
          <a:p>
            <a:pPr marL="0" lvl="0" indent="0" algn="l" rtl="0">
              <a:spcBef>
                <a:spcPts val="0"/>
              </a:spcBef>
              <a:spcAft>
                <a:spcPts val="0"/>
              </a:spcAft>
              <a:buClr>
                <a:schemeClr val="dk1"/>
              </a:buClr>
              <a:buSzPts val="1100"/>
              <a:buFont typeface="Arial"/>
              <a:buNone/>
            </a:pPr>
            <a:r>
              <a:rPr lang="en" dirty="0">
                <a:solidFill>
                  <a:schemeClr val="dk1"/>
                </a:solidFill>
                <a:latin typeface="Aptos"/>
                <a:ea typeface="Aptos"/>
                <a:cs typeface="Aptos"/>
                <a:sym typeface="Aptos"/>
              </a:rPr>
              <a:t>We’ve conducted a substantial amount of research and laid a</a:t>
            </a:r>
            <a:r>
              <a:rPr lang="en" b="1" dirty="0">
                <a:solidFill>
                  <a:schemeClr val="dk1"/>
                </a:solidFill>
                <a:latin typeface="Aptos"/>
                <a:ea typeface="Aptos"/>
                <a:cs typeface="Aptos"/>
                <a:sym typeface="Aptos"/>
              </a:rPr>
              <a:t> strong foundation for our project this fall</a:t>
            </a:r>
            <a:r>
              <a:rPr lang="en" dirty="0">
                <a:solidFill>
                  <a:schemeClr val="dk1"/>
                </a:solidFill>
                <a:latin typeface="Aptos"/>
                <a:ea typeface="Aptos"/>
                <a:cs typeface="Aptos"/>
                <a:sym typeface="Aptos"/>
              </a:rPr>
              <a:t>. We </a:t>
            </a:r>
            <a:r>
              <a:rPr lang="en" dirty="0">
                <a:solidFill>
                  <a:schemeClr val="dk1"/>
                </a:solidFill>
              </a:rPr>
              <a:t>plan to continue in the spring by incorporating </a:t>
            </a:r>
            <a:r>
              <a:rPr lang="en" b="1" dirty="0">
                <a:solidFill>
                  <a:schemeClr val="dk1"/>
                </a:solidFill>
              </a:rPr>
              <a:t>autonomous moveable bins </a:t>
            </a:r>
            <a:r>
              <a:rPr lang="en" dirty="0">
                <a:solidFill>
                  <a:schemeClr val="dk1"/>
                </a:solidFill>
              </a:rPr>
              <a:t>as an additional class of agents, incorporating a </a:t>
            </a:r>
            <a:r>
              <a:rPr lang="en" b="1" dirty="0">
                <a:solidFill>
                  <a:schemeClr val="dk1"/>
                </a:solidFill>
              </a:rPr>
              <a:t>fog of war</a:t>
            </a:r>
            <a:r>
              <a:rPr lang="en" dirty="0">
                <a:solidFill>
                  <a:schemeClr val="dk1"/>
                </a:solidFill>
              </a:rPr>
              <a:t> that limits bot visibility of the environment. We will then </a:t>
            </a:r>
            <a:r>
              <a:rPr lang="en" b="1" dirty="0">
                <a:solidFill>
                  <a:schemeClr val="dk1"/>
                </a:solidFill>
              </a:rPr>
              <a:t>publish our research for </a:t>
            </a:r>
            <a:r>
              <a:rPr lang="en" sz="1150" b="1" dirty="0">
                <a:solidFill>
                  <a:srgbClr val="1D1C1D"/>
                </a:solidFill>
              </a:rPr>
              <a:t>others to use and extend upon.</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latin typeface="Aptos"/>
              <a:ea typeface="Aptos"/>
              <a:cs typeface="Aptos"/>
              <a:sym typeface="Aptos"/>
            </a:endParaRPr>
          </a:p>
          <a:p>
            <a:pPr marL="0" lvl="0" indent="0" algn="l" rtl="0">
              <a:lnSpc>
                <a:spcPct val="107916"/>
              </a:lnSpc>
              <a:spcBef>
                <a:spcPts val="0"/>
              </a:spcBef>
              <a:spcAft>
                <a:spcPts val="800"/>
              </a:spcAft>
              <a:buClr>
                <a:schemeClr val="dk1"/>
              </a:buClr>
              <a:buSzPts val="1100"/>
              <a:buFont typeface="Arial"/>
              <a:buNone/>
            </a:pPr>
            <a:r>
              <a:rPr lang="en" dirty="0">
                <a:solidFill>
                  <a:schemeClr val="dk1"/>
                </a:solidFill>
                <a:latin typeface="Aptos"/>
                <a:ea typeface="Aptos"/>
                <a:cs typeface="Aptos"/>
                <a:sym typeface="Aptos"/>
              </a:rPr>
              <a:t>Opportunities for future work includes adding a time-series component, extending our environment to 3D, and tuning communication between the bots.</a:t>
            </a:r>
            <a:endParaRPr dirty="0">
              <a:solidFill>
                <a:schemeClr val="dk1"/>
              </a:solidFill>
              <a:latin typeface="Aptos"/>
              <a:ea typeface="Aptos"/>
              <a:cs typeface="Aptos"/>
              <a:sym typeface="Apto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323eb54fa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323eb54fa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1b7ecb7a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1b7ecb7a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dirty="0">
                <a:solidFill>
                  <a:schemeClr val="dk1"/>
                </a:solidFill>
              </a:rPr>
              <a:t>We’re a team that’s passionate about machine learning and agriculture, and applying emergent technology to really hard problems.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1eef9af21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1eef9af21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dirty="0">
                <a:solidFill>
                  <a:schemeClr val="dk1"/>
                </a:solidFill>
                <a:latin typeface="Aptos"/>
                <a:ea typeface="Aptos"/>
                <a:cs typeface="Aptos"/>
                <a:sym typeface="Aptos"/>
              </a:rPr>
              <a:t>It’s widely understood that there is a significant amount of food waste. More precisely, it is estimated that 92 billion pounds or about 38% of all food is wasted. Less well known is the amount of food wasted at the farm level, which researchers at Santa Clara University estimate at about 34% of marketed yield. </a:t>
            </a:r>
            <a:endParaRPr dirty="0">
              <a:solidFill>
                <a:schemeClr val="dk1"/>
              </a:solidFill>
              <a:latin typeface="Aptos"/>
              <a:ea typeface="Aptos"/>
              <a:cs typeface="Aptos"/>
              <a:sym typeface="Aptos"/>
            </a:endParaRPr>
          </a:p>
          <a:p>
            <a:pPr marL="0" lvl="0" indent="0" algn="l" rtl="0">
              <a:lnSpc>
                <a:spcPct val="107916"/>
              </a:lnSpc>
              <a:spcBef>
                <a:spcPts val="800"/>
              </a:spcBef>
              <a:spcAft>
                <a:spcPts val="0"/>
              </a:spcAft>
              <a:buClr>
                <a:schemeClr val="dk1"/>
              </a:buClr>
              <a:buSzPts val="1100"/>
              <a:buFont typeface="Arial"/>
              <a:buNone/>
            </a:pPr>
            <a:r>
              <a:rPr lang="en" dirty="0">
                <a:solidFill>
                  <a:schemeClr val="dk1"/>
                </a:solidFill>
                <a:latin typeface="Aptos"/>
                <a:ea typeface="Aptos"/>
                <a:cs typeface="Aptos"/>
                <a:sym typeface="Aptos"/>
              </a:rPr>
              <a:t>Therefore, we believe that windfall fruit is a key contributor to food waste, and a key opportunity for reducing this waste.</a:t>
            </a: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1c6e280f19_1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1c6e280f19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lvl="0" indent="0" algn="l" rtl="0">
              <a:lnSpc>
                <a:spcPct val="107916"/>
              </a:lnSpc>
              <a:spcBef>
                <a:spcPts val="0"/>
              </a:spcBef>
              <a:spcAft>
                <a:spcPts val="0"/>
              </a:spcAft>
              <a:buNone/>
            </a:pPr>
            <a:r>
              <a:rPr lang="en" dirty="0">
                <a:solidFill>
                  <a:schemeClr val="dk1"/>
                </a:solidFill>
                <a:latin typeface="Aptos"/>
                <a:ea typeface="Aptos"/>
                <a:cs typeface="Aptos"/>
                <a:sym typeface="Aptos"/>
              </a:rPr>
              <a:t>With that in mind, take a moment to look at this picture of an actual operating orchard that our team visited for field research. Contemplate how many people this windfall fruit could feed.</a:t>
            </a:r>
            <a:endParaRPr dirty="0">
              <a:solidFill>
                <a:schemeClr val="dk1"/>
              </a:solidFill>
              <a:latin typeface="Aptos"/>
              <a:ea typeface="Aptos"/>
              <a:cs typeface="Aptos"/>
              <a:sym typeface="Aptos"/>
            </a:endParaRPr>
          </a:p>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02b347b061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02b347b06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Harvesting windfall fruit is a very challenging task that is typically not economical to pursue with human labor, and not a task currently solved by robotics firms. </a:t>
            </a:r>
            <a:endParaRPr dirty="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dirty="0">
                <a:solidFill>
                  <a:schemeClr val="dk1"/>
                </a:solidFill>
              </a:rPr>
              <a:t>Commercial farms could benefit from our technology, as well as various fruit processing companies. </a:t>
            </a: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02b347b061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02b347b061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endParaRPr b="1" dirty="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900"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f8b95a61b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f8b95a61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endParaRPr sz="1050"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1eef9af21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1eef9af21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7916"/>
              </a:lnSpc>
              <a:spcBef>
                <a:spcPts val="0"/>
              </a:spcBef>
              <a:spcAft>
                <a:spcPts val="0"/>
              </a:spcAft>
              <a:buClr>
                <a:schemeClr val="dk1"/>
              </a:buClr>
              <a:buSzPts val="1100"/>
              <a:buFont typeface="Arial"/>
              <a:buNone/>
            </a:pPr>
            <a:r>
              <a:rPr lang="en" dirty="0">
                <a:solidFill>
                  <a:schemeClr val="dk1"/>
                </a:solidFill>
                <a:latin typeface="Aptos"/>
                <a:ea typeface="Aptos"/>
                <a:cs typeface="Aptos"/>
                <a:sym typeface="Aptos"/>
              </a:rPr>
              <a:t>Harvesting windfall is a </a:t>
            </a:r>
            <a:r>
              <a:rPr lang="en" dirty="0">
                <a:solidFill>
                  <a:schemeClr val="dk1"/>
                </a:solidFill>
                <a:highlight>
                  <a:srgbClr val="FFFF00"/>
                </a:highlight>
                <a:latin typeface="Aptos"/>
                <a:ea typeface="Aptos"/>
                <a:cs typeface="Aptos"/>
                <a:sym typeface="Aptos"/>
              </a:rPr>
              <a:t>very challenging problem</a:t>
            </a:r>
            <a:r>
              <a:rPr lang="en" dirty="0">
                <a:solidFill>
                  <a:schemeClr val="dk1"/>
                </a:solidFill>
                <a:latin typeface="Aptos"/>
                <a:ea typeface="Aptos"/>
                <a:cs typeface="Aptos"/>
                <a:sym typeface="Aptos"/>
              </a:rPr>
              <a:t> that is currently solved with manual labor or not at all. We can do better in the next 10, 20, or 50 years with the aid of robots. Imagine that world.</a:t>
            </a:r>
            <a:endParaRPr dirty="0">
              <a:solidFill>
                <a:schemeClr val="dk1"/>
              </a:solidFill>
              <a:latin typeface="Aptos"/>
              <a:ea typeface="Aptos"/>
              <a:cs typeface="Aptos"/>
              <a:sym typeface="Aptos"/>
            </a:endParaRPr>
          </a:p>
          <a:p>
            <a:pPr marL="0" lvl="0" indent="0" algn="l" rtl="0">
              <a:lnSpc>
                <a:spcPct val="107916"/>
              </a:lnSpc>
              <a:spcBef>
                <a:spcPts val="800"/>
              </a:spcBef>
              <a:spcAft>
                <a:spcPts val="0"/>
              </a:spcAft>
              <a:buClr>
                <a:schemeClr val="dk1"/>
              </a:buClr>
              <a:buSzPts val="1100"/>
              <a:buFont typeface="Arial"/>
              <a:buNone/>
            </a:pPr>
            <a:r>
              <a:rPr lang="en" dirty="0">
                <a:solidFill>
                  <a:schemeClr val="dk1"/>
                </a:solidFill>
                <a:latin typeface="Aptos"/>
                <a:ea typeface="Aptos"/>
                <a:cs typeface="Aptos"/>
                <a:sym typeface="Aptos"/>
              </a:rPr>
              <a:t>We set off on this journey to extend </a:t>
            </a:r>
            <a:r>
              <a:rPr lang="en" dirty="0">
                <a:solidFill>
                  <a:schemeClr val="dk1"/>
                </a:solidFill>
                <a:highlight>
                  <a:srgbClr val="FFFF00"/>
                </a:highlight>
                <a:latin typeface="Aptos"/>
                <a:ea typeface="Aptos"/>
                <a:cs typeface="Aptos"/>
                <a:sym typeface="Aptos"/>
              </a:rPr>
              <a:t>cutting edge research in multi-agent reinforcement learning</a:t>
            </a:r>
            <a:r>
              <a:rPr lang="en" dirty="0">
                <a:solidFill>
                  <a:schemeClr val="dk1"/>
                </a:solidFill>
                <a:latin typeface="Aptos"/>
                <a:ea typeface="Aptos"/>
                <a:cs typeface="Aptos"/>
                <a:sym typeface="Aptos"/>
              </a:rPr>
              <a:t> to food sustainability.</a:t>
            </a:r>
            <a:endParaRPr dirty="0">
              <a:solidFill>
                <a:schemeClr val="dk1"/>
              </a:solidFill>
              <a:latin typeface="Aptos"/>
              <a:ea typeface="Aptos"/>
              <a:cs typeface="Aptos"/>
              <a:sym typeface="Aptos"/>
            </a:endParaRPr>
          </a:p>
          <a:p>
            <a:pPr marL="0" lvl="0" indent="0" algn="l" rtl="0">
              <a:lnSpc>
                <a:spcPct val="107916"/>
              </a:lnSpc>
              <a:spcBef>
                <a:spcPts val="800"/>
              </a:spcBef>
              <a:spcAft>
                <a:spcPts val="0"/>
              </a:spcAft>
              <a:buClr>
                <a:schemeClr val="dk1"/>
              </a:buClr>
              <a:buSzPts val="1100"/>
              <a:buFont typeface="Arial"/>
              <a:buNone/>
            </a:pPr>
            <a:r>
              <a:rPr lang="en" dirty="0">
                <a:solidFill>
                  <a:schemeClr val="dk1"/>
                </a:solidFill>
                <a:latin typeface="Aptos"/>
                <a:ea typeface="Aptos"/>
                <a:cs typeface="Aptos"/>
                <a:sym typeface="Aptos"/>
              </a:rPr>
              <a:t>Our solution--</a:t>
            </a:r>
            <a:r>
              <a:rPr lang="en" b="1" dirty="0">
                <a:solidFill>
                  <a:schemeClr val="dk1"/>
                </a:solidFill>
                <a:latin typeface="Aptos"/>
                <a:ea typeface="Aptos"/>
                <a:cs typeface="Aptos"/>
                <a:sym typeface="Aptos"/>
              </a:rPr>
              <a:t>a technology that we call </a:t>
            </a:r>
            <a:r>
              <a:rPr lang="en" b="1" dirty="0">
                <a:solidFill>
                  <a:schemeClr val="dk1"/>
                </a:solidFill>
                <a:highlight>
                  <a:srgbClr val="00FFFF"/>
                </a:highlight>
                <a:latin typeface="Aptos"/>
                <a:ea typeface="Aptos"/>
                <a:cs typeface="Aptos"/>
                <a:sym typeface="Aptos"/>
              </a:rPr>
              <a:t>Applesauce</a:t>
            </a:r>
            <a:r>
              <a:rPr lang="en" dirty="0">
                <a:solidFill>
                  <a:schemeClr val="dk1"/>
                </a:solidFill>
                <a:latin typeface="Aptos"/>
                <a:ea typeface="Aptos"/>
                <a:cs typeface="Aptos"/>
                <a:sym typeface="Aptos"/>
              </a:rPr>
              <a:t>--is the autonomous collection of windfall fruit with robotic collaboration to optimize the harvesting process.</a:t>
            </a:r>
            <a:endParaRPr dirty="0">
              <a:solidFill>
                <a:schemeClr val="dk1"/>
              </a:solidFill>
              <a:latin typeface="Aptos"/>
              <a:ea typeface="Aptos"/>
              <a:cs typeface="Aptos"/>
              <a:sym typeface="Aptos"/>
            </a:endParaRPr>
          </a:p>
          <a:p>
            <a:pPr marL="0" lvl="0" indent="0" algn="l" rtl="0">
              <a:lnSpc>
                <a:spcPct val="107916"/>
              </a:lnSpc>
              <a:spcBef>
                <a:spcPts val="800"/>
              </a:spcBef>
              <a:spcAft>
                <a:spcPts val="0"/>
              </a:spcAft>
              <a:buClr>
                <a:schemeClr val="dk1"/>
              </a:buClr>
              <a:buSzPts val="1100"/>
              <a:buFont typeface="Arial"/>
              <a:buNone/>
            </a:pPr>
            <a:r>
              <a:rPr lang="en" dirty="0">
                <a:solidFill>
                  <a:schemeClr val="dk1"/>
                </a:solidFill>
                <a:latin typeface="Aptos"/>
                <a:ea typeface="Aptos"/>
                <a:cs typeface="Aptos"/>
                <a:sym typeface="Aptos"/>
              </a:rPr>
              <a:t>As resources become increasingly scarce, it is essential to optimize their use. By salvaging edible fruit that would otherwise go to waste, our project has the potential to significantly reduce food waste, improve resource efficiency, and create new opportunities for secondary markets. </a:t>
            </a:r>
            <a:endParaRPr dirty="0">
              <a:solidFill>
                <a:schemeClr val="dk1"/>
              </a:solidFill>
              <a:latin typeface="Aptos"/>
              <a:ea typeface="Aptos"/>
              <a:cs typeface="Aptos"/>
              <a:sym typeface="Aptos"/>
            </a:endParaRPr>
          </a:p>
          <a:p>
            <a:pPr marL="0" lvl="0" indent="0" algn="l" rtl="0">
              <a:lnSpc>
                <a:spcPct val="107916"/>
              </a:lnSpc>
              <a:spcBef>
                <a:spcPts val="800"/>
              </a:spcBef>
              <a:spcAft>
                <a:spcPts val="0"/>
              </a:spcAft>
              <a:buClr>
                <a:schemeClr val="dk1"/>
              </a:buClr>
              <a:buSzPts val="1100"/>
              <a:buFont typeface="Arial"/>
              <a:buNone/>
            </a:pPr>
            <a:r>
              <a:rPr lang="en" dirty="0">
                <a:solidFill>
                  <a:schemeClr val="dk1"/>
                </a:solidFill>
                <a:latin typeface="Aptos"/>
                <a:ea typeface="Aptos"/>
                <a:cs typeface="Aptos"/>
                <a:sym typeface="Aptos"/>
              </a:rPr>
              <a:t>For the apple industry, we estimate that this represents a $220 million revenue opportunity in the U.S. market that could benefit farmers, provide food to individuals facing food insecurity, or a combination of the two.</a:t>
            </a:r>
            <a:endParaRPr dirty="0">
              <a:solidFill>
                <a:schemeClr val="dk1"/>
              </a:solidFill>
              <a:latin typeface="Aptos"/>
              <a:ea typeface="Aptos"/>
              <a:cs typeface="Aptos"/>
              <a:sym typeface="Aptos"/>
            </a:endParaRPr>
          </a:p>
          <a:p>
            <a:pPr marL="0" lvl="0" indent="0" algn="l" rtl="0">
              <a:lnSpc>
                <a:spcPct val="107916"/>
              </a:lnSpc>
              <a:spcBef>
                <a:spcPts val="800"/>
              </a:spcBef>
              <a:spcAft>
                <a:spcPts val="0"/>
              </a:spcAft>
              <a:buClr>
                <a:schemeClr val="dk1"/>
              </a:buClr>
              <a:buSzPts val="1100"/>
              <a:buFont typeface="Arial"/>
              <a:buNone/>
            </a:pPr>
            <a:r>
              <a:rPr lang="en" dirty="0">
                <a:solidFill>
                  <a:schemeClr val="dk1"/>
                </a:solidFill>
                <a:latin typeface="Aptos"/>
                <a:ea typeface="Aptos"/>
                <a:cs typeface="Aptos"/>
                <a:sym typeface="Aptos"/>
              </a:rPr>
              <a:t>Finally, our Applesauce work </a:t>
            </a:r>
            <a:r>
              <a:rPr lang="en" dirty="0">
                <a:solidFill>
                  <a:schemeClr val="dk1"/>
                </a:solidFill>
                <a:highlight>
                  <a:srgbClr val="FFFF00"/>
                </a:highlight>
                <a:latin typeface="Aptos"/>
                <a:ea typeface="Aptos"/>
                <a:cs typeface="Aptos"/>
                <a:sym typeface="Aptos"/>
              </a:rPr>
              <a:t>paves the way for additional research</a:t>
            </a:r>
            <a:r>
              <a:rPr lang="en" dirty="0">
                <a:solidFill>
                  <a:schemeClr val="dk1"/>
                </a:solidFill>
                <a:latin typeface="Aptos"/>
                <a:ea typeface="Aptos"/>
                <a:cs typeface="Aptos"/>
                <a:sym typeface="Aptos"/>
              </a:rPr>
              <a:t> since the models and environment that we built are extensible and generalizable for other tasks.</a:t>
            </a:r>
            <a:endParaRPr dirty="0">
              <a:solidFill>
                <a:schemeClr val="dk1"/>
              </a:solidFill>
              <a:latin typeface="Aptos"/>
              <a:ea typeface="Aptos"/>
              <a:cs typeface="Aptos"/>
              <a:sym typeface="Aptos"/>
            </a:endParaRPr>
          </a:p>
          <a:p>
            <a:pPr marL="0" lvl="0" indent="0" algn="l" rtl="0">
              <a:lnSpc>
                <a:spcPct val="115000"/>
              </a:lnSpc>
              <a:spcBef>
                <a:spcPts val="1200"/>
              </a:spcBef>
              <a:spcAft>
                <a:spcPts val="0"/>
              </a:spcAft>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1.png"/><Relationship Id="rId7"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 Id="rId9" Type="http://schemas.openxmlformats.org/officeDocument/2006/relationships/image" Target="../media/image26.gi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8.gif"/><Relationship Id="rId4" Type="http://schemas.openxmlformats.org/officeDocument/2006/relationships/image" Target="../media/image27.gi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2.xml"/><Relationship Id="rId18" Type="http://schemas.openxmlformats.org/officeDocument/2006/relationships/slide" Target="slide19.xml"/><Relationship Id="rId3" Type="http://schemas.openxmlformats.org/officeDocument/2006/relationships/image" Target="../media/image1.png"/><Relationship Id="rId7" Type="http://schemas.openxmlformats.org/officeDocument/2006/relationships/slide" Target="slide5.xml"/><Relationship Id="rId12" Type="http://schemas.openxmlformats.org/officeDocument/2006/relationships/slide" Target="slide10.xml"/><Relationship Id="rId17" Type="http://schemas.openxmlformats.org/officeDocument/2006/relationships/slide" Target="slide16.xml"/><Relationship Id="rId2" Type="http://schemas.openxmlformats.org/officeDocument/2006/relationships/notesSlide" Target="../notesSlides/notesSlide2.xml"/><Relationship Id="rId16" Type="http://schemas.openxmlformats.org/officeDocument/2006/relationships/slide" Target="slide15.xml"/><Relationship Id="rId20" Type="http://schemas.openxmlformats.org/officeDocument/2006/relationships/slide" Target="slide24.xml"/><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slide" Target="slide8.xml"/><Relationship Id="rId5" Type="http://schemas.openxmlformats.org/officeDocument/2006/relationships/slide" Target="slide3.xml"/><Relationship Id="rId15" Type="http://schemas.openxmlformats.org/officeDocument/2006/relationships/slide" Target="slide14.xml"/><Relationship Id="rId10" Type="http://schemas.openxmlformats.org/officeDocument/2006/relationships/slide" Target="slide7.xml"/><Relationship Id="rId19" Type="http://schemas.openxmlformats.org/officeDocument/2006/relationships/slide" Target="slide23.xml"/><Relationship Id="rId4" Type="http://schemas.openxmlformats.org/officeDocument/2006/relationships/slide" Target="slide1.xml"/><Relationship Id="rId9" Type="http://schemas.openxmlformats.org/officeDocument/2006/relationships/slide" Target="slide6.xml"/><Relationship Id="rId14"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000501" y="0"/>
            <a:ext cx="5143501" cy="5143501"/>
          </a:xfrm>
          <a:prstGeom prst="rect">
            <a:avLst/>
          </a:prstGeom>
          <a:noFill/>
          <a:ln>
            <a:noFill/>
          </a:ln>
        </p:spPr>
      </p:pic>
      <p:sp>
        <p:nvSpPr>
          <p:cNvPr id="55" name="Google Shape;55;p13"/>
          <p:cNvSpPr/>
          <p:nvPr/>
        </p:nvSpPr>
        <p:spPr>
          <a:xfrm rot="-5400000">
            <a:off x="3986100" y="-18150"/>
            <a:ext cx="5172300" cy="5179800"/>
          </a:xfrm>
          <a:prstGeom prst="rect">
            <a:avLst/>
          </a:prstGeom>
          <a:gradFill>
            <a:gsLst>
              <a:gs pos="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txBox="1">
            <a:spLocks noGrp="1"/>
          </p:cNvSpPr>
          <p:nvPr>
            <p:ph type="ctrTitle"/>
          </p:nvPr>
        </p:nvSpPr>
        <p:spPr>
          <a:xfrm>
            <a:off x="1153429" y="722425"/>
            <a:ext cx="47685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6300">
                <a:solidFill>
                  <a:srgbClr val="341A13"/>
                </a:solidFill>
                <a:latin typeface="Playfair Display"/>
                <a:ea typeface="Playfair Display"/>
                <a:cs typeface="Playfair Display"/>
                <a:sym typeface="Playfair Display"/>
              </a:rPr>
              <a:t>Windfallen</a:t>
            </a:r>
            <a:endParaRPr sz="6300">
              <a:solidFill>
                <a:srgbClr val="341A13"/>
              </a:solidFill>
              <a:latin typeface="Playfair Display"/>
              <a:ea typeface="Playfair Display"/>
              <a:cs typeface="Playfair Display"/>
              <a:sym typeface="Playfair Display"/>
            </a:endParaRPr>
          </a:p>
        </p:txBody>
      </p:sp>
      <p:sp>
        <p:nvSpPr>
          <p:cNvPr id="57" name="Google Shape;57;p13"/>
          <p:cNvSpPr txBox="1">
            <a:spLocks noGrp="1"/>
          </p:cNvSpPr>
          <p:nvPr>
            <p:ph type="subTitle" idx="1"/>
          </p:nvPr>
        </p:nvSpPr>
        <p:spPr>
          <a:xfrm>
            <a:off x="1463550" y="2775025"/>
            <a:ext cx="1584600" cy="11946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300">
                <a:solidFill>
                  <a:schemeClr val="dk1"/>
                </a:solidFill>
              </a:rPr>
              <a:t>Darby Brown </a:t>
            </a:r>
            <a:endParaRPr sz="13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a:solidFill>
                  <a:schemeClr val="dk1"/>
                </a:solidFill>
              </a:rPr>
              <a:t>Erik Sambrailo</a:t>
            </a:r>
            <a:endParaRPr sz="1300">
              <a:solidFill>
                <a:schemeClr val="dk1"/>
              </a:solidFill>
            </a:endParaRPr>
          </a:p>
          <a:p>
            <a:pPr marL="0" lvl="0" indent="0" algn="l" rtl="0">
              <a:lnSpc>
                <a:spcPct val="115000"/>
              </a:lnSpc>
              <a:spcBef>
                <a:spcPts val="0"/>
              </a:spcBef>
              <a:spcAft>
                <a:spcPts val="0"/>
              </a:spcAft>
              <a:buNone/>
            </a:pPr>
            <a:r>
              <a:rPr lang="en" sz="1300">
                <a:solidFill>
                  <a:schemeClr val="dk1"/>
                </a:solidFill>
              </a:rPr>
              <a:t>River Schieberl </a:t>
            </a:r>
            <a:endParaRPr sz="1300">
              <a:solidFill>
                <a:schemeClr val="dk1"/>
              </a:solidFill>
            </a:endParaRPr>
          </a:p>
          <a:p>
            <a:pPr marL="0" lvl="0" indent="0" algn="l" rtl="0">
              <a:lnSpc>
                <a:spcPct val="115000"/>
              </a:lnSpc>
              <a:spcBef>
                <a:spcPts val="0"/>
              </a:spcBef>
              <a:spcAft>
                <a:spcPts val="0"/>
              </a:spcAft>
              <a:buNone/>
            </a:pPr>
            <a:r>
              <a:rPr lang="en" sz="1300">
                <a:solidFill>
                  <a:schemeClr val="dk1"/>
                </a:solidFill>
              </a:rPr>
              <a:t>Tim Tung</a:t>
            </a:r>
            <a:endParaRPr sz="1300">
              <a:solidFill>
                <a:schemeClr val="dk1"/>
              </a:solidFill>
            </a:endParaRPr>
          </a:p>
        </p:txBody>
      </p:sp>
      <p:pic>
        <p:nvPicPr>
          <p:cNvPr id="58" name="Google Shape;58;p13"/>
          <p:cNvPicPr preferRelativeResize="0"/>
          <p:nvPr/>
        </p:nvPicPr>
        <p:blipFill>
          <a:blip r:embed="rId4">
            <a:alphaModFix/>
          </a:blip>
          <a:stretch>
            <a:fillRect/>
          </a:stretch>
        </p:blipFill>
        <p:spPr>
          <a:xfrm>
            <a:off x="156250" y="1580425"/>
            <a:ext cx="1307292" cy="11946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pSp>
        <p:nvGrpSpPr>
          <p:cNvPr id="152" name="Google Shape;152;p22"/>
          <p:cNvGrpSpPr/>
          <p:nvPr/>
        </p:nvGrpSpPr>
        <p:grpSpPr>
          <a:xfrm>
            <a:off x="0" y="3637425"/>
            <a:ext cx="9144000" cy="1506075"/>
            <a:chOff x="0" y="3637425"/>
            <a:chExt cx="9144000" cy="1506075"/>
          </a:xfrm>
        </p:grpSpPr>
        <p:pic>
          <p:nvPicPr>
            <p:cNvPr id="153" name="Google Shape;153;p22"/>
            <p:cNvPicPr preferRelativeResize="0"/>
            <p:nvPr/>
          </p:nvPicPr>
          <p:blipFill rotWithShape="1">
            <a:blip r:embed="rId3">
              <a:alphaModFix/>
            </a:blip>
            <a:srcRect t="83998"/>
            <a:stretch/>
          </p:blipFill>
          <p:spPr>
            <a:xfrm>
              <a:off x="0" y="3680375"/>
              <a:ext cx="9144000" cy="1463124"/>
            </a:xfrm>
            <a:prstGeom prst="rect">
              <a:avLst/>
            </a:prstGeom>
            <a:noFill/>
            <a:ln>
              <a:noFill/>
            </a:ln>
          </p:spPr>
        </p:pic>
        <p:sp>
          <p:nvSpPr>
            <p:cNvPr id="154" name="Google Shape;154;p22"/>
            <p:cNvSpPr/>
            <p:nvPr/>
          </p:nvSpPr>
          <p:spPr>
            <a:xfrm>
              <a:off x="0" y="3637425"/>
              <a:ext cx="9144000" cy="15060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 name="Google Shape;15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Farmers are open, and the industry enthusiastic</a:t>
            </a:r>
            <a:endParaRPr>
              <a:solidFill>
                <a:srgbClr val="371914"/>
              </a:solidFill>
              <a:latin typeface="Playfair Display"/>
              <a:ea typeface="Playfair Display"/>
              <a:cs typeface="Playfair Display"/>
              <a:sym typeface="Playfair Display"/>
            </a:endParaRPr>
          </a:p>
        </p:txBody>
      </p:sp>
      <p:sp>
        <p:nvSpPr>
          <p:cNvPr id="156" name="Google Shape;156;p22"/>
          <p:cNvSpPr txBox="1">
            <a:spLocks noGrp="1"/>
          </p:cNvSpPr>
          <p:nvPr>
            <p:ph type="body" idx="1"/>
          </p:nvPr>
        </p:nvSpPr>
        <p:spPr>
          <a:xfrm>
            <a:off x="431900" y="1968175"/>
            <a:ext cx="2343000" cy="26505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b="1"/>
              <a:t>Labor too costly </a:t>
            </a:r>
            <a:r>
              <a:rPr lang="en" sz="1600"/>
              <a:t>to harvest windfall.</a:t>
            </a:r>
            <a:endParaRPr sz="1600"/>
          </a:p>
          <a:p>
            <a:pPr marL="457200" lvl="0" indent="-330200" algn="l" rtl="0">
              <a:spcBef>
                <a:spcPts val="0"/>
              </a:spcBef>
              <a:spcAft>
                <a:spcPts val="0"/>
              </a:spcAft>
              <a:buSzPts val="1600"/>
              <a:buChar char="●"/>
            </a:pPr>
            <a:r>
              <a:rPr lang="en" sz="1600" b="1"/>
              <a:t>Timeliness is key </a:t>
            </a:r>
            <a:r>
              <a:rPr lang="en" sz="1600"/>
              <a:t>(3-4 day window).</a:t>
            </a:r>
            <a:endParaRPr sz="1600"/>
          </a:p>
          <a:p>
            <a:pPr marL="457200" lvl="0" indent="-330200" algn="l" rtl="0">
              <a:spcBef>
                <a:spcPts val="0"/>
              </a:spcBef>
              <a:spcAft>
                <a:spcPts val="0"/>
              </a:spcAft>
              <a:buSzPts val="1600"/>
              <a:buChar char="●"/>
            </a:pPr>
            <a:r>
              <a:rPr lang="en" sz="1600" b="1"/>
              <a:t>Open to robotics </a:t>
            </a:r>
            <a:r>
              <a:rPr lang="en" sz="1600"/>
              <a:t>as a potential solution.</a:t>
            </a:r>
            <a:endParaRPr sz="1600"/>
          </a:p>
        </p:txBody>
      </p:sp>
      <p:sp>
        <p:nvSpPr>
          <p:cNvPr id="157" name="Google Shape;157;p22"/>
          <p:cNvSpPr txBox="1"/>
          <p:nvPr/>
        </p:nvSpPr>
        <p:spPr>
          <a:xfrm>
            <a:off x="431900" y="1392450"/>
            <a:ext cx="2490000" cy="5106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2"/>
                </a:solidFill>
              </a:rPr>
              <a:t>Farmers</a:t>
            </a:r>
            <a:endParaRPr sz="1800" b="1">
              <a:solidFill>
                <a:schemeClr val="dk2"/>
              </a:solidFill>
            </a:endParaRPr>
          </a:p>
        </p:txBody>
      </p:sp>
      <p:sp>
        <p:nvSpPr>
          <p:cNvPr id="158" name="Google Shape;158;p22"/>
          <p:cNvSpPr txBox="1"/>
          <p:nvPr/>
        </p:nvSpPr>
        <p:spPr>
          <a:xfrm>
            <a:off x="3246830" y="1392450"/>
            <a:ext cx="2490000" cy="5106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2"/>
                </a:solidFill>
              </a:rPr>
              <a:t>Robotics Experts</a:t>
            </a:r>
            <a:endParaRPr sz="1800" b="1">
              <a:solidFill>
                <a:schemeClr val="dk2"/>
              </a:solidFill>
            </a:endParaRPr>
          </a:p>
        </p:txBody>
      </p:sp>
      <p:sp>
        <p:nvSpPr>
          <p:cNvPr id="159" name="Google Shape;159;p22"/>
          <p:cNvSpPr txBox="1"/>
          <p:nvPr/>
        </p:nvSpPr>
        <p:spPr>
          <a:xfrm>
            <a:off x="6175042" y="1392450"/>
            <a:ext cx="2490000" cy="5106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2"/>
                </a:solidFill>
              </a:rPr>
              <a:t>RL Developers</a:t>
            </a:r>
            <a:endParaRPr sz="1800" b="1">
              <a:solidFill>
                <a:schemeClr val="dk2"/>
              </a:solidFill>
            </a:endParaRPr>
          </a:p>
        </p:txBody>
      </p:sp>
      <p:sp>
        <p:nvSpPr>
          <p:cNvPr id="160" name="Google Shape;160;p22"/>
          <p:cNvSpPr txBox="1">
            <a:spLocks noGrp="1"/>
          </p:cNvSpPr>
          <p:nvPr>
            <p:ph type="body" idx="1"/>
          </p:nvPr>
        </p:nvSpPr>
        <p:spPr>
          <a:xfrm>
            <a:off x="3246825" y="1968175"/>
            <a:ext cx="2490000" cy="26505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b="1"/>
              <a:t>Multi-agent orchestration</a:t>
            </a:r>
            <a:r>
              <a:rPr lang="en" sz="1600"/>
              <a:t> is a burgeoning field.</a:t>
            </a:r>
            <a:endParaRPr sz="1600"/>
          </a:p>
          <a:p>
            <a:pPr marL="457200" lvl="0" indent="-330200" algn="l" rtl="0">
              <a:spcBef>
                <a:spcPts val="0"/>
              </a:spcBef>
              <a:spcAft>
                <a:spcPts val="0"/>
              </a:spcAft>
              <a:buSzPts val="1600"/>
              <a:buChar char="●"/>
            </a:pPr>
            <a:r>
              <a:rPr lang="en" sz="1600" b="1"/>
              <a:t>Software-only orchestration </a:t>
            </a:r>
            <a:r>
              <a:rPr lang="en" sz="1600"/>
              <a:t>is a better business than E2E development.</a:t>
            </a:r>
            <a:endParaRPr sz="1600"/>
          </a:p>
        </p:txBody>
      </p:sp>
      <p:sp>
        <p:nvSpPr>
          <p:cNvPr id="161" name="Google Shape;161;p22"/>
          <p:cNvSpPr txBox="1">
            <a:spLocks noGrp="1"/>
          </p:cNvSpPr>
          <p:nvPr>
            <p:ph type="body" idx="1"/>
          </p:nvPr>
        </p:nvSpPr>
        <p:spPr>
          <a:xfrm>
            <a:off x="6070275" y="1968175"/>
            <a:ext cx="2594700" cy="26505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b="1"/>
              <a:t>Key research areas </a:t>
            </a:r>
            <a:r>
              <a:rPr lang="en" sz="1600"/>
              <a:t>include novel environments and novel training.</a:t>
            </a:r>
            <a:endParaRPr sz="1600"/>
          </a:p>
          <a:p>
            <a:pPr marL="457200" lvl="0" indent="-330200" algn="l" rtl="0">
              <a:spcBef>
                <a:spcPts val="0"/>
              </a:spcBef>
              <a:spcAft>
                <a:spcPts val="0"/>
              </a:spcAft>
              <a:buSzPts val="1600"/>
              <a:buChar char="●"/>
            </a:pPr>
            <a:r>
              <a:rPr lang="en" sz="1600" b="1"/>
              <a:t>Research libraries </a:t>
            </a:r>
            <a:r>
              <a:rPr lang="en" sz="1600"/>
              <a:t>under active development.</a:t>
            </a:r>
            <a:endParaRPr sz="1600"/>
          </a:p>
        </p:txBody>
      </p:sp>
      <p:sp>
        <p:nvSpPr>
          <p:cNvPr id="162" name="Google Shape;162;p22"/>
          <p:cNvSpPr txBox="1"/>
          <p:nvPr/>
        </p:nvSpPr>
        <p:spPr>
          <a:xfrm>
            <a:off x="355700" y="9817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a:solidFill>
                  <a:srgbClr val="C2C2C2"/>
                </a:solidFill>
              </a:rPr>
              <a:t>We interviewed:</a:t>
            </a:r>
            <a:endParaRPr sz="1000" i="1">
              <a:solidFill>
                <a:srgbClr val="C2C2C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23"/>
          <p:cNvGrpSpPr/>
          <p:nvPr/>
        </p:nvGrpSpPr>
        <p:grpSpPr>
          <a:xfrm>
            <a:off x="0" y="3637425"/>
            <a:ext cx="9144000" cy="1506075"/>
            <a:chOff x="0" y="3637425"/>
            <a:chExt cx="9144000" cy="1506075"/>
          </a:xfrm>
        </p:grpSpPr>
        <p:pic>
          <p:nvPicPr>
            <p:cNvPr id="168" name="Google Shape;168;p23"/>
            <p:cNvPicPr preferRelativeResize="0"/>
            <p:nvPr/>
          </p:nvPicPr>
          <p:blipFill rotWithShape="1">
            <a:blip r:embed="rId3">
              <a:alphaModFix/>
            </a:blip>
            <a:srcRect t="83998"/>
            <a:stretch/>
          </p:blipFill>
          <p:spPr>
            <a:xfrm>
              <a:off x="0" y="3680375"/>
              <a:ext cx="9144000" cy="1463124"/>
            </a:xfrm>
            <a:prstGeom prst="rect">
              <a:avLst/>
            </a:prstGeom>
            <a:noFill/>
            <a:ln>
              <a:noFill/>
            </a:ln>
          </p:spPr>
        </p:pic>
        <p:sp>
          <p:nvSpPr>
            <p:cNvPr id="169" name="Google Shape;169;p23"/>
            <p:cNvSpPr/>
            <p:nvPr/>
          </p:nvSpPr>
          <p:spPr>
            <a:xfrm>
              <a:off x="0" y="3637425"/>
              <a:ext cx="9144000" cy="15060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23"/>
          <p:cNvSpPr txBox="1"/>
          <p:nvPr/>
        </p:nvSpPr>
        <p:spPr>
          <a:xfrm>
            <a:off x="680050" y="1491700"/>
            <a:ext cx="1465200" cy="448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solidFill>
                  <a:schemeClr val="dk2"/>
                </a:solidFill>
              </a:rPr>
              <a:t>Research Question:</a:t>
            </a:r>
            <a:endParaRPr>
              <a:solidFill>
                <a:schemeClr val="dk2"/>
              </a:solidFill>
            </a:endParaRPr>
          </a:p>
        </p:txBody>
      </p:sp>
      <p:sp>
        <p:nvSpPr>
          <p:cNvPr id="171" name="Google Shape;171;p23"/>
          <p:cNvSpPr txBox="1"/>
          <p:nvPr/>
        </p:nvSpPr>
        <p:spPr>
          <a:xfrm>
            <a:off x="938950" y="3480850"/>
            <a:ext cx="1206300" cy="448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solidFill>
                  <a:schemeClr val="dk2"/>
                </a:solidFill>
              </a:rPr>
              <a:t>MVP: </a:t>
            </a:r>
            <a:endParaRPr>
              <a:solidFill>
                <a:schemeClr val="dk2"/>
              </a:solidFill>
            </a:endParaRPr>
          </a:p>
        </p:txBody>
      </p:sp>
      <p:sp>
        <p:nvSpPr>
          <p:cNvPr id="172" name="Google Shape;172;p23"/>
          <p:cNvSpPr txBox="1"/>
          <p:nvPr/>
        </p:nvSpPr>
        <p:spPr>
          <a:xfrm>
            <a:off x="437950" y="2371975"/>
            <a:ext cx="1707300" cy="448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solidFill>
                  <a:schemeClr val="dk2"/>
                </a:solidFill>
              </a:rPr>
              <a:t>Key Features of MARL Research: </a:t>
            </a:r>
            <a:endParaRPr>
              <a:solidFill>
                <a:schemeClr val="dk2"/>
              </a:solidFill>
            </a:endParaRPr>
          </a:p>
        </p:txBody>
      </p:sp>
      <p:sp>
        <p:nvSpPr>
          <p:cNvPr id="173" name="Google Shape;173;p23"/>
          <p:cNvSpPr txBox="1">
            <a:spLocks noGrp="1"/>
          </p:cNvSpPr>
          <p:nvPr>
            <p:ph type="body" idx="1"/>
          </p:nvPr>
        </p:nvSpPr>
        <p:spPr>
          <a:xfrm>
            <a:off x="2145175" y="1491700"/>
            <a:ext cx="6308700" cy="1083000"/>
          </a:xfrm>
          <a:prstGeom prst="rect">
            <a:avLst/>
          </a:prstGeom>
        </p:spPr>
        <p:txBody>
          <a:bodyPr spcFirstLastPara="1" wrap="square" lIns="91425" tIns="91425" rIns="91425" bIns="91425" anchor="t" anchorCtr="0">
            <a:normAutofit/>
          </a:bodyPr>
          <a:lstStyle/>
          <a:p>
            <a:pPr marL="457200" lvl="0" indent="-319405" algn="l" rtl="0">
              <a:spcBef>
                <a:spcPts val="0"/>
              </a:spcBef>
              <a:spcAft>
                <a:spcPts val="0"/>
              </a:spcAft>
              <a:buSzPts val="1430"/>
              <a:buChar char="●"/>
            </a:pPr>
            <a:r>
              <a:rPr lang="en" sz="1430"/>
              <a:t>Can multi-agent reinforcement learning </a:t>
            </a:r>
            <a:r>
              <a:rPr lang="en" sz="1430" b="1"/>
              <a:t>increase the efficiency </a:t>
            </a:r>
            <a:r>
              <a:rPr lang="en" sz="1430"/>
              <a:t>of robotically recovering dropped apples?</a:t>
            </a:r>
            <a:endParaRPr sz="1430"/>
          </a:p>
          <a:p>
            <a:pPr marL="0" lvl="0" indent="0" algn="l" rtl="0">
              <a:spcBef>
                <a:spcPts val="0"/>
              </a:spcBef>
              <a:spcAft>
                <a:spcPts val="1200"/>
              </a:spcAft>
              <a:buSzPts val="935"/>
              <a:buNone/>
            </a:pPr>
            <a:endParaRPr sz="1530" b="1"/>
          </a:p>
        </p:txBody>
      </p:sp>
      <p:sp>
        <p:nvSpPr>
          <p:cNvPr id="174" name="Google Shape;174;p23"/>
          <p:cNvSpPr txBox="1">
            <a:spLocks noGrp="1"/>
          </p:cNvSpPr>
          <p:nvPr>
            <p:ph type="body" idx="1"/>
          </p:nvPr>
        </p:nvSpPr>
        <p:spPr>
          <a:xfrm>
            <a:off x="2145175" y="3480850"/>
            <a:ext cx="6797100" cy="909600"/>
          </a:xfrm>
          <a:prstGeom prst="rect">
            <a:avLst/>
          </a:prstGeom>
        </p:spPr>
        <p:txBody>
          <a:bodyPr spcFirstLastPara="1" wrap="square" lIns="91425" tIns="91425" rIns="91425" bIns="91425" anchor="t" anchorCtr="0">
            <a:noAutofit/>
          </a:bodyPr>
          <a:lstStyle/>
          <a:p>
            <a:pPr marL="457200" lvl="0" indent="-318944" algn="l" rtl="0">
              <a:lnSpc>
                <a:spcPct val="105000"/>
              </a:lnSpc>
              <a:spcBef>
                <a:spcPts val="0"/>
              </a:spcBef>
              <a:spcAft>
                <a:spcPts val="0"/>
              </a:spcAft>
              <a:buSzPts val="1423"/>
              <a:buChar char="●"/>
            </a:pPr>
            <a:r>
              <a:rPr lang="en" sz="1422" b="1"/>
              <a:t>Trained neural network for MARL implementation in an orchard setting</a:t>
            </a:r>
            <a:endParaRPr sz="1422" b="1"/>
          </a:p>
          <a:p>
            <a:pPr marL="457200" lvl="0" indent="-318944" algn="l" rtl="0">
              <a:lnSpc>
                <a:spcPct val="105000"/>
              </a:lnSpc>
              <a:spcBef>
                <a:spcPts val="0"/>
              </a:spcBef>
              <a:spcAft>
                <a:spcPts val="0"/>
              </a:spcAft>
              <a:buSzPts val="1423"/>
              <a:buChar char="●"/>
            </a:pPr>
            <a:r>
              <a:rPr lang="en" sz="1422"/>
              <a:t>Trained model leveraged by downstream robotic fleet owners &amp; operators</a:t>
            </a:r>
            <a:endParaRPr sz="1422"/>
          </a:p>
        </p:txBody>
      </p:sp>
      <p:sp>
        <p:nvSpPr>
          <p:cNvPr id="175" name="Google Shape;175;p23"/>
          <p:cNvSpPr txBox="1">
            <a:spLocks noGrp="1"/>
          </p:cNvSpPr>
          <p:nvPr>
            <p:ph type="body" idx="1"/>
          </p:nvPr>
        </p:nvSpPr>
        <p:spPr>
          <a:xfrm>
            <a:off x="2145175" y="2371975"/>
            <a:ext cx="6236400" cy="1083000"/>
          </a:xfrm>
          <a:prstGeom prst="rect">
            <a:avLst/>
          </a:prstGeom>
        </p:spPr>
        <p:txBody>
          <a:bodyPr spcFirstLastPara="1" wrap="square" lIns="91425" tIns="91425" rIns="91425" bIns="91425" anchor="t" anchorCtr="0">
            <a:normAutofit/>
          </a:bodyPr>
          <a:lstStyle/>
          <a:p>
            <a:pPr marL="457200" lvl="0" indent="-319405" algn="l" rtl="0">
              <a:lnSpc>
                <a:spcPct val="105000"/>
              </a:lnSpc>
              <a:spcBef>
                <a:spcPts val="0"/>
              </a:spcBef>
              <a:spcAft>
                <a:spcPts val="0"/>
              </a:spcAft>
              <a:buSzPts val="1430"/>
              <a:buChar char="●"/>
            </a:pPr>
            <a:r>
              <a:rPr lang="en" sz="1430"/>
              <a:t>Multiple agents with different jobs </a:t>
            </a:r>
            <a:endParaRPr sz="1430"/>
          </a:p>
          <a:p>
            <a:pPr marL="457200" lvl="0" indent="-319405" algn="l" rtl="0">
              <a:lnSpc>
                <a:spcPct val="105000"/>
              </a:lnSpc>
              <a:spcBef>
                <a:spcPts val="0"/>
              </a:spcBef>
              <a:spcAft>
                <a:spcPts val="0"/>
              </a:spcAft>
              <a:buSzPts val="1430"/>
              <a:buChar char="●"/>
            </a:pPr>
            <a:r>
              <a:rPr lang="en" sz="1430"/>
              <a:t>Performant on unseen scenarios</a:t>
            </a:r>
            <a:endParaRPr sz="1430"/>
          </a:p>
          <a:p>
            <a:pPr marL="457200" lvl="0" indent="-319405" algn="l" rtl="0">
              <a:lnSpc>
                <a:spcPct val="105000"/>
              </a:lnSpc>
              <a:spcBef>
                <a:spcPts val="0"/>
              </a:spcBef>
              <a:spcAft>
                <a:spcPts val="0"/>
              </a:spcAft>
              <a:buSzPts val="1430"/>
              <a:buChar char="●"/>
            </a:pPr>
            <a:r>
              <a:rPr lang="en" sz="1430" b="1"/>
              <a:t>Environment setup based on real-world harvesting scenarios</a:t>
            </a:r>
            <a:endParaRPr sz="1430" b="1"/>
          </a:p>
        </p:txBody>
      </p:sp>
      <p:sp>
        <p:nvSpPr>
          <p:cNvPr id="176" name="Google Shape;176;p23"/>
          <p:cNvSpPr txBox="1">
            <a:spLocks noGrp="1"/>
          </p:cNvSpPr>
          <p:nvPr>
            <p:ph type="title"/>
          </p:nvPr>
        </p:nvSpPr>
        <p:spPr>
          <a:xfrm>
            <a:off x="311700" y="445025"/>
            <a:ext cx="8418900" cy="56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Research leads to an MVP to Test Efficacy in Agriculture Settings</a:t>
            </a:r>
            <a:endParaRPr>
              <a:solidFill>
                <a:srgbClr val="371914"/>
              </a:solidFill>
              <a:latin typeface="Playfair Display"/>
              <a:ea typeface="Playfair Display"/>
              <a:cs typeface="Playfair Display"/>
              <a:sym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311700" y="445025"/>
            <a:ext cx="8134500" cy="5943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rgbClr val="371914"/>
                </a:solidFill>
                <a:latin typeface="Playfair Display"/>
                <a:ea typeface="Playfair Display"/>
                <a:cs typeface="Playfair Display"/>
                <a:sym typeface="Playfair Display"/>
              </a:rPr>
              <a:t>Existing multi-agent reinforcement learning environments do not represent </a:t>
            </a:r>
            <a:endParaRPr>
              <a:solidFill>
                <a:srgbClr val="371914"/>
              </a:solidFill>
              <a:latin typeface="Playfair Display"/>
              <a:ea typeface="Playfair Display"/>
              <a:cs typeface="Playfair Display"/>
              <a:sym typeface="Playfair Display"/>
            </a:endParaRPr>
          </a:p>
          <a:p>
            <a:pPr marL="0" lvl="0" indent="0" algn="ctr" rtl="0">
              <a:spcBef>
                <a:spcPts val="0"/>
              </a:spcBef>
              <a:spcAft>
                <a:spcPts val="0"/>
              </a:spcAft>
              <a:buNone/>
            </a:pPr>
            <a:r>
              <a:rPr lang="en">
                <a:solidFill>
                  <a:srgbClr val="371914"/>
                </a:solidFill>
                <a:latin typeface="Playfair Display"/>
                <a:ea typeface="Playfair Display"/>
                <a:cs typeface="Playfair Display"/>
                <a:sym typeface="Playfair Display"/>
              </a:rPr>
              <a:t>real world agricultural scenarios</a:t>
            </a:r>
            <a:endParaRPr>
              <a:solidFill>
                <a:srgbClr val="371914"/>
              </a:solidFill>
              <a:latin typeface="Playfair Display"/>
              <a:ea typeface="Playfair Display"/>
              <a:cs typeface="Playfair Display"/>
              <a:sym typeface="Playfair Display"/>
            </a:endParaRPr>
          </a:p>
        </p:txBody>
      </p:sp>
      <p:pic>
        <p:nvPicPr>
          <p:cNvPr id="182" name="Google Shape;182;p24"/>
          <p:cNvPicPr preferRelativeResize="0"/>
          <p:nvPr/>
        </p:nvPicPr>
        <p:blipFill>
          <a:blip r:embed="rId3">
            <a:alphaModFix/>
          </a:blip>
          <a:stretch>
            <a:fillRect/>
          </a:stretch>
        </p:blipFill>
        <p:spPr>
          <a:xfrm>
            <a:off x="3183987" y="1828800"/>
            <a:ext cx="5501311" cy="2614231"/>
          </a:xfrm>
          <a:prstGeom prst="rect">
            <a:avLst/>
          </a:prstGeom>
          <a:noFill/>
          <a:ln>
            <a:noFill/>
          </a:ln>
        </p:spPr>
      </p:pic>
      <p:pic>
        <p:nvPicPr>
          <p:cNvPr id="183" name="Google Shape;183;p24"/>
          <p:cNvPicPr preferRelativeResize="0"/>
          <p:nvPr/>
        </p:nvPicPr>
        <p:blipFill>
          <a:blip r:embed="rId4">
            <a:alphaModFix/>
          </a:blip>
          <a:stretch>
            <a:fillRect/>
          </a:stretch>
        </p:blipFill>
        <p:spPr>
          <a:xfrm>
            <a:off x="455698" y="1828800"/>
            <a:ext cx="2613449" cy="2614231"/>
          </a:xfrm>
          <a:prstGeom prst="rect">
            <a:avLst/>
          </a:prstGeom>
          <a:noFill/>
          <a:ln>
            <a:noFill/>
          </a:ln>
        </p:spPr>
      </p:pic>
      <p:sp>
        <p:nvSpPr>
          <p:cNvPr id="184" name="Google Shape;184;p24"/>
          <p:cNvSpPr txBox="1"/>
          <p:nvPr/>
        </p:nvSpPr>
        <p:spPr>
          <a:xfrm>
            <a:off x="215925" y="4493700"/>
            <a:ext cx="3093000" cy="46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2"/>
                </a:solidFill>
              </a:rPr>
              <a:t>Existing Simulated Environments</a:t>
            </a:r>
            <a:endParaRPr sz="1300">
              <a:solidFill>
                <a:schemeClr val="dk2"/>
              </a:solidFill>
            </a:endParaRPr>
          </a:p>
        </p:txBody>
      </p:sp>
      <p:sp>
        <p:nvSpPr>
          <p:cNvPr id="185" name="Google Shape;185;p24"/>
          <p:cNvSpPr txBox="1"/>
          <p:nvPr/>
        </p:nvSpPr>
        <p:spPr>
          <a:xfrm>
            <a:off x="4388138" y="4493700"/>
            <a:ext cx="3093000" cy="46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2"/>
                </a:solidFill>
              </a:rPr>
              <a:t>Aerial View of Operating Orchards</a:t>
            </a:r>
            <a:endParaRPr sz="13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a:spLocks noGrp="1"/>
          </p:cNvSpPr>
          <p:nvPr>
            <p:ph type="title"/>
          </p:nvPr>
        </p:nvSpPr>
        <p:spPr>
          <a:xfrm>
            <a:off x="311700" y="628150"/>
            <a:ext cx="8134500" cy="5943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rgbClr val="371914"/>
                </a:solidFill>
                <a:latin typeface="Playfair Display"/>
                <a:ea typeface="Playfair Display"/>
                <a:cs typeface="Playfair Display"/>
                <a:sym typeface="Playfair Display"/>
              </a:rPr>
              <a:t>We took field measurements from ten local California orchards to inform our environment layout</a:t>
            </a:r>
            <a:endParaRPr>
              <a:solidFill>
                <a:srgbClr val="371914"/>
              </a:solidFill>
              <a:latin typeface="Playfair Display"/>
              <a:ea typeface="Playfair Display"/>
              <a:cs typeface="Playfair Display"/>
              <a:sym typeface="Playfair Display"/>
            </a:endParaRPr>
          </a:p>
        </p:txBody>
      </p:sp>
      <p:pic>
        <p:nvPicPr>
          <p:cNvPr id="191" name="Google Shape;191;p25"/>
          <p:cNvPicPr preferRelativeResize="0"/>
          <p:nvPr/>
        </p:nvPicPr>
        <p:blipFill>
          <a:blip r:embed="rId3">
            <a:alphaModFix/>
          </a:blip>
          <a:stretch>
            <a:fillRect/>
          </a:stretch>
        </p:blipFill>
        <p:spPr>
          <a:xfrm>
            <a:off x="3183987" y="1828800"/>
            <a:ext cx="5501311" cy="2614231"/>
          </a:xfrm>
          <a:prstGeom prst="rect">
            <a:avLst/>
          </a:prstGeom>
          <a:noFill/>
          <a:ln>
            <a:noFill/>
          </a:ln>
        </p:spPr>
      </p:pic>
      <p:pic>
        <p:nvPicPr>
          <p:cNvPr id="192" name="Google Shape;192;p25"/>
          <p:cNvPicPr preferRelativeResize="0"/>
          <p:nvPr/>
        </p:nvPicPr>
        <p:blipFill>
          <a:blip r:embed="rId4">
            <a:alphaModFix/>
          </a:blip>
          <a:stretch>
            <a:fillRect/>
          </a:stretch>
        </p:blipFill>
        <p:spPr>
          <a:xfrm>
            <a:off x="455698" y="1828800"/>
            <a:ext cx="2613449" cy="2614231"/>
          </a:xfrm>
          <a:prstGeom prst="rect">
            <a:avLst/>
          </a:prstGeom>
          <a:noFill/>
          <a:ln>
            <a:noFill/>
          </a:ln>
        </p:spPr>
      </p:pic>
      <p:sp>
        <p:nvSpPr>
          <p:cNvPr id="193" name="Google Shape;193;p25"/>
          <p:cNvSpPr txBox="1"/>
          <p:nvPr/>
        </p:nvSpPr>
        <p:spPr>
          <a:xfrm>
            <a:off x="215925" y="4493700"/>
            <a:ext cx="3093000" cy="46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2"/>
                </a:solidFill>
              </a:rPr>
              <a:t>Existing Simulated Environments</a:t>
            </a:r>
            <a:endParaRPr sz="1300">
              <a:solidFill>
                <a:schemeClr val="dk2"/>
              </a:solidFill>
            </a:endParaRPr>
          </a:p>
        </p:txBody>
      </p:sp>
      <p:sp>
        <p:nvSpPr>
          <p:cNvPr id="194" name="Google Shape;194;p25"/>
          <p:cNvSpPr txBox="1"/>
          <p:nvPr/>
        </p:nvSpPr>
        <p:spPr>
          <a:xfrm>
            <a:off x="4388138" y="4493700"/>
            <a:ext cx="3093000" cy="46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2"/>
                </a:solidFill>
              </a:rPr>
              <a:t>Aerial View of Operating Orchards</a:t>
            </a:r>
            <a:endParaRPr sz="1300">
              <a:solidFill>
                <a:schemeClr val="dk2"/>
              </a:solidFill>
            </a:endParaRPr>
          </a:p>
        </p:txBody>
      </p:sp>
      <p:pic>
        <p:nvPicPr>
          <p:cNvPr id="195" name="Google Shape;195;p25"/>
          <p:cNvPicPr preferRelativeResize="0"/>
          <p:nvPr/>
        </p:nvPicPr>
        <p:blipFill rotWithShape="1">
          <a:blip r:embed="rId5">
            <a:alphaModFix/>
          </a:blip>
          <a:srcRect t="30903" b="20750"/>
          <a:stretch/>
        </p:blipFill>
        <p:spPr>
          <a:xfrm>
            <a:off x="457200" y="1828800"/>
            <a:ext cx="8229601" cy="2983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pSp>
        <p:nvGrpSpPr>
          <p:cNvPr id="200" name="Google Shape;200;p26"/>
          <p:cNvGrpSpPr/>
          <p:nvPr/>
        </p:nvGrpSpPr>
        <p:grpSpPr>
          <a:xfrm>
            <a:off x="0" y="3637425"/>
            <a:ext cx="9144000" cy="1506075"/>
            <a:chOff x="0" y="3637425"/>
            <a:chExt cx="9144000" cy="1506075"/>
          </a:xfrm>
        </p:grpSpPr>
        <p:pic>
          <p:nvPicPr>
            <p:cNvPr id="201" name="Google Shape;201;p26"/>
            <p:cNvPicPr preferRelativeResize="0"/>
            <p:nvPr/>
          </p:nvPicPr>
          <p:blipFill rotWithShape="1">
            <a:blip r:embed="rId3">
              <a:alphaModFix/>
            </a:blip>
            <a:srcRect t="83998"/>
            <a:stretch/>
          </p:blipFill>
          <p:spPr>
            <a:xfrm>
              <a:off x="0" y="3680375"/>
              <a:ext cx="9144000" cy="1463124"/>
            </a:xfrm>
            <a:prstGeom prst="rect">
              <a:avLst/>
            </a:prstGeom>
            <a:noFill/>
            <a:ln>
              <a:noFill/>
            </a:ln>
          </p:spPr>
        </p:pic>
        <p:sp>
          <p:nvSpPr>
            <p:cNvPr id="202" name="Google Shape;202;p26"/>
            <p:cNvSpPr/>
            <p:nvPr/>
          </p:nvSpPr>
          <p:spPr>
            <a:xfrm>
              <a:off x="0" y="3637425"/>
              <a:ext cx="9144000" cy="15060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26"/>
          <p:cNvSpPr txBox="1"/>
          <p:nvPr/>
        </p:nvSpPr>
        <p:spPr>
          <a:xfrm>
            <a:off x="823675" y="2557900"/>
            <a:ext cx="3063000" cy="16341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chemeClr val="dk2"/>
              </a:solidFill>
            </a:endParaRPr>
          </a:p>
        </p:txBody>
      </p:sp>
      <p:sp>
        <p:nvSpPr>
          <p:cNvPr id="204" name="Google Shape;20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Custom environment developed for use case</a:t>
            </a:r>
            <a:endParaRPr>
              <a:solidFill>
                <a:srgbClr val="371914"/>
              </a:solidFill>
              <a:latin typeface="Playfair Display"/>
              <a:ea typeface="Playfair Display"/>
              <a:cs typeface="Playfair Display"/>
              <a:sym typeface="Playfair Display"/>
            </a:endParaRPr>
          </a:p>
        </p:txBody>
      </p:sp>
      <p:sp>
        <p:nvSpPr>
          <p:cNvPr id="205" name="Google Shape;205;p26"/>
          <p:cNvSpPr txBox="1"/>
          <p:nvPr/>
        </p:nvSpPr>
        <p:spPr>
          <a:xfrm>
            <a:off x="230000" y="1237125"/>
            <a:ext cx="4143300" cy="677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2"/>
              </a:buClr>
              <a:buSzPts val="1600"/>
              <a:buChar char="●"/>
            </a:pPr>
            <a:r>
              <a:rPr lang="en" sz="1600" b="1">
                <a:solidFill>
                  <a:schemeClr val="dk2"/>
                </a:solidFill>
              </a:rPr>
              <a:t>Incorporates real-world dimensions, randomness and inconsistencies</a:t>
            </a:r>
            <a:endParaRPr sz="1600" b="1">
              <a:solidFill>
                <a:schemeClr val="dk2"/>
              </a:solidFill>
            </a:endParaRPr>
          </a:p>
        </p:txBody>
      </p:sp>
      <p:sp>
        <p:nvSpPr>
          <p:cNvPr id="206" name="Google Shape;206;p26"/>
          <p:cNvSpPr txBox="1"/>
          <p:nvPr/>
        </p:nvSpPr>
        <p:spPr>
          <a:xfrm>
            <a:off x="723625" y="1914225"/>
            <a:ext cx="37578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595959"/>
                </a:solidFill>
              </a:rPr>
              <a:t>Ranges for key parameters generate a variety of possible orchard layouts.</a:t>
            </a:r>
            <a:endParaRPr>
              <a:solidFill>
                <a:srgbClr val="595959"/>
              </a:solidFill>
            </a:endParaRPr>
          </a:p>
          <a:p>
            <a:pPr marL="0" lvl="0" indent="0" algn="l" rtl="0">
              <a:spcBef>
                <a:spcPts val="0"/>
              </a:spcBef>
              <a:spcAft>
                <a:spcPts val="0"/>
              </a:spcAft>
              <a:buNone/>
            </a:pPr>
            <a:endParaRPr sz="1200">
              <a:solidFill>
                <a:srgbClr val="595959"/>
              </a:solidFill>
            </a:endParaRPr>
          </a:p>
          <a:p>
            <a:pPr marL="285750" lvl="0" indent="0" algn="l" rtl="0">
              <a:spcBef>
                <a:spcPts val="0"/>
              </a:spcBef>
              <a:spcAft>
                <a:spcPts val="0"/>
              </a:spcAft>
              <a:buNone/>
            </a:pPr>
            <a:r>
              <a:rPr lang="en" sz="1200" i="1">
                <a:solidFill>
                  <a:srgbClr val="595959"/>
                </a:solidFill>
              </a:rPr>
              <a:t>tree_diameter = [9, 44] </a:t>
            </a:r>
            <a:endParaRPr sz="1200" i="1">
              <a:solidFill>
                <a:srgbClr val="595959"/>
              </a:solidFill>
            </a:endParaRPr>
          </a:p>
          <a:p>
            <a:pPr marL="285750" lvl="0" indent="0" algn="l" rtl="0">
              <a:spcBef>
                <a:spcPts val="0"/>
              </a:spcBef>
              <a:spcAft>
                <a:spcPts val="0"/>
              </a:spcAft>
              <a:buNone/>
            </a:pPr>
            <a:r>
              <a:rPr lang="en" sz="1200" i="1">
                <a:solidFill>
                  <a:srgbClr val="595959"/>
                </a:solidFill>
              </a:rPr>
              <a:t>distance_btw_rows = [365, 762]</a:t>
            </a:r>
            <a:endParaRPr sz="1200" i="1">
              <a:solidFill>
                <a:srgbClr val="595959"/>
              </a:solidFill>
            </a:endParaRPr>
          </a:p>
          <a:p>
            <a:pPr marL="285750" lvl="0" indent="0" algn="l" rtl="0">
              <a:spcBef>
                <a:spcPts val="0"/>
              </a:spcBef>
              <a:spcAft>
                <a:spcPts val="0"/>
              </a:spcAft>
              <a:buNone/>
            </a:pPr>
            <a:r>
              <a:rPr lang="en" sz="1200" i="1">
                <a:solidFill>
                  <a:srgbClr val="595959"/>
                </a:solidFill>
              </a:rPr>
              <a:t>distance_btw_trees = [150, 762]</a:t>
            </a:r>
            <a:endParaRPr sz="1200" i="1">
              <a:solidFill>
                <a:srgbClr val="595959"/>
              </a:solidFill>
            </a:endParaRPr>
          </a:p>
          <a:p>
            <a:pPr marL="285750" lvl="0" indent="0" algn="l" rtl="0">
              <a:spcBef>
                <a:spcPts val="0"/>
              </a:spcBef>
              <a:spcAft>
                <a:spcPts val="0"/>
              </a:spcAft>
              <a:buNone/>
            </a:pPr>
            <a:r>
              <a:rPr lang="en" sz="1200" i="1">
                <a:solidFill>
                  <a:srgbClr val="595959"/>
                </a:solidFill>
              </a:rPr>
              <a:t>canopy diameter = [150, 762]</a:t>
            </a:r>
            <a:endParaRPr sz="1200" i="1">
              <a:solidFill>
                <a:srgbClr val="595959"/>
              </a:solidFill>
            </a:endParaRPr>
          </a:p>
          <a:p>
            <a:pPr marL="285750" lvl="0" indent="0" algn="l" rtl="0">
              <a:spcBef>
                <a:spcPts val="0"/>
              </a:spcBef>
              <a:spcAft>
                <a:spcPts val="0"/>
              </a:spcAft>
              <a:buNone/>
            </a:pPr>
            <a:r>
              <a:rPr lang="en" sz="1200" i="1">
                <a:solidFill>
                  <a:srgbClr val="595959"/>
                </a:solidFill>
              </a:rPr>
              <a:t>apple_diameter= [5, 9]</a:t>
            </a:r>
            <a:endParaRPr sz="1200" i="1">
              <a:solidFill>
                <a:srgbClr val="595959"/>
              </a:solidFill>
            </a:endParaRPr>
          </a:p>
          <a:p>
            <a:pPr marL="285750" lvl="0" indent="0" algn="l" rtl="0">
              <a:spcBef>
                <a:spcPts val="0"/>
              </a:spcBef>
              <a:spcAft>
                <a:spcPts val="0"/>
              </a:spcAft>
              <a:buNone/>
            </a:pPr>
            <a:r>
              <a:rPr lang="en" sz="1200" i="1">
                <a:solidFill>
                  <a:srgbClr val="595959"/>
                </a:solidFill>
              </a:rPr>
              <a:t>vacancy_rate = [0, 0.3] (percent)</a:t>
            </a:r>
            <a:endParaRPr sz="1200" i="1">
              <a:solidFill>
                <a:srgbClr val="595959"/>
              </a:solidFill>
            </a:endParaRPr>
          </a:p>
          <a:p>
            <a:pPr marL="285750" lvl="0" indent="0" algn="l" rtl="0">
              <a:spcBef>
                <a:spcPts val="0"/>
              </a:spcBef>
              <a:spcAft>
                <a:spcPts val="0"/>
              </a:spcAft>
              <a:buNone/>
            </a:pPr>
            <a:r>
              <a:rPr lang="en" sz="1200" i="1">
                <a:solidFill>
                  <a:srgbClr val="595959"/>
                </a:solidFill>
              </a:rPr>
              <a:t>big_bin_dimension = 122 x 122 x 72</a:t>
            </a:r>
            <a:endParaRPr sz="1200" i="1">
              <a:solidFill>
                <a:srgbClr val="595959"/>
              </a:solidFill>
            </a:endParaRPr>
          </a:p>
          <a:p>
            <a:pPr marL="285750" lvl="0" indent="0" algn="l" rtl="0">
              <a:spcBef>
                <a:spcPts val="0"/>
              </a:spcBef>
              <a:spcAft>
                <a:spcPts val="0"/>
              </a:spcAft>
              <a:buNone/>
            </a:pPr>
            <a:r>
              <a:rPr lang="en" sz="1200" i="1">
                <a:solidFill>
                  <a:srgbClr val="595959"/>
                </a:solidFill>
              </a:rPr>
              <a:t>small_bin_dimension = 41 x 61 x 30</a:t>
            </a:r>
            <a:endParaRPr sz="1200" i="1">
              <a:solidFill>
                <a:srgbClr val="595959"/>
              </a:solidFill>
            </a:endParaRPr>
          </a:p>
        </p:txBody>
      </p:sp>
      <p:sp>
        <p:nvSpPr>
          <p:cNvPr id="207" name="Google Shape;207;p26"/>
          <p:cNvSpPr/>
          <p:nvPr/>
        </p:nvSpPr>
        <p:spPr>
          <a:xfrm>
            <a:off x="5033475" y="2666063"/>
            <a:ext cx="495300" cy="495300"/>
          </a:xfrm>
          <a:prstGeom prst="ellipse">
            <a:avLst/>
          </a:prstGeom>
          <a:solidFill>
            <a:srgbClr val="94A3B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6"/>
          <p:cNvSpPr txBox="1"/>
          <p:nvPr/>
        </p:nvSpPr>
        <p:spPr>
          <a:xfrm>
            <a:off x="4646900" y="1237125"/>
            <a:ext cx="4295700" cy="677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2"/>
              </a:buClr>
              <a:buSzPts val="1600"/>
              <a:buChar char="●"/>
            </a:pPr>
            <a:r>
              <a:rPr lang="en" sz="1600" b="1">
                <a:solidFill>
                  <a:schemeClr val="dk2"/>
                </a:solidFill>
              </a:rPr>
              <a:t>Task-specific bots designed for minimally disruptive deployment</a:t>
            </a:r>
            <a:endParaRPr sz="1600" b="1">
              <a:solidFill>
                <a:schemeClr val="dk2"/>
              </a:solidFill>
            </a:endParaRPr>
          </a:p>
        </p:txBody>
      </p:sp>
      <p:sp>
        <p:nvSpPr>
          <p:cNvPr id="209" name="Google Shape;209;p26"/>
          <p:cNvSpPr txBox="1"/>
          <p:nvPr/>
        </p:nvSpPr>
        <p:spPr>
          <a:xfrm>
            <a:off x="5728950" y="1942300"/>
            <a:ext cx="2778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“Picker bots” pick up one apple at a time and deposit into a bin.</a:t>
            </a:r>
            <a:endParaRPr/>
          </a:p>
        </p:txBody>
      </p:sp>
      <p:sp>
        <p:nvSpPr>
          <p:cNvPr id="210" name="Google Shape;210;p26"/>
          <p:cNvSpPr txBox="1"/>
          <p:nvPr/>
        </p:nvSpPr>
        <p:spPr>
          <a:xfrm>
            <a:off x="5728950" y="2608238"/>
            <a:ext cx="31956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rPr>
              <a:t>Movable bins auto-locate to reduce distance traveled by pickers </a:t>
            </a:r>
            <a:endParaRPr>
              <a:solidFill>
                <a:schemeClr val="dk2"/>
              </a:solidFill>
            </a:endParaRPr>
          </a:p>
          <a:p>
            <a:pPr marL="0" lvl="0" indent="0" algn="l" rtl="0">
              <a:spcBef>
                <a:spcPts val="0"/>
              </a:spcBef>
              <a:spcAft>
                <a:spcPts val="0"/>
              </a:spcAft>
              <a:buNone/>
            </a:pPr>
            <a:r>
              <a:rPr lang="en" sz="900" i="1">
                <a:solidFill>
                  <a:schemeClr val="dk2"/>
                </a:solidFill>
              </a:rPr>
              <a:t>(on roadmap)</a:t>
            </a:r>
            <a:endParaRPr sz="900" i="1"/>
          </a:p>
        </p:txBody>
      </p:sp>
      <p:cxnSp>
        <p:nvCxnSpPr>
          <p:cNvPr id="211" name="Google Shape;211;p26"/>
          <p:cNvCxnSpPr>
            <a:endCxn id="212" idx="7"/>
          </p:cNvCxnSpPr>
          <p:nvPr/>
        </p:nvCxnSpPr>
        <p:spPr>
          <a:xfrm rot="10800000" flipH="1">
            <a:off x="5492788" y="2241849"/>
            <a:ext cx="107700" cy="96600"/>
          </a:xfrm>
          <a:prstGeom prst="straightConnector1">
            <a:avLst/>
          </a:prstGeom>
          <a:noFill/>
          <a:ln w="9525" cap="flat" cmpd="sng">
            <a:solidFill>
              <a:schemeClr val="lt1"/>
            </a:solidFill>
            <a:prstDash val="solid"/>
            <a:round/>
            <a:headEnd type="none" w="med" len="med"/>
            <a:tailEnd type="triangle" w="med" len="med"/>
          </a:ln>
        </p:spPr>
      </p:cxnSp>
      <p:cxnSp>
        <p:nvCxnSpPr>
          <p:cNvPr id="213" name="Google Shape;213;p26"/>
          <p:cNvCxnSpPr>
            <a:endCxn id="214" idx="4"/>
          </p:cNvCxnSpPr>
          <p:nvPr/>
        </p:nvCxnSpPr>
        <p:spPr>
          <a:xfrm flipH="1">
            <a:off x="5104100" y="2152813"/>
            <a:ext cx="7800" cy="158700"/>
          </a:xfrm>
          <a:prstGeom prst="straightConnector1">
            <a:avLst/>
          </a:prstGeom>
          <a:noFill/>
          <a:ln w="9525" cap="flat" cmpd="sng">
            <a:solidFill>
              <a:schemeClr val="lt1"/>
            </a:solidFill>
            <a:prstDash val="solid"/>
            <a:round/>
            <a:headEnd type="none" w="med" len="med"/>
            <a:tailEnd type="triangle" w="med" len="med"/>
          </a:ln>
        </p:spPr>
      </p:cxnSp>
      <p:sp>
        <p:nvSpPr>
          <p:cNvPr id="215" name="Google Shape;215;p26"/>
          <p:cNvSpPr txBox="1"/>
          <p:nvPr/>
        </p:nvSpPr>
        <p:spPr>
          <a:xfrm>
            <a:off x="4608800" y="3482475"/>
            <a:ext cx="4295700" cy="6465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2"/>
              </a:buClr>
              <a:buSzPts val="1600"/>
              <a:buChar char="●"/>
            </a:pPr>
            <a:r>
              <a:rPr lang="en" sz="1600" b="1">
                <a:solidFill>
                  <a:schemeClr val="dk2"/>
                </a:solidFill>
              </a:rPr>
              <a:t>Continuous environment space</a:t>
            </a:r>
            <a:r>
              <a:rPr lang="en" sz="1600" i="1">
                <a:solidFill>
                  <a:schemeClr val="dk2"/>
                </a:solidFill>
              </a:rPr>
              <a:t> </a:t>
            </a:r>
            <a:endParaRPr sz="1600" i="1">
              <a:solidFill>
                <a:schemeClr val="dk2"/>
              </a:solidFill>
            </a:endParaRPr>
          </a:p>
          <a:p>
            <a:pPr marL="457200" lvl="0" indent="0" algn="l" rtl="0">
              <a:spcBef>
                <a:spcPts val="0"/>
              </a:spcBef>
              <a:spcAft>
                <a:spcPts val="0"/>
              </a:spcAft>
              <a:buNone/>
            </a:pPr>
            <a:r>
              <a:rPr lang="en" i="1">
                <a:solidFill>
                  <a:schemeClr val="dk2"/>
                </a:solidFill>
              </a:rPr>
              <a:t>(not grid world)</a:t>
            </a:r>
            <a:endParaRPr i="1">
              <a:solidFill>
                <a:schemeClr val="dk2"/>
              </a:solidFill>
            </a:endParaRPr>
          </a:p>
        </p:txBody>
      </p:sp>
      <p:pic>
        <p:nvPicPr>
          <p:cNvPr id="216" name="Google Shape;216;p26"/>
          <p:cNvPicPr preferRelativeResize="0"/>
          <p:nvPr/>
        </p:nvPicPr>
        <p:blipFill>
          <a:blip r:embed="rId4">
            <a:alphaModFix/>
          </a:blip>
          <a:stretch>
            <a:fillRect/>
          </a:stretch>
        </p:blipFill>
        <p:spPr>
          <a:xfrm>
            <a:off x="4913321" y="1914225"/>
            <a:ext cx="451024" cy="354750"/>
          </a:xfrm>
          <a:prstGeom prst="rect">
            <a:avLst/>
          </a:prstGeom>
          <a:noFill/>
          <a:ln>
            <a:noFill/>
          </a:ln>
        </p:spPr>
      </p:pic>
      <p:pic>
        <p:nvPicPr>
          <p:cNvPr id="217" name="Google Shape;217;p26"/>
          <p:cNvPicPr preferRelativeResize="0"/>
          <p:nvPr/>
        </p:nvPicPr>
        <p:blipFill>
          <a:blip r:embed="rId5">
            <a:alphaModFix/>
          </a:blip>
          <a:stretch>
            <a:fillRect/>
          </a:stretch>
        </p:blipFill>
        <p:spPr>
          <a:xfrm>
            <a:off x="5307550" y="2072725"/>
            <a:ext cx="356616" cy="35661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7"/>
          <p:cNvSpPr txBox="1">
            <a:spLocks noGrp="1"/>
          </p:cNvSpPr>
          <p:nvPr>
            <p:ph type="title"/>
          </p:nvPr>
        </p:nvSpPr>
        <p:spPr>
          <a:xfrm>
            <a:off x="3257750" y="44501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 Overview</a:t>
            </a:r>
            <a:endParaRPr>
              <a:solidFill>
                <a:srgbClr val="371914"/>
              </a:solidFill>
              <a:latin typeface="Playfair Display"/>
              <a:ea typeface="Playfair Display"/>
              <a:cs typeface="Playfair Display"/>
              <a:sym typeface="Playfair Display"/>
            </a:endParaRPr>
          </a:p>
        </p:txBody>
      </p:sp>
      <p:pic>
        <p:nvPicPr>
          <p:cNvPr id="223" name="Google Shape;223;p27"/>
          <p:cNvPicPr preferRelativeResize="0"/>
          <p:nvPr/>
        </p:nvPicPr>
        <p:blipFill rotWithShape="1">
          <a:blip r:embed="rId3">
            <a:alphaModFix/>
          </a:blip>
          <a:srcRect t="82710"/>
          <a:stretch/>
        </p:blipFill>
        <p:spPr>
          <a:xfrm>
            <a:off x="0" y="3957775"/>
            <a:ext cx="9144003" cy="1185727"/>
          </a:xfrm>
          <a:prstGeom prst="rect">
            <a:avLst/>
          </a:prstGeom>
          <a:noFill/>
          <a:ln>
            <a:noFill/>
          </a:ln>
        </p:spPr>
      </p:pic>
      <p:sp>
        <p:nvSpPr>
          <p:cNvPr id="224" name="Google Shape;224;p27"/>
          <p:cNvSpPr/>
          <p:nvPr/>
        </p:nvSpPr>
        <p:spPr>
          <a:xfrm>
            <a:off x="0" y="3895925"/>
            <a:ext cx="9144000" cy="12474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5" name="Google Shape;225;p27"/>
          <p:cNvPicPr preferRelativeResize="0"/>
          <p:nvPr/>
        </p:nvPicPr>
        <p:blipFill>
          <a:blip r:embed="rId4">
            <a:alphaModFix/>
          </a:blip>
          <a:stretch>
            <a:fillRect/>
          </a:stretch>
        </p:blipFill>
        <p:spPr>
          <a:xfrm>
            <a:off x="311700" y="512675"/>
            <a:ext cx="3050700" cy="437375"/>
          </a:xfrm>
          <a:prstGeom prst="rect">
            <a:avLst/>
          </a:prstGeom>
          <a:noFill/>
          <a:ln>
            <a:noFill/>
          </a:ln>
        </p:spPr>
      </p:pic>
      <p:pic>
        <p:nvPicPr>
          <p:cNvPr id="226" name="Google Shape;226;p27"/>
          <p:cNvPicPr preferRelativeResize="0"/>
          <p:nvPr/>
        </p:nvPicPr>
        <p:blipFill>
          <a:blip r:embed="rId5">
            <a:alphaModFix/>
          </a:blip>
          <a:stretch>
            <a:fillRect/>
          </a:stretch>
        </p:blipFill>
        <p:spPr>
          <a:xfrm>
            <a:off x="155550" y="445030"/>
            <a:ext cx="9143998" cy="482927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Technical Approach</a:t>
            </a:r>
            <a:endParaRPr>
              <a:solidFill>
                <a:srgbClr val="371914"/>
              </a:solidFill>
              <a:latin typeface="Playfair Display"/>
              <a:ea typeface="Playfair Display"/>
              <a:cs typeface="Playfair Display"/>
              <a:sym typeface="Playfair Display"/>
            </a:endParaRPr>
          </a:p>
        </p:txBody>
      </p:sp>
      <p:grpSp>
        <p:nvGrpSpPr>
          <p:cNvPr id="232" name="Google Shape;232;p28"/>
          <p:cNvGrpSpPr/>
          <p:nvPr/>
        </p:nvGrpSpPr>
        <p:grpSpPr>
          <a:xfrm>
            <a:off x="-1612" y="3141275"/>
            <a:ext cx="9147228" cy="2197500"/>
            <a:chOff x="0" y="3325925"/>
            <a:chExt cx="9147228" cy="2197500"/>
          </a:xfrm>
        </p:grpSpPr>
        <p:pic>
          <p:nvPicPr>
            <p:cNvPr id="233" name="Google Shape;233;p28"/>
            <p:cNvPicPr preferRelativeResize="0"/>
            <p:nvPr/>
          </p:nvPicPr>
          <p:blipFill rotWithShape="1">
            <a:blip r:embed="rId3">
              <a:alphaModFix/>
            </a:blip>
            <a:srcRect t="61541" b="7533"/>
            <a:stretch/>
          </p:blipFill>
          <p:spPr>
            <a:xfrm>
              <a:off x="3225" y="3364200"/>
              <a:ext cx="9144003" cy="2120951"/>
            </a:xfrm>
            <a:prstGeom prst="rect">
              <a:avLst/>
            </a:prstGeom>
            <a:noFill/>
            <a:ln>
              <a:noFill/>
            </a:ln>
          </p:spPr>
        </p:pic>
        <p:sp>
          <p:nvSpPr>
            <p:cNvPr id="234" name="Google Shape;234;p28"/>
            <p:cNvSpPr/>
            <p:nvPr/>
          </p:nvSpPr>
          <p:spPr>
            <a:xfrm>
              <a:off x="0" y="3325925"/>
              <a:ext cx="9144000" cy="21975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5" name="Google Shape;235;p28"/>
          <p:cNvPicPr preferRelativeResize="0"/>
          <p:nvPr/>
        </p:nvPicPr>
        <p:blipFill>
          <a:blip r:embed="rId4">
            <a:alphaModFix/>
          </a:blip>
          <a:stretch>
            <a:fillRect/>
          </a:stretch>
        </p:blipFill>
        <p:spPr>
          <a:xfrm>
            <a:off x="3413200" y="-341638"/>
            <a:ext cx="5584226" cy="5826776"/>
          </a:xfrm>
          <a:prstGeom prst="rect">
            <a:avLst/>
          </a:prstGeom>
          <a:noFill/>
          <a:ln>
            <a:noFill/>
          </a:ln>
        </p:spPr>
      </p:pic>
      <p:sp>
        <p:nvSpPr>
          <p:cNvPr id="236" name="Google Shape;236;p28"/>
          <p:cNvSpPr txBox="1"/>
          <p:nvPr/>
        </p:nvSpPr>
        <p:spPr>
          <a:xfrm>
            <a:off x="219525" y="1080100"/>
            <a:ext cx="3507600" cy="26475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2"/>
              </a:buClr>
              <a:buSzPts val="1600"/>
              <a:buChar char="●"/>
            </a:pPr>
            <a:r>
              <a:rPr lang="en" sz="1600" b="1">
                <a:solidFill>
                  <a:schemeClr val="dk2"/>
                </a:solidFill>
              </a:rPr>
              <a:t>reinforcement learning requires parallelization</a:t>
            </a:r>
            <a:endParaRPr sz="1600" b="1">
              <a:solidFill>
                <a:schemeClr val="dk2"/>
              </a:solidFill>
            </a:endParaRPr>
          </a:p>
          <a:p>
            <a:pPr marL="457200" lvl="0" indent="0" algn="l" rtl="0">
              <a:spcBef>
                <a:spcPts val="0"/>
              </a:spcBef>
              <a:spcAft>
                <a:spcPts val="0"/>
              </a:spcAft>
              <a:buNone/>
            </a:pP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deep study of:</a:t>
            </a:r>
            <a:endParaRPr sz="1600">
              <a:solidFill>
                <a:schemeClr val="dk2"/>
              </a:solidFill>
            </a:endParaRPr>
          </a:p>
          <a:p>
            <a:pPr marL="914400" lvl="1" indent="-330200" algn="l" rtl="0">
              <a:spcBef>
                <a:spcPts val="0"/>
              </a:spcBef>
              <a:spcAft>
                <a:spcPts val="0"/>
              </a:spcAft>
              <a:buClr>
                <a:schemeClr val="dk2"/>
              </a:buClr>
              <a:buSzPts val="1600"/>
              <a:buChar char="○"/>
            </a:pPr>
            <a:r>
              <a:rPr lang="en" sz="1600">
                <a:solidFill>
                  <a:schemeClr val="dk2"/>
                </a:solidFill>
              </a:rPr>
              <a:t>Jumanji/Mava</a:t>
            </a:r>
            <a:endParaRPr sz="1600">
              <a:solidFill>
                <a:schemeClr val="dk2"/>
              </a:solidFill>
            </a:endParaRPr>
          </a:p>
          <a:p>
            <a:pPr marL="914400" lvl="1" indent="-330200" algn="l" rtl="0">
              <a:spcBef>
                <a:spcPts val="0"/>
              </a:spcBef>
              <a:spcAft>
                <a:spcPts val="0"/>
              </a:spcAft>
              <a:buClr>
                <a:schemeClr val="dk2"/>
              </a:buClr>
              <a:buSzPts val="1600"/>
              <a:buChar char="○"/>
            </a:pPr>
            <a:r>
              <a:rPr lang="en" sz="1600">
                <a:solidFill>
                  <a:schemeClr val="dk2"/>
                </a:solidFill>
              </a:rPr>
              <a:t>Jax/Flax </a:t>
            </a:r>
            <a:endParaRPr sz="1600">
              <a:solidFill>
                <a:schemeClr val="dk2"/>
              </a:solidFill>
            </a:endParaRPr>
          </a:p>
          <a:p>
            <a:pPr marL="914400" lvl="0" indent="0" algn="l" rtl="0">
              <a:spcBef>
                <a:spcPts val="0"/>
              </a:spcBef>
              <a:spcAft>
                <a:spcPts val="0"/>
              </a:spcAft>
              <a:buNone/>
            </a:pPr>
            <a:endParaRPr sz="1600">
              <a:solidFill>
                <a:schemeClr val="dk2"/>
              </a:solidFill>
            </a:endParaRPr>
          </a:p>
          <a:p>
            <a:pPr marL="457200" lvl="0" indent="-330200" algn="l" rtl="0">
              <a:spcBef>
                <a:spcPts val="0"/>
              </a:spcBef>
              <a:spcAft>
                <a:spcPts val="0"/>
              </a:spcAft>
              <a:buClr>
                <a:schemeClr val="dk2"/>
              </a:buClr>
              <a:buSzPts val="1600"/>
              <a:buChar char="●"/>
            </a:pPr>
            <a:r>
              <a:rPr lang="en" sz="1600">
                <a:solidFill>
                  <a:schemeClr val="dk2"/>
                </a:solidFill>
              </a:rPr>
              <a:t>                           : 4,000 lines of code built upon InstaDeep libraries</a:t>
            </a:r>
            <a:endParaRPr sz="1600">
              <a:solidFill>
                <a:schemeClr val="dk2"/>
              </a:solidFill>
            </a:endParaRPr>
          </a:p>
        </p:txBody>
      </p:sp>
      <p:pic>
        <p:nvPicPr>
          <p:cNvPr id="237" name="Google Shape;237;p28"/>
          <p:cNvPicPr preferRelativeResize="0"/>
          <p:nvPr/>
        </p:nvPicPr>
        <p:blipFill>
          <a:blip r:embed="rId5">
            <a:alphaModFix/>
          </a:blip>
          <a:stretch>
            <a:fillRect/>
          </a:stretch>
        </p:blipFill>
        <p:spPr>
          <a:xfrm>
            <a:off x="730375" y="2918717"/>
            <a:ext cx="1552401" cy="222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9"/>
          <p:cNvSpPr txBox="1">
            <a:spLocks noGrp="1"/>
          </p:cNvSpPr>
          <p:nvPr>
            <p:ph type="body" idx="1"/>
          </p:nvPr>
        </p:nvSpPr>
        <p:spPr>
          <a:xfrm>
            <a:off x="311700" y="1000075"/>
            <a:ext cx="8445600" cy="3723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Hundreds of simulations simultaneously = quick learning</a:t>
            </a:r>
            <a:endParaRPr/>
          </a:p>
          <a:p>
            <a:pPr marL="0" lvl="0" indent="0" algn="l" rtl="0">
              <a:spcBef>
                <a:spcPts val="1000"/>
              </a:spcBef>
              <a:spcAft>
                <a:spcPts val="1200"/>
              </a:spcAft>
              <a:buNone/>
            </a:pPr>
            <a:endParaRPr b="1"/>
          </a:p>
        </p:txBody>
      </p:sp>
      <p:grpSp>
        <p:nvGrpSpPr>
          <p:cNvPr id="243" name="Google Shape;243;p29"/>
          <p:cNvGrpSpPr/>
          <p:nvPr/>
        </p:nvGrpSpPr>
        <p:grpSpPr>
          <a:xfrm>
            <a:off x="0" y="3637425"/>
            <a:ext cx="9144000" cy="1506075"/>
            <a:chOff x="0" y="3637425"/>
            <a:chExt cx="9144000" cy="1506075"/>
          </a:xfrm>
        </p:grpSpPr>
        <p:pic>
          <p:nvPicPr>
            <p:cNvPr id="244" name="Google Shape;244;p29"/>
            <p:cNvPicPr preferRelativeResize="0"/>
            <p:nvPr/>
          </p:nvPicPr>
          <p:blipFill rotWithShape="1">
            <a:blip r:embed="rId3">
              <a:alphaModFix/>
            </a:blip>
            <a:srcRect t="83998"/>
            <a:stretch/>
          </p:blipFill>
          <p:spPr>
            <a:xfrm>
              <a:off x="0" y="3680375"/>
              <a:ext cx="9144000" cy="1463124"/>
            </a:xfrm>
            <a:prstGeom prst="rect">
              <a:avLst/>
            </a:prstGeom>
            <a:noFill/>
            <a:ln>
              <a:noFill/>
            </a:ln>
          </p:spPr>
        </p:pic>
        <p:sp>
          <p:nvSpPr>
            <p:cNvPr id="245" name="Google Shape;245;p29"/>
            <p:cNvSpPr/>
            <p:nvPr/>
          </p:nvSpPr>
          <p:spPr>
            <a:xfrm>
              <a:off x="0" y="3637425"/>
              <a:ext cx="9144000" cy="15060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 name="Google Shape;246;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Model Demonstration</a:t>
            </a:r>
            <a:endParaRPr>
              <a:solidFill>
                <a:srgbClr val="371914"/>
              </a:solidFill>
              <a:latin typeface="Playfair Display"/>
              <a:ea typeface="Playfair Display"/>
              <a:cs typeface="Playfair Display"/>
              <a:sym typeface="Playfair Display"/>
            </a:endParaRPr>
          </a:p>
        </p:txBody>
      </p:sp>
      <p:sp>
        <p:nvSpPr>
          <p:cNvPr id="247" name="Google Shape;247;p29"/>
          <p:cNvSpPr/>
          <p:nvPr/>
        </p:nvSpPr>
        <p:spPr>
          <a:xfrm>
            <a:off x="174450" y="2295735"/>
            <a:ext cx="2758500" cy="2700600"/>
          </a:xfrm>
          <a:prstGeom prst="roundRect">
            <a:avLst>
              <a:gd name="adj" fmla="val 29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8" name="Google Shape;248;p29"/>
          <p:cNvSpPr txBox="1"/>
          <p:nvPr/>
        </p:nvSpPr>
        <p:spPr>
          <a:xfrm>
            <a:off x="547251" y="1846525"/>
            <a:ext cx="2013000" cy="56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2"/>
                </a:solidFill>
              </a:rPr>
              <a:t>Starting Point</a:t>
            </a:r>
            <a:endParaRPr sz="1800" b="1">
              <a:solidFill>
                <a:schemeClr val="dk2"/>
              </a:solidFill>
            </a:endParaRPr>
          </a:p>
        </p:txBody>
      </p:sp>
      <p:sp>
        <p:nvSpPr>
          <p:cNvPr id="249" name="Google Shape;249;p29"/>
          <p:cNvSpPr/>
          <p:nvPr/>
        </p:nvSpPr>
        <p:spPr>
          <a:xfrm>
            <a:off x="3165625" y="2295735"/>
            <a:ext cx="2758500" cy="2700600"/>
          </a:xfrm>
          <a:prstGeom prst="roundRect">
            <a:avLst>
              <a:gd name="adj" fmla="val 29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0" name="Google Shape;250;p29"/>
          <p:cNvSpPr txBox="1"/>
          <p:nvPr/>
        </p:nvSpPr>
        <p:spPr>
          <a:xfrm>
            <a:off x="3538426" y="1846525"/>
            <a:ext cx="2013000" cy="56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2"/>
                </a:solidFill>
              </a:rPr>
              <a:t>Learnings</a:t>
            </a:r>
            <a:endParaRPr sz="1800" b="1">
              <a:solidFill>
                <a:schemeClr val="dk2"/>
              </a:solidFill>
            </a:endParaRPr>
          </a:p>
        </p:txBody>
      </p:sp>
      <p:sp>
        <p:nvSpPr>
          <p:cNvPr id="251" name="Google Shape;251;p29"/>
          <p:cNvSpPr/>
          <p:nvPr/>
        </p:nvSpPr>
        <p:spPr>
          <a:xfrm>
            <a:off x="6156900" y="2295735"/>
            <a:ext cx="2758500" cy="2700600"/>
          </a:xfrm>
          <a:prstGeom prst="roundRect">
            <a:avLst>
              <a:gd name="adj" fmla="val 29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2" name="Google Shape;252;p29"/>
          <p:cNvSpPr txBox="1"/>
          <p:nvPr/>
        </p:nvSpPr>
        <p:spPr>
          <a:xfrm>
            <a:off x="6529701" y="1846525"/>
            <a:ext cx="2013000" cy="56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2"/>
                </a:solidFill>
              </a:rPr>
              <a:t>Current Model</a:t>
            </a:r>
            <a:endParaRPr sz="1800" b="1">
              <a:solidFill>
                <a:schemeClr val="dk2"/>
              </a:solidFill>
            </a:endParaRPr>
          </a:p>
        </p:txBody>
      </p:sp>
      <p:pic>
        <p:nvPicPr>
          <p:cNvPr id="253" name="Google Shape;253;p29"/>
          <p:cNvPicPr preferRelativeResize="0"/>
          <p:nvPr/>
        </p:nvPicPr>
        <p:blipFill rotWithShape="1">
          <a:blip r:embed="rId4">
            <a:alphaModFix/>
          </a:blip>
          <a:srcRect l="4931" t="4931" r="18127" b="18127"/>
          <a:stretch/>
        </p:blipFill>
        <p:spPr>
          <a:xfrm>
            <a:off x="3251238" y="3667215"/>
            <a:ext cx="1261872" cy="1261871"/>
          </a:xfrm>
          <a:prstGeom prst="rect">
            <a:avLst/>
          </a:prstGeom>
          <a:noFill/>
          <a:ln>
            <a:noFill/>
          </a:ln>
        </p:spPr>
      </p:pic>
      <p:pic>
        <p:nvPicPr>
          <p:cNvPr id="254" name="Google Shape;254;p29"/>
          <p:cNvPicPr preferRelativeResize="0"/>
          <p:nvPr/>
        </p:nvPicPr>
        <p:blipFill>
          <a:blip r:embed="rId5">
            <a:alphaModFix/>
          </a:blip>
          <a:stretch>
            <a:fillRect/>
          </a:stretch>
        </p:blipFill>
        <p:spPr>
          <a:xfrm>
            <a:off x="311700" y="2413625"/>
            <a:ext cx="2461475" cy="2476308"/>
          </a:xfrm>
          <a:prstGeom prst="rect">
            <a:avLst/>
          </a:prstGeom>
          <a:noFill/>
          <a:ln>
            <a:noFill/>
          </a:ln>
        </p:spPr>
      </p:pic>
      <p:pic>
        <p:nvPicPr>
          <p:cNvPr id="255" name="Google Shape;255;p29"/>
          <p:cNvPicPr preferRelativeResize="0"/>
          <p:nvPr/>
        </p:nvPicPr>
        <p:blipFill rotWithShape="1">
          <a:blip r:embed="rId6">
            <a:alphaModFix/>
          </a:blip>
          <a:srcRect l="49207" t="3550" b="45657"/>
          <a:stretch/>
        </p:blipFill>
        <p:spPr>
          <a:xfrm>
            <a:off x="4576737" y="2362963"/>
            <a:ext cx="1261872" cy="1261871"/>
          </a:xfrm>
          <a:prstGeom prst="rect">
            <a:avLst/>
          </a:prstGeom>
          <a:noFill/>
          <a:ln>
            <a:noFill/>
          </a:ln>
        </p:spPr>
      </p:pic>
      <p:pic>
        <p:nvPicPr>
          <p:cNvPr id="256" name="Google Shape;256;p29"/>
          <p:cNvPicPr preferRelativeResize="0"/>
          <p:nvPr/>
        </p:nvPicPr>
        <p:blipFill>
          <a:blip r:embed="rId7">
            <a:alphaModFix/>
          </a:blip>
          <a:stretch>
            <a:fillRect/>
          </a:stretch>
        </p:blipFill>
        <p:spPr>
          <a:xfrm>
            <a:off x="6305413" y="2413625"/>
            <a:ext cx="2461475" cy="2476300"/>
          </a:xfrm>
          <a:prstGeom prst="rect">
            <a:avLst/>
          </a:prstGeom>
          <a:noFill/>
          <a:ln>
            <a:noFill/>
          </a:ln>
        </p:spPr>
      </p:pic>
      <p:pic>
        <p:nvPicPr>
          <p:cNvPr id="257" name="Google Shape;257;p29"/>
          <p:cNvPicPr preferRelativeResize="0"/>
          <p:nvPr/>
        </p:nvPicPr>
        <p:blipFill rotWithShape="1">
          <a:blip r:embed="rId8">
            <a:alphaModFix/>
          </a:blip>
          <a:srcRect l="21706" r="21410" b="43117"/>
          <a:stretch/>
        </p:blipFill>
        <p:spPr>
          <a:xfrm>
            <a:off x="3251238" y="2362963"/>
            <a:ext cx="1261872" cy="1261871"/>
          </a:xfrm>
          <a:prstGeom prst="rect">
            <a:avLst/>
          </a:prstGeom>
          <a:noFill/>
          <a:ln>
            <a:noFill/>
          </a:ln>
        </p:spPr>
      </p:pic>
      <p:pic>
        <p:nvPicPr>
          <p:cNvPr id="258" name="Google Shape;258;p29"/>
          <p:cNvPicPr preferRelativeResize="0"/>
          <p:nvPr/>
        </p:nvPicPr>
        <p:blipFill rotWithShape="1">
          <a:blip r:embed="rId9">
            <a:alphaModFix/>
          </a:blip>
          <a:srcRect t="37887" r="46045" b="8157"/>
          <a:stretch/>
        </p:blipFill>
        <p:spPr>
          <a:xfrm>
            <a:off x="4576737" y="3667209"/>
            <a:ext cx="1261872" cy="1261871"/>
          </a:xfrm>
          <a:prstGeom prst="rect">
            <a:avLst/>
          </a:prstGeom>
          <a:noFill/>
          <a:ln>
            <a:noFill/>
          </a:ln>
        </p:spPr>
      </p:pic>
      <p:sp>
        <p:nvSpPr>
          <p:cNvPr id="259" name="Google Shape;259;p29"/>
          <p:cNvSpPr txBox="1"/>
          <p:nvPr/>
        </p:nvSpPr>
        <p:spPr>
          <a:xfrm>
            <a:off x="462650" y="4658100"/>
            <a:ext cx="2013000" cy="441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Random Actions</a:t>
            </a:r>
            <a:endParaRPr sz="1800">
              <a:solidFill>
                <a:schemeClr val="dk2"/>
              </a:solidFill>
            </a:endParaRPr>
          </a:p>
        </p:txBody>
      </p:sp>
      <p:sp>
        <p:nvSpPr>
          <p:cNvPr id="260" name="Google Shape;260;p29"/>
          <p:cNvSpPr txBox="1"/>
          <p:nvPr/>
        </p:nvSpPr>
        <p:spPr>
          <a:xfrm>
            <a:off x="6529700" y="4658100"/>
            <a:ext cx="2160000" cy="441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Effective Collection</a:t>
            </a:r>
            <a:endParaRPr sz="1800">
              <a:solidFill>
                <a:schemeClr val="dk2"/>
              </a:solidFill>
            </a:endParaRPr>
          </a:p>
        </p:txBody>
      </p:sp>
      <p:grpSp>
        <p:nvGrpSpPr>
          <p:cNvPr id="261" name="Google Shape;261;p29"/>
          <p:cNvGrpSpPr/>
          <p:nvPr/>
        </p:nvGrpSpPr>
        <p:grpSpPr>
          <a:xfrm>
            <a:off x="3385026" y="3241275"/>
            <a:ext cx="2160000" cy="1181400"/>
            <a:chOff x="1725626" y="1232225"/>
            <a:chExt cx="2160000" cy="1181400"/>
          </a:xfrm>
        </p:grpSpPr>
        <p:sp>
          <p:nvSpPr>
            <p:cNvPr id="262" name="Google Shape;262;p29"/>
            <p:cNvSpPr txBox="1"/>
            <p:nvPr/>
          </p:nvSpPr>
          <p:spPr>
            <a:xfrm>
              <a:off x="1725626" y="1903925"/>
              <a:ext cx="2160000" cy="509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“Goaltending”</a:t>
              </a:r>
              <a:endParaRPr sz="1800">
                <a:solidFill>
                  <a:schemeClr val="dk2"/>
                </a:solidFill>
              </a:endParaRPr>
            </a:p>
          </p:txBody>
        </p:sp>
        <p:cxnSp>
          <p:nvCxnSpPr>
            <p:cNvPr id="263" name="Google Shape;263;p29"/>
            <p:cNvCxnSpPr>
              <a:stCxn id="262" idx="0"/>
            </p:cNvCxnSpPr>
            <p:nvPr/>
          </p:nvCxnSpPr>
          <p:spPr>
            <a:xfrm rot="10800000">
              <a:off x="2108726" y="1232225"/>
              <a:ext cx="696900" cy="671700"/>
            </a:xfrm>
            <a:prstGeom prst="straightConnector1">
              <a:avLst/>
            </a:prstGeom>
            <a:noFill/>
            <a:ln w="9525" cap="flat" cmpd="sng">
              <a:solidFill>
                <a:schemeClr val="dk2"/>
              </a:solidFill>
              <a:prstDash val="solid"/>
              <a:round/>
              <a:headEnd type="none" w="med" len="med"/>
              <a:tailEnd type="triangle" w="med" len="med"/>
            </a:ln>
          </p:spPr>
        </p:cxnSp>
      </p:grpSp>
      <p:grpSp>
        <p:nvGrpSpPr>
          <p:cNvPr id="264" name="Google Shape;264;p29"/>
          <p:cNvGrpSpPr/>
          <p:nvPr/>
        </p:nvGrpSpPr>
        <p:grpSpPr>
          <a:xfrm>
            <a:off x="3539176" y="2739050"/>
            <a:ext cx="2160000" cy="1643100"/>
            <a:chOff x="3539176" y="2739050"/>
            <a:chExt cx="2160000" cy="1643100"/>
          </a:xfrm>
        </p:grpSpPr>
        <p:sp>
          <p:nvSpPr>
            <p:cNvPr id="265" name="Google Shape;265;p29"/>
            <p:cNvSpPr txBox="1"/>
            <p:nvPr/>
          </p:nvSpPr>
          <p:spPr>
            <a:xfrm>
              <a:off x="3539176" y="2739050"/>
              <a:ext cx="2160000" cy="509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Stuck</a:t>
              </a:r>
              <a:endParaRPr sz="1800">
                <a:solidFill>
                  <a:schemeClr val="dk2"/>
                </a:solidFill>
              </a:endParaRPr>
            </a:p>
          </p:txBody>
        </p:sp>
        <p:cxnSp>
          <p:nvCxnSpPr>
            <p:cNvPr id="266" name="Google Shape;266;p29"/>
            <p:cNvCxnSpPr>
              <a:stCxn id="265" idx="2"/>
            </p:cNvCxnSpPr>
            <p:nvPr/>
          </p:nvCxnSpPr>
          <p:spPr>
            <a:xfrm flipH="1">
              <a:off x="4155376" y="3248750"/>
              <a:ext cx="463800" cy="1133400"/>
            </a:xfrm>
            <a:prstGeom prst="straightConnector1">
              <a:avLst/>
            </a:prstGeom>
            <a:noFill/>
            <a:ln w="9525" cap="flat" cmpd="sng">
              <a:solidFill>
                <a:schemeClr val="dk2"/>
              </a:solidFill>
              <a:prstDash val="solid"/>
              <a:round/>
              <a:headEnd type="none" w="med" len="med"/>
              <a:tailEnd type="triangle" w="med" len="med"/>
            </a:ln>
          </p:spPr>
        </p:cxnSp>
      </p:grpSp>
      <p:grpSp>
        <p:nvGrpSpPr>
          <p:cNvPr id="267" name="Google Shape;267;p29"/>
          <p:cNvGrpSpPr/>
          <p:nvPr/>
        </p:nvGrpSpPr>
        <p:grpSpPr>
          <a:xfrm>
            <a:off x="3464926" y="3293550"/>
            <a:ext cx="2160000" cy="1296600"/>
            <a:chOff x="3464926" y="3126075"/>
            <a:chExt cx="2160000" cy="1296600"/>
          </a:xfrm>
        </p:grpSpPr>
        <p:sp>
          <p:nvSpPr>
            <p:cNvPr id="268" name="Google Shape;268;p29"/>
            <p:cNvSpPr txBox="1"/>
            <p:nvPr/>
          </p:nvSpPr>
          <p:spPr>
            <a:xfrm>
              <a:off x="3464926" y="3912975"/>
              <a:ext cx="2160000" cy="509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Out of Bounds</a:t>
              </a:r>
              <a:endParaRPr sz="1800">
                <a:solidFill>
                  <a:schemeClr val="dk2"/>
                </a:solidFill>
              </a:endParaRPr>
            </a:p>
          </p:txBody>
        </p:sp>
        <p:cxnSp>
          <p:nvCxnSpPr>
            <p:cNvPr id="269" name="Google Shape;269;p29"/>
            <p:cNvCxnSpPr/>
            <p:nvPr/>
          </p:nvCxnSpPr>
          <p:spPr>
            <a:xfrm rot="10800000" flipH="1">
              <a:off x="4465026" y="3126075"/>
              <a:ext cx="967500" cy="786900"/>
            </a:xfrm>
            <a:prstGeom prst="straightConnector1">
              <a:avLst/>
            </a:prstGeom>
            <a:noFill/>
            <a:ln w="9525" cap="flat" cmpd="sng">
              <a:solidFill>
                <a:schemeClr val="dk2"/>
              </a:solidFill>
              <a:prstDash val="solid"/>
              <a:round/>
              <a:headEnd type="none" w="med" len="med"/>
              <a:tailEnd type="triangle" w="med" len="med"/>
            </a:ln>
          </p:spPr>
        </p:cxnSp>
      </p:grpSp>
      <p:grpSp>
        <p:nvGrpSpPr>
          <p:cNvPr id="270" name="Google Shape;270;p29"/>
          <p:cNvGrpSpPr/>
          <p:nvPr/>
        </p:nvGrpSpPr>
        <p:grpSpPr>
          <a:xfrm>
            <a:off x="3539200" y="2570450"/>
            <a:ext cx="2160000" cy="1683000"/>
            <a:chOff x="3539200" y="2570450"/>
            <a:chExt cx="2160000" cy="1683000"/>
          </a:xfrm>
        </p:grpSpPr>
        <p:sp>
          <p:nvSpPr>
            <p:cNvPr id="271" name="Google Shape;271;p29"/>
            <p:cNvSpPr txBox="1"/>
            <p:nvPr/>
          </p:nvSpPr>
          <p:spPr>
            <a:xfrm>
              <a:off x="3539200" y="2570450"/>
              <a:ext cx="2160000" cy="485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2"/>
                  </a:solidFill>
                </a:rPr>
                <a:t>Wandering with apple</a:t>
              </a:r>
              <a:endParaRPr sz="1600">
                <a:solidFill>
                  <a:schemeClr val="dk2"/>
                </a:solidFill>
              </a:endParaRPr>
            </a:p>
          </p:txBody>
        </p:sp>
        <p:cxnSp>
          <p:nvCxnSpPr>
            <p:cNvPr id="272" name="Google Shape;272;p29"/>
            <p:cNvCxnSpPr>
              <a:stCxn id="271" idx="2"/>
            </p:cNvCxnSpPr>
            <p:nvPr/>
          </p:nvCxnSpPr>
          <p:spPr>
            <a:xfrm>
              <a:off x="4619200" y="3056150"/>
              <a:ext cx="499200" cy="1197300"/>
            </a:xfrm>
            <a:prstGeom prst="straightConnector1">
              <a:avLst/>
            </a:prstGeom>
            <a:noFill/>
            <a:ln w="9525" cap="flat" cmpd="sng">
              <a:solidFill>
                <a:schemeClr val="dk2"/>
              </a:solidFill>
              <a:prstDash val="solid"/>
              <a:round/>
              <a:headEnd type="non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6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61"/>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2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64"/>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6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67"/>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2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70"/>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pSp>
        <p:nvGrpSpPr>
          <p:cNvPr id="277" name="Google Shape;277;p30"/>
          <p:cNvGrpSpPr/>
          <p:nvPr/>
        </p:nvGrpSpPr>
        <p:grpSpPr>
          <a:xfrm>
            <a:off x="0" y="3637425"/>
            <a:ext cx="9144000" cy="1506075"/>
            <a:chOff x="0" y="3637425"/>
            <a:chExt cx="9144000" cy="1506075"/>
          </a:xfrm>
        </p:grpSpPr>
        <p:pic>
          <p:nvPicPr>
            <p:cNvPr id="278" name="Google Shape;278;p30"/>
            <p:cNvPicPr preferRelativeResize="0"/>
            <p:nvPr/>
          </p:nvPicPr>
          <p:blipFill rotWithShape="1">
            <a:blip r:embed="rId3">
              <a:alphaModFix/>
            </a:blip>
            <a:srcRect t="83998"/>
            <a:stretch/>
          </p:blipFill>
          <p:spPr>
            <a:xfrm>
              <a:off x="0" y="3680375"/>
              <a:ext cx="9144000" cy="1463124"/>
            </a:xfrm>
            <a:prstGeom prst="rect">
              <a:avLst/>
            </a:prstGeom>
            <a:noFill/>
            <a:ln>
              <a:noFill/>
            </a:ln>
          </p:spPr>
        </p:pic>
        <p:sp>
          <p:nvSpPr>
            <p:cNvPr id="279" name="Google Shape;279;p30"/>
            <p:cNvSpPr/>
            <p:nvPr/>
          </p:nvSpPr>
          <p:spPr>
            <a:xfrm>
              <a:off x="0" y="3637425"/>
              <a:ext cx="9144000" cy="15060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Model Demonstration</a:t>
            </a:r>
            <a:endParaRPr>
              <a:solidFill>
                <a:srgbClr val="371914"/>
              </a:solidFill>
              <a:latin typeface="Playfair Display"/>
              <a:ea typeface="Playfair Display"/>
              <a:cs typeface="Playfair Display"/>
              <a:sym typeface="Playfair Display"/>
            </a:endParaRPr>
          </a:p>
        </p:txBody>
      </p:sp>
      <p:sp>
        <p:nvSpPr>
          <p:cNvPr id="281" name="Google Shape;281;p30"/>
          <p:cNvSpPr/>
          <p:nvPr/>
        </p:nvSpPr>
        <p:spPr>
          <a:xfrm>
            <a:off x="768675" y="1575125"/>
            <a:ext cx="3183300" cy="3116400"/>
          </a:xfrm>
          <a:prstGeom prst="roundRect">
            <a:avLst>
              <a:gd name="adj" fmla="val 29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2" name="Google Shape;282;p30"/>
          <p:cNvSpPr/>
          <p:nvPr/>
        </p:nvSpPr>
        <p:spPr>
          <a:xfrm>
            <a:off x="5282525" y="1575125"/>
            <a:ext cx="3183300" cy="3116400"/>
          </a:xfrm>
          <a:prstGeom prst="roundRect">
            <a:avLst>
              <a:gd name="adj" fmla="val 29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 name="Google Shape;283;p30"/>
          <p:cNvSpPr txBox="1"/>
          <p:nvPr/>
        </p:nvSpPr>
        <p:spPr>
          <a:xfrm>
            <a:off x="1198875" y="980550"/>
            <a:ext cx="2322900" cy="64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2"/>
                </a:solidFill>
              </a:rPr>
              <a:t>A* Baseline</a:t>
            </a:r>
            <a:endParaRPr sz="1800" b="1">
              <a:solidFill>
                <a:schemeClr val="dk2"/>
              </a:solidFill>
            </a:endParaRPr>
          </a:p>
          <a:p>
            <a:pPr marL="0" lvl="0" indent="0" algn="ctr" rtl="0">
              <a:spcBef>
                <a:spcPts val="0"/>
              </a:spcBef>
              <a:spcAft>
                <a:spcPts val="0"/>
              </a:spcAft>
              <a:buNone/>
            </a:pPr>
            <a:r>
              <a:rPr lang="en" sz="1200" b="1">
                <a:solidFill>
                  <a:schemeClr val="dk2"/>
                </a:solidFill>
              </a:rPr>
              <a:t>(18 of 35 Collected in 3mins)</a:t>
            </a:r>
            <a:endParaRPr sz="1200" b="1">
              <a:solidFill>
                <a:schemeClr val="dk2"/>
              </a:solidFill>
            </a:endParaRPr>
          </a:p>
        </p:txBody>
      </p:sp>
      <p:sp>
        <p:nvSpPr>
          <p:cNvPr id="284" name="Google Shape;284;p30"/>
          <p:cNvSpPr txBox="1"/>
          <p:nvPr/>
        </p:nvSpPr>
        <p:spPr>
          <a:xfrm>
            <a:off x="5712725" y="980550"/>
            <a:ext cx="2322900" cy="64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2"/>
                </a:solidFill>
              </a:rPr>
              <a:t>MARL Model</a:t>
            </a:r>
            <a:endParaRPr sz="1800" b="1">
              <a:solidFill>
                <a:schemeClr val="dk2"/>
              </a:solidFill>
            </a:endParaRPr>
          </a:p>
          <a:p>
            <a:pPr marL="0" lvl="0" indent="0" algn="ctr" rtl="0">
              <a:spcBef>
                <a:spcPts val="0"/>
              </a:spcBef>
              <a:spcAft>
                <a:spcPts val="0"/>
              </a:spcAft>
              <a:buNone/>
            </a:pPr>
            <a:r>
              <a:rPr lang="en" sz="1200" b="1">
                <a:solidFill>
                  <a:schemeClr val="dk2"/>
                </a:solidFill>
              </a:rPr>
              <a:t>(25 of 35 Collected in 3mins)</a:t>
            </a:r>
            <a:endParaRPr sz="1200" b="1">
              <a:solidFill>
                <a:schemeClr val="dk2"/>
              </a:solidFill>
            </a:endParaRPr>
          </a:p>
        </p:txBody>
      </p:sp>
      <p:pic>
        <p:nvPicPr>
          <p:cNvPr id="285" name="Google Shape;285;p30"/>
          <p:cNvPicPr preferRelativeResize="0"/>
          <p:nvPr/>
        </p:nvPicPr>
        <p:blipFill>
          <a:blip r:embed="rId4">
            <a:alphaModFix/>
          </a:blip>
          <a:stretch>
            <a:fillRect/>
          </a:stretch>
        </p:blipFill>
        <p:spPr>
          <a:xfrm>
            <a:off x="5456850" y="1716000"/>
            <a:ext cx="2834641" cy="2834640"/>
          </a:xfrm>
          <a:prstGeom prst="rect">
            <a:avLst/>
          </a:prstGeom>
          <a:noFill/>
          <a:ln>
            <a:noFill/>
          </a:ln>
        </p:spPr>
      </p:pic>
      <p:pic>
        <p:nvPicPr>
          <p:cNvPr id="286" name="Google Shape;286;p30"/>
          <p:cNvPicPr preferRelativeResize="0"/>
          <p:nvPr/>
        </p:nvPicPr>
        <p:blipFill>
          <a:blip r:embed="rId5">
            <a:alphaModFix/>
          </a:blip>
          <a:stretch>
            <a:fillRect/>
          </a:stretch>
        </p:blipFill>
        <p:spPr>
          <a:xfrm>
            <a:off x="943000" y="1716000"/>
            <a:ext cx="2834641" cy="28346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Hyperparameter Optimization - Grid Search</a:t>
            </a:r>
            <a:endParaRPr>
              <a:solidFill>
                <a:srgbClr val="371914"/>
              </a:solidFill>
              <a:latin typeface="Playfair Display"/>
              <a:ea typeface="Playfair Display"/>
              <a:cs typeface="Playfair Display"/>
              <a:sym typeface="Playfair Display"/>
            </a:endParaRPr>
          </a:p>
        </p:txBody>
      </p:sp>
      <p:graphicFrame>
        <p:nvGraphicFramePr>
          <p:cNvPr id="292" name="Google Shape;292;p31"/>
          <p:cNvGraphicFramePr/>
          <p:nvPr/>
        </p:nvGraphicFramePr>
        <p:xfrm>
          <a:off x="1319775" y="1504950"/>
          <a:ext cx="7405125" cy="1584840"/>
        </p:xfrm>
        <a:graphic>
          <a:graphicData uri="http://schemas.openxmlformats.org/drawingml/2006/table">
            <a:tbl>
              <a:tblPr>
                <a:noFill/>
                <a:tableStyleId>{F04702A5-329E-4252-B4CC-FDCD5CD9007E}</a:tableStyleId>
              </a:tblPr>
              <a:tblGrid>
                <a:gridCol w="1372625">
                  <a:extLst>
                    <a:ext uri="{9D8B030D-6E8A-4147-A177-3AD203B41FA5}">
                      <a16:colId xmlns:a16="http://schemas.microsoft.com/office/drawing/2014/main" val="20000"/>
                    </a:ext>
                  </a:extLst>
                </a:gridCol>
                <a:gridCol w="1206500">
                  <a:extLst>
                    <a:ext uri="{9D8B030D-6E8A-4147-A177-3AD203B41FA5}">
                      <a16:colId xmlns:a16="http://schemas.microsoft.com/office/drawing/2014/main" val="20001"/>
                    </a:ext>
                  </a:extLst>
                </a:gridCol>
                <a:gridCol w="1206500">
                  <a:extLst>
                    <a:ext uri="{9D8B030D-6E8A-4147-A177-3AD203B41FA5}">
                      <a16:colId xmlns:a16="http://schemas.microsoft.com/office/drawing/2014/main" val="20002"/>
                    </a:ext>
                  </a:extLst>
                </a:gridCol>
                <a:gridCol w="1206500">
                  <a:extLst>
                    <a:ext uri="{9D8B030D-6E8A-4147-A177-3AD203B41FA5}">
                      <a16:colId xmlns:a16="http://schemas.microsoft.com/office/drawing/2014/main" val="20003"/>
                    </a:ext>
                  </a:extLst>
                </a:gridCol>
                <a:gridCol w="1206500">
                  <a:extLst>
                    <a:ext uri="{9D8B030D-6E8A-4147-A177-3AD203B41FA5}">
                      <a16:colId xmlns:a16="http://schemas.microsoft.com/office/drawing/2014/main" val="20004"/>
                    </a:ext>
                  </a:extLst>
                </a:gridCol>
                <a:gridCol w="1206500">
                  <a:extLst>
                    <a:ext uri="{9D8B030D-6E8A-4147-A177-3AD203B41FA5}">
                      <a16:colId xmlns:a16="http://schemas.microsoft.com/office/drawing/2014/main" val="20005"/>
                    </a:ext>
                  </a:extLst>
                </a:gridCol>
              </a:tblGrid>
              <a:tr h="381000">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T w="9525" cap="flat" cmpd="sng">
                      <a:solidFill>
                        <a:schemeClr val="lt1"/>
                      </a:solidFill>
                      <a:prstDash val="solid"/>
                      <a:round/>
                      <a:headEnd type="none" w="sm" len="sm"/>
                      <a:tailEnd type="none" w="sm" len="sm"/>
                    </a:lnT>
                  </a:tcPr>
                </a:tc>
                <a:tc>
                  <a:txBody>
                    <a:bodyPr/>
                    <a:lstStyle/>
                    <a:p>
                      <a:pPr marL="0" lvl="0" indent="0" algn="l" rtl="0">
                        <a:spcBef>
                          <a:spcPts val="0"/>
                        </a:spcBef>
                        <a:spcAft>
                          <a:spcPts val="0"/>
                        </a:spcAft>
                        <a:buNone/>
                      </a:pPr>
                      <a:r>
                        <a:rPr lang="en" b="1"/>
                        <a:t>256 Steps</a:t>
                      </a:r>
                      <a:endParaRPr b="1"/>
                    </a:p>
                  </a:txBody>
                  <a:tcPr marL="91425" marR="91425" marT="91425" marB="91425">
                    <a:solidFill>
                      <a:schemeClr val="lt2"/>
                    </a:solidFill>
                  </a:tcPr>
                </a:tc>
                <a:tc>
                  <a:txBody>
                    <a:bodyPr/>
                    <a:lstStyle/>
                    <a:p>
                      <a:pPr marL="0" lvl="0" indent="0" algn="l" rtl="0">
                        <a:spcBef>
                          <a:spcPts val="0"/>
                        </a:spcBef>
                        <a:spcAft>
                          <a:spcPts val="0"/>
                        </a:spcAft>
                        <a:buNone/>
                      </a:pPr>
                      <a:r>
                        <a:rPr lang="en" b="1"/>
                        <a:t>512 Steps</a:t>
                      </a:r>
                      <a:endParaRPr b="1"/>
                    </a:p>
                  </a:txBody>
                  <a:tcPr marL="91425" marR="91425" marT="91425" marB="91425">
                    <a:solidFill>
                      <a:schemeClr val="lt2"/>
                    </a:solidFill>
                  </a:tcPr>
                </a:tc>
                <a:tc>
                  <a:txBody>
                    <a:bodyPr/>
                    <a:lstStyle/>
                    <a:p>
                      <a:pPr marL="0" lvl="0" indent="0" algn="l" rtl="0">
                        <a:spcBef>
                          <a:spcPts val="0"/>
                        </a:spcBef>
                        <a:spcAft>
                          <a:spcPts val="0"/>
                        </a:spcAft>
                        <a:buNone/>
                      </a:pPr>
                      <a:r>
                        <a:rPr lang="en" b="1"/>
                        <a:t>1024 Steps</a:t>
                      </a:r>
                      <a:endParaRPr b="1"/>
                    </a:p>
                  </a:txBody>
                  <a:tcPr marL="91425" marR="91425" marT="91425" marB="91425">
                    <a:solidFill>
                      <a:schemeClr val="lt2"/>
                    </a:solidFill>
                  </a:tcPr>
                </a:tc>
                <a:tc>
                  <a:txBody>
                    <a:bodyPr/>
                    <a:lstStyle/>
                    <a:p>
                      <a:pPr marL="0" lvl="0" indent="0" algn="l" rtl="0">
                        <a:spcBef>
                          <a:spcPts val="0"/>
                        </a:spcBef>
                        <a:spcAft>
                          <a:spcPts val="0"/>
                        </a:spcAft>
                        <a:buNone/>
                      </a:pPr>
                      <a:r>
                        <a:rPr lang="en" b="1"/>
                        <a:t>2048 Steps</a:t>
                      </a:r>
                      <a:endParaRPr b="1"/>
                    </a:p>
                  </a:txBody>
                  <a:tcPr marL="91425" marR="91425" marT="91425" marB="91425">
                    <a:solidFill>
                      <a:schemeClr val="lt2"/>
                    </a:solidFill>
                  </a:tcPr>
                </a:tc>
                <a:tc>
                  <a:txBody>
                    <a:bodyPr/>
                    <a:lstStyle/>
                    <a:p>
                      <a:pPr marL="0" lvl="0" indent="0" algn="l" rtl="0">
                        <a:spcBef>
                          <a:spcPts val="0"/>
                        </a:spcBef>
                        <a:spcAft>
                          <a:spcPts val="0"/>
                        </a:spcAft>
                        <a:buNone/>
                      </a:pPr>
                      <a:r>
                        <a:rPr lang="en" b="1"/>
                        <a:t>4096 Steps</a:t>
                      </a:r>
                      <a:endParaRPr b="1"/>
                    </a:p>
                  </a:txBody>
                  <a:tcPr marL="91425" marR="91425" marT="91425" marB="91425">
                    <a:solidFill>
                      <a:schemeClr val="lt2"/>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t>400 / Epoch</a:t>
                      </a:r>
                      <a:endParaRPr b="1"/>
                    </a:p>
                  </a:txBody>
                  <a:tcPr marL="91425" marR="91425" marT="91425" marB="91425">
                    <a:solidFill>
                      <a:schemeClr val="lt2"/>
                    </a:solidFill>
                  </a:tcPr>
                </a:tc>
                <a:tc>
                  <a:txBody>
                    <a:bodyPr/>
                    <a:lstStyle/>
                    <a:p>
                      <a:pPr marL="0" lvl="0" indent="0" algn="l" rtl="0">
                        <a:spcBef>
                          <a:spcPts val="0"/>
                        </a:spcBef>
                        <a:spcAft>
                          <a:spcPts val="0"/>
                        </a:spcAft>
                        <a:buNone/>
                      </a:pPr>
                      <a:r>
                        <a:rPr lang="en"/>
                        <a:t>264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266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  84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288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264    /hr</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t>800 / Epoch</a:t>
                      </a:r>
                      <a:endParaRPr b="1"/>
                    </a:p>
                  </a:txBody>
                  <a:tcPr marL="91425" marR="91425" marT="91425" marB="91425">
                    <a:solidFill>
                      <a:schemeClr val="lt2"/>
                    </a:solidFill>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252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204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252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288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b="1">
                          <a:solidFill>
                            <a:schemeClr val="dk1"/>
                          </a:solidFill>
                        </a:rPr>
                        <a:t>300</a:t>
                      </a:r>
                      <a:r>
                        <a:rPr lang="en">
                          <a:solidFill>
                            <a:schemeClr val="dk1"/>
                          </a:solidFill>
                        </a:rPr>
                        <a:t>    /hr</a:t>
                      </a:r>
                      <a:endParaRPr/>
                    </a:p>
                  </a:txBody>
                  <a:tcPr marL="91425" marR="91425" marT="91425" marB="91425">
                    <a:solidFill>
                      <a:srgbClr val="00FF00"/>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1"/>
                        <a:t>1600 / Epoch</a:t>
                      </a:r>
                      <a:endParaRPr b="1"/>
                    </a:p>
                  </a:txBody>
                  <a:tcPr marL="91425" marR="91425" marT="91425" marB="91425">
                    <a:solidFill>
                      <a:schemeClr val="lt2"/>
                    </a:solidFill>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264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276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288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276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300    /hr</a:t>
                      </a:r>
                      <a:endParaRPr/>
                    </a:p>
                  </a:txBody>
                  <a:tcPr marL="91425" marR="91425" marT="91425" marB="91425"/>
                </a:tc>
                <a:extLst>
                  <a:ext uri="{0D108BD9-81ED-4DB2-BD59-A6C34878D82A}">
                    <a16:rowId xmlns:a16="http://schemas.microsoft.com/office/drawing/2014/main" val="10003"/>
                  </a:ext>
                </a:extLst>
              </a:tr>
            </a:tbl>
          </a:graphicData>
        </a:graphic>
      </p:graphicFrame>
      <p:pic>
        <p:nvPicPr>
          <p:cNvPr id="293" name="Google Shape;293;p31"/>
          <p:cNvPicPr preferRelativeResize="0"/>
          <p:nvPr/>
        </p:nvPicPr>
        <p:blipFill>
          <a:blip r:embed="rId3">
            <a:alphaModFix amt="95000"/>
          </a:blip>
          <a:stretch>
            <a:fillRect/>
          </a:stretch>
        </p:blipFill>
        <p:spPr>
          <a:xfrm>
            <a:off x="3133687" y="2024809"/>
            <a:ext cx="147991" cy="147991"/>
          </a:xfrm>
          <a:prstGeom prst="rect">
            <a:avLst/>
          </a:prstGeom>
          <a:noFill/>
          <a:ln>
            <a:noFill/>
          </a:ln>
        </p:spPr>
      </p:pic>
      <p:pic>
        <p:nvPicPr>
          <p:cNvPr id="294" name="Google Shape;294;p31"/>
          <p:cNvPicPr preferRelativeResize="0"/>
          <p:nvPr/>
        </p:nvPicPr>
        <p:blipFill>
          <a:blip r:embed="rId3">
            <a:alphaModFix amt="95000"/>
          </a:blip>
          <a:stretch>
            <a:fillRect/>
          </a:stretch>
        </p:blipFill>
        <p:spPr>
          <a:xfrm>
            <a:off x="3133687" y="2418137"/>
            <a:ext cx="147991" cy="147991"/>
          </a:xfrm>
          <a:prstGeom prst="rect">
            <a:avLst/>
          </a:prstGeom>
          <a:noFill/>
          <a:ln>
            <a:noFill/>
          </a:ln>
        </p:spPr>
      </p:pic>
      <p:pic>
        <p:nvPicPr>
          <p:cNvPr id="295" name="Google Shape;295;p31"/>
          <p:cNvPicPr preferRelativeResize="0"/>
          <p:nvPr/>
        </p:nvPicPr>
        <p:blipFill>
          <a:blip r:embed="rId3">
            <a:alphaModFix amt="95000"/>
          </a:blip>
          <a:stretch>
            <a:fillRect/>
          </a:stretch>
        </p:blipFill>
        <p:spPr>
          <a:xfrm>
            <a:off x="3133687" y="2816481"/>
            <a:ext cx="147991" cy="147991"/>
          </a:xfrm>
          <a:prstGeom prst="rect">
            <a:avLst/>
          </a:prstGeom>
          <a:noFill/>
          <a:ln>
            <a:noFill/>
          </a:ln>
        </p:spPr>
      </p:pic>
      <p:pic>
        <p:nvPicPr>
          <p:cNvPr id="296" name="Google Shape;296;p31"/>
          <p:cNvPicPr preferRelativeResize="0"/>
          <p:nvPr/>
        </p:nvPicPr>
        <p:blipFill>
          <a:blip r:embed="rId3">
            <a:alphaModFix amt="95000"/>
          </a:blip>
          <a:stretch>
            <a:fillRect/>
          </a:stretch>
        </p:blipFill>
        <p:spPr>
          <a:xfrm>
            <a:off x="4342662" y="2022297"/>
            <a:ext cx="147991" cy="147991"/>
          </a:xfrm>
          <a:prstGeom prst="rect">
            <a:avLst/>
          </a:prstGeom>
          <a:noFill/>
          <a:ln>
            <a:noFill/>
          </a:ln>
        </p:spPr>
      </p:pic>
      <p:pic>
        <p:nvPicPr>
          <p:cNvPr id="297" name="Google Shape;297;p31"/>
          <p:cNvPicPr preferRelativeResize="0"/>
          <p:nvPr/>
        </p:nvPicPr>
        <p:blipFill>
          <a:blip r:embed="rId3">
            <a:alphaModFix amt="95000"/>
          </a:blip>
          <a:stretch>
            <a:fillRect/>
          </a:stretch>
        </p:blipFill>
        <p:spPr>
          <a:xfrm>
            <a:off x="4342662" y="2415625"/>
            <a:ext cx="147991" cy="147991"/>
          </a:xfrm>
          <a:prstGeom prst="rect">
            <a:avLst/>
          </a:prstGeom>
          <a:noFill/>
          <a:ln>
            <a:noFill/>
          </a:ln>
        </p:spPr>
      </p:pic>
      <p:pic>
        <p:nvPicPr>
          <p:cNvPr id="298" name="Google Shape;298;p31"/>
          <p:cNvPicPr preferRelativeResize="0"/>
          <p:nvPr/>
        </p:nvPicPr>
        <p:blipFill>
          <a:blip r:embed="rId3">
            <a:alphaModFix amt="95000"/>
          </a:blip>
          <a:stretch>
            <a:fillRect/>
          </a:stretch>
        </p:blipFill>
        <p:spPr>
          <a:xfrm>
            <a:off x="4342662" y="2813969"/>
            <a:ext cx="147991" cy="147991"/>
          </a:xfrm>
          <a:prstGeom prst="rect">
            <a:avLst/>
          </a:prstGeom>
          <a:noFill/>
          <a:ln>
            <a:noFill/>
          </a:ln>
        </p:spPr>
      </p:pic>
      <p:pic>
        <p:nvPicPr>
          <p:cNvPr id="299" name="Google Shape;299;p31"/>
          <p:cNvPicPr preferRelativeResize="0"/>
          <p:nvPr/>
        </p:nvPicPr>
        <p:blipFill>
          <a:blip r:embed="rId3">
            <a:alphaModFix amt="95000"/>
          </a:blip>
          <a:stretch>
            <a:fillRect/>
          </a:stretch>
        </p:blipFill>
        <p:spPr>
          <a:xfrm>
            <a:off x="5551637" y="2019797"/>
            <a:ext cx="147991" cy="147991"/>
          </a:xfrm>
          <a:prstGeom prst="rect">
            <a:avLst/>
          </a:prstGeom>
          <a:noFill/>
          <a:ln>
            <a:noFill/>
          </a:ln>
        </p:spPr>
      </p:pic>
      <p:pic>
        <p:nvPicPr>
          <p:cNvPr id="300" name="Google Shape;300;p31"/>
          <p:cNvPicPr preferRelativeResize="0"/>
          <p:nvPr/>
        </p:nvPicPr>
        <p:blipFill>
          <a:blip r:embed="rId3">
            <a:alphaModFix amt="95000"/>
          </a:blip>
          <a:stretch>
            <a:fillRect/>
          </a:stretch>
        </p:blipFill>
        <p:spPr>
          <a:xfrm>
            <a:off x="5551637" y="2413125"/>
            <a:ext cx="147991" cy="147991"/>
          </a:xfrm>
          <a:prstGeom prst="rect">
            <a:avLst/>
          </a:prstGeom>
          <a:noFill/>
          <a:ln>
            <a:noFill/>
          </a:ln>
        </p:spPr>
      </p:pic>
      <p:pic>
        <p:nvPicPr>
          <p:cNvPr id="301" name="Google Shape;301;p31"/>
          <p:cNvPicPr preferRelativeResize="0"/>
          <p:nvPr/>
        </p:nvPicPr>
        <p:blipFill>
          <a:blip r:embed="rId3">
            <a:alphaModFix amt="95000"/>
          </a:blip>
          <a:stretch>
            <a:fillRect/>
          </a:stretch>
        </p:blipFill>
        <p:spPr>
          <a:xfrm>
            <a:off x="5551637" y="2811469"/>
            <a:ext cx="147991" cy="147991"/>
          </a:xfrm>
          <a:prstGeom prst="rect">
            <a:avLst/>
          </a:prstGeom>
          <a:noFill/>
          <a:ln>
            <a:noFill/>
          </a:ln>
        </p:spPr>
      </p:pic>
      <p:pic>
        <p:nvPicPr>
          <p:cNvPr id="302" name="Google Shape;302;p31"/>
          <p:cNvPicPr preferRelativeResize="0"/>
          <p:nvPr/>
        </p:nvPicPr>
        <p:blipFill>
          <a:blip r:embed="rId3">
            <a:alphaModFix amt="95000"/>
          </a:blip>
          <a:stretch>
            <a:fillRect/>
          </a:stretch>
        </p:blipFill>
        <p:spPr>
          <a:xfrm>
            <a:off x="6760612" y="2024809"/>
            <a:ext cx="147991" cy="147991"/>
          </a:xfrm>
          <a:prstGeom prst="rect">
            <a:avLst/>
          </a:prstGeom>
          <a:noFill/>
          <a:ln>
            <a:noFill/>
          </a:ln>
        </p:spPr>
      </p:pic>
      <p:pic>
        <p:nvPicPr>
          <p:cNvPr id="303" name="Google Shape;303;p31"/>
          <p:cNvPicPr preferRelativeResize="0"/>
          <p:nvPr/>
        </p:nvPicPr>
        <p:blipFill>
          <a:blip r:embed="rId3">
            <a:alphaModFix amt="95000"/>
          </a:blip>
          <a:stretch>
            <a:fillRect/>
          </a:stretch>
        </p:blipFill>
        <p:spPr>
          <a:xfrm>
            <a:off x="6760612" y="2418137"/>
            <a:ext cx="147991" cy="147991"/>
          </a:xfrm>
          <a:prstGeom prst="rect">
            <a:avLst/>
          </a:prstGeom>
          <a:noFill/>
          <a:ln>
            <a:noFill/>
          </a:ln>
        </p:spPr>
      </p:pic>
      <p:pic>
        <p:nvPicPr>
          <p:cNvPr id="304" name="Google Shape;304;p31"/>
          <p:cNvPicPr preferRelativeResize="0"/>
          <p:nvPr/>
        </p:nvPicPr>
        <p:blipFill>
          <a:blip r:embed="rId3">
            <a:alphaModFix amt="95000"/>
          </a:blip>
          <a:stretch>
            <a:fillRect/>
          </a:stretch>
        </p:blipFill>
        <p:spPr>
          <a:xfrm>
            <a:off x="6760612" y="2816481"/>
            <a:ext cx="147991" cy="147991"/>
          </a:xfrm>
          <a:prstGeom prst="rect">
            <a:avLst/>
          </a:prstGeom>
          <a:noFill/>
          <a:ln>
            <a:noFill/>
          </a:ln>
        </p:spPr>
      </p:pic>
      <p:pic>
        <p:nvPicPr>
          <p:cNvPr id="305" name="Google Shape;305;p31"/>
          <p:cNvPicPr preferRelativeResize="0"/>
          <p:nvPr/>
        </p:nvPicPr>
        <p:blipFill>
          <a:blip r:embed="rId3">
            <a:alphaModFix amt="95000"/>
          </a:blip>
          <a:stretch>
            <a:fillRect/>
          </a:stretch>
        </p:blipFill>
        <p:spPr>
          <a:xfrm>
            <a:off x="7969587" y="2017297"/>
            <a:ext cx="147991" cy="147991"/>
          </a:xfrm>
          <a:prstGeom prst="rect">
            <a:avLst/>
          </a:prstGeom>
          <a:noFill/>
          <a:ln>
            <a:noFill/>
          </a:ln>
        </p:spPr>
      </p:pic>
      <p:pic>
        <p:nvPicPr>
          <p:cNvPr id="306" name="Google Shape;306;p31"/>
          <p:cNvPicPr preferRelativeResize="0"/>
          <p:nvPr/>
        </p:nvPicPr>
        <p:blipFill>
          <a:blip r:embed="rId3">
            <a:alphaModFix amt="95000"/>
          </a:blip>
          <a:stretch>
            <a:fillRect/>
          </a:stretch>
        </p:blipFill>
        <p:spPr>
          <a:xfrm>
            <a:off x="7969587" y="2410625"/>
            <a:ext cx="147991" cy="147991"/>
          </a:xfrm>
          <a:prstGeom prst="rect">
            <a:avLst/>
          </a:prstGeom>
          <a:noFill/>
          <a:ln>
            <a:noFill/>
          </a:ln>
        </p:spPr>
      </p:pic>
      <p:pic>
        <p:nvPicPr>
          <p:cNvPr id="307" name="Google Shape;307;p31"/>
          <p:cNvPicPr preferRelativeResize="0"/>
          <p:nvPr/>
        </p:nvPicPr>
        <p:blipFill>
          <a:blip r:embed="rId3">
            <a:alphaModFix amt="95000"/>
          </a:blip>
          <a:stretch>
            <a:fillRect/>
          </a:stretch>
        </p:blipFill>
        <p:spPr>
          <a:xfrm>
            <a:off x="7969587" y="2808969"/>
            <a:ext cx="147991" cy="147991"/>
          </a:xfrm>
          <a:prstGeom prst="rect">
            <a:avLst/>
          </a:prstGeom>
          <a:noFill/>
          <a:ln>
            <a:noFill/>
          </a:ln>
        </p:spPr>
      </p:pic>
      <p:sp>
        <p:nvSpPr>
          <p:cNvPr id="308" name="Google Shape;308;p31"/>
          <p:cNvSpPr txBox="1"/>
          <p:nvPr/>
        </p:nvSpPr>
        <p:spPr>
          <a:xfrm>
            <a:off x="0" y="1651025"/>
            <a:ext cx="1311000" cy="83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Gradient</a:t>
            </a:r>
            <a:endParaRPr sz="1800">
              <a:solidFill>
                <a:schemeClr val="dk2"/>
              </a:solidFill>
            </a:endParaRPr>
          </a:p>
          <a:p>
            <a:pPr marL="0" lvl="0" indent="0" algn="ctr" rtl="0">
              <a:spcBef>
                <a:spcPts val="0"/>
              </a:spcBef>
              <a:spcAft>
                <a:spcPts val="0"/>
              </a:spcAft>
              <a:buNone/>
            </a:pPr>
            <a:r>
              <a:rPr lang="en" sz="1800">
                <a:solidFill>
                  <a:schemeClr val="dk2"/>
                </a:solidFill>
              </a:rPr>
              <a:t>Update Frequency</a:t>
            </a:r>
            <a:endParaRPr sz="1800">
              <a:solidFill>
                <a:schemeClr val="dk2"/>
              </a:solidFill>
            </a:endParaRPr>
          </a:p>
        </p:txBody>
      </p:sp>
      <p:sp>
        <p:nvSpPr>
          <p:cNvPr id="309" name="Google Shape;309;p31"/>
          <p:cNvSpPr/>
          <p:nvPr/>
        </p:nvSpPr>
        <p:spPr>
          <a:xfrm>
            <a:off x="581425" y="2642325"/>
            <a:ext cx="129900" cy="462900"/>
          </a:xfrm>
          <a:prstGeom prst="downArrow">
            <a:avLst>
              <a:gd name="adj1" fmla="val 30687"/>
              <a:gd name="adj2" fmla="val 115315"/>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0" name="Google Shape;310;p31"/>
          <p:cNvSpPr txBox="1"/>
          <p:nvPr/>
        </p:nvSpPr>
        <p:spPr>
          <a:xfrm>
            <a:off x="2624050" y="1017725"/>
            <a:ext cx="2134200" cy="5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Training Duration</a:t>
            </a:r>
            <a:endParaRPr sz="1800">
              <a:solidFill>
                <a:schemeClr val="dk2"/>
              </a:solidFill>
            </a:endParaRPr>
          </a:p>
        </p:txBody>
      </p:sp>
      <p:sp>
        <p:nvSpPr>
          <p:cNvPr id="311" name="Google Shape;311;p31"/>
          <p:cNvSpPr/>
          <p:nvPr/>
        </p:nvSpPr>
        <p:spPr>
          <a:xfrm rot="-5400000">
            <a:off x="4735650" y="1029888"/>
            <a:ext cx="129900" cy="462900"/>
          </a:xfrm>
          <a:prstGeom prst="downArrow">
            <a:avLst>
              <a:gd name="adj1" fmla="val 30687"/>
              <a:gd name="adj2" fmla="val 115315"/>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aphicFrame>
        <p:nvGraphicFramePr>
          <p:cNvPr id="312" name="Google Shape;312;p31"/>
          <p:cNvGraphicFramePr/>
          <p:nvPr/>
        </p:nvGraphicFramePr>
        <p:xfrm>
          <a:off x="1319775" y="3834775"/>
          <a:ext cx="7405125" cy="792420"/>
        </p:xfrm>
        <a:graphic>
          <a:graphicData uri="http://schemas.openxmlformats.org/drawingml/2006/table">
            <a:tbl>
              <a:tblPr>
                <a:noFill/>
                <a:tableStyleId>{F04702A5-329E-4252-B4CC-FDCD5CD9007E}</a:tableStyleId>
              </a:tblPr>
              <a:tblGrid>
                <a:gridCol w="1372625">
                  <a:extLst>
                    <a:ext uri="{9D8B030D-6E8A-4147-A177-3AD203B41FA5}">
                      <a16:colId xmlns:a16="http://schemas.microsoft.com/office/drawing/2014/main" val="20000"/>
                    </a:ext>
                  </a:extLst>
                </a:gridCol>
                <a:gridCol w="1206500">
                  <a:extLst>
                    <a:ext uri="{9D8B030D-6E8A-4147-A177-3AD203B41FA5}">
                      <a16:colId xmlns:a16="http://schemas.microsoft.com/office/drawing/2014/main" val="20001"/>
                    </a:ext>
                  </a:extLst>
                </a:gridCol>
                <a:gridCol w="1206500">
                  <a:extLst>
                    <a:ext uri="{9D8B030D-6E8A-4147-A177-3AD203B41FA5}">
                      <a16:colId xmlns:a16="http://schemas.microsoft.com/office/drawing/2014/main" val="20002"/>
                    </a:ext>
                  </a:extLst>
                </a:gridCol>
                <a:gridCol w="1206500">
                  <a:extLst>
                    <a:ext uri="{9D8B030D-6E8A-4147-A177-3AD203B41FA5}">
                      <a16:colId xmlns:a16="http://schemas.microsoft.com/office/drawing/2014/main" val="20003"/>
                    </a:ext>
                  </a:extLst>
                </a:gridCol>
                <a:gridCol w="1206500">
                  <a:extLst>
                    <a:ext uri="{9D8B030D-6E8A-4147-A177-3AD203B41FA5}">
                      <a16:colId xmlns:a16="http://schemas.microsoft.com/office/drawing/2014/main" val="20004"/>
                    </a:ext>
                  </a:extLst>
                </a:gridCol>
                <a:gridCol w="1206500">
                  <a:extLst>
                    <a:ext uri="{9D8B030D-6E8A-4147-A177-3AD203B41FA5}">
                      <a16:colId xmlns:a16="http://schemas.microsoft.com/office/drawing/2014/main" val="20005"/>
                    </a:ext>
                  </a:extLst>
                </a:gridCol>
              </a:tblGrid>
              <a:tr h="381000">
                <a:tc>
                  <a:txBody>
                    <a:bodyPr/>
                    <a:lstStyle/>
                    <a:p>
                      <a:pPr marL="0" lvl="0" indent="0" algn="l" rtl="0">
                        <a:spcBef>
                          <a:spcPts val="0"/>
                        </a:spcBef>
                        <a:spcAft>
                          <a:spcPts val="0"/>
                        </a:spcAft>
                        <a:buNone/>
                      </a:pPr>
                      <a:r>
                        <a:rPr lang="en" b="1"/>
                        <a:t>Reward</a:t>
                      </a:r>
                      <a:endParaRPr b="1"/>
                    </a:p>
                  </a:txBody>
                  <a:tcPr marL="91425" marR="91425" marT="91425" marB="91425">
                    <a:solidFill>
                      <a:schemeClr val="lt2"/>
                    </a:solidFill>
                  </a:tcPr>
                </a:tc>
                <a:tc>
                  <a:txBody>
                    <a:bodyPr/>
                    <a:lstStyle/>
                    <a:p>
                      <a:pPr marL="0" lvl="0" indent="0" algn="ctr" rtl="0">
                        <a:spcBef>
                          <a:spcPts val="0"/>
                        </a:spcBef>
                        <a:spcAft>
                          <a:spcPts val="0"/>
                        </a:spcAft>
                        <a:buNone/>
                      </a:pPr>
                      <a:r>
                        <a:rPr lang="en" b="1"/>
                        <a:t>5</a:t>
                      </a:r>
                      <a:endParaRPr b="1"/>
                    </a:p>
                  </a:txBody>
                  <a:tcPr marL="91425" marR="91425" marT="91425" marB="91425">
                    <a:solidFill>
                      <a:schemeClr val="lt2"/>
                    </a:solidFill>
                  </a:tcPr>
                </a:tc>
                <a:tc>
                  <a:txBody>
                    <a:bodyPr/>
                    <a:lstStyle/>
                    <a:p>
                      <a:pPr marL="0" lvl="0" indent="0" algn="ctr" rtl="0">
                        <a:spcBef>
                          <a:spcPts val="0"/>
                        </a:spcBef>
                        <a:spcAft>
                          <a:spcPts val="0"/>
                        </a:spcAft>
                        <a:buNone/>
                      </a:pPr>
                      <a:r>
                        <a:rPr lang="en" b="1"/>
                        <a:t>10</a:t>
                      </a:r>
                      <a:endParaRPr b="1"/>
                    </a:p>
                  </a:txBody>
                  <a:tcPr marL="91425" marR="91425" marT="91425" marB="91425">
                    <a:solidFill>
                      <a:schemeClr val="lt2"/>
                    </a:solidFill>
                  </a:tcPr>
                </a:tc>
                <a:tc>
                  <a:txBody>
                    <a:bodyPr/>
                    <a:lstStyle/>
                    <a:p>
                      <a:pPr marL="0" lvl="0" indent="0" algn="ctr" rtl="0">
                        <a:spcBef>
                          <a:spcPts val="0"/>
                        </a:spcBef>
                        <a:spcAft>
                          <a:spcPts val="0"/>
                        </a:spcAft>
                        <a:buNone/>
                      </a:pPr>
                      <a:r>
                        <a:rPr lang="en" b="1"/>
                        <a:t>20</a:t>
                      </a:r>
                      <a:endParaRPr b="1"/>
                    </a:p>
                  </a:txBody>
                  <a:tcPr marL="91425" marR="91425" marT="91425" marB="91425">
                    <a:solidFill>
                      <a:schemeClr val="lt2"/>
                    </a:solidFill>
                  </a:tcPr>
                </a:tc>
                <a:tc>
                  <a:txBody>
                    <a:bodyPr/>
                    <a:lstStyle/>
                    <a:p>
                      <a:pPr marL="0" lvl="0" indent="0" algn="ctr" rtl="0">
                        <a:spcBef>
                          <a:spcPts val="0"/>
                        </a:spcBef>
                        <a:spcAft>
                          <a:spcPts val="0"/>
                        </a:spcAft>
                        <a:buNone/>
                      </a:pPr>
                      <a:r>
                        <a:rPr lang="en" b="1"/>
                        <a:t>100</a:t>
                      </a:r>
                      <a:endParaRPr b="1"/>
                    </a:p>
                  </a:txBody>
                  <a:tcPr marL="91425" marR="91425" marT="91425" marB="91425">
                    <a:solidFill>
                      <a:schemeClr val="lt2"/>
                    </a:solidFill>
                  </a:tcPr>
                </a:tc>
                <a:tc>
                  <a:txBody>
                    <a:bodyPr/>
                    <a:lstStyle/>
                    <a:p>
                      <a:pPr marL="0" lvl="0" indent="0" algn="ctr" rtl="0">
                        <a:spcBef>
                          <a:spcPts val="0"/>
                        </a:spcBef>
                        <a:spcAft>
                          <a:spcPts val="0"/>
                        </a:spcAft>
                        <a:buNone/>
                      </a:pPr>
                      <a:r>
                        <a:rPr lang="en" b="1"/>
                        <a:t>200</a:t>
                      </a:r>
                      <a:endParaRPr b="1"/>
                    </a:p>
                  </a:txBody>
                  <a:tcPr marL="91425" marR="91425" marT="91425" marB="91425">
                    <a:solidFill>
                      <a:schemeClr val="lt2"/>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t>Result</a:t>
                      </a:r>
                      <a:endParaRPr b="1"/>
                    </a:p>
                  </a:txBody>
                  <a:tcPr marL="91425" marR="91425" marT="91425" marB="91425">
                    <a:solidFill>
                      <a:schemeClr val="lt2"/>
                    </a:solidFill>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144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192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b="1">
                          <a:solidFill>
                            <a:schemeClr val="dk1"/>
                          </a:solidFill>
                        </a:rPr>
                        <a:t>300</a:t>
                      </a:r>
                      <a:r>
                        <a:rPr lang="en">
                          <a:solidFill>
                            <a:schemeClr val="dk1"/>
                          </a:solidFill>
                        </a:rPr>
                        <a:t>    /hr</a:t>
                      </a:r>
                      <a:endParaRPr/>
                    </a:p>
                  </a:txBody>
                  <a:tcPr marL="91425" marR="91425" marT="91425" marB="91425">
                    <a:solidFill>
                      <a:srgbClr val="00FF00"/>
                    </a:solidFill>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216    /hr</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216    /hr</a:t>
                      </a:r>
                      <a:endParaRPr/>
                    </a:p>
                  </a:txBody>
                  <a:tcPr marL="91425" marR="91425" marT="91425" marB="91425"/>
                </a:tc>
                <a:extLst>
                  <a:ext uri="{0D108BD9-81ED-4DB2-BD59-A6C34878D82A}">
                    <a16:rowId xmlns:a16="http://schemas.microsoft.com/office/drawing/2014/main" val="10001"/>
                  </a:ext>
                </a:extLst>
              </a:tr>
            </a:tbl>
          </a:graphicData>
        </a:graphic>
      </p:graphicFrame>
      <p:pic>
        <p:nvPicPr>
          <p:cNvPr id="313" name="Google Shape;313;p31"/>
          <p:cNvPicPr preferRelativeResize="0"/>
          <p:nvPr/>
        </p:nvPicPr>
        <p:blipFill>
          <a:blip r:embed="rId3">
            <a:alphaModFix amt="95000"/>
          </a:blip>
          <a:stretch>
            <a:fillRect/>
          </a:stretch>
        </p:blipFill>
        <p:spPr>
          <a:xfrm>
            <a:off x="3133687" y="4361394"/>
            <a:ext cx="147991" cy="147991"/>
          </a:xfrm>
          <a:prstGeom prst="rect">
            <a:avLst/>
          </a:prstGeom>
          <a:noFill/>
          <a:ln>
            <a:noFill/>
          </a:ln>
        </p:spPr>
      </p:pic>
      <p:pic>
        <p:nvPicPr>
          <p:cNvPr id="314" name="Google Shape;314;p31"/>
          <p:cNvPicPr preferRelativeResize="0"/>
          <p:nvPr/>
        </p:nvPicPr>
        <p:blipFill>
          <a:blip r:embed="rId3">
            <a:alphaModFix amt="95000"/>
          </a:blip>
          <a:stretch>
            <a:fillRect/>
          </a:stretch>
        </p:blipFill>
        <p:spPr>
          <a:xfrm>
            <a:off x="4342662" y="4358881"/>
            <a:ext cx="147991" cy="147991"/>
          </a:xfrm>
          <a:prstGeom prst="rect">
            <a:avLst/>
          </a:prstGeom>
          <a:noFill/>
          <a:ln>
            <a:noFill/>
          </a:ln>
        </p:spPr>
      </p:pic>
      <p:pic>
        <p:nvPicPr>
          <p:cNvPr id="315" name="Google Shape;315;p31"/>
          <p:cNvPicPr preferRelativeResize="0"/>
          <p:nvPr/>
        </p:nvPicPr>
        <p:blipFill>
          <a:blip r:embed="rId3">
            <a:alphaModFix amt="95000"/>
          </a:blip>
          <a:stretch>
            <a:fillRect/>
          </a:stretch>
        </p:blipFill>
        <p:spPr>
          <a:xfrm>
            <a:off x="5551637" y="4356381"/>
            <a:ext cx="147991" cy="147991"/>
          </a:xfrm>
          <a:prstGeom prst="rect">
            <a:avLst/>
          </a:prstGeom>
          <a:noFill/>
          <a:ln>
            <a:noFill/>
          </a:ln>
        </p:spPr>
      </p:pic>
      <p:pic>
        <p:nvPicPr>
          <p:cNvPr id="316" name="Google Shape;316;p31"/>
          <p:cNvPicPr preferRelativeResize="0"/>
          <p:nvPr/>
        </p:nvPicPr>
        <p:blipFill>
          <a:blip r:embed="rId3">
            <a:alphaModFix amt="95000"/>
          </a:blip>
          <a:stretch>
            <a:fillRect/>
          </a:stretch>
        </p:blipFill>
        <p:spPr>
          <a:xfrm>
            <a:off x="6760612" y="4361394"/>
            <a:ext cx="147991" cy="147991"/>
          </a:xfrm>
          <a:prstGeom prst="rect">
            <a:avLst/>
          </a:prstGeom>
          <a:noFill/>
          <a:ln>
            <a:noFill/>
          </a:ln>
        </p:spPr>
      </p:pic>
      <p:pic>
        <p:nvPicPr>
          <p:cNvPr id="317" name="Google Shape;317;p31"/>
          <p:cNvPicPr preferRelativeResize="0"/>
          <p:nvPr/>
        </p:nvPicPr>
        <p:blipFill>
          <a:blip r:embed="rId3">
            <a:alphaModFix amt="95000"/>
          </a:blip>
          <a:stretch>
            <a:fillRect/>
          </a:stretch>
        </p:blipFill>
        <p:spPr>
          <a:xfrm>
            <a:off x="7969587" y="4353881"/>
            <a:ext cx="147991" cy="147991"/>
          </a:xfrm>
          <a:prstGeom prst="rect">
            <a:avLst/>
          </a:prstGeom>
          <a:noFill/>
          <a:ln>
            <a:noFill/>
          </a:ln>
        </p:spPr>
      </p:pic>
      <p:sp>
        <p:nvSpPr>
          <p:cNvPr id="318" name="Google Shape;318;p31"/>
          <p:cNvSpPr txBox="1"/>
          <p:nvPr/>
        </p:nvSpPr>
        <p:spPr>
          <a:xfrm>
            <a:off x="1228725" y="3034400"/>
            <a:ext cx="1571700" cy="4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2"/>
                </a:solidFill>
              </a:rPr>
              <a:t>Reward = 20</a:t>
            </a:r>
            <a:endParaRPr i="1">
              <a:solidFill>
                <a:schemeClr val="dk2"/>
              </a:solidFill>
            </a:endParaRPr>
          </a:p>
        </p:txBody>
      </p:sp>
      <p:sp>
        <p:nvSpPr>
          <p:cNvPr id="319" name="Google Shape;319;p31"/>
          <p:cNvSpPr txBox="1"/>
          <p:nvPr/>
        </p:nvSpPr>
        <p:spPr>
          <a:xfrm>
            <a:off x="1228725" y="4567925"/>
            <a:ext cx="3114000" cy="4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2"/>
                </a:solidFill>
              </a:rPr>
              <a:t>Duration = 4096 / Updates = 800 </a:t>
            </a:r>
            <a:endParaRPr i="1">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Index</a:t>
            </a:r>
            <a:endParaRPr>
              <a:solidFill>
                <a:srgbClr val="371914"/>
              </a:solidFill>
              <a:latin typeface="Playfair Display"/>
              <a:ea typeface="Playfair Display"/>
              <a:cs typeface="Playfair Display"/>
              <a:sym typeface="Playfair Display"/>
            </a:endParaRPr>
          </a:p>
        </p:txBody>
      </p:sp>
      <p:grpSp>
        <p:nvGrpSpPr>
          <p:cNvPr id="64" name="Google Shape;64;p14"/>
          <p:cNvGrpSpPr/>
          <p:nvPr/>
        </p:nvGrpSpPr>
        <p:grpSpPr>
          <a:xfrm>
            <a:off x="0" y="3637425"/>
            <a:ext cx="9144000" cy="1506075"/>
            <a:chOff x="0" y="3637425"/>
            <a:chExt cx="9144000" cy="1506075"/>
          </a:xfrm>
        </p:grpSpPr>
        <p:pic>
          <p:nvPicPr>
            <p:cNvPr id="65" name="Google Shape;65;p14"/>
            <p:cNvPicPr preferRelativeResize="0"/>
            <p:nvPr/>
          </p:nvPicPr>
          <p:blipFill rotWithShape="1">
            <a:blip r:embed="rId3">
              <a:alphaModFix/>
            </a:blip>
            <a:srcRect t="83998"/>
            <a:stretch/>
          </p:blipFill>
          <p:spPr>
            <a:xfrm>
              <a:off x="0" y="3680375"/>
              <a:ext cx="9144000" cy="1463124"/>
            </a:xfrm>
            <a:prstGeom prst="rect">
              <a:avLst/>
            </a:prstGeom>
            <a:noFill/>
            <a:ln>
              <a:noFill/>
            </a:ln>
          </p:spPr>
        </p:pic>
        <p:sp>
          <p:nvSpPr>
            <p:cNvPr id="66" name="Google Shape;66;p14"/>
            <p:cNvSpPr/>
            <p:nvPr/>
          </p:nvSpPr>
          <p:spPr>
            <a:xfrm>
              <a:off x="0" y="3637425"/>
              <a:ext cx="9144000" cy="15060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14"/>
          <p:cNvSpPr txBox="1"/>
          <p:nvPr/>
        </p:nvSpPr>
        <p:spPr>
          <a:xfrm>
            <a:off x="463850" y="976175"/>
            <a:ext cx="3164700" cy="39912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endParaRPr sz="1800" b="1">
              <a:solidFill>
                <a:schemeClr val="dk2"/>
              </a:solidFill>
            </a:endParaRPr>
          </a:p>
        </p:txBody>
      </p:sp>
      <p:sp>
        <p:nvSpPr>
          <p:cNvPr id="68" name="Google Shape;68;p14"/>
          <p:cNvSpPr txBox="1"/>
          <p:nvPr/>
        </p:nvSpPr>
        <p:spPr>
          <a:xfrm>
            <a:off x="556500" y="976175"/>
            <a:ext cx="3164700" cy="424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t>Presentation</a:t>
            </a:r>
            <a:endParaRPr sz="1200" b="1"/>
          </a:p>
          <a:p>
            <a:pPr marL="457200" lvl="0" indent="-292100" algn="l" rtl="0">
              <a:lnSpc>
                <a:spcPct val="115000"/>
              </a:lnSpc>
              <a:spcBef>
                <a:spcPts val="1200"/>
              </a:spcBef>
              <a:spcAft>
                <a:spcPts val="0"/>
              </a:spcAft>
              <a:buClr>
                <a:schemeClr val="dk2"/>
              </a:buClr>
              <a:buSzPts val="1000"/>
              <a:buAutoNum type="arabicPeriod"/>
            </a:pPr>
            <a:r>
              <a:rPr lang="en" sz="1000" u="sng">
                <a:solidFill>
                  <a:schemeClr val="dk2"/>
                </a:solidFill>
                <a:hlinkClick r:id="rId4" action="ppaction://hlinksldjump">
                  <a:extLst>
                    <a:ext uri="{A12FA001-AC4F-418D-AE19-62706E023703}">
                      <ahyp:hlinkClr xmlns:ahyp="http://schemas.microsoft.com/office/drawing/2018/hyperlinkcolor" val="tx"/>
                    </a:ext>
                  </a:extLst>
                </a:hlinkClick>
              </a:rPr>
              <a:t>Title Slide</a:t>
            </a:r>
            <a:endParaRPr sz="1200" b="1">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5" action="ppaction://hlinksldjump">
                  <a:extLst>
                    <a:ext uri="{A12FA001-AC4F-418D-AE19-62706E023703}">
                      <ahyp:hlinkClr xmlns:ahyp="http://schemas.microsoft.com/office/drawing/2018/hyperlinkcolor" val="tx"/>
                    </a:ext>
                  </a:extLst>
                </a:hlinkClick>
              </a:rPr>
              <a:t>Team</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6" action="ppaction://hlinksldjump">
                  <a:extLst>
                    <a:ext uri="{A12FA001-AC4F-418D-AE19-62706E023703}">
                      <ahyp:hlinkClr xmlns:ahyp="http://schemas.microsoft.com/office/drawing/2018/hyperlinkcolor" val="tx"/>
                    </a:ext>
                  </a:extLst>
                </a:hlinkClick>
              </a:rPr>
              <a:t>Problem</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7" action="ppaction://hlinksldjump">
                  <a:extLst>
                    <a:ext uri="{A12FA001-AC4F-418D-AE19-62706E023703}">
                      <ahyp:hlinkClr xmlns:ahyp="http://schemas.microsoft.com/office/drawing/2018/hyperlinkcolor" val="tx"/>
                    </a:ext>
                  </a:extLst>
                </a:hlinkClick>
              </a:rPr>
              <a:t>Visualizing Fallen Apples</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8" action="ppaction://hlinksldjump">
                  <a:extLst>
                    <a:ext uri="{A12FA001-AC4F-418D-AE19-62706E023703}">
                      <ahyp:hlinkClr xmlns:ahyp="http://schemas.microsoft.com/office/drawing/2018/hyperlinkcolor" val="tx"/>
                    </a:ext>
                  </a:extLst>
                </a:hlinkClick>
              </a:rPr>
              <a:t>Solution</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9" action="ppaction://hlinksldjump">
                  <a:extLst>
                    <a:ext uri="{A12FA001-AC4F-418D-AE19-62706E023703}">
                      <ahyp:hlinkClr xmlns:ahyp="http://schemas.microsoft.com/office/drawing/2018/hyperlinkcolor" val="tx"/>
                    </a:ext>
                  </a:extLst>
                </a:hlinkClick>
              </a:rPr>
              <a:t>Competitive Landscape</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10" action="ppaction://hlinksldjump">
                  <a:extLst>
                    <a:ext uri="{A12FA001-AC4F-418D-AE19-62706E023703}">
                      <ahyp:hlinkClr xmlns:ahyp="http://schemas.microsoft.com/office/drawing/2018/hyperlinkcolor" val="tx"/>
                    </a:ext>
                  </a:extLst>
                </a:hlinkClick>
              </a:rPr>
              <a:t>Target Customer</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11" action="ppaction://hlinksldjump">
                  <a:extLst>
                    <a:ext uri="{A12FA001-AC4F-418D-AE19-62706E023703}">
                      <ahyp:hlinkClr xmlns:ahyp="http://schemas.microsoft.com/office/drawing/2018/hyperlinkcolor" val="tx"/>
                    </a:ext>
                  </a:extLst>
                </a:hlinkClick>
              </a:rPr>
              <a:t>Target Customer (Secondary)</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12" action="ppaction://hlinksldjump">
                  <a:extLst>
                    <a:ext uri="{A12FA001-AC4F-418D-AE19-62706E023703}">
                      <ahyp:hlinkClr xmlns:ahyp="http://schemas.microsoft.com/office/drawing/2018/hyperlinkcolor" val="tx"/>
                    </a:ext>
                  </a:extLst>
                </a:hlinkClick>
              </a:rPr>
              <a:t>User &amp; Community Discovery</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13" action="ppaction://hlinksldjump">
                  <a:extLst>
                    <a:ext uri="{A12FA001-AC4F-418D-AE19-62706E023703}">
                      <ahyp:hlinkClr xmlns:ahyp="http://schemas.microsoft.com/office/drawing/2018/hyperlinkcolor" val="tx"/>
                    </a:ext>
                  </a:extLst>
                </a:hlinkClick>
              </a:rPr>
              <a:t>Real-World Agriculture Environments</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14" action="ppaction://hlinksldjump">
                  <a:extLst>
                    <a:ext uri="{A12FA001-AC4F-418D-AE19-62706E023703}">
                      <ahyp:hlinkClr xmlns:ahyp="http://schemas.microsoft.com/office/drawing/2018/hyperlinkcolor" val="tx"/>
                    </a:ext>
                  </a:extLst>
                </a:hlinkClick>
              </a:rPr>
              <a:t>Research and MVP</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 action="ppaction://noaction">
                  <a:extLst>
                    <a:ext uri="{A12FA001-AC4F-418D-AE19-62706E023703}">
                      <ahyp:hlinkClr xmlns:ahyp="http://schemas.microsoft.com/office/drawing/2018/hyperlinkcolor" val="tx"/>
                    </a:ext>
                  </a:extLst>
                </a:hlinkClick>
              </a:rPr>
              <a:t>Model Demonstration</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15" action="ppaction://hlinksldjump">
                  <a:extLst>
                    <a:ext uri="{A12FA001-AC4F-418D-AE19-62706E023703}">
                      <ahyp:hlinkClr xmlns:ahyp="http://schemas.microsoft.com/office/drawing/2018/hyperlinkcolor" val="tx"/>
                    </a:ext>
                  </a:extLst>
                </a:hlinkClick>
              </a:rPr>
              <a:t>Environment Details</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16" action="ppaction://hlinksldjump">
                  <a:extLst>
                    <a:ext uri="{A12FA001-AC4F-418D-AE19-62706E023703}">
                      <ahyp:hlinkClr xmlns:ahyp="http://schemas.microsoft.com/office/drawing/2018/hyperlinkcolor" val="tx"/>
                    </a:ext>
                  </a:extLst>
                </a:hlinkClick>
              </a:rPr>
              <a:t>Model Architecture </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17" action="ppaction://hlinksldjump">
                  <a:extLst>
                    <a:ext uri="{A12FA001-AC4F-418D-AE19-62706E023703}">
                      <ahyp:hlinkClr xmlns:ahyp="http://schemas.microsoft.com/office/drawing/2018/hyperlinkcolor" val="tx"/>
                    </a:ext>
                  </a:extLst>
                </a:hlinkClick>
              </a:rPr>
              <a:t>Technical Approach</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 action="ppaction://noaction">
                  <a:extLst>
                    <a:ext uri="{A12FA001-AC4F-418D-AE19-62706E023703}">
                      <ahyp:hlinkClr xmlns:ahyp="http://schemas.microsoft.com/office/drawing/2018/hyperlinkcolor" val="tx"/>
                    </a:ext>
                  </a:extLst>
                </a:hlinkClick>
              </a:rPr>
              <a:t>Model Evaluation</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18" action="ppaction://hlinksldjump">
                  <a:extLst>
                    <a:ext uri="{A12FA001-AC4F-418D-AE19-62706E023703}">
                      <ahyp:hlinkClr xmlns:ahyp="http://schemas.microsoft.com/office/drawing/2018/hyperlinkcolor" val="tx"/>
                    </a:ext>
                  </a:extLst>
                </a:hlinkClick>
              </a:rPr>
              <a:t>Grid Search &amp; Reward Function Tuning</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19" action="ppaction://hlinksldjump">
                  <a:extLst>
                    <a:ext uri="{A12FA001-AC4F-418D-AE19-62706E023703}">
                      <ahyp:hlinkClr xmlns:ahyp="http://schemas.microsoft.com/office/drawing/2018/hyperlinkcolor" val="tx"/>
                    </a:ext>
                  </a:extLst>
                </a:hlinkClick>
              </a:rPr>
              <a:t>Key Takeaways: Technical Innovation</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rId20" action="ppaction://hlinksldjump">
                  <a:extLst>
                    <a:ext uri="{A12FA001-AC4F-418D-AE19-62706E023703}">
                      <ahyp:hlinkClr xmlns:ahyp="http://schemas.microsoft.com/office/drawing/2018/hyperlinkcolor" val="tx"/>
                    </a:ext>
                  </a:extLst>
                </a:hlinkClick>
              </a:rPr>
              <a:t>Roadmap</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 action="ppaction://noaction">
                  <a:extLst>
                    <a:ext uri="{A12FA001-AC4F-418D-AE19-62706E023703}">
                      <ahyp:hlinkClr xmlns:ahyp="http://schemas.microsoft.com/office/drawing/2018/hyperlinkcolor" val="tx"/>
                    </a:ext>
                  </a:extLst>
                </a:hlinkClick>
              </a:rPr>
              <a:t>Mission Statement</a:t>
            </a:r>
            <a:endParaRPr sz="1000">
              <a:solidFill>
                <a:schemeClr val="dk2"/>
              </a:solidFill>
            </a:endParaRPr>
          </a:p>
          <a:p>
            <a:pPr marL="457200" lvl="0" indent="-292100" algn="l" rtl="0">
              <a:lnSpc>
                <a:spcPct val="115000"/>
              </a:lnSpc>
              <a:spcBef>
                <a:spcPts val="0"/>
              </a:spcBef>
              <a:spcAft>
                <a:spcPts val="0"/>
              </a:spcAft>
              <a:buClr>
                <a:schemeClr val="dk2"/>
              </a:buClr>
              <a:buSzPts val="1000"/>
              <a:buAutoNum type="arabicPeriod"/>
            </a:pPr>
            <a:r>
              <a:rPr lang="en" sz="1000" u="sng">
                <a:solidFill>
                  <a:schemeClr val="dk2"/>
                </a:solidFill>
                <a:hlinkClick r:id="" action="ppaction://noaction">
                  <a:extLst>
                    <a:ext uri="{A12FA001-AC4F-418D-AE19-62706E023703}">
                      <ahyp:hlinkClr xmlns:ahyp="http://schemas.microsoft.com/office/drawing/2018/hyperlinkcolor" val="tx"/>
                    </a:ext>
                  </a:extLst>
                </a:hlinkClick>
              </a:rPr>
              <a:t>Thank you!</a:t>
            </a:r>
            <a:endParaRPr sz="10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solidFill>
                  <a:srgbClr val="371914"/>
                </a:solidFill>
                <a:latin typeface="Playfair Display"/>
                <a:ea typeface="Playfair Display"/>
                <a:cs typeface="Playfair Display"/>
                <a:sym typeface="Playfair Display"/>
              </a:rPr>
              <a:t>Training Statistics</a:t>
            </a:r>
            <a:endParaRPr>
              <a:solidFill>
                <a:srgbClr val="371914"/>
              </a:solidFill>
              <a:latin typeface="Playfair Display"/>
              <a:ea typeface="Playfair Display"/>
              <a:cs typeface="Playfair Display"/>
              <a:sym typeface="Playfair Display"/>
            </a:endParaRPr>
          </a:p>
          <a:p>
            <a:pPr marL="0" lvl="0" indent="0" algn="l" rtl="0">
              <a:spcBef>
                <a:spcPts val="0"/>
              </a:spcBef>
              <a:spcAft>
                <a:spcPts val="0"/>
              </a:spcAft>
              <a:buNone/>
            </a:pPr>
            <a:endParaRPr/>
          </a:p>
        </p:txBody>
      </p:sp>
      <p:sp>
        <p:nvSpPr>
          <p:cNvPr id="325" name="Google Shape;325;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102 models trained</a:t>
            </a:r>
            <a:endParaRPr/>
          </a:p>
          <a:p>
            <a:pPr marL="457200" lvl="0" indent="-342900" algn="l" rtl="0">
              <a:spcBef>
                <a:spcPts val="1000"/>
              </a:spcBef>
              <a:spcAft>
                <a:spcPts val="0"/>
              </a:spcAft>
              <a:buSzPts val="1800"/>
              <a:buChar char="●"/>
            </a:pPr>
            <a:r>
              <a:rPr lang="en"/>
              <a:t>20 virtual machines</a:t>
            </a:r>
            <a:endParaRPr/>
          </a:p>
          <a:p>
            <a:pPr marL="457200" lvl="0" indent="-342900" algn="l" rtl="0">
              <a:spcBef>
                <a:spcPts val="1000"/>
              </a:spcBef>
              <a:spcAft>
                <a:spcPts val="0"/>
              </a:spcAft>
              <a:buSzPts val="1800"/>
              <a:buChar char="●"/>
            </a:pPr>
            <a:r>
              <a:rPr lang="en"/>
              <a:t>85 compute-hours</a:t>
            </a:r>
            <a:endParaRPr/>
          </a:p>
          <a:p>
            <a:pPr marL="457200" lvl="0" indent="-342900" algn="l" rtl="0">
              <a:spcBef>
                <a:spcPts val="1000"/>
              </a:spcBef>
              <a:spcAft>
                <a:spcPts val="0"/>
              </a:spcAft>
              <a:buSzPts val="1800"/>
              <a:buChar char="●"/>
            </a:pPr>
            <a:r>
              <a:rPr lang="en"/>
              <a:t>24,000,000,000 timesteps</a:t>
            </a:r>
            <a:endParaRPr/>
          </a:p>
          <a:p>
            <a:pPr marL="457200" lvl="0" indent="-342900" algn="l" rtl="0">
              <a:spcBef>
                <a:spcPts val="1000"/>
              </a:spcBef>
              <a:spcAft>
                <a:spcPts val="1000"/>
              </a:spcAft>
              <a:buSzPts val="1800"/>
              <a:buChar char="●"/>
            </a:pPr>
            <a:r>
              <a:rPr lang="en"/>
              <a:t>52,000 unique orchards visited</a:t>
            </a:r>
            <a:endParaRPr/>
          </a:p>
        </p:txBody>
      </p:sp>
      <p:pic>
        <p:nvPicPr>
          <p:cNvPr id="326" name="Google Shape;326;p32"/>
          <p:cNvPicPr preferRelativeResize="0"/>
          <p:nvPr/>
        </p:nvPicPr>
        <p:blipFill>
          <a:blip r:embed="rId3">
            <a:alphaModFix/>
          </a:blip>
          <a:stretch>
            <a:fillRect/>
          </a:stretch>
        </p:blipFill>
        <p:spPr>
          <a:xfrm>
            <a:off x="4576550" y="720429"/>
            <a:ext cx="3657450" cy="1828719"/>
          </a:xfrm>
          <a:prstGeom prst="rect">
            <a:avLst/>
          </a:prstGeom>
          <a:noFill/>
          <a:ln>
            <a:noFill/>
          </a:ln>
        </p:spPr>
      </p:pic>
      <p:pic>
        <p:nvPicPr>
          <p:cNvPr id="327" name="Google Shape;327;p32"/>
          <p:cNvPicPr preferRelativeResize="0"/>
          <p:nvPr/>
        </p:nvPicPr>
        <p:blipFill>
          <a:blip r:embed="rId4">
            <a:alphaModFix/>
          </a:blip>
          <a:stretch>
            <a:fillRect/>
          </a:stretch>
        </p:blipFill>
        <p:spPr>
          <a:xfrm>
            <a:off x="4576550" y="2980939"/>
            <a:ext cx="3657450" cy="1828719"/>
          </a:xfrm>
          <a:prstGeom prst="rect">
            <a:avLst/>
          </a:prstGeom>
          <a:noFill/>
          <a:ln>
            <a:noFill/>
          </a:ln>
        </p:spPr>
      </p:pic>
      <p:sp>
        <p:nvSpPr>
          <p:cNvPr id="328" name="Google Shape;328;p32"/>
          <p:cNvSpPr/>
          <p:nvPr/>
        </p:nvSpPr>
        <p:spPr>
          <a:xfrm>
            <a:off x="5231456" y="3413920"/>
            <a:ext cx="443700" cy="443700"/>
          </a:xfrm>
          <a:prstGeom prst="ellipse">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29" name="Google Shape;329;p32"/>
          <p:cNvCxnSpPr/>
          <p:nvPr/>
        </p:nvCxnSpPr>
        <p:spPr>
          <a:xfrm rot="10800000" flipH="1">
            <a:off x="5728947" y="3390197"/>
            <a:ext cx="622800" cy="292200"/>
          </a:xfrm>
          <a:prstGeom prst="straightConnector1">
            <a:avLst/>
          </a:prstGeom>
          <a:noFill/>
          <a:ln w="9525" cap="flat" cmpd="sng">
            <a:solidFill>
              <a:srgbClr val="6AA84F"/>
            </a:solidFill>
            <a:prstDash val="solid"/>
            <a:round/>
            <a:headEnd type="none" w="med" len="med"/>
            <a:tailEnd type="triangle" w="med" len="med"/>
          </a:ln>
        </p:spPr>
      </p:cxnSp>
      <p:cxnSp>
        <p:nvCxnSpPr>
          <p:cNvPr id="330" name="Google Shape;330;p32"/>
          <p:cNvCxnSpPr/>
          <p:nvPr/>
        </p:nvCxnSpPr>
        <p:spPr>
          <a:xfrm>
            <a:off x="5398627" y="4882100"/>
            <a:ext cx="1043700" cy="0"/>
          </a:xfrm>
          <a:prstGeom prst="straightConnector1">
            <a:avLst/>
          </a:prstGeom>
          <a:noFill/>
          <a:ln w="9525" cap="flat" cmpd="sng">
            <a:solidFill>
              <a:srgbClr val="0000FF"/>
            </a:solidFill>
            <a:prstDash val="solid"/>
            <a:round/>
            <a:headEnd type="none" w="med" len="med"/>
            <a:tailEnd type="triangle" w="med" len="med"/>
          </a:ln>
        </p:spPr>
      </p:cxnSp>
      <p:sp>
        <p:nvSpPr>
          <p:cNvPr id="331" name="Google Shape;331;p32"/>
          <p:cNvSpPr/>
          <p:nvPr/>
        </p:nvSpPr>
        <p:spPr>
          <a:xfrm>
            <a:off x="7657246" y="2278116"/>
            <a:ext cx="292200" cy="292200"/>
          </a:xfrm>
          <a:prstGeom prst="ellipse">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2" name="Google Shape;332;p32"/>
          <p:cNvSpPr/>
          <p:nvPr/>
        </p:nvSpPr>
        <p:spPr>
          <a:xfrm>
            <a:off x="7657246" y="4533182"/>
            <a:ext cx="292200" cy="292200"/>
          </a:xfrm>
          <a:prstGeom prst="ellipse">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3" name="Google Shape;333;p32"/>
          <p:cNvSpPr txBox="1"/>
          <p:nvPr/>
        </p:nvSpPr>
        <p:spPr>
          <a:xfrm>
            <a:off x="5283575" y="421209"/>
            <a:ext cx="2243400" cy="37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Appears to Plateau</a:t>
            </a:r>
            <a:endParaRPr sz="1600" b="1">
              <a:solidFill>
                <a:schemeClr val="dk2"/>
              </a:solidFill>
            </a:endParaRPr>
          </a:p>
        </p:txBody>
      </p:sp>
      <p:sp>
        <p:nvSpPr>
          <p:cNvPr id="334" name="Google Shape;334;p32"/>
          <p:cNvSpPr txBox="1"/>
          <p:nvPr/>
        </p:nvSpPr>
        <p:spPr>
          <a:xfrm>
            <a:off x="5283575" y="2694691"/>
            <a:ext cx="2243400" cy="37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2"/>
                </a:solidFill>
              </a:rPr>
              <a:t>BREAKTHROUGH!</a:t>
            </a:r>
            <a:endParaRPr sz="1600" b="1">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Model Evaluation</a:t>
            </a:r>
            <a:endParaRPr>
              <a:solidFill>
                <a:srgbClr val="371914"/>
              </a:solidFill>
              <a:latin typeface="Playfair Display"/>
              <a:ea typeface="Playfair Display"/>
              <a:cs typeface="Playfair Display"/>
              <a:sym typeface="Playfair Display"/>
            </a:endParaRPr>
          </a:p>
        </p:txBody>
      </p:sp>
      <p:cxnSp>
        <p:nvCxnSpPr>
          <p:cNvPr id="340" name="Google Shape;340;p33"/>
          <p:cNvCxnSpPr/>
          <p:nvPr/>
        </p:nvCxnSpPr>
        <p:spPr>
          <a:xfrm>
            <a:off x="2800582" y="1163475"/>
            <a:ext cx="0" cy="2983800"/>
          </a:xfrm>
          <a:prstGeom prst="straightConnector1">
            <a:avLst/>
          </a:prstGeom>
          <a:noFill/>
          <a:ln w="9525" cap="flat" cmpd="sng">
            <a:solidFill>
              <a:srgbClr val="595959"/>
            </a:solidFill>
            <a:prstDash val="solid"/>
            <a:round/>
            <a:headEnd type="none" w="med" len="med"/>
            <a:tailEnd type="none" w="med" len="med"/>
          </a:ln>
        </p:spPr>
      </p:cxnSp>
      <p:sp>
        <p:nvSpPr>
          <p:cNvPr id="341" name="Google Shape;341;p33"/>
          <p:cNvSpPr txBox="1"/>
          <p:nvPr/>
        </p:nvSpPr>
        <p:spPr>
          <a:xfrm>
            <a:off x="726700" y="4268850"/>
            <a:ext cx="76275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i="1">
                <a:solidFill>
                  <a:schemeClr val="dk2"/>
                </a:solidFill>
              </a:rPr>
              <a:t>    = 10 apples</a:t>
            </a:r>
            <a:endParaRPr sz="1200" i="1">
              <a:solidFill>
                <a:schemeClr val="dk2"/>
              </a:solidFill>
            </a:endParaRPr>
          </a:p>
          <a:p>
            <a:pPr marL="0" lvl="0" indent="0" algn="l" rtl="0">
              <a:spcBef>
                <a:spcPts val="0"/>
              </a:spcBef>
              <a:spcAft>
                <a:spcPts val="0"/>
              </a:spcAft>
              <a:buNone/>
            </a:pPr>
            <a:r>
              <a:rPr lang="en" sz="1200" i="1">
                <a:solidFill>
                  <a:schemeClr val="dk2"/>
                </a:solidFill>
              </a:rPr>
              <a:t>*Assumes bots only hold one apple at a time.</a:t>
            </a:r>
            <a:endParaRPr sz="1200" i="1">
              <a:solidFill>
                <a:schemeClr val="dk2"/>
              </a:solidFill>
            </a:endParaRPr>
          </a:p>
          <a:p>
            <a:pPr marL="0" lvl="0" indent="0" algn="l" rtl="0">
              <a:spcBef>
                <a:spcPts val="0"/>
              </a:spcBef>
              <a:spcAft>
                <a:spcPts val="0"/>
              </a:spcAft>
              <a:buClr>
                <a:schemeClr val="dk1"/>
              </a:buClr>
              <a:buSzPts val="1100"/>
              <a:buFont typeface="Arial"/>
              <a:buNone/>
            </a:pPr>
            <a:r>
              <a:rPr lang="en" sz="1200" i="1">
                <a:solidFill>
                  <a:schemeClr val="dk2"/>
                </a:solidFill>
              </a:rPr>
              <a:t>**Assumes human is able to hold 5 apples at a time, but has imperfect efficiency.</a:t>
            </a:r>
            <a:endParaRPr sz="1200" i="1">
              <a:solidFill>
                <a:schemeClr val="dk2"/>
              </a:solidFill>
            </a:endParaRPr>
          </a:p>
          <a:p>
            <a:pPr marL="0" lvl="0" indent="0" algn="l" rtl="0">
              <a:spcBef>
                <a:spcPts val="0"/>
              </a:spcBef>
              <a:spcAft>
                <a:spcPts val="0"/>
              </a:spcAft>
              <a:buNone/>
            </a:pPr>
            <a:endParaRPr sz="1200" i="1">
              <a:solidFill>
                <a:schemeClr val="dk2"/>
              </a:solidFill>
            </a:endParaRPr>
          </a:p>
        </p:txBody>
      </p:sp>
      <p:grpSp>
        <p:nvGrpSpPr>
          <p:cNvPr id="342" name="Google Shape;342;p33"/>
          <p:cNvGrpSpPr/>
          <p:nvPr/>
        </p:nvGrpSpPr>
        <p:grpSpPr>
          <a:xfrm>
            <a:off x="717750" y="3108075"/>
            <a:ext cx="7964225" cy="800400"/>
            <a:chOff x="489150" y="1505450"/>
            <a:chExt cx="7964225" cy="800400"/>
          </a:xfrm>
        </p:grpSpPr>
        <p:sp>
          <p:nvSpPr>
            <p:cNvPr id="343" name="Google Shape;343;p33"/>
            <p:cNvSpPr txBox="1"/>
            <p:nvPr/>
          </p:nvSpPr>
          <p:spPr>
            <a:xfrm>
              <a:off x="489150" y="1604000"/>
              <a:ext cx="2029800" cy="523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200" b="1">
                  <a:solidFill>
                    <a:srgbClr val="595959"/>
                  </a:solidFill>
                </a:rPr>
                <a:t>MARL Model</a:t>
              </a:r>
              <a:endParaRPr sz="2200">
                <a:solidFill>
                  <a:srgbClr val="595959"/>
                </a:solidFill>
              </a:endParaRPr>
            </a:p>
          </p:txBody>
        </p:sp>
        <p:sp>
          <p:nvSpPr>
            <p:cNvPr id="344" name="Google Shape;344;p33"/>
            <p:cNvSpPr txBox="1"/>
            <p:nvPr/>
          </p:nvSpPr>
          <p:spPr>
            <a:xfrm>
              <a:off x="6022775" y="1505450"/>
              <a:ext cx="2430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595959"/>
                  </a:solidFill>
                </a:rPr>
                <a:t>300 apples/hr*</a:t>
              </a:r>
              <a:endParaRPr sz="2200">
                <a:solidFill>
                  <a:srgbClr val="595959"/>
                </a:solidFill>
              </a:endParaRPr>
            </a:p>
            <a:p>
              <a:pPr marL="0" lvl="0" indent="0" algn="l" rtl="0">
                <a:spcBef>
                  <a:spcPts val="0"/>
                </a:spcBef>
                <a:spcAft>
                  <a:spcPts val="0"/>
                </a:spcAft>
                <a:buNone/>
              </a:pPr>
              <a:r>
                <a:rPr lang="en" sz="1800" i="1">
                  <a:solidFill>
                    <a:srgbClr val="858585"/>
                  </a:solidFill>
                </a:rPr>
                <a:t>$2/hr</a:t>
              </a:r>
              <a:endParaRPr sz="1800" i="1">
                <a:solidFill>
                  <a:srgbClr val="858585"/>
                </a:solidFill>
              </a:endParaRPr>
            </a:p>
          </p:txBody>
        </p:sp>
        <p:grpSp>
          <p:nvGrpSpPr>
            <p:cNvPr id="345" name="Google Shape;345;p33"/>
            <p:cNvGrpSpPr/>
            <p:nvPr/>
          </p:nvGrpSpPr>
          <p:grpSpPr>
            <a:xfrm>
              <a:off x="2660124" y="1644212"/>
              <a:ext cx="3026805" cy="313992"/>
              <a:chOff x="2660124" y="1644212"/>
              <a:chExt cx="3026805" cy="313992"/>
            </a:xfrm>
          </p:grpSpPr>
          <p:grpSp>
            <p:nvGrpSpPr>
              <p:cNvPr id="346" name="Google Shape;346;p33"/>
              <p:cNvGrpSpPr/>
              <p:nvPr/>
            </p:nvGrpSpPr>
            <p:grpSpPr>
              <a:xfrm>
                <a:off x="2660124" y="1810213"/>
                <a:ext cx="1513405" cy="147991"/>
                <a:chOff x="2277390" y="1510857"/>
                <a:chExt cx="2335141" cy="228346"/>
              </a:xfrm>
            </p:grpSpPr>
            <p:pic>
              <p:nvPicPr>
                <p:cNvPr id="347" name="Google Shape;347;p33"/>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348" name="Google Shape;348;p33"/>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349" name="Google Shape;349;p33"/>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350" name="Google Shape;350;p33"/>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351" name="Google Shape;351;p33"/>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352" name="Google Shape;352;p33"/>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353" name="Google Shape;353;p33"/>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354" name="Google Shape;354;p33"/>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355" name="Google Shape;355;p33"/>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356" name="Google Shape;356;p33"/>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357" name="Google Shape;357;p33"/>
              <p:cNvGrpSpPr/>
              <p:nvPr/>
            </p:nvGrpSpPr>
            <p:grpSpPr>
              <a:xfrm>
                <a:off x="2660124" y="1644221"/>
                <a:ext cx="1513405" cy="147991"/>
                <a:chOff x="2277390" y="1254735"/>
                <a:chExt cx="2335141" cy="228346"/>
              </a:xfrm>
            </p:grpSpPr>
            <p:pic>
              <p:nvPicPr>
                <p:cNvPr id="358" name="Google Shape;358;p33"/>
                <p:cNvPicPr preferRelativeResize="0"/>
                <p:nvPr/>
              </p:nvPicPr>
              <p:blipFill>
                <a:blip r:embed="rId3">
                  <a:alphaModFix amt="95000"/>
                </a:blip>
                <a:stretch>
                  <a:fillRect/>
                </a:stretch>
              </p:blipFill>
              <p:spPr>
                <a:xfrm>
                  <a:off x="2277390" y="1254735"/>
                  <a:ext cx="228347" cy="228346"/>
                </a:xfrm>
                <a:prstGeom prst="rect">
                  <a:avLst/>
                </a:prstGeom>
                <a:noFill/>
                <a:ln>
                  <a:noFill/>
                </a:ln>
              </p:spPr>
            </p:pic>
            <p:pic>
              <p:nvPicPr>
                <p:cNvPr id="359" name="Google Shape;359;p33"/>
                <p:cNvPicPr preferRelativeResize="0"/>
                <p:nvPr/>
              </p:nvPicPr>
              <p:blipFill>
                <a:blip r:embed="rId3">
                  <a:alphaModFix amt="95000"/>
                </a:blip>
                <a:stretch>
                  <a:fillRect/>
                </a:stretch>
              </p:blipFill>
              <p:spPr>
                <a:xfrm>
                  <a:off x="2511479" y="1254735"/>
                  <a:ext cx="228347" cy="228346"/>
                </a:xfrm>
                <a:prstGeom prst="rect">
                  <a:avLst/>
                </a:prstGeom>
                <a:noFill/>
                <a:ln>
                  <a:noFill/>
                </a:ln>
              </p:spPr>
            </p:pic>
            <p:pic>
              <p:nvPicPr>
                <p:cNvPr id="360" name="Google Shape;360;p33"/>
                <p:cNvPicPr preferRelativeResize="0"/>
                <p:nvPr/>
              </p:nvPicPr>
              <p:blipFill>
                <a:blip r:embed="rId3">
                  <a:alphaModFix amt="95000"/>
                </a:blip>
                <a:stretch>
                  <a:fillRect/>
                </a:stretch>
              </p:blipFill>
              <p:spPr>
                <a:xfrm>
                  <a:off x="2745567" y="1254735"/>
                  <a:ext cx="228347" cy="228346"/>
                </a:xfrm>
                <a:prstGeom prst="rect">
                  <a:avLst/>
                </a:prstGeom>
                <a:noFill/>
                <a:ln>
                  <a:noFill/>
                </a:ln>
              </p:spPr>
            </p:pic>
            <p:pic>
              <p:nvPicPr>
                <p:cNvPr id="361" name="Google Shape;361;p33"/>
                <p:cNvPicPr preferRelativeResize="0"/>
                <p:nvPr/>
              </p:nvPicPr>
              <p:blipFill>
                <a:blip r:embed="rId3">
                  <a:alphaModFix amt="95000"/>
                </a:blip>
                <a:stretch>
                  <a:fillRect/>
                </a:stretch>
              </p:blipFill>
              <p:spPr>
                <a:xfrm>
                  <a:off x="2979655" y="1254735"/>
                  <a:ext cx="228347" cy="228346"/>
                </a:xfrm>
                <a:prstGeom prst="rect">
                  <a:avLst/>
                </a:prstGeom>
                <a:noFill/>
                <a:ln>
                  <a:noFill/>
                </a:ln>
              </p:spPr>
            </p:pic>
            <p:pic>
              <p:nvPicPr>
                <p:cNvPr id="362" name="Google Shape;362;p33"/>
                <p:cNvPicPr preferRelativeResize="0"/>
                <p:nvPr/>
              </p:nvPicPr>
              <p:blipFill>
                <a:blip r:embed="rId3">
                  <a:alphaModFix amt="95000"/>
                </a:blip>
                <a:stretch>
                  <a:fillRect/>
                </a:stretch>
              </p:blipFill>
              <p:spPr>
                <a:xfrm>
                  <a:off x="3213743" y="1254735"/>
                  <a:ext cx="228347" cy="228346"/>
                </a:xfrm>
                <a:prstGeom prst="rect">
                  <a:avLst/>
                </a:prstGeom>
                <a:noFill/>
                <a:ln>
                  <a:noFill/>
                </a:ln>
              </p:spPr>
            </p:pic>
            <p:pic>
              <p:nvPicPr>
                <p:cNvPr id="363" name="Google Shape;363;p33"/>
                <p:cNvPicPr preferRelativeResize="0"/>
                <p:nvPr/>
              </p:nvPicPr>
              <p:blipFill>
                <a:blip r:embed="rId3">
                  <a:alphaModFix amt="95000"/>
                </a:blip>
                <a:stretch>
                  <a:fillRect/>
                </a:stretch>
              </p:blipFill>
              <p:spPr>
                <a:xfrm>
                  <a:off x="3447832" y="1254735"/>
                  <a:ext cx="228347" cy="228346"/>
                </a:xfrm>
                <a:prstGeom prst="rect">
                  <a:avLst/>
                </a:prstGeom>
                <a:noFill/>
                <a:ln>
                  <a:noFill/>
                </a:ln>
              </p:spPr>
            </p:pic>
            <p:pic>
              <p:nvPicPr>
                <p:cNvPr id="364" name="Google Shape;364;p33"/>
                <p:cNvPicPr preferRelativeResize="0"/>
                <p:nvPr/>
              </p:nvPicPr>
              <p:blipFill>
                <a:blip r:embed="rId3">
                  <a:alphaModFix amt="95000"/>
                </a:blip>
                <a:stretch>
                  <a:fillRect/>
                </a:stretch>
              </p:blipFill>
              <p:spPr>
                <a:xfrm>
                  <a:off x="3681920" y="1254735"/>
                  <a:ext cx="228347" cy="228346"/>
                </a:xfrm>
                <a:prstGeom prst="rect">
                  <a:avLst/>
                </a:prstGeom>
                <a:noFill/>
                <a:ln>
                  <a:noFill/>
                </a:ln>
              </p:spPr>
            </p:pic>
            <p:pic>
              <p:nvPicPr>
                <p:cNvPr id="365" name="Google Shape;365;p33"/>
                <p:cNvPicPr preferRelativeResize="0"/>
                <p:nvPr/>
              </p:nvPicPr>
              <p:blipFill>
                <a:blip r:embed="rId3">
                  <a:alphaModFix amt="95000"/>
                </a:blip>
                <a:stretch>
                  <a:fillRect/>
                </a:stretch>
              </p:blipFill>
              <p:spPr>
                <a:xfrm>
                  <a:off x="3916008" y="1254735"/>
                  <a:ext cx="228347" cy="228346"/>
                </a:xfrm>
                <a:prstGeom prst="rect">
                  <a:avLst/>
                </a:prstGeom>
                <a:noFill/>
                <a:ln>
                  <a:noFill/>
                </a:ln>
              </p:spPr>
            </p:pic>
            <p:pic>
              <p:nvPicPr>
                <p:cNvPr id="366" name="Google Shape;366;p33"/>
                <p:cNvPicPr preferRelativeResize="0"/>
                <p:nvPr/>
              </p:nvPicPr>
              <p:blipFill>
                <a:blip r:embed="rId3">
                  <a:alphaModFix amt="95000"/>
                </a:blip>
                <a:stretch>
                  <a:fillRect/>
                </a:stretch>
              </p:blipFill>
              <p:spPr>
                <a:xfrm>
                  <a:off x="4384185" y="1254735"/>
                  <a:ext cx="228347" cy="228346"/>
                </a:xfrm>
                <a:prstGeom prst="rect">
                  <a:avLst/>
                </a:prstGeom>
                <a:noFill/>
                <a:ln>
                  <a:noFill/>
                </a:ln>
              </p:spPr>
            </p:pic>
            <p:pic>
              <p:nvPicPr>
                <p:cNvPr id="367" name="Google Shape;367;p33"/>
                <p:cNvPicPr preferRelativeResize="0"/>
                <p:nvPr/>
              </p:nvPicPr>
              <p:blipFill>
                <a:blip r:embed="rId3">
                  <a:alphaModFix amt="95000"/>
                </a:blip>
                <a:stretch>
                  <a:fillRect/>
                </a:stretch>
              </p:blipFill>
              <p:spPr>
                <a:xfrm>
                  <a:off x="4150096" y="1254735"/>
                  <a:ext cx="228347" cy="228346"/>
                </a:xfrm>
                <a:prstGeom prst="rect">
                  <a:avLst/>
                </a:prstGeom>
                <a:noFill/>
                <a:ln>
                  <a:noFill/>
                </a:ln>
              </p:spPr>
            </p:pic>
          </p:grpSp>
          <p:grpSp>
            <p:nvGrpSpPr>
              <p:cNvPr id="368" name="Google Shape;368;p33"/>
              <p:cNvGrpSpPr/>
              <p:nvPr/>
            </p:nvGrpSpPr>
            <p:grpSpPr>
              <a:xfrm>
                <a:off x="4173524" y="1644212"/>
                <a:ext cx="1513405" cy="147991"/>
                <a:chOff x="2277390" y="1510857"/>
                <a:chExt cx="2335141" cy="228346"/>
              </a:xfrm>
            </p:grpSpPr>
            <p:pic>
              <p:nvPicPr>
                <p:cNvPr id="369" name="Google Shape;369;p33"/>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370" name="Google Shape;370;p33"/>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371" name="Google Shape;371;p33"/>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372" name="Google Shape;372;p33"/>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373" name="Google Shape;373;p33"/>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374" name="Google Shape;374;p33"/>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375" name="Google Shape;375;p33"/>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376" name="Google Shape;376;p33"/>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377" name="Google Shape;377;p33"/>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378" name="Google Shape;378;p33"/>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grpSp>
      <p:grpSp>
        <p:nvGrpSpPr>
          <p:cNvPr id="379" name="Google Shape;379;p33"/>
          <p:cNvGrpSpPr/>
          <p:nvPr/>
        </p:nvGrpSpPr>
        <p:grpSpPr>
          <a:xfrm>
            <a:off x="955299" y="2243088"/>
            <a:ext cx="7633076" cy="800400"/>
            <a:chOff x="726699" y="2228751"/>
            <a:chExt cx="7633076" cy="800400"/>
          </a:xfrm>
        </p:grpSpPr>
        <p:sp>
          <p:nvSpPr>
            <p:cNvPr id="380" name="Google Shape;380;p33"/>
            <p:cNvSpPr txBox="1"/>
            <p:nvPr/>
          </p:nvSpPr>
          <p:spPr>
            <a:xfrm>
              <a:off x="726699" y="2277788"/>
              <a:ext cx="1757100" cy="523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200" b="1">
                  <a:solidFill>
                    <a:srgbClr val="595959"/>
                  </a:solidFill>
                </a:rPr>
                <a:t>A* Baseline</a:t>
              </a:r>
              <a:endParaRPr sz="2200">
                <a:solidFill>
                  <a:srgbClr val="595959"/>
                </a:solidFill>
              </a:endParaRPr>
            </a:p>
          </p:txBody>
        </p:sp>
        <p:sp>
          <p:nvSpPr>
            <p:cNvPr id="381" name="Google Shape;381;p33"/>
            <p:cNvSpPr txBox="1"/>
            <p:nvPr/>
          </p:nvSpPr>
          <p:spPr>
            <a:xfrm>
              <a:off x="6022775" y="2228751"/>
              <a:ext cx="2337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595959"/>
                  </a:solidFill>
                </a:rPr>
                <a:t>201 apples/hr*</a:t>
              </a:r>
              <a:endParaRPr sz="2200">
                <a:solidFill>
                  <a:srgbClr val="595959"/>
                </a:solidFill>
              </a:endParaRPr>
            </a:p>
            <a:p>
              <a:pPr marL="0" lvl="0" indent="0" algn="l" rtl="0">
                <a:spcBef>
                  <a:spcPts val="0"/>
                </a:spcBef>
                <a:spcAft>
                  <a:spcPts val="0"/>
                </a:spcAft>
                <a:buClr>
                  <a:schemeClr val="dk1"/>
                </a:buClr>
                <a:buSzPts val="1100"/>
                <a:buFont typeface="Arial"/>
                <a:buNone/>
              </a:pPr>
              <a:r>
                <a:rPr lang="en" sz="1800" i="1">
                  <a:solidFill>
                    <a:srgbClr val="858585"/>
                  </a:solidFill>
                </a:rPr>
                <a:t>$2/hr</a:t>
              </a:r>
              <a:endParaRPr sz="2200">
                <a:solidFill>
                  <a:srgbClr val="858585"/>
                </a:solidFill>
              </a:endParaRPr>
            </a:p>
          </p:txBody>
        </p:sp>
        <p:pic>
          <p:nvPicPr>
            <p:cNvPr id="382" name="Google Shape;382;p33"/>
            <p:cNvPicPr preferRelativeResize="0"/>
            <p:nvPr/>
          </p:nvPicPr>
          <p:blipFill>
            <a:blip r:embed="rId3">
              <a:alphaModFix amt="95000"/>
            </a:blip>
            <a:stretch>
              <a:fillRect/>
            </a:stretch>
          </p:blipFill>
          <p:spPr>
            <a:xfrm>
              <a:off x="4173549" y="2405912"/>
              <a:ext cx="147992" cy="147991"/>
            </a:xfrm>
            <a:prstGeom prst="rect">
              <a:avLst/>
            </a:prstGeom>
            <a:noFill/>
            <a:ln>
              <a:noFill/>
            </a:ln>
          </p:spPr>
        </p:pic>
        <p:pic>
          <p:nvPicPr>
            <p:cNvPr id="383" name="Google Shape;383;p33"/>
            <p:cNvPicPr preferRelativeResize="0"/>
            <p:nvPr/>
          </p:nvPicPr>
          <p:blipFill>
            <a:blip r:embed="rId3">
              <a:alphaModFix amt="95000"/>
            </a:blip>
            <a:stretch>
              <a:fillRect/>
            </a:stretch>
          </p:blipFill>
          <p:spPr>
            <a:xfrm>
              <a:off x="4325262" y="2405912"/>
              <a:ext cx="147992" cy="147991"/>
            </a:xfrm>
            <a:prstGeom prst="rect">
              <a:avLst/>
            </a:prstGeom>
            <a:noFill/>
            <a:ln>
              <a:noFill/>
            </a:ln>
          </p:spPr>
        </p:pic>
        <p:pic>
          <p:nvPicPr>
            <p:cNvPr id="384" name="Google Shape;384;p33"/>
            <p:cNvPicPr preferRelativeResize="0"/>
            <p:nvPr/>
          </p:nvPicPr>
          <p:blipFill>
            <a:blip r:embed="rId3">
              <a:alphaModFix amt="95000"/>
            </a:blip>
            <a:stretch>
              <a:fillRect/>
            </a:stretch>
          </p:blipFill>
          <p:spPr>
            <a:xfrm>
              <a:off x="4476974" y="2405912"/>
              <a:ext cx="147992" cy="147991"/>
            </a:xfrm>
            <a:prstGeom prst="rect">
              <a:avLst/>
            </a:prstGeom>
            <a:noFill/>
            <a:ln>
              <a:noFill/>
            </a:ln>
          </p:spPr>
        </p:pic>
        <p:pic>
          <p:nvPicPr>
            <p:cNvPr id="385" name="Google Shape;385;p33"/>
            <p:cNvPicPr preferRelativeResize="0"/>
            <p:nvPr/>
          </p:nvPicPr>
          <p:blipFill>
            <a:blip r:embed="rId3">
              <a:alphaModFix amt="95000"/>
            </a:blip>
            <a:stretch>
              <a:fillRect/>
            </a:stretch>
          </p:blipFill>
          <p:spPr>
            <a:xfrm>
              <a:off x="4628687" y="2405912"/>
              <a:ext cx="147992" cy="147991"/>
            </a:xfrm>
            <a:prstGeom prst="rect">
              <a:avLst/>
            </a:prstGeom>
            <a:noFill/>
            <a:ln>
              <a:noFill/>
            </a:ln>
          </p:spPr>
        </p:pic>
        <p:pic>
          <p:nvPicPr>
            <p:cNvPr id="386" name="Google Shape;386;p33"/>
            <p:cNvPicPr preferRelativeResize="0"/>
            <p:nvPr/>
          </p:nvPicPr>
          <p:blipFill>
            <a:blip r:embed="rId3">
              <a:alphaModFix amt="95000"/>
            </a:blip>
            <a:stretch>
              <a:fillRect/>
            </a:stretch>
          </p:blipFill>
          <p:spPr>
            <a:xfrm>
              <a:off x="4780399" y="2405912"/>
              <a:ext cx="147992" cy="147991"/>
            </a:xfrm>
            <a:prstGeom prst="rect">
              <a:avLst/>
            </a:prstGeom>
            <a:noFill/>
            <a:ln>
              <a:noFill/>
            </a:ln>
          </p:spPr>
        </p:pic>
        <p:pic>
          <p:nvPicPr>
            <p:cNvPr id="387" name="Google Shape;387;p33"/>
            <p:cNvPicPr preferRelativeResize="0"/>
            <p:nvPr/>
          </p:nvPicPr>
          <p:blipFill>
            <a:blip r:embed="rId3">
              <a:alphaModFix amt="95000"/>
            </a:blip>
            <a:stretch>
              <a:fillRect/>
            </a:stretch>
          </p:blipFill>
          <p:spPr>
            <a:xfrm>
              <a:off x="4932112" y="2405912"/>
              <a:ext cx="147992" cy="147991"/>
            </a:xfrm>
            <a:prstGeom prst="rect">
              <a:avLst/>
            </a:prstGeom>
            <a:noFill/>
            <a:ln>
              <a:noFill/>
            </a:ln>
          </p:spPr>
        </p:pic>
        <p:pic>
          <p:nvPicPr>
            <p:cNvPr id="388" name="Google Shape;388;p33"/>
            <p:cNvPicPr preferRelativeResize="0"/>
            <p:nvPr/>
          </p:nvPicPr>
          <p:blipFill>
            <a:blip r:embed="rId3">
              <a:alphaModFix amt="95000"/>
            </a:blip>
            <a:stretch>
              <a:fillRect/>
            </a:stretch>
          </p:blipFill>
          <p:spPr>
            <a:xfrm>
              <a:off x="5083825" y="2405912"/>
              <a:ext cx="147992" cy="147991"/>
            </a:xfrm>
            <a:prstGeom prst="rect">
              <a:avLst/>
            </a:prstGeom>
            <a:noFill/>
            <a:ln>
              <a:noFill/>
            </a:ln>
          </p:spPr>
        </p:pic>
        <p:pic>
          <p:nvPicPr>
            <p:cNvPr id="389" name="Google Shape;389;p33"/>
            <p:cNvPicPr preferRelativeResize="0"/>
            <p:nvPr/>
          </p:nvPicPr>
          <p:blipFill>
            <a:blip r:embed="rId3">
              <a:alphaModFix amt="95000"/>
            </a:blip>
            <a:stretch>
              <a:fillRect/>
            </a:stretch>
          </p:blipFill>
          <p:spPr>
            <a:xfrm>
              <a:off x="5235537" y="2405912"/>
              <a:ext cx="147992" cy="147991"/>
            </a:xfrm>
            <a:prstGeom prst="rect">
              <a:avLst/>
            </a:prstGeom>
            <a:noFill/>
            <a:ln>
              <a:noFill/>
            </a:ln>
          </p:spPr>
        </p:pic>
        <p:pic>
          <p:nvPicPr>
            <p:cNvPr id="390" name="Google Shape;390;p33"/>
            <p:cNvPicPr preferRelativeResize="0"/>
            <p:nvPr/>
          </p:nvPicPr>
          <p:blipFill>
            <a:blip r:embed="rId3">
              <a:alphaModFix amt="95000"/>
            </a:blip>
            <a:stretch>
              <a:fillRect/>
            </a:stretch>
          </p:blipFill>
          <p:spPr>
            <a:xfrm>
              <a:off x="5387250" y="2405912"/>
              <a:ext cx="147992" cy="147991"/>
            </a:xfrm>
            <a:prstGeom prst="rect">
              <a:avLst/>
            </a:prstGeom>
            <a:noFill/>
            <a:ln>
              <a:noFill/>
            </a:ln>
          </p:spPr>
        </p:pic>
        <p:pic>
          <p:nvPicPr>
            <p:cNvPr id="391" name="Google Shape;391;p33"/>
            <p:cNvPicPr preferRelativeResize="0"/>
            <p:nvPr/>
          </p:nvPicPr>
          <p:blipFill>
            <a:blip r:embed="rId3">
              <a:alphaModFix amt="95000"/>
            </a:blip>
            <a:stretch>
              <a:fillRect/>
            </a:stretch>
          </p:blipFill>
          <p:spPr>
            <a:xfrm>
              <a:off x="5538962" y="2405912"/>
              <a:ext cx="147992" cy="147991"/>
            </a:xfrm>
            <a:prstGeom prst="rect">
              <a:avLst/>
            </a:prstGeom>
            <a:noFill/>
            <a:ln>
              <a:noFill/>
            </a:ln>
          </p:spPr>
        </p:pic>
        <p:grpSp>
          <p:nvGrpSpPr>
            <p:cNvPr id="392" name="Google Shape;392;p33"/>
            <p:cNvGrpSpPr/>
            <p:nvPr/>
          </p:nvGrpSpPr>
          <p:grpSpPr>
            <a:xfrm>
              <a:off x="2660149" y="2405921"/>
              <a:ext cx="1513405" cy="147991"/>
              <a:chOff x="2277390" y="1254735"/>
              <a:chExt cx="2335141" cy="228346"/>
            </a:xfrm>
          </p:grpSpPr>
          <p:pic>
            <p:nvPicPr>
              <p:cNvPr id="393" name="Google Shape;393;p33"/>
              <p:cNvPicPr preferRelativeResize="0"/>
              <p:nvPr/>
            </p:nvPicPr>
            <p:blipFill>
              <a:blip r:embed="rId3">
                <a:alphaModFix amt="95000"/>
              </a:blip>
              <a:stretch>
                <a:fillRect/>
              </a:stretch>
            </p:blipFill>
            <p:spPr>
              <a:xfrm>
                <a:off x="2277390" y="1254735"/>
                <a:ext cx="228347" cy="228346"/>
              </a:xfrm>
              <a:prstGeom prst="rect">
                <a:avLst/>
              </a:prstGeom>
              <a:noFill/>
              <a:ln>
                <a:noFill/>
              </a:ln>
            </p:spPr>
          </p:pic>
          <p:pic>
            <p:nvPicPr>
              <p:cNvPr id="394" name="Google Shape;394;p33"/>
              <p:cNvPicPr preferRelativeResize="0"/>
              <p:nvPr/>
            </p:nvPicPr>
            <p:blipFill>
              <a:blip r:embed="rId3">
                <a:alphaModFix amt="95000"/>
              </a:blip>
              <a:stretch>
                <a:fillRect/>
              </a:stretch>
            </p:blipFill>
            <p:spPr>
              <a:xfrm>
                <a:off x="2511479" y="1254735"/>
                <a:ext cx="228347" cy="228346"/>
              </a:xfrm>
              <a:prstGeom prst="rect">
                <a:avLst/>
              </a:prstGeom>
              <a:noFill/>
              <a:ln>
                <a:noFill/>
              </a:ln>
            </p:spPr>
          </p:pic>
          <p:pic>
            <p:nvPicPr>
              <p:cNvPr id="395" name="Google Shape;395;p33"/>
              <p:cNvPicPr preferRelativeResize="0"/>
              <p:nvPr/>
            </p:nvPicPr>
            <p:blipFill>
              <a:blip r:embed="rId3">
                <a:alphaModFix amt="95000"/>
              </a:blip>
              <a:stretch>
                <a:fillRect/>
              </a:stretch>
            </p:blipFill>
            <p:spPr>
              <a:xfrm>
                <a:off x="2745567" y="1254735"/>
                <a:ext cx="228347" cy="228346"/>
              </a:xfrm>
              <a:prstGeom prst="rect">
                <a:avLst/>
              </a:prstGeom>
              <a:noFill/>
              <a:ln>
                <a:noFill/>
              </a:ln>
            </p:spPr>
          </p:pic>
          <p:pic>
            <p:nvPicPr>
              <p:cNvPr id="396" name="Google Shape;396;p33"/>
              <p:cNvPicPr preferRelativeResize="0"/>
              <p:nvPr/>
            </p:nvPicPr>
            <p:blipFill>
              <a:blip r:embed="rId3">
                <a:alphaModFix amt="95000"/>
              </a:blip>
              <a:stretch>
                <a:fillRect/>
              </a:stretch>
            </p:blipFill>
            <p:spPr>
              <a:xfrm>
                <a:off x="2979655" y="1254735"/>
                <a:ext cx="228347" cy="228346"/>
              </a:xfrm>
              <a:prstGeom prst="rect">
                <a:avLst/>
              </a:prstGeom>
              <a:noFill/>
              <a:ln>
                <a:noFill/>
              </a:ln>
            </p:spPr>
          </p:pic>
          <p:pic>
            <p:nvPicPr>
              <p:cNvPr id="397" name="Google Shape;397;p33"/>
              <p:cNvPicPr preferRelativeResize="0"/>
              <p:nvPr/>
            </p:nvPicPr>
            <p:blipFill>
              <a:blip r:embed="rId3">
                <a:alphaModFix amt="95000"/>
              </a:blip>
              <a:stretch>
                <a:fillRect/>
              </a:stretch>
            </p:blipFill>
            <p:spPr>
              <a:xfrm>
                <a:off x="3213743" y="1254735"/>
                <a:ext cx="228347" cy="228346"/>
              </a:xfrm>
              <a:prstGeom prst="rect">
                <a:avLst/>
              </a:prstGeom>
              <a:noFill/>
              <a:ln>
                <a:noFill/>
              </a:ln>
            </p:spPr>
          </p:pic>
          <p:pic>
            <p:nvPicPr>
              <p:cNvPr id="398" name="Google Shape;398;p33"/>
              <p:cNvPicPr preferRelativeResize="0"/>
              <p:nvPr/>
            </p:nvPicPr>
            <p:blipFill>
              <a:blip r:embed="rId3">
                <a:alphaModFix amt="95000"/>
              </a:blip>
              <a:stretch>
                <a:fillRect/>
              </a:stretch>
            </p:blipFill>
            <p:spPr>
              <a:xfrm>
                <a:off x="3447832" y="1254735"/>
                <a:ext cx="228347" cy="228346"/>
              </a:xfrm>
              <a:prstGeom prst="rect">
                <a:avLst/>
              </a:prstGeom>
              <a:noFill/>
              <a:ln>
                <a:noFill/>
              </a:ln>
            </p:spPr>
          </p:pic>
          <p:pic>
            <p:nvPicPr>
              <p:cNvPr id="399" name="Google Shape;399;p33"/>
              <p:cNvPicPr preferRelativeResize="0"/>
              <p:nvPr/>
            </p:nvPicPr>
            <p:blipFill>
              <a:blip r:embed="rId3">
                <a:alphaModFix amt="95000"/>
              </a:blip>
              <a:stretch>
                <a:fillRect/>
              </a:stretch>
            </p:blipFill>
            <p:spPr>
              <a:xfrm>
                <a:off x="3681920" y="1254735"/>
                <a:ext cx="228347" cy="228346"/>
              </a:xfrm>
              <a:prstGeom prst="rect">
                <a:avLst/>
              </a:prstGeom>
              <a:noFill/>
              <a:ln>
                <a:noFill/>
              </a:ln>
            </p:spPr>
          </p:pic>
          <p:pic>
            <p:nvPicPr>
              <p:cNvPr id="400" name="Google Shape;400;p33"/>
              <p:cNvPicPr preferRelativeResize="0"/>
              <p:nvPr/>
            </p:nvPicPr>
            <p:blipFill>
              <a:blip r:embed="rId3">
                <a:alphaModFix amt="95000"/>
              </a:blip>
              <a:stretch>
                <a:fillRect/>
              </a:stretch>
            </p:blipFill>
            <p:spPr>
              <a:xfrm>
                <a:off x="3916008" y="1254735"/>
                <a:ext cx="228347" cy="228346"/>
              </a:xfrm>
              <a:prstGeom prst="rect">
                <a:avLst/>
              </a:prstGeom>
              <a:noFill/>
              <a:ln>
                <a:noFill/>
              </a:ln>
            </p:spPr>
          </p:pic>
          <p:pic>
            <p:nvPicPr>
              <p:cNvPr id="401" name="Google Shape;401;p33"/>
              <p:cNvPicPr preferRelativeResize="0"/>
              <p:nvPr/>
            </p:nvPicPr>
            <p:blipFill>
              <a:blip r:embed="rId3">
                <a:alphaModFix amt="95000"/>
              </a:blip>
              <a:stretch>
                <a:fillRect/>
              </a:stretch>
            </p:blipFill>
            <p:spPr>
              <a:xfrm>
                <a:off x="4384185" y="1254735"/>
                <a:ext cx="228347" cy="228346"/>
              </a:xfrm>
              <a:prstGeom prst="rect">
                <a:avLst/>
              </a:prstGeom>
              <a:noFill/>
              <a:ln>
                <a:noFill/>
              </a:ln>
            </p:spPr>
          </p:pic>
          <p:pic>
            <p:nvPicPr>
              <p:cNvPr id="402" name="Google Shape;402;p33"/>
              <p:cNvPicPr preferRelativeResize="0"/>
              <p:nvPr/>
            </p:nvPicPr>
            <p:blipFill>
              <a:blip r:embed="rId3">
                <a:alphaModFix amt="95000"/>
              </a:blip>
              <a:stretch>
                <a:fillRect/>
              </a:stretch>
            </p:blipFill>
            <p:spPr>
              <a:xfrm>
                <a:off x="4150096" y="1254735"/>
                <a:ext cx="228347" cy="228346"/>
              </a:xfrm>
              <a:prstGeom prst="rect">
                <a:avLst/>
              </a:prstGeom>
              <a:noFill/>
              <a:ln>
                <a:noFill/>
              </a:ln>
            </p:spPr>
          </p:pic>
        </p:grpSp>
        <p:pic>
          <p:nvPicPr>
            <p:cNvPr id="403" name="Google Shape;403;p33"/>
            <p:cNvPicPr preferRelativeResize="0"/>
            <p:nvPr/>
          </p:nvPicPr>
          <p:blipFill>
            <a:blip r:embed="rId3">
              <a:alphaModFix amt="95000"/>
            </a:blip>
            <a:stretch>
              <a:fillRect/>
            </a:stretch>
          </p:blipFill>
          <p:spPr>
            <a:xfrm>
              <a:off x="2655362" y="2585560"/>
              <a:ext cx="147991" cy="147991"/>
            </a:xfrm>
            <a:prstGeom prst="rect">
              <a:avLst/>
            </a:prstGeom>
            <a:noFill/>
            <a:ln>
              <a:noFill/>
            </a:ln>
          </p:spPr>
        </p:pic>
        <p:sp>
          <p:nvSpPr>
            <p:cNvPr id="404" name="Google Shape;404;p33"/>
            <p:cNvSpPr/>
            <p:nvPr/>
          </p:nvSpPr>
          <p:spPr>
            <a:xfrm>
              <a:off x="2714075" y="2570063"/>
              <a:ext cx="174600" cy="197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405" name="Google Shape;405;p33"/>
          <p:cNvGrpSpPr/>
          <p:nvPr/>
        </p:nvGrpSpPr>
        <p:grpSpPr>
          <a:xfrm>
            <a:off x="1132312" y="1163475"/>
            <a:ext cx="7817263" cy="1015038"/>
            <a:chOff x="903712" y="3014325"/>
            <a:chExt cx="7817263" cy="1015038"/>
          </a:xfrm>
        </p:grpSpPr>
        <p:sp>
          <p:nvSpPr>
            <p:cNvPr id="406" name="Google Shape;406;p33"/>
            <p:cNvSpPr txBox="1"/>
            <p:nvPr/>
          </p:nvSpPr>
          <p:spPr>
            <a:xfrm>
              <a:off x="903712" y="3103975"/>
              <a:ext cx="1580100" cy="861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200" b="1">
                  <a:solidFill>
                    <a:srgbClr val="595959"/>
                  </a:solidFill>
                </a:rPr>
                <a:t>Human Baseline</a:t>
              </a:r>
              <a:endParaRPr sz="2200">
                <a:solidFill>
                  <a:srgbClr val="595959"/>
                </a:solidFill>
              </a:endParaRPr>
            </a:p>
          </p:txBody>
        </p:sp>
        <p:sp>
          <p:nvSpPr>
            <p:cNvPr id="407" name="Google Shape;407;p33"/>
            <p:cNvSpPr txBox="1"/>
            <p:nvPr/>
          </p:nvSpPr>
          <p:spPr>
            <a:xfrm>
              <a:off x="6022775" y="3014325"/>
              <a:ext cx="2698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595959"/>
                  </a:solidFill>
                </a:rPr>
                <a:t>957 apples/hr**</a:t>
              </a:r>
              <a:endParaRPr sz="2200">
                <a:solidFill>
                  <a:srgbClr val="595959"/>
                </a:solidFill>
              </a:endParaRPr>
            </a:p>
            <a:p>
              <a:pPr marL="0" lvl="0" indent="0" algn="l" rtl="0">
                <a:spcBef>
                  <a:spcPts val="0"/>
                </a:spcBef>
                <a:spcAft>
                  <a:spcPts val="0"/>
                </a:spcAft>
                <a:buClr>
                  <a:schemeClr val="dk1"/>
                </a:buClr>
                <a:buSzPts val="1100"/>
                <a:buFont typeface="Arial"/>
                <a:buNone/>
              </a:pPr>
              <a:r>
                <a:rPr lang="en" sz="1800" i="1">
                  <a:solidFill>
                    <a:srgbClr val="858585"/>
                  </a:solidFill>
                </a:rPr>
                <a:t>$25/hr</a:t>
              </a:r>
              <a:endParaRPr sz="2200">
                <a:solidFill>
                  <a:srgbClr val="858585"/>
                </a:solidFill>
              </a:endParaRPr>
            </a:p>
          </p:txBody>
        </p:sp>
        <p:grpSp>
          <p:nvGrpSpPr>
            <p:cNvPr id="408" name="Google Shape;408;p33"/>
            <p:cNvGrpSpPr/>
            <p:nvPr/>
          </p:nvGrpSpPr>
          <p:grpSpPr>
            <a:xfrm>
              <a:off x="2660149" y="3333638"/>
              <a:ext cx="1513405" cy="147991"/>
              <a:chOff x="2277390" y="1510857"/>
              <a:chExt cx="2335141" cy="228346"/>
            </a:xfrm>
          </p:grpSpPr>
          <p:pic>
            <p:nvPicPr>
              <p:cNvPr id="409" name="Google Shape;409;p33"/>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410" name="Google Shape;410;p33"/>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411" name="Google Shape;411;p33"/>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412" name="Google Shape;412;p33"/>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413" name="Google Shape;413;p33"/>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414" name="Google Shape;414;p33"/>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415" name="Google Shape;415;p33"/>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416" name="Google Shape;416;p33"/>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417" name="Google Shape;417;p33"/>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418" name="Google Shape;418;p33"/>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419" name="Google Shape;419;p33"/>
            <p:cNvGrpSpPr/>
            <p:nvPr/>
          </p:nvGrpSpPr>
          <p:grpSpPr>
            <a:xfrm>
              <a:off x="2660149" y="3167646"/>
              <a:ext cx="1513405" cy="147991"/>
              <a:chOff x="2277390" y="1254735"/>
              <a:chExt cx="2335141" cy="228346"/>
            </a:xfrm>
          </p:grpSpPr>
          <p:pic>
            <p:nvPicPr>
              <p:cNvPr id="420" name="Google Shape;420;p33"/>
              <p:cNvPicPr preferRelativeResize="0"/>
              <p:nvPr/>
            </p:nvPicPr>
            <p:blipFill>
              <a:blip r:embed="rId3">
                <a:alphaModFix amt="95000"/>
              </a:blip>
              <a:stretch>
                <a:fillRect/>
              </a:stretch>
            </p:blipFill>
            <p:spPr>
              <a:xfrm>
                <a:off x="2277390" y="1254735"/>
                <a:ext cx="228347" cy="228346"/>
              </a:xfrm>
              <a:prstGeom prst="rect">
                <a:avLst/>
              </a:prstGeom>
              <a:noFill/>
              <a:ln>
                <a:noFill/>
              </a:ln>
            </p:spPr>
          </p:pic>
          <p:pic>
            <p:nvPicPr>
              <p:cNvPr id="421" name="Google Shape;421;p33"/>
              <p:cNvPicPr preferRelativeResize="0"/>
              <p:nvPr/>
            </p:nvPicPr>
            <p:blipFill>
              <a:blip r:embed="rId3">
                <a:alphaModFix amt="95000"/>
              </a:blip>
              <a:stretch>
                <a:fillRect/>
              </a:stretch>
            </p:blipFill>
            <p:spPr>
              <a:xfrm>
                <a:off x="2511479" y="1254735"/>
                <a:ext cx="228347" cy="228346"/>
              </a:xfrm>
              <a:prstGeom prst="rect">
                <a:avLst/>
              </a:prstGeom>
              <a:noFill/>
              <a:ln>
                <a:noFill/>
              </a:ln>
            </p:spPr>
          </p:pic>
          <p:pic>
            <p:nvPicPr>
              <p:cNvPr id="422" name="Google Shape;422;p33"/>
              <p:cNvPicPr preferRelativeResize="0"/>
              <p:nvPr/>
            </p:nvPicPr>
            <p:blipFill>
              <a:blip r:embed="rId3">
                <a:alphaModFix amt="95000"/>
              </a:blip>
              <a:stretch>
                <a:fillRect/>
              </a:stretch>
            </p:blipFill>
            <p:spPr>
              <a:xfrm>
                <a:off x="2745567" y="1254735"/>
                <a:ext cx="228347" cy="228346"/>
              </a:xfrm>
              <a:prstGeom prst="rect">
                <a:avLst/>
              </a:prstGeom>
              <a:noFill/>
              <a:ln>
                <a:noFill/>
              </a:ln>
            </p:spPr>
          </p:pic>
          <p:pic>
            <p:nvPicPr>
              <p:cNvPr id="423" name="Google Shape;423;p33"/>
              <p:cNvPicPr preferRelativeResize="0"/>
              <p:nvPr/>
            </p:nvPicPr>
            <p:blipFill>
              <a:blip r:embed="rId3">
                <a:alphaModFix amt="95000"/>
              </a:blip>
              <a:stretch>
                <a:fillRect/>
              </a:stretch>
            </p:blipFill>
            <p:spPr>
              <a:xfrm>
                <a:off x="2979655" y="1254735"/>
                <a:ext cx="228347" cy="228346"/>
              </a:xfrm>
              <a:prstGeom prst="rect">
                <a:avLst/>
              </a:prstGeom>
              <a:noFill/>
              <a:ln>
                <a:noFill/>
              </a:ln>
            </p:spPr>
          </p:pic>
          <p:pic>
            <p:nvPicPr>
              <p:cNvPr id="424" name="Google Shape;424;p33"/>
              <p:cNvPicPr preferRelativeResize="0"/>
              <p:nvPr/>
            </p:nvPicPr>
            <p:blipFill>
              <a:blip r:embed="rId3">
                <a:alphaModFix amt="95000"/>
              </a:blip>
              <a:stretch>
                <a:fillRect/>
              </a:stretch>
            </p:blipFill>
            <p:spPr>
              <a:xfrm>
                <a:off x="3213743" y="1254735"/>
                <a:ext cx="228347" cy="228346"/>
              </a:xfrm>
              <a:prstGeom prst="rect">
                <a:avLst/>
              </a:prstGeom>
              <a:noFill/>
              <a:ln>
                <a:noFill/>
              </a:ln>
            </p:spPr>
          </p:pic>
          <p:pic>
            <p:nvPicPr>
              <p:cNvPr id="425" name="Google Shape;425;p33"/>
              <p:cNvPicPr preferRelativeResize="0"/>
              <p:nvPr/>
            </p:nvPicPr>
            <p:blipFill>
              <a:blip r:embed="rId3">
                <a:alphaModFix amt="95000"/>
              </a:blip>
              <a:stretch>
                <a:fillRect/>
              </a:stretch>
            </p:blipFill>
            <p:spPr>
              <a:xfrm>
                <a:off x="3447832" y="1254735"/>
                <a:ext cx="228347" cy="228346"/>
              </a:xfrm>
              <a:prstGeom prst="rect">
                <a:avLst/>
              </a:prstGeom>
              <a:noFill/>
              <a:ln>
                <a:noFill/>
              </a:ln>
            </p:spPr>
          </p:pic>
          <p:pic>
            <p:nvPicPr>
              <p:cNvPr id="426" name="Google Shape;426;p33"/>
              <p:cNvPicPr preferRelativeResize="0"/>
              <p:nvPr/>
            </p:nvPicPr>
            <p:blipFill>
              <a:blip r:embed="rId3">
                <a:alphaModFix amt="95000"/>
              </a:blip>
              <a:stretch>
                <a:fillRect/>
              </a:stretch>
            </p:blipFill>
            <p:spPr>
              <a:xfrm>
                <a:off x="3681920" y="1254735"/>
                <a:ext cx="228347" cy="228346"/>
              </a:xfrm>
              <a:prstGeom prst="rect">
                <a:avLst/>
              </a:prstGeom>
              <a:noFill/>
              <a:ln>
                <a:noFill/>
              </a:ln>
            </p:spPr>
          </p:pic>
          <p:pic>
            <p:nvPicPr>
              <p:cNvPr id="427" name="Google Shape;427;p33"/>
              <p:cNvPicPr preferRelativeResize="0"/>
              <p:nvPr/>
            </p:nvPicPr>
            <p:blipFill>
              <a:blip r:embed="rId3">
                <a:alphaModFix amt="95000"/>
              </a:blip>
              <a:stretch>
                <a:fillRect/>
              </a:stretch>
            </p:blipFill>
            <p:spPr>
              <a:xfrm>
                <a:off x="3916008" y="1254735"/>
                <a:ext cx="228347" cy="228346"/>
              </a:xfrm>
              <a:prstGeom prst="rect">
                <a:avLst/>
              </a:prstGeom>
              <a:noFill/>
              <a:ln>
                <a:noFill/>
              </a:ln>
            </p:spPr>
          </p:pic>
          <p:pic>
            <p:nvPicPr>
              <p:cNvPr id="428" name="Google Shape;428;p33"/>
              <p:cNvPicPr preferRelativeResize="0"/>
              <p:nvPr/>
            </p:nvPicPr>
            <p:blipFill>
              <a:blip r:embed="rId3">
                <a:alphaModFix amt="95000"/>
              </a:blip>
              <a:stretch>
                <a:fillRect/>
              </a:stretch>
            </p:blipFill>
            <p:spPr>
              <a:xfrm>
                <a:off x="4384185" y="1254735"/>
                <a:ext cx="228347" cy="228346"/>
              </a:xfrm>
              <a:prstGeom prst="rect">
                <a:avLst/>
              </a:prstGeom>
              <a:noFill/>
              <a:ln>
                <a:noFill/>
              </a:ln>
            </p:spPr>
          </p:pic>
          <p:pic>
            <p:nvPicPr>
              <p:cNvPr id="429" name="Google Shape;429;p33"/>
              <p:cNvPicPr preferRelativeResize="0"/>
              <p:nvPr/>
            </p:nvPicPr>
            <p:blipFill>
              <a:blip r:embed="rId3">
                <a:alphaModFix amt="95000"/>
              </a:blip>
              <a:stretch>
                <a:fillRect/>
              </a:stretch>
            </p:blipFill>
            <p:spPr>
              <a:xfrm>
                <a:off x="4150096" y="1254735"/>
                <a:ext cx="228347" cy="228346"/>
              </a:xfrm>
              <a:prstGeom prst="rect">
                <a:avLst/>
              </a:prstGeom>
              <a:noFill/>
              <a:ln>
                <a:noFill/>
              </a:ln>
            </p:spPr>
          </p:pic>
        </p:grpSp>
        <p:grpSp>
          <p:nvGrpSpPr>
            <p:cNvPr id="430" name="Google Shape;430;p33"/>
            <p:cNvGrpSpPr/>
            <p:nvPr/>
          </p:nvGrpSpPr>
          <p:grpSpPr>
            <a:xfrm>
              <a:off x="4173549" y="3167637"/>
              <a:ext cx="1513405" cy="147991"/>
              <a:chOff x="2277390" y="1510857"/>
              <a:chExt cx="2335141" cy="228346"/>
            </a:xfrm>
          </p:grpSpPr>
          <p:pic>
            <p:nvPicPr>
              <p:cNvPr id="431" name="Google Shape;431;p33"/>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432" name="Google Shape;432;p33"/>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433" name="Google Shape;433;p33"/>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434" name="Google Shape;434;p33"/>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435" name="Google Shape;435;p33"/>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436" name="Google Shape;436;p33"/>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437" name="Google Shape;437;p33"/>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438" name="Google Shape;438;p33"/>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439" name="Google Shape;439;p33"/>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440" name="Google Shape;440;p33"/>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441" name="Google Shape;441;p33"/>
            <p:cNvGrpSpPr/>
            <p:nvPr/>
          </p:nvGrpSpPr>
          <p:grpSpPr>
            <a:xfrm>
              <a:off x="4173549" y="3333648"/>
              <a:ext cx="1513405" cy="147991"/>
              <a:chOff x="2277390" y="1510857"/>
              <a:chExt cx="2335141" cy="228346"/>
            </a:xfrm>
          </p:grpSpPr>
          <p:pic>
            <p:nvPicPr>
              <p:cNvPr id="442" name="Google Shape;442;p33"/>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443" name="Google Shape;443;p33"/>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444" name="Google Shape;444;p33"/>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445" name="Google Shape;445;p33"/>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446" name="Google Shape;446;p33"/>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447" name="Google Shape;447;p33"/>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448" name="Google Shape;448;p33"/>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449" name="Google Shape;449;p33"/>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450" name="Google Shape;450;p33"/>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451" name="Google Shape;451;p33"/>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452" name="Google Shape;452;p33"/>
            <p:cNvGrpSpPr/>
            <p:nvPr/>
          </p:nvGrpSpPr>
          <p:grpSpPr>
            <a:xfrm>
              <a:off x="2660149" y="3665663"/>
              <a:ext cx="1513405" cy="147991"/>
              <a:chOff x="2277390" y="1510857"/>
              <a:chExt cx="2335141" cy="228346"/>
            </a:xfrm>
          </p:grpSpPr>
          <p:pic>
            <p:nvPicPr>
              <p:cNvPr id="453" name="Google Shape;453;p33"/>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454" name="Google Shape;454;p33"/>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455" name="Google Shape;455;p33"/>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456" name="Google Shape;456;p33"/>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457" name="Google Shape;457;p33"/>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458" name="Google Shape;458;p33"/>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459" name="Google Shape;459;p33"/>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460" name="Google Shape;460;p33"/>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461" name="Google Shape;461;p33"/>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462" name="Google Shape;462;p33"/>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463" name="Google Shape;463;p33"/>
            <p:cNvGrpSpPr/>
            <p:nvPr/>
          </p:nvGrpSpPr>
          <p:grpSpPr>
            <a:xfrm>
              <a:off x="2660149" y="3499671"/>
              <a:ext cx="1513405" cy="147991"/>
              <a:chOff x="2277390" y="1254735"/>
              <a:chExt cx="2335141" cy="228346"/>
            </a:xfrm>
          </p:grpSpPr>
          <p:pic>
            <p:nvPicPr>
              <p:cNvPr id="464" name="Google Shape;464;p33"/>
              <p:cNvPicPr preferRelativeResize="0"/>
              <p:nvPr/>
            </p:nvPicPr>
            <p:blipFill>
              <a:blip r:embed="rId3">
                <a:alphaModFix amt="95000"/>
              </a:blip>
              <a:stretch>
                <a:fillRect/>
              </a:stretch>
            </p:blipFill>
            <p:spPr>
              <a:xfrm>
                <a:off x="2277390" y="1254735"/>
                <a:ext cx="228347" cy="228346"/>
              </a:xfrm>
              <a:prstGeom prst="rect">
                <a:avLst/>
              </a:prstGeom>
              <a:noFill/>
              <a:ln>
                <a:noFill/>
              </a:ln>
            </p:spPr>
          </p:pic>
          <p:pic>
            <p:nvPicPr>
              <p:cNvPr id="465" name="Google Shape;465;p33"/>
              <p:cNvPicPr preferRelativeResize="0"/>
              <p:nvPr/>
            </p:nvPicPr>
            <p:blipFill>
              <a:blip r:embed="rId3">
                <a:alphaModFix amt="95000"/>
              </a:blip>
              <a:stretch>
                <a:fillRect/>
              </a:stretch>
            </p:blipFill>
            <p:spPr>
              <a:xfrm>
                <a:off x="2511479" y="1254735"/>
                <a:ext cx="228347" cy="228346"/>
              </a:xfrm>
              <a:prstGeom prst="rect">
                <a:avLst/>
              </a:prstGeom>
              <a:noFill/>
              <a:ln>
                <a:noFill/>
              </a:ln>
            </p:spPr>
          </p:pic>
          <p:pic>
            <p:nvPicPr>
              <p:cNvPr id="466" name="Google Shape;466;p33"/>
              <p:cNvPicPr preferRelativeResize="0"/>
              <p:nvPr/>
            </p:nvPicPr>
            <p:blipFill>
              <a:blip r:embed="rId3">
                <a:alphaModFix amt="95000"/>
              </a:blip>
              <a:stretch>
                <a:fillRect/>
              </a:stretch>
            </p:blipFill>
            <p:spPr>
              <a:xfrm>
                <a:off x="2745567" y="1254735"/>
                <a:ext cx="228347" cy="228346"/>
              </a:xfrm>
              <a:prstGeom prst="rect">
                <a:avLst/>
              </a:prstGeom>
              <a:noFill/>
              <a:ln>
                <a:noFill/>
              </a:ln>
            </p:spPr>
          </p:pic>
          <p:pic>
            <p:nvPicPr>
              <p:cNvPr id="467" name="Google Shape;467;p33"/>
              <p:cNvPicPr preferRelativeResize="0"/>
              <p:nvPr/>
            </p:nvPicPr>
            <p:blipFill>
              <a:blip r:embed="rId3">
                <a:alphaModFix amt="95000"/>
              </a:blip>
              <a:stretch>
                <a:fillRect/>
              </a:stretch>
            </p:blipFill>
            <p:spPr>
              <a:xfrm>
                <a:off x="2979655" y="1254735"/>
                <a:ext cx="228347" cy="228346"/>
              </a:xfrm>
              <a:prstGeom prst="rect">
                <a:avLst/>
              </a:prstGeom>
              <a:noFill/>
              <a:ln>
                <a:noFill/>
              </a:ln>
            </p:spPr>
          </p:pic>
          <p:pic>
            <p:nvPicPr>
              <p:cNvPr id="468" name="Google Shape;468;p33"/>
              <p:cNvPicPr preferRelativeResize="0"/>
              <p:nvPr/>
            </p:nvPicPr>
            <p:blipFill>
              <a:blip r:embed="rId3">
                <a:alphaModFix amt="95000"/>
              </a:blip>
              <a:stretch>
                <a:fillRect/>
              </a:stretch>
            </p:blipFill>
            <p:spPr>
              <a:xfrm>
                <a:off x="3213743" y="1254735"/>
                <a:ext cx="228347" cy="228346"/>
              </a:xfrm>
              <a:prstGeom prst="rect">
                <a:avLst/>
              </a:prstGeom>
              <a:noFill/>
              <a:ln>
                <a:noFill/>
              </a:ln>
            </p:spPr>
          </p:pic>
          <p:pic>
            <p:nvPicPr>
              <p:cNvPr id="469" name="Google Shape;469;p33"/>
              <p:cNvPicPr preferRelativeResize="0"/>
              <p:nvPr/>
            </p:nvPicPr>
            <p:blipFill>
              <a:blip r:embed="rId3">
                <a:alphaModFix amt="95000"/>
              </a:blip>
              <a:stretch>
                <a:fillRect/>
              </a:stretch>
            </p:blipFill>
            <p:spPr>
              <a:xfrm>
                <a:off x="3447832" y="1254735"/>
                <a:ext cx="228347" cy="228346"/>
              </a:xfrm>
              <a:prstGeom prst="rect">
                <a:avLst/>
              </a:prstGeom>
              <a:noFill/>
              <a:ln>
                <a:noFill/>
              </a:ln>
            </p:spPr>
          </p:pic>
          <p:pic>
            <p:nvPicPr>
              <p:cNvPr id="470" name="Google Shape;470;p33"/>
              <p:cNvPicPr preferRelativeResize="0"/>
              <p:nvPr/>
            </p:nvPicPr>
            <p:blipFill>
              <a:blip r:embed="rId3">
                <a:alphaModFix amt="95000"/>
              </a:blip>
              <a:stretch>
                <a:fillRect/>
              </a:stretch>
            </p:blipFill>
            <p:spPr>
              <a:xfrm>
                <a:off x="3681920" y="1254735"/>
                <a:ext cx="228347" cy="228346"/>
              </a:xfrm>
              <a:prstGeom prst="rect">
                <a:avLst/>
              </a:prstGeom>
              <a:noFill/>
              <a:ln>
                <a:noFill/>
              </a:ln>
            </p:spPr>
          </p:pic>
          <p:pic>
            <p:nvPicPr>
              <p:cNvPr id="471" name="Google Shape;471;p33"/>
              <p:cNvPicPr preferRelativeResize="0"/>
              <p:nvPr/>
            </p:nvPicPr>
            <p:blipFill>
              <a:blip r:embed="rId3">
                <a:alphaModFix amt="95000"/>
              </a:blip>
              <a:stretch>
                <a:fillRect/>
              </a:stretch>
            </p:blipFill>
            <p:spPr>
              <a:xfrm>
                <a:off x="3916008" y="1254735"/>
                <a:ext cx="228347" cy="228346"/>
              </a:xfrm>
              <a:prstGeom prst="rect">
                <a:avLst/>
              </a:prstGeom>
              <a:noFill/>
              <a:ln>
                <a:noFill/>
              </a:ln>
            </p:spPr>
          </p:pic>
          <p:pic>
            <p:nvPicPr>
              <p:cNvPr id="472" name="Google Shape;472;p33"/>
              <p:cNvPicPr preferRelativeResize="0"/>
              <p:nvPr/>
            </p:nvPicPr>
            <p:blipFill>
              <a:blip r:embed="rId3">
                <a:alphaModFix amt="95000"/>
              </a:blip>
              <a:stretch>
                <a:fillRect/>
              </a:stretch>
            </p:blipFill>
            <p:spPr>
              <a:xfrm>
                <a:off x="4384185" y="1254735"/>
                <a:ext cx="228347" cy="228346"/>
              </a:xfrm>
              <a:prstGeom prst="rect">
                <a:avLst/>
              </a:prstGeom>
              <a:noFill/>
              <a:ln>
                <a:noFill/>
              </a:ln>
            </p:spPr>
          </p:pic>
          <p:pic>
            <p:nvPicPr>
              <p:cNvPr id="473" name="Google Shape;473;p33"/>
              <p:cNvPicPr preferRelativeResize="0"/>
              <p:nvPr/>
            </p:nvPicPr>
            <p:blipFill>
              <a:blip r:embed="rId3">
                <a:alphaModFix amt="95000"/>
              </a:blip>
              <a:stretch>
                <a:fillRect/>
              </a:stretch>
            </p:blipFill>
            <p:spPr>
              <a:xfrm>
                <a:off x="4150096" y="1254735"/>
                <a:ext cx="228347" cy="228346"/>
              </a:xfrm>
              <a:prstGeom prst="rect">
                <a:avLst/>
              </a:prstGeom>
              <a:noFill/>
              <a:ln>
                <a:noFill/>
              </a:ln>
            </p:spPr>
          </p:pic>
        </p:grpSp>
        <p:grpSp>
          <p:nvGrpSpPr>
            <p:cNvPr id="474" name="Google Shape;474;p33"/>
            <p:cNvGrpSpPr/>
            <p:nvPr/>
          </p:nvGrpSpPr>
          <p:grpSpPr>
            <a:xfrm>
              <a:off x="4173549" y="3499662"/>
              <a:ext cx="1513405" cy="147991"/>
              <a:chOff x="2277390" y="1510857"/>
              <a:chExt cx="2335141" cy="228346"/>
            </a:xfrm>
          </p:grpSpPr>
          <p:pic>
            <p:nvPicPr>
              <p:cNvPr id="475" name="Google Shape;475;p33"/>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476" name="Google Shape;476;p33"/>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477" name="Google Shape;477;p33"/>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478" name="Google Shape;478;p33"/>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479" name="Google Shape;479;p33"/>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480" name="Google Shape;480;p33"/>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481" name="Google Shape;481;p33"/>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482" name="Google Shape;482;p33"/>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483" name="Google Shape;483;p33"/>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484" name="Google Shape;484;p33"/>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485" name="Google Shape;485;p33"/>
            <p:cNvGrpSpPr/>
            <p:nvPr/>
          </p:nvGrpSpPr>
          <p:grpSpPr>
            <a:xfrm>
              <a:off x="4173549" y="3665673"/>
              <a:ext cx="1513405" cy="147991"/>
              <a:chOff x="2277390" y="1510857"/>
              <a:chExt cx="2335141" cy="228346"/>
            </a:xfrm>
          </p:grpSpPr>
          <p:pic>
            <p:nvPicPr>
              <p:cNvPr id="486" name="Google Shape;486;p33"/>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487" name="Google Shape;487;p33"/>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488" name="Google Shape;488;p33"/>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489" name="Google Shape;489;p33"/>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490" name="Google Shape;490;p33"/>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491" name="Google Shape;491;p33"/>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492" name="Google Shape;492;p33"/>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493" name="Google Shape;493;p33"/>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494" name="Google Shape;494;p33"/>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495" name="Google Shape;495;p33"/>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496" name="Google Shape;496;p33"/>
            <p:cNvGrpSpPr/>
            <p:nvPr/>
          </p:nvGrpSpPr>
          <p:grpSpPr>
            <a:xfrm>
              <a:off x="2660149" y="3831688"/>
              <a:ext cx="1513405" cy="147991"/>
              <a:chOff x="2277390" y="1510857"/>
              <a:chExt cx="2335141" cy="228346"/>
            </a:xfrm>
          </p:grpSpPr>
          <p:pic>
            <p:nvPicPr>
              <p:cNvPr id="497" name="Google Shape;497;p33"/>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498" name="Google Shape;498;p33"/>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499" name="Google Shape;499;p33"/>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500" name="Google Shape;500;p33"/>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501" name="Google Shape;501;p33"/>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502" name="Google Shape;502;p33"/>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503" name="Google Shape;503;p33"/>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504" name="Google Shape;504;p33"/>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505" name="Google Shape;505;p33"/>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506" name="Google Shape;506;p33"/>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507" name="Google Shape;507;p33"/>
            <p:cNvGrpSpPr/>
            <p:nvPr/>
          </p:nvGrpSpPr>
          <p:grpSpPr>
            <a:xfrm>
              <a:off x="4173549" y="3831688"/>
              <a:ext cx="906555" cy="147991"/>
              <a:chOff x="2277390" y="1510857"/>
              <a:chExt cx="1398788" cy="228346"/>
            </a:xfrm>
          </p:grpSpPr>
          <p:pic>
            <p:nvPicPr>
              <p:cNvPr id="508" name="Google Shape;508;p33"/>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509" name="Google Shape;509;p33"/>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510" name="Google Shape;510;p33"/>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511" name="Google Shape;511;p33"/>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512" name="Google Shape;512;p33"/>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513" name="Google Shape;513;p33"/>
              <p:cNvPicPr preferRelativeResize="0"/>
              <p:nvPr/>
            </p:nvPicPr>
            <p:blipFill>
              <a:blip r:embed="rId3">
                <a:alphaModFix amt="95000"/>
              </a:blip>
              <a:stretch>
                <a:fillRect/>
              </a:stretch>
            </p:blipFill>
            <p:spPr>
              <a:xfrm>
                <a:off x="3447832" y="1510857"/>
                <a:ext cx="228347" cy="228346"/>
              </a:xfrm>
              <a:prstGeom prst="rect">
                <a:avLst/>
              </a:prstGeom>
              <a:noFill/>
              <a:ln>
                <a:noFill/>
              </a:ln>
            </p:spPr>
          </p:pic>
        </p:grpSp>
        <p:sp>
          <p:nvSpPr>
            <p:cNvPr id="514" name="Google Shape;514;p33"/>
            <p:cNvSpPr/>
            <p:nvPr/>
          </p:nvSpPr>
          <p:spPr>
            <a:xfrm>
              <a:off x="5023600" y="3831663"/>
              <a:ext cx="174600" cy="197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515" name="Google Shape;515;p33"/>
          <p:cNvPicPr preferRelativeResize="0"/>
          <p:nvPr/>
        </p:nvPicPr>
        <p:blipFill>
          <a:blip r:embed="rId3">
            <a:alphaModFix amt="95000"/>
          </a:blip>
          <a:stretch>
            <a:fillRect/>
          </a:stretch>
        </p:blipFill>
        <p:spPr>
          <a:xfrm>
            <a:off x="829712" y="4376808"/>
            <a:ext cx="147991" cy="147991"/>
          </a:xfrm>
          <a:prstGeom prst="rect">
            <a:avLst/>
          </a:prstGeom>
          <a:noFill/>
          <a:ln>
            <a:noFill/>
          </a:ln>
        </p:spPr>
      </p:pic>
      <p:pic>
        <p:nvPicPr>
          <p:cNvPr id="516" name="Google Shape;516;p33"/>
          <p:cNvPicPr preferRelativeResize="0"/>
          <p:nvPr/>
        </p:nvPicPr>
        <p:blipFill>
          <a:blip r:embed="rId4">
            <a:alphaModFix/>
          </a:blip>
          <a:stretch>
            <a:fillRect/>
          </a:stretch>
        </p:blipFill>
        <p:spPr>
          <a:xfrm rot="-3218854">
            <a:off x="436875" y="2372954"/>
            <a:ext cx="356616" cy="356616"/>
          </a:xfrm>
          <a:prstGeom prst="rect">
            <a:avLst/>
          </a:prstGeom>
          <a:noFill/>
          <a:ln>
            <a:noFill/>
          </a:ln>
        </p:spPr>
      </p:pic>
      <p:pic>
        <p:nvPicPr>
          <p:cNvPr id="517" name="Google Shape;517;p33"/>
          <p:cNvPicPr preferRelativeResize="0"/>
          <p:nvPr/>
        </p:nvPicPr>
        <p:blipFill rotWithShape="1">
          <a:blip r:embed="rId5">
            <a:alphaModFix/>
          </a:blip>
          <a:srcRect l="23933" r="24991"/>
          <a:stretch/>
        </p:blipFill>
        <p:spPr>
          <a:xfrm>
            <a:off x="436546" y="1348775"/>
            <a:ext cx="356625" cy="698259"/>
          </a:xfrm>
          <a:prstGeom prst="rect">
            <a:avLst/>
          </a:prstGeom>
          <a:noFill/>
          <a:ln>
            <a:noFill/>
          </a:ln>
        </p:spPr>
      </p:pic>
      <p:pic>
        <p:nvPicPr>
          <p:cNvPr id="518" name="Google Shape;518;p33"/>
          <p:cNvPicPr preferRelativeResize="0"/>
          <p:nvPr/>
        </p:nvPicPr>
        <p:blipFill>
          <a:blip r:embed="rId4">
            <a:alphaModFix/>
          </a:blip>
          <a:stretch>
            <a:fillRect/>
          </a:stretch>
        </p:blipFill>
        <p:spPr>
          <a:xfrm rot="-3218854">
            <a:off x="436875" y="3283246"/>
            <a:ext cx="356616" cy="35661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Model Evaluation</a:t>
            </a:r>
            <a:endParaRPr>
              <a:solidFill>
                <a:srgbClr val="371914"/>
              </a:solidFill>
              <a:latin typeface="Playfair Display"/>
              <a:ea typeface="Playfair Display"/>
              <a:cs typeface="Playfair Display"/>
              <a:sym typeface="Playfair Display"/>
            </a:endParaRPr>
          </a:p>
        </p:txBody>
      </p:sp>
      <p:cxnSp>
        <p:nvCxnSpPr>
          <p:cNvPr id="524" name="Google Shape;524;p34"/>
          <p:cNvCxnSpPr/>
          <p:nvPr/>
        </p:nvCxnSpPr>
        <p:spPr>
          <a:xfrm>
            <a:off x="2800582" y="1163475"/>
            <a:ext cx="0" cy="2983800"/>
          </a:xfrm>
          <a:prstGeom prst="straightConnector1">
            <a:avLst/>
          </a:prstGeom>
          <a:noFill/>
          <a:ln w="9525" cap="flat" cmpd="sng">
            <a:solidFill>
              <a:srgbClr val="595959"/>
            </a:solidFill>
            <a:prstDash val="solid"/>
            <a:round/>
            <a:headEnd type="none" w="med" len="med"/>
            <a:tailEnd type="none" w="med" len="med"/>
          </a:ln>
        </p:spPr>
      </p:cxnSp>
      <p:grpSp>
        <p:nvGrpSpPr>
          <p:cNvPr id="525" name="Google Shape;525;p34"/>
          <p:cNvGrpSpPr/>
          <p:nvPr/>
        </p:nvGrpSpPr>
        <p:grpSpPr>
          <a:xfrm>
            <a:off x="717750" y="2171550"/>
            <a:ext cx="7964225" cy="800400"/>
            <a:chOff x="489150" y="1505450"/>
            <a:chExt cx="7964225" cy="800400"/>
          </a:xfrm>
        </p:grpSpPr>
        <p:sp>
          <p:nvSpPr>
            <p:cNvPr id="526" name="Google Shape;526;p34"/>
            <p:cNvSpPr txBox="1"/>
            <p:nvPr/>
          </p:nvSpPr>
          <p:spPr>
            <a:xfrm>
              <a:off x="489150" y="1604000"/>
              <a:ext cx="2029800" cy="523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200" b="1">
                  <a:solidFill>
                    <a:srgbClr val="595959"/>
                  </a:solidFill>
                </a:rPr>
                <a:t>MARL Model</a:t>
              </a:r>
              <a:endParaRPr sz="2200">
                <a:solidFill>
                  <a:srgbClr val="595959"/>
                </a:solidFill>
              </a:endParaRPr>
            </a:p>
          </p:txBody>
        </p:sp>
        <p:sp>
          <p:nvSpPr>
            <p:cNvPr id="527" name="Google Shape;527;p34"/>
            <p:cNvSpPr txBox="1"/>
            <p:nvPr/>
          </p:nvSpPr>
          <p:spPr>
            <a:xfrm>
              <a:off x="6022775" y="1505450"/>
              <a:ext cx="2430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595959"/>
                  </a:solidFill>
                </a:rPr>
                <a:t>3,750 apples/hr</a:t>
              </a:r>
              <a:endParaRPr sz="2200">
                <a:solidFill>
                  <a:srgbClr val="595959"/>
                </a:solidFill>
              </a:endParaRPr>
            </a:p>
            <a:p>
              <a:pPr marL="0" lvl="0" indent="0" algn="l" rtl="0">
                <a:spcBef>
                  <a:spcPts val="0"/>
                </a:spcBef>
                <a:spcAft>
                  <a:spcPts val="0"/>
                </a:spcAft>
                <a:buNone/>
              </a:pPr>
              <a:r>
                <a:rPr lang="en" sz="1800" i="1">
                  <a:solidFill>
                    <a:srgbClr val="858585"/>
                  </a:solidFill>
                </a:rPr>
                <a:t>$25/hr</a:t>
              </a:r>
              <a:endParaRPr sz="1800" i="1">
                <a:solidFill>
                  <a:srgbClr val="858585"/>
                </a:solidFill>
              </a:endParaRPr>
            </a:p>
          </p:txBody>
        </p:sp>
        <p:grpSp>
          <p:nvGrpSpPr>
            <p:cNvPr id="528" name="Google Shape;528;p34"/>
            <p:cNvGrpSpPr/>
            <p:nvPr/>
          </p:nvGrpSpPr>
          <p:grpSpPr>
            <a:xfrm>
              <a:off x="2660124" y="1644212"/>
              <a:ext cx="3026805" cy="313992"/>
              <a:chOff x="2660124" y="1644212"/>
              <a:chExt cx="3026805" cy="313992"/>
            </a:xfrm>
          </p:grpSpPr>
          <p:grpSp>
            <p:nvGrpSpPr>
              <p:cNvPr id="529" name="Google Shape;529;p34"/>
              <p:cNvGrpSpPr/>
              <p:nvPr/>
            </p:nvGrpSpPr>
            <p:grpSpPr>
              <a:xfrm>
                <a:off x="2660124" y="1810213"/>
                <a:ext cx="1513405" cy="147991"/>
                <a:chOff x="2277390" y="1510857"/>
                <a:chExt cx="2335141" cy="228346"/>
              </a:xfrm>
            </p:grpSpPr>
            <p:pic>
              <p:nvPicPr>
                <p:cNvPr id="530" name="Google Shape;530;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531" name="Google Shape;531;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532" name="Google Shape;532;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533" name="Google Shape;533;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534" name="Google Shape;534;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535" name="Google Shape;535;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536" name="Google Shape;536;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537" name="Google Shape;537;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538" name="Google Shape;538;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539" name="Google Shape;539;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540" name="Google Shape;540;p34"/>
              <p:cNvGrpSpPr/>
              <p:nvPr/>
            </p:nvGrpSpPr>
            <p:grpSpPr>
              <a:xfrm>
                <a:off x="2660124" y="1644221"/>
                <a:ext cx="1513405" cy="147991"/>
                <a:chOff x="2277390" y="1254735"/>
                <a:chExt cx="2335141" cy="228346"/>
              </a:xfrm>
            </p:grpSpPr>
            <p:pic>
              <p:nvPicPr>
                <p:cNvPr id="541" name="Google Shape;541;p34"/>
                <p:cNvPicPr preferRelativeResize="0"/>
                <p:nvPr/>
              </p:nvPicPr>
              <p:blipFill>
                <a:blip r:embed="rId3">
                  <a:alphaModFix amt="95000"/>
                </a:blip>
                <a:stretch>
                  <a:fillRect/>
                </a:stretch>
              </p:blipFill>
              <p:spPr>
                <a:xfrm>
                  <a:off x="2277390" y="1254735"/>
                  <a:ext cx="228347" cy="228346"/>
                </a:xfrm>
                <a:prstGeom prst="rect">
                  <a:avLst/>
                </a:prstGeom>
                <a:noFill/>
                <a:ln>
                  <a:noFill/>
                </a:ln>
              </p:spPr>
            </p:pic>
            <p:pic>
              <p:nvPicPr>
                <p:cNvPr id="542" name="Google Shape;542;p34"/>
                <p:cNvPicPr preferRelativeResize="0"/>
                <p:nvPr/>
              </p:nvPicPr>
              <p:blipFill>
                <a:blip r:embed="rId3">
                  <a:alphaModFix amt="95000"/>
                </a:blip>
                <a:stretch>
                  <a:fillRect/>
                </a:stretch>
              </p:blipFill>
              <p:spPr>
                <a:xfrm>
                  <a:off x="2511479" y="1254735"/>
                  <a:ext cx="228347" cy="228346"/>
                </a:xfrm>
                <a:prstGeom prst="rect">
                  <a:avLst/>
                </a:prstGeom>
                <a:noFill/>
                <a:ln>
                  <a:noFill/>
                </a:ln>
              </p:spPr>
            </p:pic>
            <p:pic>
              <p:nvPicPr>
                <p:cNvPr id="543" name="Google Shape;543;p34"/>
                <p:cNvPicPr preferRelativeResize="0"/>
                <p:nvPr/>
              </p:nvPicPr>
              <p:blipFill>
                <a:blip r:embed="rId3">
                  <a:alphaModFix amt="95000"/>
                </a:blip>
                <a:stretch>
                  <a:fillRect/>
                </a:stretch>
              </p:blipFill>
              <p:spPr>
                <a:xfrm>
                  <a:off x="2745567" y="1254735"/>
                  <a:ext cx="228347" cy="228346"/>
                </a:xfrm>
                <a:prstGeom prst="rect">
                  <a:avLst/>
                </a:prstGeom>
                <a:noFill/>
                <a:ln>
                  <a:noFill/>
                </a:ln>
              </p:spPr>
            </p:pic>
            <p:pic>
              <p:nvPicPr>
                <p:cNvPr id="544" name="Google Shape;544;p34"/>
                <p:cNvPicPr preferRelativeResize="0"/>
                <p:nvPr/>
              </p:nvPicPr>
              <p:blipFill>
                <a:blip r:embed="rId3">
                  <a:alphaModFix amt="95000"/>
                </a:blip>
                <a:stretch>
                  <a:fillRect/>
                </a:stretch>
              </p:blipFill>
              <p:spPr>
                <a:xfrm>
                  <a:off x="2979655" y="1254735"/>
                  <a:ext cx="228347" cy="228346"/>
                </a:xfrm>
                <a:prstGeom prst="rect">
                  <a:avLst/>
                </a:prstGeom>
                <a:noFill/>
                <a:ln>
                  <a:noFill/>
                </a:ln>
              </p:spPr>
            </p:pic>
            <p:pic>
              <p:nvPicPr>
                <p:cNvPr id="545" name="Google Shape;545;p34"/>
                <p:cNvPicPr preferRelativeResize="0"/>
                <p:nvPr/>
              </p:nvPicPr>
              <p:blipFill>
                <a:blip r:embed="rId3">
                  <a:alphaModFix amt="95000"/>
                </a:blip>
                <a:stretch>
                  <a:fillRect/>
                </a:stretch>
              </p:blipFill>
              <p:spPr>
                <a:xfrm>
                  <a:off x="3213743" y="1254735"/>
                  <a:ext cx="228347" cy="228346"/>
                </a:xfrm>
                <a:prstGeom prst="rect">
                  <a:avLst/>
                </a:prstGeom>
                <a:noFill/>
                <a:ln>
                  <a:noFill/>
                </a:ln>
              </p:spPr>
            </p:pic>
            <p:pic>
              <p:nvPicPr>
                <p:cNvPr id="546" name="Google Shape;546;p34"/>
                <p:cNvPicPr preferRelativeResize="0"/>
                <p:nvPr/>
              </p:nvPicPr>
              <p:blipFill>
                <a:blip r:embed="rId3">
                  <a:alphaModFix amt="95000"/>
                </a:blip>
                <a:stretch>
                  <a:fillRect/>
                </a:stretch>
              </p:blipFill>
              <p:spPr>
                <a:xfrm>
                  <a:off x="3447832" y="1254735"/>
                  <a:ext cx="228347" cy="228346"/>
                </a:xfrm>
                <a:prstGeom prst="rect">
                  <a:avLst/>
                </a:prstGeom>
                <a:noFill/>
                <a:ln>
                  <a:noFill/>
                </a:ln>
              </p:spPr>
            </p:pic>
            <p:pic>
              <p:nvPicPr>
                <p:cNvPr id="547" name="Google Shape;547;p34"/>
                <p:cNvPicPr preferRelativeResize="0"/>
                <p:nvPr/>
              </p:nvPicPr>
              <p:blipFill>
                <a:blip r:embed="rId3">
                  <a:alphaModFix amt="95000"/>
                </a:blip>
                <a:stretch>
                  <a:fillRect/>
                </a:stretch>
              </p:blipFill>
              <p:spPr>
                <a:xfrm>
                  <a:off x="3681920" y="1254735"/>
                  <a:ext cx="228347" cy="228346"/>
                </a:xfrm>
                <a:prstGeom prst="rect">
                  <a:avLst/>
                </a:prstGeom>
                <a:noFill/>
                <a:ln>
                  <a:noFill/>
                </a:ln>
              </p:spPr>
            </p:pic>
            <p:pic>
              <p:nvPicPr>
                <p:cNvPr id="548" name="Google Shape;548;p34"/>
                <p:cNvPicPr preferRelativeResize="0"/>
                <p:nvPr/>
              </p:nvPicPr>
              <p:blipFill>
                <a:blip r:embed="rId3">
                  <a:alphaModFix amt="95000"/>
                </a:blip>
                <a:stretch>
                  <a:fillRect/>
                </a:stretch>
              </p:blipFill>
              <p:spPr>
                <a:xfrm>
                  <a:off x="3916008" y="1254735"/>
                  <a:ext cx="228347" cy="228346"/>
                </a:xfrm>
                <a:prstGeom prst="rect">
                  <a:avLst/>
                </a:prstGeom>
                <a:noFill/>
                <a:ln>
                  <a:noFill/>
                </a:ln>
              </p:spPr>
            </p:pic>
            <p:pic>
              <p:nvPicPr>
                <p:cNvPr id="549" name="Google Shape;549;p34"/>
                <p:cNvPicPr preferRelativeResize="0"/>
                <p:nvPr/>
              </p:nvPicPr>
              <p:blipFill>
                <a:blip r:embed="rId3">
                  <a:alphaModFix amt="95000"/>
                </a:blip>
                <a:stretch>
                  <a:fillRect/>
                </a:stretch>
              </p:blipFill>
              <p:spPr>
                <a:xfrm>
                  <a:off x="4384185" y="1254735"/>
                  <a:ext cx="228347" cy="228346"/>
                </a:xfrm>
                <a:prstGeom prst="rect">
                  <a:avLst/>
                </a:prstGeom>
                <a:noFill/>
                <a:ln>
                  <a:noFill/>
                </a:ln>
              </p:spPr>
            </p:pic>
            <p:pic>
              <p:nvPicPr>
                <p:cNvPr id="550" name="Google Shape;550;p34"/>
                <p:cNvPicPr preferRelativeResize="0"/>
                <p:nvPr/>
              </p:nvPicPr>
              <p:blipFill>
                <a:blip r:embed="rId3">
                  <a:alphaModFix amt="95000"/>
                </a:blip>
                <a:stretch>
                  <a:fillRect/>
                </a:stretch>
              </p:blipFill>
              <p:spPr>
                <a:xfrm>
                  <a:off x="4150096" y="1254735"/>
                  <a:ext cx="228347" cy="228346"/>
                </a:xfrm>
                <a:prstGeom prst="rect">
                  <a:avLst/>
                </a:prstGeom>
                <a:noFill/>
                <a:ln>
                  <a:noFill/>
                </a:ln>
              </p:spPr>
            </p:pic>
          </p:grpSp>
          <p:grpSp>
            <p:nvGrpSpPr>
              <p:cNvPr id="551" name="Google Shape;551;p34"/>
              <p:cNvGrpSpPr/>
              <p:nvPr/>
            </p:nvGrpSpPr>
            <p:grpSpPr>
              <a:xfrm>
                <a:off x="4173524" y="1644212"/>
                <a:ext cx="1513405" cy="147991"/>
                <a:chOff x="2277390" y="1510857"/>
                <a:chExt cx="2335141" cy="228346"/>
              </a:xfrm>
            </p:grpSpPr>
            <p:pic>
              <p:nvPicPr>
                <p:cNvPr id="552" name="Google Shape;552;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553" name="Google Shape;553;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554" name="Google Shape;554;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555" name="Google Shape;555;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556" name="Google Shape;556;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557" name="Google Shape;557;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558" name="Google Shape;558;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559" name="Google Shape;559;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560" name="Google Shape;560;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561" name="Google Shape;561;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grpSp>
      <p:grpSp>
        <p:nvGrpSpPr>
          <p:cNvPr id="562" name="Google Shape;562;p34"/>
          <p:cNvGrpSpPr/>
          <p:nvPr/>
        </p:nvGrpSpPr>
        <p:grpSpPr>
          <a:xfrm>
            <a:off x="1132312" y="1163475"/>
            <a:ext cx="7817263" cy="1015038"/>
            <a:chOff x="903712" y="3014325"/>
            <a:chExt cx="7817263" cy="1015038"/>
          </a:xfrm>
        </p:grpSpPr>
        <p:sp>
          <p:nvSpPr>
            <p:cNvPr id="563" name="Google Shape;563;p34"/>
            <p:cNvSpPr txBox="1"/>
            <p:nvPr/>
          </p:nvSpPr>
          <p:spPr>
            <a:xfrm>
              <a:off x="903712" y="3103975"/>
              <a:ext cx="1580100" cy="861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200" b="1">
                  <a:solidFill>
                    <a:srgbClr val="595959"/>
                  </a:solidFill>
                </a:rPr>
                <a:t>Human Baseline</a:t>
              </a:r>
              <a:endParaRPr sz="2200">
                <a:solidFill>
                  <a:srgbClr val="595959"/>
                </a:solidFill>
              </a:endParaRPr>
            </a:p>
          </p:txBody>
        </p:sp>
        <p:sp>
          <p:nvSpPr>
            <p:cNvPr id="564" name="Google Shape;564;p34"/>
            <p:cNvSpPr txBox="1"/>
            <p:nvPr/>
          </p:nvSpPr>
          <p:spPr>
            <a:xfrm>
              <a:off x="6022775" y="3014325"/>
              <a:ext cx="2698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595959"/>
                  </a:solidFill>
                </a:rPr>
                <a:t>957 apples/hr</a:t>
              </a:r>
              <a:endParaRPr sz="2200">
                <a:solidFill>
                  <a:srgbClr val="595959"/>
                </a:solidFill>
              </a:endParaRPr>
            </a:p>
            <a:p>
              <a:pPr marL="0" lvl="0" indent="0" algn="l" rtl="0">
                <a:spcBef>
                  <a:spcPts val="0"/>
                </a:spcBef>
                <a:spcAft>
                  <a:spcPts val="0"/>
                </a:spcAft>
                <a:buNone/>
              </a:pPr>
              <a:r>
                <a:rPr lang="en" sz="1800" i="1">
                  <a:solidFill>
                    <a:srgbClr val="858585"/>
                  </a:solidFill>
                </a:rPr>
                <a:t>$25/hr</a:t>
              </a:r>
              <a:endParaRPr sz="2200">
                <a:solidFill>
                  <a:srgbClr val="858585"/>
                </a:solidFill>
              </a:endParaRPr>
            </a:p>
          </p:txBody>
        </p:sp>
        <p:grpSp>
          <p:nvGrpSpPr>
            <p:cNvPr id="565" name="Google Shape;565;p34"/>
            <p:cNvGrpSpPr/>
            <p:nvPr/>
          </p:nvGrpSpPr>
          <p:grpSpPr>
            <a:xfrm>
              <a:off x="2660149" y="3333638"/>
              <a:ext cx="1513405" cy="147991"/>
              <a:chOff x="2277390" y="1510857"/>
              <a:chExt cx="2335141" cy="228346"/>
            </a:xfrm>
          </p:grpSpPr>
          <p:pic>
            <p:nvPicPr>
              <p:cNvPr id="566" name="Google Shape;566;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567" name="Google Shape;567;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568" name="Google Shape;568;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569" name="Google Shape;569;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570" name="Google Shape;570;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571" name="Google Shape;571;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572" name="Google Shape;572;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573" name="Google Shape;573;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574" name="Google Shape;574;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575" name="Google Shape;575;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576" name="Google Shape;576;p34"/>
            <p:cNvGrpSpPr/>
            <p:nvPr/>
          </p:nvGrpSpPr>
          <p:grpSpPr>
            <a:xfrm>
              <a:off x="2660149" y="3167646"/>
              <a:ext cx="1513405" cy="147991"/>
              <a:chOff x="2277390" y="1254735"/>
              <a:chExt cx="2335141" cy="228346"/>
            </a:xfrm>
          </p:grpSpPr>
          <p:pic>
            <p:nvPicPr>
              <p:cNvPr id="577" name="Google Shape;577;p34"/>
              <p:cNvPicPr preferRelativeResize="0"/>
              <p:nvPr/>
            </p:nvPicPr>
            <p:blipFill>
              <a:blip r:embed="rId3">
                <a:alphaModFix amt="95000"/>
              </a:blip>
              <a:stretch>
                <a:fillRect/>
              </a:stretch>
            </p:blipFill>
            <p:spPr>
              <a:xfrm>
                <a:off x="2277390" y="1254735"/>
                <a:ext cx="228347" cy="228346"/>
              </a:xfrm>
              <a:prstGeom prst="rect">
                <a:avLst/>
              </a:prstGeom>
              <a:noFill/>
              <a:ln>
                <a:noFill/>
              </a:ln>
            </p:spPr>
          </p:pic>
          <p:pic>
            <p:nvPicPr>
              <p:cNvPr id="578" name="Google Shape;578;p34"/>
              <p:cNvPicPr preferRelativeResize="0"/>
              <p:nvPr/>
            </p:nvPicPr>
            <p:blipFill>
              <a:blip r:embed="rId3">
                <a:alphaModFix amt="95000"/>
              </a:blip>
              <a:stretch>
                <a:fillRect/>
              </a:stretch>
            </p:blipFill>
            <p:spPr>
              <a:xfrm>
                <a:off x="2511479" y="1254735"/>
                <a:ext cx="228347" cy="228346"/>
              </a:xfrm>
              <a:prstGeom prst="rect">
                <a:avLst/>
              </a:prstGeom>
              <a:noFill/>
              <a:ln>
                <a:noFill/>
              </a:ln>
            </p:spPr>
          </p:pic>
          <p:pic>
            <p:nvPicPr>
              <p:cNvPr id="579" name="Google Shape;579;p34"/>
              <p:cNvPicPr preferRelativeResize="0"/>
              <p:nvPr/>
            </p:nvPicPr>
            <p:blipFill>
              <a:blip r:embed="rId3">
                <a:alphaModFix amt="95000"/>
              </a:blip>
              <a:stretch>
                <a:fillRect/>
              </a:stretch>
            </p:blipFill>
            <p:spPr>
              <a:xfrm>
                <a:off x="2745567" y="1254735"/>
                <a:ext cx="228347" cy="228346"/>
              </a:xfrm>
              <a:prstGeom prst="rect">
                <a:avLst/>
              </a:prstGeom>
              <a:noFill/>
              <a:ln>
                <a:noFill/>
              </a:ln>
            </p:spPr>
          </p:pic>
          <p:pic>
            <p:nvPicPr>
              <p:cNvPr id="580" name="Google Shape;580;p34"/>
              <p:cNvPicPr preferRelativeResize="0"/>
              <p:nvPr/>
            </p:nvPicPr>
            <p:blipFill>
              <a:blip r:embed="rId3">
                <a:alphaModFix amt="95000"/>
              </a:blip>
              <a:stretch>
                <a:fillRect/>
              </a:stretch>
            </p:blipFill>
            <p:spPr>
              <a:xfrm>
                <a:off x="2979655" y="1254735"/>
                <a:ext cx="228347" cy="228346"/>
              </a:xfrm>
              <a:prstGeom prst="rect">
                <a:avLst/>
              </a:prstGeom>
              <a:noFill/>
              <a:ln>
                <a:noFill/>
              </a:ln>
            </p:spPr>
          </p:pic>
          <p:pic>
            <p:nvPicPr>
              <p:cNvPr id="581" name="Google Shape;581;p34"/>
              <p:cNvPicPr preferRelativeResize="0"/>
              <p:nvPr/>
            </p:nvPicPr>
            <p:blipFill>
              <a:blip r:embed="rId3">
                <a:alphaModFix amt="95000"/>
              </a:blip>
              <a:stretch>
                <a:fillRect/>
              </a:stretch>
            </p:blipFill>
            <p:spPr>
              <a:xfrm>
                <a:off x="3213743" y="1254735"/>
                <a:ext cx="228347" cy="228346"/>
              </a:xfrm>
              <a:prstGeom prst="rect">
                <a:avLst/>
              </a:prstGeom>
              <a:noFill/>
              <a:ln>
                <a:noFill/>
              </a:ln>
            </p:spPr>
          </p:pic>
          <p:pic>
            <p:nvPicPr>
              <p:cNvPr id="582" name="Google Shape;582;p34"/>
              <p:cNvPicPr preferRelativeResize="0"/>
              <p:nvPr/>
            </p:nvPicPr>
            <p:blipFill>
              <a:blip r:embed="rId3">
                <a:alphaModFix amt="95000"/>
              </a:blip>
              <a:stretch>
                <a:fillRect/>
              </a:stretch>
            </p:blipFill>
            <p:spPr>
              <a:xfrm>
                <a:off x="3447832" y="1254735"/>
                <a:ext cx="228347" cy="228346"/>
              </a:xfrm>
              <a:prstGeom prst="rect">
                <a:avLst/>
              </a:prstGeom>
              <a:noFill/>
              <a:ln>
                <a:noFill/>
              </a:ln>
            </p:spPr>
          </p:pic>
          <p:pic>
            <p:nvPicPr>
              <p:cNvPr id="583" name="Google Shape;583;p34"/>
              <p:cNvPicPr preferRelativeResize="0"/>
              <p:nvPr/>
            </p:nvPicPr>
            <p:blipFill>
              <a:blip r:embed="rId3">
                <a:alphaModFix amt="95000"/>
              </a:blip>
              <a:stretch>
                <a:fillRect/>
              </a:stretch>
            </p:blipFill>
            <p:spPr>
              <a:xfrm>
                <a:off x="3681920" y="1254735"/>
                <a:ext cx="228347" cy="228346"/>
              </a:xfrm>
              <a:prstGeom prst="rect">
                <a:avLst/>
              </a:prstGeom>
              <a:noFill/>
              <a:ln>
                <a:noFill/>
              </a:ln>
            </p:spPr>
          </p:pic>
          <p:pic>
            <p:nvPicPr>
              <p:cNvPr id="584" name="Google Shape;584;p34"/>
              <p:cNvPicPr preferRelativeResize="0"/>
              <p:nvPr/>
            </p:nvPicPr>
            <p:blipFill>
              <a:blip r:embed="rId3">
                <a:alphaModFix amt="95000"/>
              </a:blip>
              <a:stretch>
                <a:fillRect/>
              </a:stretch>
            </p:blipFill>
            <p:spPr>
              <a:xfrm>
                <a:off x="3916008" y="1254735"/>
                <a:ext cx="228347" cy="228346"/>
              </a:xfrm>
              <a:prstGeom prst="rect">
                <a:avLst/>
              </a:prstGeom>
              <a:noFill/>
              <a:ln>
                <a:noFill/>
              </a:ln>
            </p:spPr>
          </p:pic>
          <p:pic>
            <p:nvPicPr>
              <p:cNvPr id="585" name="Google Shape;585;p34"/>
              <p:cNvPicPr preferRelativeResize="0"/>
              <p:nvPr/>
            </p:nvPicPr>
            <p:blipFill>
              <a:blip r:embed="rId3">
                <a:alphaModFix amt="95000"/>
              </a:blip>
              <a:stretch>
                <a:fillRect/>
              </a:stretch>
            </p:blipFill>
            <p:spPr>
              <a:xfrm>
                <a:off x="4384185" y="1254735"/>
                <a:ext cx="228347" cy="228346"/>
              </a:xfrm>
              <a:prstGeom prst="rect">
                <a:avLst/>
              </a:prstGeom>
              <a:noFill/>
              <a:ln>
                <a:noFill/>
              </a:ln>
            </p:spPr>
          </p:pic>
          <p:pic>
            <p:nvPicPr>
              <p:cNvPr id="586" name="Google Shape;586;p34"/>
              <p:cNvPicPr preferRelativeResize="0"/>
              <p:nvPr/>
            </p:nvPicPr>
            <p:blipFill>
              <a:blip r:embed="rId3">
                <a:alphaModFix amt="95000"/>
              </a:blip>
              <a:stretch>
                <a:fillRect/>
              </a:stretch>
            </p:blipFill>
            <p:spPr>
              <a:xfrm>
                <a:off x="4150096" y="1254735"/>
                <a:ext cx="228347" cy="228346"/>
              </a:xfrm>
              <a:prstGeom prst="rect">
                <a:avLst/>
              </a:prstGeom>
              <a:noFill/>
              <a:ln>
                <a:noFill/>
              </a:ln>
            </p:spPr>
          </p:pic>
        </p:grpSp>
        <p:grpSp>
          <p:nvGrpSpPr>
            <p:cNvPr id="587" name="Google Shape;587;p34"/>
            <p:cNvGrpSpPr/>
            <p:nvPr/>
          </p:nvGrpSpPr>
          <p:grpSpPr>
            <a:xfrm>
              <a:off x="4173549" y="3167637"/>
              <a:ext cx="1513405" cy="147991"/>
              <a:chOff x="2277390" y="1510857"/>
              <a:chExt cx="2335141" cy="228346"/>
            </a:xfrm>
          </p:grpSpPr>
          <p:pic>
            <p:nvPicPr>
              <p:cNvPr id="588" name="Google Shape;588;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589" name="Google Shape;589;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590" name="Google Shape;590;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591" name="Google Shape;591;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592" name="Google Shape;592;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593" name="Google Shape;593;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594" name="Google Shape;594;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595" name="Google Shape;595;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596" name="Google Shape;596;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597" name="Google Shape;597;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598" name="Google Shape;598;p34"/>
            <p:cNvGrpSpPr/>
            <p:nvPr/>
          </p:nvGrpSpPr>
          <p:grpSpPr>
            <a:xfrm>
              <a:off x="4173549" y="3333648"/>
              <a:ext cx="1513405" cy="147991"/>
              <a:chOff x="2277390" y="1510857"/>
              <a:chExt cx="2335141" cy="228346"/>
            </a:xfrm>
          </p:grpSpPr>
          <p:pic>
            <p:nvPicPr>
              <p:cNvPr id="599" name="Google Shape;599;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600" name="Google Shape;600;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601" name="Google Shape;601;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602" name="Google Shape;602;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603" name="Google Shape;603;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604" name="Google Shape;604;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605" name="Google Shape;605;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606" name="Google Shape;606;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607" name="Google Shape;607;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608" name="Google Shape;608;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609" name="Google Shape;609;p34"/>
            <p:cNvGrpSpPr/>
            <p:nvPr/>
          </p:nvGrpSpPr>
          <p:grpSpPr>
            <a:xfrm>
              <a:off x="2660149" y="3665663"/>
              <a:ext cx="1513405" cy="147991"/>
              <a:chOff x="2277390" y="1510857"/>
              <a:chExt cx="2335141" cy="228346"/>
            </a:xfrm>
          </p:grpSpPr>
          <p:pic>
            <p:nvPicPr>
              <p:cNvPr id="610" name="Google Shape;610;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611" name="Google Shape;611;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612" name="Google Shape;612;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613" name="Google Shape;613;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614" name="Google Shape;614;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615" name="Google Shape;615;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616" name="Google Shape;616;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617" name="Google Shape;617;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618" name="Google Shape;618;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619" name="Google Shape;619;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620" name="Google Shape;620;p34"/>
            <p:cNvGrpSpPr/>
            <p:nvPr/>
          </p:nvGrpSpPr>
          <p:grpSpPr>
            <a:xfrm>
              <a:off x="2660149" y="3499671"/>
              <a:ext cx="1513405" cy="147991"/>
              <a:chOff x="2277390" y="1254735"/>
              <a:chExt cx="2335141" cy="228346"/>
            </a:xfrm>
          </p:grpSpPr>
          <p:pic>
            <p:nvPicPr>
              <p:cNvPr id="621" name="Google Shape;621;p34"/>
              <p:cNvPicPr preferRelativeResize="0"/>
              <p:nvPr/>
            </p:nvPicPr>
            <p:blipFill>
              <a:blip r:embed="rId3">
                <a:alphaModFix amt="95000"/>
              </a:blip>
              <a:stretch>
                <a:fillRect/>
              </a:stretch>
            </p:blipFill>
            <p:spPr>
              <a:xfrm>
                <a:off x="2277390" y="1254735"/>
                <a:ext cx="228347" cy="228346"/>
              </a:xfrm>
              <a:prstGeom prst="rect">
                <a:avLst/>
              </a:prstGeom>
              <a:noFill/>
              <a:ln>
                <a:noFill/>
              </a:ln>
            </p:spPr>
          </p:pic>
          <p:pic>
            <p:nvPicPr>
              <p:cNvPr id="622" name="Google Shape;622;p34"/>
              <p:cNvPicPr preferRelativeResize="0"/>
              <p:nvPr/>
            </p:nvPicPr>
            <p:blipFill>
              <a:blip r:embed="rId3">
                <a:alphaModFix amt="95000"/>
              </a:blip>
              <a:stretch>
                <a:fillRect/>
              </a:stretch>
            </p:blipFill>
            <p:spPr>
              <a:xfrm>
                <a:off x="2511479" y="1254735"/>
                <a:ext cx="228347" cy="228346"/>
              </a:xfrm>
              <a:prstGeom prst="rect">
                <a:avLst/>
              </a:prstGeom>
              <a:noFill/>
              <a:ln>
                <a:noFill/>
              </a:ln>
            </p:spPr>
          </p:pic>
          <p:pic>
            <p:nvPicPr>
              <p:cNvPr id="623" name="Google Shape;623;p34"/>
              <p:cNvPicPr preferRelativeResize="0"/>
              <p:nvPr/>
            </p:nvPicPr>
            <p:blipFill>
              <a:blip r:embed="rId3">
                <a:alphaModFix amt="95000"/>
              </a:blip>
              <a:stretch>
                <a:fillRect/>
              </a:stretch>
            </p:blipFill>
            <p:spPr>
              <a:xfrm>
                <a:off x="2745567" y="1254735"/>
                <a:ext cx="228347" cy="228346"/>
              </a:xfrm>
              <a:prstGeom prst="rect">
                <a:avLst/>
              </a:prstGeom>
              <a:noFill/>
              <a:ln>
                <a:noFill/>
              </a:ln>
            </p:spPr>
          </p:pic>
          <p:pic>
            <p:nvPicPr>
              <p:cNvPr id="624" name="Google Shape;624;p34"/>
              <p:cNvPicPr preferRelativeResize="0"/>
              <p:nvPr/>
            </p:nvPicPr>
            <p:blipFill>
              <a:blip r:embed="rId3">
                <a:alphaModFix amt="95000"/>
              </a:blip>
              <a:stretch>
                <a:fillRect/>
              </a:stretch>
            </p:blipFill>
            <p:spPr>
              <a:xfrm>
                <a:off x="2979655" y="1254735"/>
                <a:ext cx="228347" cy="228346"/>
              </a:xfrm>
              <a:prstGeom prst="rect">
                <a:avLst/>
              </a:prstGeom>
              <a:noFill/>
              <a:ln>
                <a:noFill/>
              </a:ln>
            </p:spPr>
          </p:pic>
          <p:pic>
            <p:nvPicPr>
              <p:cNvPr id="625" name="Google Shape;625;p34"/>
              <p:cNvPicPr preferRelativeResize="0"/>
              <p:nvPr/>
            </p:nvPicPr>
            <p:blipFill>
              <a:blip r:embed="rId3">
                <a:alphaModFix amt="95000"/>
              </a:blip>
              <a:stretch>
                <a:fillRect/>
              </a:stretch>
            </p:blipFill>
            <p:spPr>
              <a:xfrm>
                <a:off x="3213743" y="1254735"/>
                <a:ext cx="228347" cy="228346"/>
              </a:xfrm>
              <a:prstGeom prst="rect">
                <a:avLst/>
              </a:prstGeom>
              <a:noFill/>
              <a:ln>
                <a:noFill/>
              </a:ln>
            </p:spPr>
          </p:pic>
          <p:pic>
            <p:nvPicPr>
              <p:cNvPr id="626" name="Google Shape;626;p34"/>
              <p:cNvPicPr preferRelativeResize="0"/>
              <p:nvPr/>
            </p:nvPicPr>
            <p:blipFill>
              <a:blip r:embed="rId3">
                <a:alphaModFix amt="95000"/>
              </a:blip>
              <a:stretch>
                <a:fillRect/>
              </a:stretch>
            </p:blipFill>
            <p:spPr>
              <a:xfrm>
                <a:off x="3447832" y="1254735"/>
                <a:ext cx="228347" cy="228346"/>
              </a:xfrm>
              <a:prstGeom prst="rect">
                <a:avLst/>
              </a:prstGeom>
              <a:noFill/>
              <a:ln>
                <a:noFill/>
              </a:ln>
            </p:spPr>
          </p:pic>
          <p:pic>
            <p:nvPicPr>
              <p:cNvPr id="627" name="Google Shape;627;p34"/>
              <p:cNvPicPr preferRelativeResize="0"/>
              <p:nvPr/>
            </p:nvPicPr>
            <p:blipFill>
              <a:blip r:embed="rId3">
                <a:alphaModFix amt="95000"/>
              </a:blip>
              <a:stretch>
                <a:fillRect/>
              </a:stretch>
            </p:blipFill>
            <p:spPr>
              <a:xfrm>
                <a:off x="3681920" y="1254735"/>
                <a:ext cx="228347" cy="228346"/>
              </a:xfrm>
              <a:prstGeom prst="rect">
                <a:avLst/>
              </a:prstGeom>
              <a:noFill/>
              <a:ln>
                <a:noFill/>
              </a:ln>
            </p:spPr>
          </p:pic>
          <p:pic>
            <p:nvPicPr>
              <p:cNvPr id="628" name="Google Shape;628;p34"/>
              <p:cNvPicPr preferRelativeResize="0"/>
              <p:nvPr/>
            </p:nvPicPr>
            <p:blipFill>
              <a:blip r:embed="rId3">
                <a:alphaModFix amt="95000"/>
              </a:blip>
              <a:stretch>
                <a:fillRect/>
              </a:stretch>
            </p:blipFill>
            <p:spPr>
              <a:xfrm>
                <a:off x="3916008" y="1254735"/>
                <a:ext cx="228347" cy="228346"/>
              </a:xfrm>
              <a:prstGeom prst="rect">
                <a:avLst/>
              </a:prstGeom>
              <a:noFill/>
              <a:ln>
                <a:noFill/>
              </a:ln>
            </p:spPr>
          </p:pic>
          <p:pic>
            <p:nvPicPr>
              <p:cNvPr id="629" name="Google Shape;629;p34"/>
              <p:cNvPicPr preferRelativeResize="0"/>
              <p:nvPr/>
            </p:nvPicPr>
            <p:blipFill>
              <a:blip r:embed="rId3">
                <a:alphaModFix amt="95000"/>
              </a:blip>
              <a:stretch>
                <a:fillRect/>
              </a:stretch>
            </p:blipFill>
            <p:spPr>
              <a:xfrm>
                <a:off x="4384185" y="1254735"/>
                <a:ext cx="228347" cy="228346"/>
              </a:xfrm>
              <a:prstGeom prst="rect">
                <a:avLst/>
              </a:prstGeom>
              <a:noFill/>
              <a:ln>
                <a:noFill/>
              </a:ln>
            </p:spPr>
          </p:pic>
          <p:pic>
            <p:nvPicPr>
              <p:cNvPr id="630" name="Google Shape;630;p34"/>
              <p:cNvPicPr preferRelativeResize="0"/>
              <p:nvPr/>
            </p:nvPicPr>
            <p:blipFill>
              <a:blip r:embed="rId3">
                <a:alphaModFix amt="95000"/>
              </a:blip>
              <a:stretch>
                <a:fillRect/>
              </a:stretch>
            </p:blipFill>
            <p:spPr>
              <a:xfrm>
                <a:off x="4150096" y="1254735"/>
                <a:ext cx="228347" cy="228346"/>
              </a:xfrm>
              <a:prstGeom prst="rect">
                <a:avLst/>
              </a:prstGeom>
              <a:noFill/>
              <a:ln>
                <a:noFill/>
              </a:ln>
            </p:spPr>
          </p:pic>
        </p:grpSp>
        <p:grpSp>
          <p:nvGrpSpPr>
            <p:cNvPr id="631" name="Google Shape;631;p34"/>
            <p:cNvGrpSpPr/>
            <p:nvPr/>
          </p:nvGrpSpPr>
          <p:grpSpPr>
            <a:xfrm>
              <a:off x="4173549" y="3499662"/>
              <a:ext cx="1513405" cy="147991"/>
              <a:chOff x="2277390" y="1510857"/>
              <a:chExt cx="2335141" cy="228346"/>
            </a:xfrm>
          </p:grpSpPr>
          <p:pic>
            <p:nvPicPr>
              <p:cNvPr id="632" name="Google Shape;632;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633" name="Google Shape;633;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634" name="Google Shape;634;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635" name="Google Shape;635;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636" name="Google Shape;636;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637" name="Google Shape;637;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638" name="Google Shape;638;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639" name="Google Shape;639;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640" name="Google Shape;640;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641" name="Google Shape;641;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642" name="Google Shape;642;p34"/>
            <p:cNvGrpSpPr/>
            <p:nvPr/>
          </p:nvGrpSpPr>
          <p:grpSpPr>
            <a:xfrm>
              <a:off x="4173549" y="3665673"/>
              <a:ext cx="1513405" cy="147991"/>
              <a:chOff x="2277390" y="1510857"/>
              <a:chExt cx="2335141" cy="228346"/>
            </a:xfrm>
          </p:grpSpPr>
          <p:pic>
            <p:nvPicPr>
              <p:cNvPr id="643" name="Google Shape;643;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644" name="Google Shape;644;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645" name="Google Shape;645;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646" name="Google Shape;646;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647" name="Google Shape;647;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648" name="Google Shape;648;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649" name="Google Shape;649;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650" name="Google Shape;650;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651" name="Google Shape;651;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652" name="Google Shape;652;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653" name="Google Shape;653;p34"/>
            <p:cNvGrpSpPr/>
            <p:nvPr/>
          </p:nvGrpSpPr>
          <p:grpSpPr>
            <a:xfrm>
              <a:off x="2660149" y="3831688"/>
              <a:ext cx="1513405" cy="147991"/>
              <a:chOff x="2277390" y="1510857"/>
              <a:chExt cx="2335141" cy="228346"/>
            </a:xfrm>
          </p:grpSpPr>
          <p:pic>
            <p:nvPicPr>
              <p:cNvPr id="654" name="Google Shape;654;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655" name="Google Shape;655;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656" name="Google Shape;656;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657" name="Google Shape;657;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658" name="Google Shape;658;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659" name="Google Shape;659;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660" name="Google Shape;660;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661" name="Google Shape;661;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662" name="Google Shape;662;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663" name="Google Shape;663;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664" name="Google Shape;664;p34"/>
            <p:cNvGrpSpPr/>
            <p:nvPr/>
          </p:nvGrpSpPr>
          <p:grpSpPr>
            <a:xfrm>
              <a:off x="4173549" y="3831688"/>
              <a:ext cx="906555" cy="147991"/>
              <a:chOff x="2277390" y="1510857"/>
              <a:chExt cx="1398788" cy="228346"/>
            </a:xfrm>
          </p:grpSpPr>
          <p:pic>
            <p:nvPicPr>
              <p:cNvPr id="665" name="Google Shape;665;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666" name="Google Shape;666;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667" name="Google Shape;667;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668" name="Google Shape;668;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669" name="Google Shape;669;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670" name="Google Shape;670;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grpSp>
        <p:sp>
          <p:nvSpPr>
            <p:cNvPr id="671" name="Google Shape;671;p34"/>
            <p:cNvSpPr/>
            <p:nvPr/>
          </p:nvSpPr>
          <p:spPr>
            <a:xfrm>
              <a:off x="5023600" y="3831663"/>
              <a:ext cx="174600" cy="197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672" name="Google Shape;672;p34"/>
          <p:cNvGrpSpPr/>
          <p:nvPr/>
        </p:nvGrpSpPr>
        <p:grpSpPr>
          <a:xfrm>
            <a:off x="4402749" y="2477801"/>
            <a:ext cx="1513405" cy="147991"/>
            <a:chOff x="2277390" y="1510857"/>
            <a:chExt cx="2335141" cy="228346"/>
          </a:xfrm>
        </p:grpSpPr>
        <p:pic>
          <p:nvPicPr>
            <p:cNvPr id="673" name="Google Shape;673;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674" name="Google Shape;674;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675" name="Google Shape;675;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676" name="Google Shape;676;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677" name="Google Shape;677;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678" name="Google Shape;678;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679" name="Google Shape;679;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680" name="Google Shape;680;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681" name="Google Shape;681;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682" name="Google Shape;682;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pic>
        <p:nvPicPr>
          <p:cNvPr id="683" name="Google Shape;683;p34"/>
          <p:cNvPicPr preferRelativeResize="0"/>
          <p:nvPr/>
        </p:nvPicPr>
        <p:blipFill>
          <a:blip r:embed="rId4">
            <a:alphaModFix/>
          </a:blip>
          <a:stretch>
            <a:fillRect/>
          </a:stretch>
        </p:blipFill>
        <p:spPr>
          <a:xfrm rot="-3218852">
            <a:off x="2026627" y="2782647"/>
            <a:ext cx="238478" cy="238478"/>
          </a:xfrm>
          <a:prstGeom prst="rect">
            <a:avLst/>
          </a:prstGeom>
          <a:noFill/>
          <a:ln>
            <a:noFill/>
          </a:ln>
        </p:spPr>
      </p:pic>
      <p:pic>
        <p:nvPicPr>
          <p:cNvPr id="684" name="Google Shape;684;p34"/>
          <p:cNvPicPr preferRelativeResize="0"/>
          <p:nvPr/>
        </p:nvPicPr>
        <p:blipFill>
          <a:blip r:embed="rId4">
            <a:alphaModFix/>
          </a:blip>
          <a:stretch>
            <a:fillRect/>
          </a:stretch>
        </p:blipFill>
        <p:spPr>
          <a:xfrm rot="-3218852">
            <a:off x="2310652" y="2782647"/>
            <a:ext cx="238478" cy="238478"/>
          </a:xfrm>
          <a:prstGeom prst="rect">
            <a:avLst/>
          </a:prstGeom>
          <a:noFill/>
          <a:ln>
            <a:noFill/>
          </a:ln>
        </p:spPr>
      </p:pic>
      <p:pic>
        <p:nvPicPr>
          <p:cNvPr id="685" name="Google Shape;685;p34"/>
          <p:cNvPicPr preferRelativeResize="0"/>
          <p:nvPr/>
        </p:nvPicPr>
        <p:blipFill>
          <a:blip r:embed="rId4">
            <a:alphaModFix/>
          </a:blip>
          <a:stretch>
            <a:fillRect/>
          </a:stretch>
        </p:blipFill>
        <p:spPr>
          <a:xfrm rot="-3218852">
            <a:off x="2030014" y="3043097"/>
            <a:ext cx="238478" cy="238478"/>
          </a:xfrm>
          <a:prstGeom prst="rect">
            <a:avLst/>
          </a:prstGeom>
          <a:noFill/>
          <a:ln>
            <a:noFill/>
          </a:ln>
        </p:spPr>
      </p:pic>
      <p:pic>
        <p:nvPicPr>
          <p:cNvPr id="686" name="Google Shape;686;p34"/>
          <p:cNvPicPr preferRelativeResize="0"/>
          <p:nvPr/>
        </p:nvPicPr>
        <p:blipFill>
          <a:blip r:embed="rId4">
            <a:alphaModFix/>
          </a:blip>
          <a:stretch>
            <a:fillRect/>
          </a:stretch>
        </p:blipFill>
        <p:spPr>
          <a:xfrm rot="-3218852">
            <a:off x="2314039" y="3043097"/>
            <a:ext cx="238478" cy="238478"/>
          </a:xfrm>
          <a:prstGeom prst="rect">
            <a:avLst/>
          </a:prstGeom>
          <a:noFill/>
          <a:ln>
            <a:noFill/>
          </a:ln>
        </p:spPr>
      </p:pic>
      <p:pic>
        <p:nvPicPr>
          <p:cNvPr id="687" name="Google Shape;687;p34"/>
          <p:cNvPicPr preferRelativeResize="0"/>
          <p:nvPr/>
        </p:nvPicPr>
        <p:blipFill>
          <a:blip r:embed="rId4">
            <a:alphaModFix/>
          </a:blip>
          <a:stretch>
            <a:fillRect/>
          </a:stretch>
        </p:blipFill>
        <p:spPr>
          <a:xfrm rot="-3218852">
            <a:off x="2030014" y="3318122"/>
            <a:ext cx="238478" cy="238478"/>
          </a:xfrm>
          <a:prstGeom prst="rect">
            <a:avLst/>
          </a:prstGeom>
          <a:noFill/>
          <a:ln>
            <a:noFill/>
          </a:ln>
        </p:spPr>
      </p:pic>
      <p:pic>
        <p:nvPicPr>
          <p:cNvPr id="688" name="Google Shape;688;p34"/>
          <p:cNvPicPr preferRelativeResize="0"/>
          <p:nvPr/>
        </p:nvPicPr>
        <p:blipFill>
          <a:blip r:embed="rId4">
            <a:alphaModFix/>
          </a:blip>
          <a:stretch>
            <a:fillRect/>
          </a:stretch>
        </p:blipFill>
        <p:spPr>
          <a:xfrm rot="-3218852">
            <a:off x="2314039" y="3318122"/>
            <a:ext cx="238478" cy="238478"/>
          </a:xfrm>
          <a:prstGeom prst="rect">
            <a:avLst/>
          </a:prstGeom>
          <a:noFill/>
          <a:ln>
            <a:noFill/>
          </a:ln>
        </p:spPr>
      </p:pic>
      <p:pic>
        <p:nvPicPr>
          <p:cNvPr id="689" name="Google Shape;689;p34"/>
          <p:cNvPicPr preferRelativeResize="0"/>
          <p:nvPr/>
        </p:nvPicPr>
        <p:blipFill>
          <a:blip r:embed="rId4">
            <a:alphaModFix/>
          </a:blip>
          <a:stretch>
            <a:fillRect/>
          </a:stretch>
        </p:blipFill>
        <p:spPr>
          <a:xfrm rot="-3218852">
            <a:off x="2028314" y="3589872"/>
            <a:ext cx="238478" cy="238478"/>
          </a:xfrm>
          <a:prstGeom prst="rect">
            <a:avLst/>
          </a:prstGeom>
          <a:noFill/>
          <a:ln>
            <a:noFill/>
          </a:ln>
        </p:spPr>
      </p:pic>
      <p:pic>
        <p:nvPicPr>
          <p:cNvPr id="690" name="Google Shape;690;p34"/>
          <p:cNvPicPr preferRelativeResize="0"/>
          <p:nvPr/>
        </p:nvPicPr>
        <p:blipFill>
          <a:blip r:embed="rId4">
            <a:alphaModFix/>
          </a:blip>
          <a:stretch>
            <a:fillRect/>
          </a:stretch>
        </p:blipFill>
        <p:spPr>
          <a:xfrm rot="-3218852">
            <a:off x="2312339" y="3589872"/>
            <a:ext cx="238478" cy="238478"/>
          </a:xfrm>
          <a:prstGeom prst="rect">
            <a:avLst/>
          </a:prstGeom>
          <a:noFill/>
          <a:ln>
            <a:noFill/>
          </a:ln>
        </p:spPr>
      </p:pic>
      <p:pic>
        <p:nvPicPr>
          <p:cNvPr id="691" name="Google Shape;691;p34"/>
          <p:cNvPicPr preferRelativeResize="0"/>
          <p:nvPr/>
        </p:nvPicPr>
        <p:blipFill>
          <a:blip r:embed="rId4">
            <a:alphaModFix/>
          </a:blip>
          <a:stretch>
            <a:fillRect/>
          </a:stretch>
        </p:blipFill>
        <p:spPr>
          <a:xfrm rot="-3218852">
            <a:off x="2031702" y="3850322"/>
            <a:ext cx="238478" cy="238478"/>
          </a:xfrm>
          <a:prstGeom prst="rect">
            <a:avLst/>
          </a:prstGeom>
          <a:noFill/>
          <a:ln>
            <a:noFill/>
          </a:ln>
        </p:spPr>
      </p:pic>
      <p:pic>
        <p:nvPicPr>
          <p:cNvPr id="692" name="Google Shape;692;p34"/>
          <p:cNvPicPr preferRelativeResize="0"/>
          <p:nvPr/>
        </p:nvPicPr>
        <p:blipFill>
          <a:blip r:embed="rId4">
            <a:alphaModFix/>
          </a:blip>
          <a:stretch>
            <a:fillRect/>
          </a:stretch>
        </p:blipFill>
        <p:spPr>
          <a:xfrm rot="-3218852">
            <a:off x="2315727" y="3850322"/>
            <a:ext cx="238478" cy="238478"/>
          </a:xfrm>
          <a:prstGeom prst="rect">
            <a:avLst/>
          </a:prstGeom>
          <a:noFill/>
          <a:ln>
            <a:noFill/>
          </a:ln>
        </p:spPr>
      </p:pic>
      <p:pic>
        <p:nvPicPr>
          <p:cNvPr id="693" name="Google Shape;693;p34"/>
          <p:cNvPicPr preferRelativeResize="0"/>
          <p:nvPr/>
        </p:nvPicPr>
        <p:blipFill>
          <a:blip r:embed="rId4">
            <a:alphaModFix/>
          </a:blip>
          <a:stretch>
            <a:fillRect/>
          </a:stretch>
        </p:blipFill>
        <p:spPr>
          <a:xfrm rot="-3218852">
            <a:off x="2031702" y="4125347"/>
            <a:ext cx="238478" cy="238478"/>
          </a:xfrm>
          <a:prstGeom prst="rect">
            <a:avLst/>
          </a:prstGeom>
          <a:noFill/>
          <a:ln>
            <a:noFill/>
          </a:ln>
        </p:spPr>
      </p:pic>
      <p:pic>
        <p:nvPicPr>
          <p:cNvPr id="694" name="Google Shape;694;p34"/>
          <p:cNvPicPr preferRelativeResize="0"/>
          <p:nvPr/>
        </p:nvPicPr>
        <p:blipFill>
          <a:blip r:embed="rId4">
            <a:alphaModFix/>
          </a:blip>
          <a:stretch>
            <a:fillRect/>
          </a:stretch>
        </p:blipFill>
        <p:spPr>
          <a:xfrm rot="-3218852">
            <a:off x="2315727" y="4125347"/>
            <a:ext cx="238478" cy="238478"/>
          </a:xfrm>
          <a:prstGeom prst="rect">
            <a:avLst/>
          </a:prstGeom>
          <a:noFill/>
          <a:ln>
            <a:noFill/>
          </a:ln>
        </p:spPr>
      </p:pic>
      <p:grpSp>
        <p:nvGrpSpPr>
          <p:cNvPr id="695" name="Google Shape;695;p34"/>
          <p:cNvGrpSpPr/>
          <p:nvPr/>
        </p:nvGrpSpPr>
        <p:grpSpPr>
          <a:xfrm>
            <a:off x="2889349" y="2638526"/>
            <a:ext cx="1513405" cy="147991"/>
            <a:chOff x="2277390" y="1510857"/>
            <a:chExt cx="2335141" cy="228346"/>
          </a:xfrm>
        </p:grpSpPr>
        <p:pic>
          <p:nvPicPr>
            <p:cNvPr id="696" name="Google Shape;696;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697" name="Google Shape;697;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698" name="Google Shape;698;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699" name="Google Shape;699;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700" name="Google Shape;700;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701" name="Google Shape;701;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702" name="Google Shape;702;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703" name="Google Shape;703;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704" name="Google Shape;704;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705" name="Google Shape;705;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706" name="Google Shape;706;p34"/>
          <p:cNvGrpSpPr/>
          <p:nvPr/>
        </p:nvGrpSpPr>
        <p:grpSpPr>
          <a:xfrm>
            <a:off x="4402749" y="2638526"/>
            <a:ext cx="1513405" cy="147991"/>
            <a:chOff x="2277390" y="1510857"/>
            <a:chExt cx="2335141" cy="228346"/>
          </a:xfrm>
        </p:grpSpPr>
        <p:pic>
          <p:nvPicPr>
            <p:cNvPr id="707" name="Google Shape;707;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708" name="Google Shape;708;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709" name="Google Shape;709;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710" name="Google Shape;710;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711" name="Google Shape;711;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712" name="Google Shape;712;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713" name="Google Shape;713;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714" name="Google Shape;714;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715" name="Google Shape;715;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716" name="Google Shape;716;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717" name="Google Shape;717;p34"/>
          <p:cNvGrpSpPr/>
          <p:nvPr/>
        </p:nvGrpSpPr>
        <p:grpSpPr>
          <a:xfrm>
            <a:off x="2889349" y="2823951"/>
            <a:ext cx="1513405" cy="147991"/>
            <a:chOff x="2277390" y="1510857"/>
            <a:chExt cx="2335141" cy="228346"/>
          </a:xfrm>
        </p:grpSpPr>
        <p:pic>
          <p:nvPicPr>
            <p:cNvPr id="718" name="Google Shape;718;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719" name="Google Shape;719;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720" name="Google Shape;720;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721" name="Google Shape;721;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722" name="Google Shape;722;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723" name="Google Shape;723;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724" name="Google Shape;724;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725" name="Google Shape;725;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726" name="Google Shape;726;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727" name="Google Shape;727;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728" name="Google Shape;728;p34"/>
          <p:cNvGrpSpPr/>
          <p:nvPr/>
        </p:nvGrpSpPr>
        <p:grpSpPr>
          <a:xfrm>
            <a:off x="4402749" y="2823951"/>
            <a:ext cx="1513405" cy="147991"/>
            <a:chOff x="2277390" y="1510857"/>
            <a:chExt cx="2335141" cy="228346"/>
          </a:xfrm>
        </p:grpSpPr>
        <p:pic>
          <p:nvPicPr>
            <p:cNvPr id="729" name="Google Shape;729;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730" name="Google Shape;730;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731" name="Google Shape;731;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732" name="Google Shape;732;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733" name="Google Shape;733;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734" name="Google Shape;734;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735" name="Google Shape;735;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736" name="Google Shape;736;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737" name="Google Shape;737;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738" name="Google Shape;738;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739" name="Google Shape;739;p34"/>
          <p:cNvGrpSpPr/>
          <p:nvPr/>
        </p:nvGrpSpPr>
        <p:grpSpPr>
          <a:xfrm>
            <a:off x="2889349" y="3003451"/>
            <a:ext cx="1513405" cy="147991"/>
            <a:chOff x="2277390" y="1510857"/>
            <a:chExt cx="2335141" cy="228346"/>
          </a:xfrm>
        </p:grpSpPr>
        <p:pic>
          <p:nvPicPr>
            <p:cNvPr id="740" name="Google Shape;740;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741" name="Google Shape;741;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742" name="Google Shape;742;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743" name="Google Shape;743;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744" name="Google Shape;744;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745" name="Google Shape;745;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746" name="Google Shape;746;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747" name="Google Shape;747;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748" name="Google Shape;748;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749" name="Google Shape;749;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750" name="Google Shape;750;p34"/>
          <p:cNvGrpSpPr/>
          <p:nvPr/>
        </p:nvGrpSpPr>
        <p:grpSpPr>
          <a:xfrm>
            <a:off x="4402749" y="3003451"/>
            <a:ext cx="1513405" cy="147991"/>
            <a:chOff x="2277390" y="1510857"/>
            <a:chExt cx="2335141" cy="228346"/>
          </a:xfrm>
        </p:grpSpPr>
        <p:pic>
          <p:nvPicPr>
            <p:cNvPr id="751" name="Google Shape;751;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752" name="Google Shape;752;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753" name="Google Shape;753;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754" name="Google Shape;754;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755" name="Google Shape;755;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756" name="Google Shape;756;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757" name="Google Shape;757;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758" name="Google Shape;758;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759" name="Google Shape;759;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760" name="Google Shape;760;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761" name="Google Shape;761;p34"/>
          <p:cNvGrpSpPr/>
          <p:nvPr/>
        </p:nvGrpSpPr>
        <p:grpSpPr>
          <a:xfrm>
            <a:off x="2889349" y="3188876"/>
            <a:ext cx="1513405" cy="147991"/>
            <a:chOff x="2277390" y="1510857"/>
            <a:chExt cx="2335141" cy="228346"/>
          </a:xfrm>
        </p:grpSpPr>
        <p:pic>
          <p:nvPicPr>
            <p:cNvPr id="762" name="Google Shape;762;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763" name="Google Shape;763;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764" name="Google Shape;764;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765" name="Google Shape;765;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766" name="Google Shape;766;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767" name="Google Shape;767;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768" name="Google Shape;768;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769" name="Google Shape;769;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770" name="Google Shape;770;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771" name="Google Shape;771;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772" name="Google Shape;772;p34"/>
          <p:cNvGrpSpPr/>
          <p:nvPr/>
        </p:nvGrpSpPr>
        <p:grpSpPr>
          <a:xfrm>
            <a:off x="4402749" y="3188876"/>
            <a:ext cx="1513405" cy="147991"/>
            <a:chOff x="2277390" y="1510857"/>
            <a:chExt cx="2335141" cy="228346"/>
          </a:xfrm>
        </p:grpSpPr>
        <p:pic>
          <p:nvPicPr>
            <p:cNvPr id="773" name="Google Shape;773;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774" name="Google Shape;774;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775" name="Google Shape;775;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776" name="Google Shape;776;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777" name="Google Shape;777;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778" name="Google Shape;778;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779" name="Google Shape;779;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780" name="Google Shape;780;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781" name="Google Shape;781;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782" name="Google Shape;782;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783" name="Google Shape;783;p34"/>
          <p:cNvGrpSpPr/>
          <p:nvPr/>
        </p:nvGrpSpPr>
        <p:grpSpPr>
          <a:xfrm>
            <a:off x="2889349" y="3360976"/>
            <a:ext cx="1513405" cy="147991"/>
            <a:chOff x="2277390" y="1510857"/>
            <a:chExt cx="2335141" cy="228346"/>
          </a:xfrm>
        </p:grpSpPr>
        <p:pic>
          <p:nvPicPr>
            <p:cNvPr id="784" name="Google Shape;784;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785" name="Google Shape;785;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786" name="Google Shape;786;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787" name="Google Shape;787;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788" name="Google Shape;788;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789" name="Google Shape;789;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790" name="Google Shape;790;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791" name="Google Shape;791;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792" name="Google Shape;792;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793" name="Google Shape;793;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794" name="Google Shape;794;p34"/>
          <p:cNvGrpSpPr/>
          <p:nvPr/>
        </p:nvGrpSpPr>
        <p:grpSpPr>
          <a:xfrm>
            <a:off x="4402749" y="3360976"/>
            <a:ext cx="1513405" cy="147991"/>
            <a:chOff x="2277390" y="1510857"/>
            <a:chExt cx="2335141" cy="228346"/>
          </a:xfrm>
        </p:grpSpPr>
        <p:pic>
          <p:nvPicPr>
            <p:cNvPr id="795" name="Google Shape;795;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796" name="Google Shape;796;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797" name="Google Shape;797;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798" name="Google Shape;798;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799" name="Google Shape;799;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800" name="Google Shape;800;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801" name="Google Shape;801;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802" name="Google Shape;802;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803" name="Google Shape;803;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804" name="Google Shape;804;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805" name="Google Shape;805;p34"/>
          <p:cNvGrpSpPr/>
          <p:nvPr/>
        </p:nvGrpSpPr>
        <p:grpSpPr>
          <a:xfrm>
            <a:off x="2889349" y="3546401"/>
            <a:ext cx="1513405" cy="147991"/>
            <a:chOff x="2277390" y="1510857"/>
            <a:chExt cx="2335141" cy="228346"/>
          </a:xfrm>
        </p:grpSpPr>
        <p:pic>
          <p:nvPicPr>
            <p:cNvPr id="806" name="Google Shape;806;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807" name="Google Shape;807;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808" name="Google Shape;808;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809" name="Google Shape;809;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810" name="Google Shape;810;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811" name="Google Shape;811;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812" name="Google Shape;812;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813" name="Google Shape;813;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814" name="Google Shape;814;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815" name="Google Shape;815;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816" name="Google Shape;816;p34"/>
          <p:cNvGrpSpPr/>
          <p:nvPr/>
        </p:nvGrpSpPr>
        <p:grpSpPr>
          <a:xfrm>
            <a:off x="4402749" y="3546401"/>
            <a:ext cx="1513405" cy="147991"/>
            <a:chOff x="2277390" y="1510857"/>
            <a:chExt cx="2335141" cy="228346"/>
          </a:xfrm>
        </p:grpSpPr>
        <p:pic>
          <p:nvPicPr>
            <p:cNvPr id="817" name="Google Shape;817;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818" name="Google Shape;818;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819" name="Google Shape;819;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820" name="Google Shape;820;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821" name="Google Shape;821;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822" name="Google Shape;822;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823" name="Google Shape;823;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824" name="Google Shape;824;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825" name="Google Shape;825;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826" name="Google Shape;826;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827" name="Google Shape;827;p34"/>
          <p:cNvGrpSpPr/>
          <p:nvPr/>
        </p:nvGrpSpPr>
        <p:grpSpPr>
          <a:xfrm>
            <a:off x="2889349" y="3722201"/>
            <a:ext cx="1513405" cy="147991"/>
            <a:chOff x="2277390" y="1510857"/>
            <a:chExt cx="2335141" cy="228346"/>
          </a:xfrm>
        </p:grpSpPr>
        <p:pic>
          <p:nvPicPr>
            <p:cNvPr id="828" name="Google Shape;828;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829" name="Google Shape;829;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830" name="Google Shape;830;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831" name="Google Shape;831;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832" name="Google Shape;832;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833" name="Google Shape;833;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834" name="Google Shape;834;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835" name="Google Shape;835;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836" name="Google Shape;836;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837" name="Google Shape;837;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838" name="Google Shape;838;p34"/>
          <p:cNvGrpSpPr/>
          <p:nvPr/>
        </p:nvGrpSpPr>
        <p:grpSpPr>
          <a:xfrm>
            <a:off x="4402749" y="3722201"/>
            <a:ext cx="1513405" cy="147991"/>
            <a:chOff x="2277390" y="1510857"/>
            <a:chExt cx="2335141" cy="228346"/>
          </a:xfrm>
        </p:grpSpPr>
        <p:pic>
          <p:nvPicPr>
            <p:cNvPr id="839" name="Google Shape;839;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840" name="Google Shape;840;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841" name="Google Shape;841;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842" name="Google Shape;842;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843" name="Google Shape;843;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844" name="Google Shape;844;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845" name="Google Shape;845;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846" name="Google Shape;846;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847" name="Google Shape;847;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848" name="Google Shape;848;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849" name="Google Shape;849;p34"/>
          <p:cNvGrpSpPr/>
          <p:nvPr/>
        </p:nvGrpSpPr>
        <p:grpSpPr>
          <a:xfrm>
            <a:off x="2889349" y="3907626"/>
            <a:ext cx="1513405" cy="147991"/>
            <a:chOff x="2277390" y="1510857"/>
            <a:chExt cx="2335141" cy="228346"/>
          </a:xfrm>
        </p:grpSpPr>
        <p:pic>
          <p:nvPicPr>
            <p:cNvPr id="850" name="Google Shape;850;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851" name="Google Shape;851;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852" name="Google Shape;852;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853" name="Google Shape;853;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854" name="Google Shape;854;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855" name="Google Shape;855;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856" name="Google Shape;856;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857" name="Google Shape;857;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858" name="Google Shape;858;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859" name="Google Shape;859;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860" name="Google Shape;860;p34"/>
          <p:cNvGrpSpPr/>
          <p:nvPr/>
        </p:nvGrpSpPr>
        <p:grpSpPr>
          <a:xfrm>
            <a:off x="4402749" y="3907626"/>
            <a:ext cx="1513405" cy="147991"/>
            <a:chOff x="2277390" y="1510857"/>
            <a:chExt cx="2335141" cy="228346"/>
          </a:xfrm>
        </p:grpSpPr>
        <p:pic>
          <p:nvPicPr>
            <p:cNvPr id="861" name="Google Shape;861;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862" name="Google Shape;862;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863" name="Google Shape;863;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864" name="Google Shape;864;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865" name="Google Shape;865;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866" name="Google Shape;866;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867" name="Google Shape;867;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868" name="Google Shape;868;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869" name="Google Shape;869;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870" name="Google Shape;870;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871" name="Google Shape;871;p34"/>
          <p:cNvGrpSpPr/>
          <p:nvPr/>
        </p:nvGrpSpPr>
        <p:grpSpPr>
          <a:xfrm>
            <a:off x="2889349" y="4093051"/>
            <a:ext cx="1513405" cy="147991"/>
            <a:chOff x="2277390" y="1510857"/>
            <a:chExt cx="2335141" cy="228346"/>
          </a:xfrm>
        </p:grpSpPr>
        <p:pic>
          <p:nvPicPr>
            <p:cNvPr id="872" name="Google Shape;872;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873" name="Google Shape;873;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874" name="Google Shape;874;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875" name="Google Shape;875;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876" name="Google Shape;876;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877" name="Google Shape;877;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878" name="Google Shape;878;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879" name="Google Shape;879;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880" name="Google Shape;880;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881" name="Google Shape;881;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882" name="Google Shape;882;p34"/>
          <p:cNvGrpSpPr/>
          <p:nvPr/>
        </p:nvGrpSpPr>
        <p:grpSpPr>
          <a:xfrm>
            <a:off x="4402749" y="4093051"/>
            <a:ext cx="1513405" cy="147991"/>
            <a:chOff x="2277390" y="1510857"/>
            <a:chExt cx="2335141" cy="228346"/>
          </a:xfrm>
        </p:grpSpPr>
        <p:pic>
          <p:nvPicPr>
            <p:cNvPr id="883" name="Google Shape;883;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884" name="Google Shape;884;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885" name="Google Shape;885;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886" name="Google Shape;886;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887" name="Google Shape;887;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888" name="Google Shape;888;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889" name="Google Shape;889;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890" name="Google Shape;890;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891" name="Google Shape;891;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892" name="Google Shape;892;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893" name="Google Shape;893;p34"/>
          <p:cNvGrpSpPr/>
          <p:nvPr/>
        </p:nvGrpSpPr>
        <p:grpSpPr>
          <a:xfrm>
            <a:off x="2889349" y="4265151"/>
            <a:ext cx="1513405" cy="147991"/>
            <a:chOff x="2277390" y="1510857"/>
            <a:chExt cx="2335141" cy="228346"/>
          </a:xfrm>
        </p:grpSpPr>
        <p:pic>
          <p:nvPicPr>
            <p:cNvPr id="894" name="Google Shape;894;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895" name="Google Shape;895;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896" name="Google Shape;896;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897" name="Google Shape;897;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898" name="Google Shape;898;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899" name="Google Shape;899;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900" name="Google Shape;900;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901" name="Google Shape;901;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902" name="Google Shape;902;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903" name="Google Shape;903;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904" name="Google Shape;904;p34"/>
          <p:cNvGrpSpPr/>
          <p:nvPr/>
        </p:nvGrpSpPr>
        <p:grpSpPr>
          <a:xfrm>
            <a:off x="4402749" y="4265151"/>
            <a:ext cx="1513405" cy="147991"/>
            <a:chOff x="2277390" y="1510857"/>
            <a:chExt cx="2335141" cy="228346"/>
          </a:xfrm>
        </p:grpSpPr>
        <p:pic>
          <p:nvPicPr>
            <p:cNvPr id="905" name="Google Shape;905;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906" name="Google Shape;906;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907" name="Google Shape;907;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908" name="Google Shape;908;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909" name="Google Shape;909;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910" name="Google Shape;910;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911" name="Google Shape;911;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912" name="Google Shape;912;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913" name="Google Shape;913;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914" name="Google Shape;914;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915" name="Google Shape;915;p34"/>
          <p:cNvGrpSpPr/>
          <p:nvPr/>
        </p:nvGrpSpPr>
        <p:grpSpPr>
          <a:xfrm>
            <a:off x="2889349" y="4450576"/>
            <a:ext cx="1513405" cy="147991"/>
            <a:chOff x="2277390" y="1510857"/>
            <a:chExt cx="2335141" cy="228346"/>
          </a:xfrm>
        </p:grpSpPr>
        <p:pic>
          <p:nvPicPr>
            <p:cNvPr id="916" name="Google Shape;916;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917" name="Google Shape;917;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918" name="Google Shape;918;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919" name="Google Shape;919;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920" name="Google Shape;920;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921" name="Google Shape;921;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922" name="Google Shape;922;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923" name="Google Shape;923;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924" name="Google Shape;924;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925" name="Google Shape;925;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926" name="Google Shape;926;p34"/>
          <p:cNvGrpSpPr/>
          <p:nvPr/>
        </p:nvGrpSpPr>
        <p:grpSpPr>
          <a:xfrm>
            <a:off x="4402749" y="4450576"/>
            <a:ext cx="1513405" cy="147991"/>
            <a:chOff x="2277390" y="1510857"/>
            <a:chExt cx="2335141" cy="228346"/>
          </a:xfrm>
        </p:grpSpPr>
        <p:pic>
          <p:nvPicPr>
            <p:cNvPr id="927" name="Google Shape;927;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928" name="Google Shape;928;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929" name="Google Shape;929;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930" name="Google Shape;930;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931" name="Google Shape;931;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932" name="Google Shape;932;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933" name="Google Shape;933;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934" name="Google Shape;934;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935" name="Google Shape;935;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936" name="Google Shape;936;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937" name="Google Shape;937;p34"/>
          <p:cNvGrpSpPr/>
          <p:nvPr/>
        </p:nvGrpSpPr>
        <p:grpSpPr>
          <a:xfrm>
            <a:off x="2889349" y="4626376"/>
            <a:ext cx="1513405" cy="147991"/>
            <a:chOff x="2277390" y="1510857"/>
            <a:chExt cx="2335141" cy="228346"/>
          </a:xfrm>
        </p:grpSpPr>
        <p:pic>
          <p:nvPicPr>
            <p:cNvPr id="938" name="Google Shape;938;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939" name="Google Shape;939;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940" name="Google Shape;940;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941" name="Google Shape;941;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942" name="Google Shape;942;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943" name="Google Shape;943;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944" name="Google Shape;944;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945" name="Google Shape;945;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946" name="Google Shape;946;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947" name="Google Shape;947;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948" name="Google Shape;948;p34"/>
          <p:cNvGrpSpPr/>
          <p:nvPr/>
        </p:nvGrpSpPr>
        <p:grpSpPr>
          <a:xfrm>
            <a:off x="4402749" y="4626376"/>
            <a:ext cx="1513405" cy="147991"/>
            <a:chOff x="2277390" y="1510857"/>
            <a:chExt cx="2335141" cy="228346"/>
          </a:xfrm>
        </p:grpSpPr>
        <p:pic>
          <p:nvPicPr>
            <p:cNvPr id="949" name="Google Shape;949;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950" name="Google Shape;950;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951" name="Google Shape;951;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952" name="Google Shape;952;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953" name="Google Shape;953;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954" name="Google Shape;954;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955" name="Google Shape;955;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956" name="Google Shape;956;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957" name="Google Shape;957;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958" name="Google Shape;958;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959" name="Google Shape;959;p34"/>
          <p:cNvGrpSpPr/>
          <p:nvPr/>
        </p:nvGrpSpPr>
        <p:grpSpPr>
          <a:xfrm>
            <a:off x="2889349" y="4811801"/>
            <a:ext cx="1513405" cy="147991"/>
            <a:chOff x="2277390" y="1510857"/>
            <a:chExt cx="2335141" cy="228346"/>
          </a:xfrm>
        </p:grpSpPr>
        <p:pic>
          <p:nvPicPr>
            <p:cNvPr id="960" name="Google Shape;960;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961" name="Google Shape;961;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962" name="Google Shape;962;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963" name="Google Shape;963;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964" name="Google Shape;964;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965" name="Google Shape;965;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966" name="Google Shape;966;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967" name="Google Shape;967;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968" name="Google Shape;968;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969" name="Google Shape;969;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970" name="Google Shape;970;p34"/>
          <p:cNvGrpSpPr/>
          <p:nvPr/>
        </p:nvGrpSpPr>
        <p:grpSpPr>
          <a:xfrm>
            <a:off x="4402749" y="4811801"/>
            <a:ext cx="1513405" cy="147991"/>
            <a:chOff x="2277390" y="1510857"/>
            <a:chExt cx="2335141" cy="228346"/>
          </a:xfrm>
        </p:grpSpPr>
        <p:pic>
          <p:nvPicPr>
            <p:cNvPr id="971" name="Google Shape;971;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972" name="Google Shape;972;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973" name="Google Shape;973;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974" name="Google Shape;974;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975" name="Google Shape;975;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976" name="Google Shape;976;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977" name="Google Shape;977;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978" name="Google Shape;978;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979" name="Google Shape;979;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980" name="Google Shape;980;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981" name="Google Shape;981;p34"/>
          <p:cNvGrpSpPr/>
          <p:nvPr/>
        </p:nvGrpSpPr>
        <p:grpSpPr>
          <a:xfrm>
            <a:off x="5916149" y="4263301"/>
            <a:ext cx="1513405" cy="147991"/>
            <a:chOff x="2277390" y="1510857"/>
            <a:chExt cx="2335141" cy="228346"/>
          </a:xfrm>
        </p:grpSpPr>
        <p:pic>
          <p:nvPicPr>
            <p:cNvPr id="982" name="Google Shape;982;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983" name="Google Shape;983;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984" name="Google Shape;984;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985" name="Google Shape;985;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986" name="Google Shape;986;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987" name="Google Shape;987;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988" name="Google Shape;988;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989" name="Google Shape;989;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990" name="Google Shape;990;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991" name="Google Shape;991;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992" name="Google Shape;992;p34"/>
          <p:cNvGrpSpPr/>
          <p:nvPr/>
        </p:nvGrpSpPr>
        <p:grpSpPr>
          <a:xfrm>
            <a:off x="5916149" y="4448726"/>
            <a:ext cx="1513405" cy="147991"/>
            <a:chOff x="2277390" y="1510857"/>
            <a:chExt cx="2335141" cy="228346"/>
          </a:xfrm>
        </p:grpSpPr>
        <p:pic>
          <p:nvPicPr>
            <p:cNvPr id="993" name="Google Shape;993;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994" name="Google Shape;994;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995" name="Google Shape;995;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996" name="Google Shape;996;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997" name="Google Shape;997;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998" name="Google Shape;998;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999" name="Google Shape;999;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1000" name="Google Shape;1000;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1001" name="Google Shape;1001;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1002" name="Google Shape;1002;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1003" name="Google Shape;1003;p34"/>
          <p:cNvGrpSpPr/>
          <p:nvPr/>
        </p:nvGrpSpPr>
        <p:grpSpPr>
          <a:xfrm>
            <a:off x="7429549" y="4448726"/>
            <a:ext cx="1513405" cy="147991"/>
            <a:chOff x="2277390" y="1510857"/>
            <a:chExt cx="2335141" cy="228346"/>
          </a:xfrm>
        </p:grpSpPr>
        <p:pic>
          <p:nvPicPr>
            <p:cNvPr id="1004" name="Google Shape;1004;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1005" name="Google Shape;1005;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1006" name="Google Shape;1006;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1007" name="Google Shape;1007;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1008" name="Google Shape;1008;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1009" name="Google Shape;1009;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1010" name="Google Shape;1010;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1011" name="Google Shape;1011;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1012" name="Google Shape;1012;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1013" name="Google Shape;1013;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1014" name="Google Shape;1014;p34"/>
          <p:cNvGrpSpPr/>
          <p:nvPr/>
        </p:nvGrpSpPr>
        <p:grpSpPr>
          <a:xfrm>
            <a:off x="5916149" y="4624526"/>
            <a:ext cx="1513405" cy="147991"/>
            <a:chOff x="2277390" y="1510857"/>
            <a:chExt cx="2335141" cy="228346"/>
          </a:xfrm>
        </p:grpSpPr>
        <p:pic>
          <p:nvPicPr>
            <p:cNvPr id="1015" name="Google Shape;1015;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1016" name="Google Shape;1016;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1017" name="Google Shape;1017;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1018" name="Google Shape;1018;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1019" name="Google Shape;1019;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1020" name="Google Shape;1020;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1021" name="Google Shape;1021;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1022" name="Google Shape;1022;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1023" name="Google Shape;1023;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1024" name="Google Shape;1024;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1025" name="Google Shape;1025;p34"/>
          <p:cNvGrpSpPr/>
          <p:nvPr/>
        </p:nvGrpSpPr>
        <p:grpSpPr>
          <a:xfrm>
            <a:off x="7429549" y="4624526"/>
            <a:ext cx="1513405" cy="147991"/>
            <a:chOff x="2277390" y="1510857"/>
            <a:chExt cx="2335141" cy="228346"/>
          </a:xfrm>
        </p:grpSpPr>
        <p:pic>
          <p:nvPicPr>
            <p:cNvPr id="1026" name="Google Shape;1026;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1027" name="Google Shape;1027;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1028" name="Google Shape;1028;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1029" name="Google Shape;1029;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1030" name="Google Shape;1030;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1031" name="Google Shape;1031;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1032" name="Google Shape;1032;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1033" name="Google Shape;1033;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1034" name="Google Shape;1034;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1035" name="Google Shape;1035;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1036" name="Google Shape;1036;p34"/>
          <p:cNvGrpSpPr/>
          <p:nvPr/>
        </p:nvGrpSpPr>
        <p:grpSpPr>
          <a:xfrm>
            <a:off x="5916149" y="4809951"/>
            <a:ext cx="1513405" cy="147991"/>
            <a:chOff x="2277390" y="1510857"/>
            <a:chExt cx="2335141" cy="228346"/>
          </a:xfrm>
        </p:grpSpPr>
        <p:pic>
          <p:nvPicPr>
            <p:cNvPr id="1037" name="Google Shape;1037;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1038" name="Google Shape;1038;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1039" name="Google Shape;1039;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1040" name="Google Shape;1040;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1041" name="Google Shape;1041;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1042" name="Google Shape;1042;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1043" name="Google Shape;1043;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1044" name="Google Shape;1044;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1045" name="Google Shape;1045;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1046" name="Google Shape;1046;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grpSp>
        <p:nvGrpSpPr>
          <p:cNvPr id="1047" name="Google Shape;1047;p34"/>
          <p:cNvGrpSpPr/>
          <p:nvPr/>
        </p:nvGrpSpPr>
        <p:grpSpPr>
          <a:xfrm>
            <a:off x="7429549" y="4809951"/>
            <a:ext cx="1513405" cy="147991"/>
            <a:chOff x="2277390" y="1510857"/>
            <a:chExt cx="2335141" cy="228346"/>
          </a:xfrm>
        </p:grpSpPr>
        <p:pic>
          <p:nvPicPr>
            <p:cNvPr id="1048" name="Google Shape;1048;p34"/>
            <p:cNvPicPr preferRelativeResize="0"/>
            <p:nvPr/>
          </p:nvPicPr>
          <p:blipFill>
            <a:blip r:embed="rId3">
              <a:alphaModFix amt="95000"/>
            </a:blip>
            <a:stretch>
              <a:fillRect/>
            </a:stretch>
          </p:blipFill>
          <p:spPr>
            <a:xfrm>
              <a:off x="2277390" y="1510857"/>
              <a:ext cx="228347" cy="228346"/>
            </a:xfrm>
            <a:prstGeom prst="rect">
              <a:avLst/>
            </a:prstGeom>
            <a:noFill/>
            <a:ln>
              <a:noFill/>
            </a:ln>
          </p:spPr>
        </p:pic>
        <p:pic>
          <p:nvPicPr>
            <p:cNvPr id="1049" name="Google Shape;1049;p34"/>
            <p:cNvPicPr preferRelativeResize="0"/>
            <p:nvPr/>
          </p:nvPicPr>
          <p:blipFill>
            <a:blip r:embed="rId3">
              <a:alphaModFix amt="95000"/>
            </a:blip>
            <a:stretch>
              <a:fillRect/>
            </a:stretch>
          </p:blipFill>
          <p:spPr>
            <a:xfrm>
              <a:off x="2511479" y="1510857"/>
              <a:ext cx="228347" cy="228346"/>
            </a:xfrm>
            <a:prstGeom prst="rect">
              <a:avLst/>
            </a:prstGeom>
            <a:noFill/>
            <a:ln>
              <a:noFill/>
            </a:ln>
          </p:spPr>
        </p:pic>
        <p:pic>
          <p:nvPicPr>
            <p:cNvPr id="1050" name="Google Shape;1050;p34"/>
            <p:cNvPicPr preferRelativeResize="0"/>
            <p:nvPr/>
          </p:nvPicPr>
          <p:blipFill>
            <a:blip r:embed="rId3">
              <a:alphaModFix amt="95000"/>
            </a:blip>
            <a:stretch>
              <a:fillRect/>
            </a:stretch>
          </p:blipFill>
          <p:spPr>
            <a:xfrm>
              <a:off x="2745567" y="1510857"/>
              <a:ext cx="228347" cy="228346"/>
            </a:xfrm>
            <a:prstGeom prst="rect">
              <a:avLst/>
            </a:prstGeom>
            <a:noFill/>
            <a:ln>
              <a:noFill/>
            </a:ln>
          </p:spPr>
        </p:pic>
        <p:pic>
          <p:nvPicPr>
            <p:cNvPr id="1051" name="Google Shape;1051;p34"/>
            <p:cNvPicPr preferRelativeResize="0"/>
            <p:nvPr/>
          </p:nvPicPr>
          <p:blipFill>
            <a:blip r:embed="rId3">
              <a:alphaModFix amt="95000"/>
            </a:blip>
            <a:stretch>
              <a:fillRect/>
            </a:stretch>
          </p:blipFill>
          <p:spPr>
            <a:xfrm>
              <a:off x="2979655" y="1510857"/>
              <a:ext cx="228347" cy="228346"/>
            </a:xfrm>
            <a:prstGeom prst="rect">
              <a:avLst/>
            </a:prstGeom>
            <a:noFill/>
            <a:ln>
              <a:noFill/>
            </a:ln>
          </p:spPr>
        </p:pic>
        <p:pic>
          <p:nvPicPr>
            <p:cNvPr id="1052" name="Google Shape;1052;p34"/>
            <p:cNvPicPr preferRelativeResize="0"/>
            <p:nvPr/>
          </p:nvPicPr>
          <p:blipFill>
            <a:blip r:embed="rId3">
              <a:alphaModFix amt="95000"/>
            </a:blip>
            <a:stretch>
              <a:fillRect/>
            </a:stretch>
          </p:blipFill>
          <p:spPr>
            <a:xfrm>
              <a:off x="3213743" y="1510857"/>
              <a:ext cx="228347" cy="228346"/>
            </a:xfrm>
            <a:prstGeom prst="rect">
              <a:avLst/>
            </a:prstGeom>
            <a:noFill/>
            <a:ln>
              <a:noFill/>
            </a:ln>
          </p:spPr>
        </p:pic>
        <p:pic>
          <p:nvPicPr>
            <p:cNvPr id="1053" name="Google Shape;1053;p34"/>
            <p:cNvPicPr preferRelativeResize="0"/>
            <p:nvPr/>
          </p:nvPicPr>
          <p:blipFill>
            <a:blip r:embed="rId3">
              <a:alphaModFix amt="95000"/>
            </a:blip>
            <a:stretch>
              <a:fillRect/>
            </a:stretch>
          </p:blipFill>
          <p:spPr>
            <a:xfrm>
              <a:off x="3447832" y="1510857"/>
              <a:ext cx="228347" cy="228346"/>
            </a:xfrm>
            <a:prstGeom prst="rect">
              <a:avLst/>
            </a:prstGeom>
            <a:noFill/>
            <a:ln>
              <a:noFill/>
            </a:ln>
          </p:spPr>
        </p:pic>
        <p:pic>
          <p:nvPicPr>
            <p:cNvPr id="1054" name="Google Shape;1054;p34"/>
            <p:cNvPicPr preferRelativeResize="0"/>
            <p:nvPr/>
          </p:nvPicPr>
          <p:blipFill>
            <a:blip r:embed="rId3">
              <a:alphaModFix amt="95000"/>
            </a:blip>
            <a:stretch>
              <a:fillRect/>
            </a:stretch>
          </p:blipFill>
          <p:spPr>
            <a:xfrm>
              <a:off x="3681920" y="1510857"/>
              <a:ext cx="228347" cy="228346"/>
            </a:xfrm>
            <a:prstGeom prst="rect">
              <a:avLst/>
            </a:prstGeom>
            <a:noFill/>
            <a:ln>
              <a:noFill/>
            </a:ln>
          </p:spPr>
        </p:pic>
        <p:pic>
          <p:nvPicPr>
            <p:cNvPr id="1055" name="Google Shape;1055;p34"/>
            <p:cNvPicPr preferRelativeResize="0"/>
            <p:nvPr/>
          </p:nvPicPr>
          <p:blipFill>
            <a:blip r:embed="rId3">
              <a:alphaModFix amt="95000"/>
            </a:blip>
            <a:stretch>
              <a:fillRect/>
            </a:stretch>
          </p:blipFill>
          <p:spPr>
            <a:xfrm>
              <a:off x="3916008" y="1510857"/>
              <a:ext cx="228347" cy="228346"/>
            </a:xfrm>
            <a:prstGeom prst="rect">
              <a:avLst/>
            </a:prstGeom>
            <a:noFill/>
            <a:ln>
              <a:noFill/>
            </a:ln>
          </p:spPr>
        </p:pic>
        <p:pic>
          <p:nvPicPr>
            <p:cNvPr id="1056" name="Google Shape;1056;p34"/>
            <p:cNvPicPr preferRelativeResize="0"/>
            <p:nvPr/>
          </p:nvPicPr>
          <p:blipFill>
            <a:blip r:embed="rId3">
              <a:alphaModFix amt="95000"/>
            </a:blip>
            <a:stretch>
              <a:fillRect/>
            </a:stretch>
          </p:blipFill>
          <p:spPr>
            <a:xfrm>
              <a:off x="4150096" y="1510857"/>
              <a:ext cx="228347" cy="228346"/>
            </a:xfrm>
            <a:prstGeom prst="rect">
              <a:avLst/>
            </a:prstGeom>
            <a:noFill/>
            <a:ln>
              <a:noFill/>
            </a:ln>
          </p:spPr>
        </p:pic>
        <p:pic>
          <p:nvPicPr>
            <p:cNvPr id="1057" name="Google Shape;1057;p34"/>
            <p:cNvPicPr preferRelativeResize="0"/>
            <p:nvPr/>
          </p:nvPicPr>
          <p:blipFill>
            <a:blip r:embed="rId3">
              <a:alphaModFix amt="95000"/>
            </a:blip>
            <a:stretch>
              <a:fillRect/>
            </a:stretch>
          </p:blipFill>
          <p:spPr>
            <a:xfrm>
              <a:off x="4384185" y="1510857"/>
              <a:ext cx="228347" cy="228346"/>
            </a:xfrm>
            <a:prstGeom prst="rect">
              <a:avLst/>
            </a:prstGeom>
            <a:noFill/>
            <a:ln>
              <a:noFill/>
            </a:ln>
          </p:spPr>
        </p:pic>
      </p:grpSp>
      <p:pic>
        <p:nvPicPr>
          <p:cNvPr id="1058" name="Google Shape;1058;p34"/>
          <p:cNvPicPr preferRelativeResize="0"/>
          <p:nvPr/>
        </p:nvPicPr>
        <p:blipFill rotWithShape="1">
          <a:blip r:embed="rId5">
            <a:alphaModFix/>
          </a:blip>
          <a:srcRect l="23933" r="24991"/>
          <a:stretch/>
        </p:blipFill>
        <p:spPr>
          <a:xfrm>
            <a:off x="436546" y="1348775"/>
            <a:ext cx="356625" cy="69825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grpSp>
        <p:nvGrpSpPr>
          <p:cNvPr id="1063" name="Google Shape;1063;p35"/>
          <p:cNvGrpSpPr/>
          <p:nvPr/>
        </p:nvGrpSpPr>
        <p:grpSpPr>
          <a:xfrm>
            <a:off x="0" y="3637425"/>
            <a:ext cx="9144000" cy="1506075"/>
            <a:chOff x="0" y="3637425"/>
            <a:chExt cx="9144000" cy="1506075"/>
          </a:xfrm>
        </p:grpSpPr>
        <p:pic>
          <p:nvPicPr>
            <p:cNvPr id="1064" name="Google Shape;1064;p35"/>
            <p:cNvPicPr preferRelativeResize="0"/>
            <p:nvPr/>
          </p:nvPicPr>
          <p:blipFill rotWithShape="1">
            <a:blip r:embed="rId3">
              <a:alphaModFix/>
            </a:blip>
            <a:srcRect t="83998"/>
            <a:stretch/>
          </p:blipFill>
          <p:spPr>
            <a:xfrm>
              <a:off x="0" y="3680375"/>
              <a:ext cx="9144000" cy="1463124"/>
            </a:xfrm>
            <a:prstGeom prst="rect">
              <a:avLst/>
            </a:prstGeom>
            <a:noFill/>
            <a:ln>
              <a:noFill/>
            </a:ln>
          </p:spPr>
        </p:pic>
        <p:sp>
          <p:nvSpPr>
            <p:cNvPr id="1065" name="Google Shape;1065;p35"/>
            <p:cNvSpPr/>
            <p:nvPr/>
          </p:nvSpPr>
          <p:spPr>
            <a:xfrm>
              <a:off x="0" y="3637425"/>
              <a:ext cx="9144000" cy="15060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Key takeaways: Technical Innovation</a:t>
            </a:r>
            <a:endParaRPr/>
          </a:p>
        </p:txBody>
      </p:sp>
      <p:sp>
        <p:nvSpPr>
          <p:cNvPr id="1067" name="Google Shape;1067;p35"/>
          <p:cNvSpPr txBox="1"/>
          <p:nvPr/>
        </p:nvSpPr>
        <p:spPr>
          <a:xfrm>
            <a:off x="393000" y="1218900"/>
            <a:ext cx="38151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dk2"/>
                </a:solidFill>
              </a:rPr>
              <a:t>Research Contribution:</a:t>
            </a:r>
            <a:endParaRPr sz="1600" b="1">
              <a:solidFill>
                <a:schemeClr val="dk2"/>
              </a:solidFill>
            </a:endParaRPr>
          </a:p>
          <a:p>
            <a:pPr marL="0" lvl="0" indent="0" algn="l" rtl="0">
              <a:spcBef>
                <a:spcPts val="0"/>
              </a:spcBef>
              <a:spcAft>
                <a:spcPts val="0"/>
              </a:spcAft>
              <a:buNone/>
            </a:pPr>
            <a:endParaRPr sz="1600" b="1">
              <a:solidFill>
                <a:schemeClr val="dk2"/>
              </a:solidFill>
            </a:endParaRPr>
          </a:p>
          <a:p>
            <a:pPr marL="457200" lvl="0" indent="-319405" algn="l" rtl="0">
              <a:lnSpc>
                <a:spcPct val="115000"/>
              </a:lnSpc>
              <a:spcBef>
                <a:spcPts val="0"/>
              </a:spcBef>
              <a:spcAft>
                <a:spcPts val="0"/>
              </a:spcAft>
              <a:buClr>
                <a:schemeClr val="dk2"/>
              </a:buClr>
              <a:buSzPts val="1430"/>
              <a:buChar char="●"/>
            </a:pPr>
            <a:r>
              <a:rPr lang="en" sz="1430">
                <a:solidFill>
                  <a:schemeClr val="dk2"/>
                </a:solidFill>
              </a:rPr>
              <a:t>MARL research has seen significant progress over the past decade</a:t>
            </a:r>
            <a:endParaRPr sz="1430">
              <a:solidFill>
                <a:schemeClr val="dk2"/>
              </a:solidFill>
            </a:endParaRPr>
          </a:p>
          <a:p>
            <a:pPr marL="457200" lvl="0" indent="-319405" algn="l" rtl="0">
              <a:lnSpc>
                <a:spcPct val="115000"/>
              </a:lnSpc>
              <a:spcBef>
                <a:spcPts val="0"/>
              </a:spcBef>
              <a:spcAft>
                <a:spcPts val="0"/>
              </a:spcAft>
              <a:buClr>
                <a:schemeClr val="dk2"/>
              </a:buClr>
              <a:buSzPts val="1430"/>
              <a:buChar char="●"/>
            </a:pPr>
            <a:r>
              <a:rPr lang="en" sz="1430">
                <a:solidFill>
                  <a:schemeClr val="dk2"/>
                </a:solidFill>
              </a:rPr>
              <a:t>Yet, minimal research available for MARL applied to agriculture</a:t>
            </a:r>
            <a:endParaRPr sz="1430">
              <a:solidFill>
                <a:schemeClr val="dk2"/>
              </a:solidFill>
            </a:endParaRPr>
          </a:p>
          <a:p>
            <a:pPr marL="457200" lvl="0" indent="0" algn="l" rtl="0">
              <a:lnSpc>
                <a:spcPct val="115000"/>
              </a:lnSpc>
              <a:spcBef>
                <a:spcPts val="1200"/>
              </a:spcBef>
              <a:spcAft>
                <a:spcPts val="0"/>
              </a:spcAft>
              <a:buNone/>
            </a:pPr>
            <a:endParaRPr sz="100">
              <a:solidFill>
                <a:schemeClr val="dk2"/>
              </a:solidFill>
            </a:endParaRPr>
          </a:p>
          <a:p>
            <a:pPr marL="457200" lvl="0" indent="-319405" algn="l" rtl="0">
              <a:lnSpc>
                <a:spcPct val="115000"/>
              </a:lnSpc>
              <a:spcBef>
                <a:spcPts val="1200"/>
              </a:spcBef>
              <a:spcAft>
                <a:spcPts val="0"/>
              </a:spcAft>
              <a:buClr>
                <a:schemeClr val="dk2"/>
              </a:buClr>
              <a:buSzPts val="1430"/>
              <a:buChar char="●"/>
            </a:pPr>
            <a:r>
              <a:rPr lang="en" sz="1430" b="1">
                <a:solidFill>
                  <a:schemeClr val="dk2"/>
                </a:solidFill>
              </a:rPr>
              <a:t>Our research </a:t>
            </a:r>
            <a:r>
              <a:rPr lang="en" sz="1430">
                <a:solidFill>
                  <a:schemeClr val="dk2"/>
                </a:solidFill>
              </a:rPr>
              <a:t>explores the application of </a:t>
            </a:r>
            <a:r>
              <a:rPr lang="en" sz="1430" b="1">
                <a:solidFill>
                  <a:schemeClr val="dk2"/>
                </a:solidFill>
              </a:rPr>
              <a:t>MARL in the agricultural space</a:t>
            </a:r>
            <a:r>
              <a:rPr lang="en" sz="1430">
                <a:solidFill>
                  <a:schemeClr val="dk2"/>
                </a:solidFill>
              </a:rPr>
              <a:t> and provides a </a:t>
            </a:r>
            <a:r>
              <a:rPr lang="en" sz="1430" b="1">
                <a:solidFill>
                  <a:schemeClr val="dk2"/>
                </a:solidFill>
              </a:rPr>
              <a:t>new environment </a:t>
            </a:r>
            <a:r>
              <a:rPr lang="en" sz="1430">
                <a:solidFill>
                  <a:schemeClr val="dk2"/>
                </a:solidFill>
              </a:rPr>
              <a:t>for further development of this use case.</a:t>
            </a:r>
            <a:endParaRPr sz="1430">
              <a:solidFill>
                <a:schemeClr val="dk2"/>
              </a:solidFill>
            </a:endParaRPr>
          </a:p>
          <a:p>
            <a:pPr marL="0" lvl="0" indent="0" algn="l" rtl="0">
              <a:spcBef>
                <a:spcPts val="1200"/>
              </a:spcBef>
              <a:spcAft>
                <a:spcPts val="0"/>
              </a:spcAft>
              <a:buNone/>
            </a:pPr>
            <a:endParaRPr sz="1600" b="1">
              <a:solidFill>
                <a:schemeClr val="dk2"/>
              </a:solidFill>
            </a:endParaRPr>
          </a:p>
        </p:txBody>
      </p:sp>
      <p:sp>
        <p:nvSpPr>
          <p:cNvPr id="1068" name="Google Shape;1068;p35"/>
          <p:cNvSpPr txBox="1"/>
          <p:nvPr/>
        </p:nvSpPr>
        <p:spPr>
          <a:xfrm>
            <a:off x="4732075" y="1218900"/>
            <a:ext cx="37506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dk2"/>
                </a:solidFill>
              </a:rPr>
              <a:t>Key Technical Challenges:</a:t>
            </a:r>
            <a:endParaRPr sz="1600" b="1">
              <a:solidFill>
                <a:schemeClr val="dk2"/>
              </a:solidFill>
            </a:endParaRPr>
          </a:p>
          <a:p>
            <a:pPr marL="0" lvl="0" indent="0" algn="l" rtl="0">
              <a:spcBef>
                <a:spcPts val="0"/>
              </a:spcBef>
              <a:spcAft>
                <a:spcPts val="0"/>
              </a:spcAft>
              <a:buNone/>
            </a:pPr>
            <a:endParaRPr sz="1500" b="1">
              <a:solidFill>
                <a:schemeClr val="dk2"/>
              </a:solidFill>
            </a:endParaRPr>
          </a:p>
          <a:p>
            <a:pPr marL="457200" lvl="0" indent="-317500" algn="l" rtl="0">
              <a:spcBef>
                <a:spcPts val="0"/>
              </a:spcBef>
              <a:spcAft>
                <a:spcPts val="0"/>
              </a:spcAft>
              <a:buClr>
                <a:schemeClr val="dk2"/>
              </a:buClr>
              <a:buSzPts val="1400"/>
              <a:buAutoNum type="arabicPeriod"/>
            </a:pPr>
            <a:r>
              <a:rPr lang="en" b="1">
                <a:solidFill>
                  <a:schemeClr val="dk2"/>
                </a:solidFill>
              </a:rPr>
              <a:t>Environment complexity </a:t>
            </a:r>
            <a:r>
              <a:rPr lang="en">
                <a:solidFill>
                  <a:schemeClr val="dk2"/>
                </a:solidFill>
              </a:rPr>
              <a:t>and transferability to real world</a:t>
            </a:r>
            <a:endParaRPr>
              <a:solidFill>
                <a:schemeClr val="dk2"/>
              </a:solidFill>
            </a:endParaRPr>
          </a:p>
          <a:p>
            <a:pPr marL="457200" lvl="0" indent="0" algn="l" rtl="0">
              <a:spcBef>
                <a:spcPts val="0"/>
              </a:spcBef>
              <a:spcAft>
                <a:spcPts val="0"/>
              </a:spcAft>
              <a:buNone/>
            </a:pPr>
            <a:endParaRPr>
              <a:solidFill>
                <a:schemeClr val="dk2"/>
              </a:solidFill>
            </a:endParaRPr>
          </a:p>
          <a:p>
            <a:pPr marL="457200" lvl="0" indent="-317500" algn="l" rtl="0">
              <a:spcBef>
                <a:spcPts val="0"/>
              </a:spcBef>
              <a:spcAft>
                <a:spcPts val="0"/>
              </a:spcAft>
              <a:buClr>
                <a:schemeClr val="dk2"/>
              </a:buClr>
              <a:buSzPts val="1400"/>
              <a:buAutoNum type="arabicPeriod"/>
            </a:pPr>
            <a:r>
              <a:rPr lang="en" b="1">
                <a:solidFill>
                  <a:schemeClr val="dk2"/>
                </a:solidFill>
              </a:rPr>
              <a:t>High compute</a:t>
            </a:r>
            <a:r>
              <a:rPr lang="en">
                <a:solidFill>
                  <a:schemeClr val="dk2"/>
                </a:solidFill>
              </a:rPr>
              <a:t> requirements to complete billions of training steps</a:t>
            </a:r>
            <a:endParaRPr>
              <a:solidFill>
                <a:schemeClr val="dk2"/>
              </a:solidFill>
            </a:endParaRPr>
          </a:p>
          <a:p>
            <a:pPr marL="457200" lvl="0" indent="0" algn="l" rtl="0">
              <a:spcBef>
                <a:spcPts val="0"/>
              </a:spcBef>
              <a:spcAft>
                <a:spcPts val="0"/>
              </a:spcAft>
              <a:buNone/>
            </a:pPr>
            <a:endParaRPr>
              <a:solidFill>
                <a:schemeClr val="dk2"/>
              </a:solidFill>
            </a:endParaRPr>
          </a:p>
          <a:p>
            <a:pPr marL="457200" lvl="0" indent="-317500" algn="l" rtl="0">
              <a:spcBef>
                <a:spcPts val="0"/>
              </a:spcBef>
              <a:spcAft>
                <a:spcPts val="0"/>
              </a:spcAft>
              <a:buClr>
                <a:schemeClr val="dk2"/>
              </a:buClr>
              <a:buSzPts val="1400"/>
              <a:buAutoNum type="arabicPeriod"/>
            </a:pPr>
            <a:r>
              <a:rPr lang="en">
                <a:solidFill>
                  <a:schemeClr val="dk2"/>
                </a:solidFill>
              </a:rPr>
              <a:t>Nascent research area with </a:t>
            </a:r>
            <a:r>
              <a:rPr lang="en" b="1">
                <a:solidFill>
                  <a:schemeClr val="dk2"/>
                </a:solidFill>
              </a:rPr>
              <a:t>changing libraries</a:t>
            </a:r>
            <a:r>
              <a:rPr lang="en">
                <a:solidFill>
                  <a:schemeClr val="dk2"/>
                </a:solidFill>
              </a:rPr>
              <a:t> </a:t>
            </a:r>
            <a:endParaRPr>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36"/>
          <p:cNvSpPr txBox="1"/>
          <p:nvPr/>
        </p:nvSpPr>
        <p:spPr>
          <a:xfrm rot="-5400000">
            <a:off x="3123574" y="2841782"/>
            <a:ext cx="758400" cy="346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100" b="1">
                <a:solidFill>
                  <a:srgbClr val="38761D"/>
                </a:solidFill>
              </a:rPr>
              <a:t>Jan</a:t>
            </a:r>
            <a:endParaRPr sz="1100" b="1">
              <a:solidFill>
                <a:srgbClr val="38761D"/>
              </a:solidFill>
            </a:endParaRPr>
          </a:p>
        </p:txBody>
      </p:sp>
      <p:sp>
        <p:nvSpPr>
          <p:cNvPr id="1074" name="Google Shape;1074;p36"/>
          <p:cNvSpPr txBox="1"/>
          <p:nvPr/>
        </p:nvSpPr>
        <p:spPr>
          <a:xfrm rot="-5400000">
            <a:off x="3663274" y="2841782"/>
            <a:ext cx="758400" cy="346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100" b="1">
                <a:solidFill>
                  <a:srgbClr val="38761D"/>
                </a:solidFill>
              </a:rPr>
              <a:t>Feb</a:t>
            </a:r>
            <a:endParaRPr sz="1100" b="1">
              <a:solidFill>
                <a:srgbClr val="38761D"/>
              </a:solidFill>
            </a:endParaRPr>
          </a:p>
        </p:txBody>
      </p:sp>
      <p:sp>
        <p:nvSpPr>
          <p:cNvPr id="1075" name="Google Shape;1075;p36"/>
          <p:cNvSpPr txBox="1"/>
          <p:nvPr/>
        </p:nvSpPr>
        <p:spPr>
          <a:xfrm rot="-5400000">
            <a:off x="4191999" y="2841782"/>
            <a:ext cx="758400" cy="346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100" b="1">
                <a:solidFill>
                  <a:srgbClr val="38761D"/>
                </a:solidFill>
              </a:rPr>
              <a:t>Mar</a:t>
            </a:r>
            <a:endParaRPr sz="1100" b="1">
              <a:solidFill>
                <a:srgbClr val="38761D"/>
              </a:solidFill>
            </a:endParaRPr>
          </a:p>
        </p:txBody>
      </p:sp>
      <p:sp>
        <p:nvSpPr>
          <p:cNvPr id="1076" name="Google Shape;1076;p36"/>
          <p:cNvSpPr txBox="1"/>
          <p:nvPr/>
        </p:nvSpPr>
        <p:spPr>
          <a:xfrm rot="-5400000">
            <a:off x="4684912" y="2841782"/>
            <a:ext cx="758400" cy="346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100" b="1">
                <a:solidFill>
                  <a:srgbClr val="38761D"/>
                </a:solidFill>
              </a:rPr>
              <a:t>Apr</a:t>
            </a:r>
            <a:endParaRPr sz="1100" b="1">
              <a:solidFill>
                <a:srgbClr val="38761D"/>
              </a:solidFill>
            </a:endParaRPr>
          </a:p>
        </p:txBody>
      </p:sp>
      <p:sp>
        <p:nvSpPr>
          <p:cNvPr id="1077" name="Google Shape;1077;p36"/>
          <p:cNvSpPr txBox="1"/>
          <p:nvPr/>
        </p:nvSpPr>
        <p:spPr>
          <a:xfrm rot="-5400000">
            <a:off x="5216312" y="2841782"/>
            <a:ext cx="758400" cy="346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100" b="1">
                <a:solidFill>
                  <a:srgbClr val="38761D"/>
                </a:solidFill>
              </a:rPr>
              <a:t>May</a:t>
            </a:r>
            <a:endParaRPr sz="1100" b="1">
              <a:solidFill>
                <a:srgbClr val="38761D"/>
              </a:solidFill>
            </a:endParaRPr>
          </a:p>
        </p:txBody>
      </p:sp>
      <p:cxnSp>
        <p:nvCxnSpPr>
          <p:cNvPr id="1078" name="Google Shape;1078;p36"/>
          <p:cNvCxnSpPr>
            <a:endCxn id="1079" idx="1"/>
          </p:cNvCxnSpPr>
          <p:nvPr/>
        </p:nvCxnSpPr>
        <p:spPr>
          <a:xfrm>
            <a:off x="615275" y="2789672"/>
            <a:ext cx="0" cy="1563300"/>
          </a:xfrm>
          <a:prstGeom prst="straightConnector1">
            <a:avLst/>
          </a:prstGeom>
          <a:noFill/>
          <a:ln w="9525" cap="flat" cmpd="sng">
            <a:solidFill>
              <a:srgbClr val="C2C2C2"/>
            </a:solidFill>
            <a:prstDash val="dash"/>
            <a:round/>
            <a:headEnd type="none" w="med" len="med"/>
            <a:tailEnd type="none" w="med" len="med"/>
          </a:ln>
        </p:spPr>
      </p:cxnSp>
      <p:cxnSp>
        <p:nvCxnSpPr>
          <p:cNvPr id="1080" name="Google Shape;1080;p36"/>
          <p:cNvCxnSpPr>
            <a:stCxn id="1081" idx="1"/>
          </p:cNvCxnSpPr>
          <p:nvPr/>
        </p:nvCxnSpPr>
        <p:spPr>
          <a:xfrm rot="10800000">
            <a:off x="1044944" y="2374031"/>
            <a:ext cx="0" cy="1655100"/>
          </a:xfrm>
          <a:prstGeom prst="straightConnector1">
            <a:avLst/>
          </a:prstGeom>
          <a:noFill/>
          <a:ln w="9525" cap="flat" cmpd="sng">
            <a:solidFill>
              <a:srgbClr val="C2C2C2"/>
            </a:solidFill>
            <a:prstDash val="dash"/>
            <a:round/>
            <a:headEnd type="none" w="med" len="med"/>
            <a:tailEnd type="none" w="med" len="med"/>
          </a:ln>
        </p:spPr>
      </p:cxnSp>
      <p:cxnSp>
        <p:nvCxnSpPr>
          <p:cNvPr id="1082" name="Google Shape;1082;p36"/>
          <p:cNvCxnSpPr>
            <a:stCxn id="1083" idx="1"/>
          </p:cNvCxnSpPr>
          <p:nvPr/>
        </p:nvCxnSpPr>
        <p:spPr>
          <a:xfrm rot="10800000">
            <a:off x="1476513" y="2512034"/>
            <a:ext cx="0" cy="1203000"/>
          </a:xfrm>
          <a:prstGeom prst="straightConnector1">
            <a:avLst/>
          </a:prstGeom>
          <a:noFill/>
          <a:ln w="9525" cap="flat" cmpd="sng">
            <a:solidFill>
              <a:srgbClr val="C2C2C2"/>
            </a:solidFill>
            <a:prstDash val="dash"/>
            <a:round/>
            <a:headEnd type="none" w="med" len="med"/>
            <a:tailEnd type="none" w="med" len="med"/>
          </a:ln>
        </p:spPr>
      </p:cxnSp>
      <p:cxnSp>
        <p:nvCxnSpPr>
          <p:cNvPr id="1084" name="Google Shape;1084;p36"/>
          <p:cNvCxnSpPr>
            <a:stCxn id="1085" idx="1"/>
          </p:cNvCxnSpPr>
          <p:nvPr/>
        </p:nvCxnSpPr>
        <p:spPr>
          <a:xfrm rot="10800000" flipH="1">
            <a:off x="2124356" y="2534175"/>
            <a:ext cx="4200" cy="867900"/>
          </a:xfrm>
          <a:prstGeom prst="straightConnector1">
            <a:avLst/>
          </a:prstGeom>
          <a:noFill/>
          <a:ln w="9525" cap="flat" cmpd="sng">
            <a:solidFill>
              <a:srgbClr val="C2C2C2"/>
            </a:solidFill>
            <a:prstDash val="dash"/>
            <a:round/>
            <a:headEnd type="none" w="med" len="med"/>
            <a:tailEnd type="none" w="med" len="med"/>
          </a:ln>
        </p:spPr>
      </p:cxnSp>
      <p:cxnSp>
        <p:nvCxnSpPr>
          <p:cNvPr id="1086" name="Google Shape;1086;p36"/>
          <p:cNvCxnSpPr/>
          <p:nvPr/>
        </p:nvCxnSpPr>
        <p:spPr>
          <a:xfrm rot="10800000">
            <a:off x="2955400" y="2667672"/>
            <a:ext cx="2100" cy="564900"/>
          </a:xfrm>
          <a:prstGeom prst="straightConnector1">
            <a:avLst/>
          </a:prstGeom>
          <a:noFill/>
          <a:ln w="9525" cap="flat" cmpd="sng">
            <a:solidFill>
              <a:srgbClr val="C2C2C2"/>
            </a:solidFill>
            <a:prstDash val="dash"/>
            <a:round/>
            <a:headEnd type="none" w="med" len="med"/>
            <a:tailEnd type="none" w="med" len="med"/>
          </a:ln>
        </p:spPr>
      </p:cxnSp>
      <p:sp>
        <p:nvSpPr>
          <p:cNvPr id="1087" name="Google Shape;1087;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Roadmap</a:t>
            </a:r>
            <a:endParaRPr/>
          </a:p>
        </p:txBody>
      </p:sp>
      <p:sp>
        <p:nvSpPr>
          <p:cNvPr id="1088" name="Google Shape;1088;p36"/>
          <p:cNvSpPr/>
          <p:nvPr/>
        </p:nvSpPr>
        <p:spPr>
          <a:xfrm rot="-5400000">
            <a:off x="1657639" y="2055975"/>
            <a:ext cx="133500" cy="1089900"/>
          </a:xfrm>
          <a:prstGeom prst="rect">
            <a:avLst/>
          </a:prstGeom>
          <a:solidFill>
            <a:srgbClr val="38761D"/>
          </a:solidFill>
          <a:ln w="9525" cap="flat" cmpd="sng">
            <a:solidFill>
              <a:srgbClr val="C2C2C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9" name="Google Shape;1089;p36"/>
          <p:cNvCxnSpPr/>
          <p:nvPr/>
        </p:nvCxnSpPr>
        <p:spPr>
          <a:xfrm rot="5400000">
            <a:off x="914530" y="2600928"/>
            <a:ext cx="529800" cy="0"/>
          </a:xfrm>
          <a:prstGeom prst="straightConnector1">
            <a:avLst/>
          </a:prstGeom>
          <a:noFill/>
          <a:ln w="9525" cap="flat" cmpd="sng">
            <a:solidFill>
              <a:srgbClr val="C2C2C2"/>
            </a:solidFill>
            <a:prstDash val="solid"/>
            <a:round/>
            <a:headEnd type="none" w="sm" len="sm"/>
            <a:tailEnd type="none" w="sm" len="sm"/>
          </a:ln>
        </p:spPr>
      </p:cxnSp>
      <p:sp>
        <p:nvSpPr>
          <p:cNvPr id="1090" name="Google Shape;1090;p36"/>
          <p:cNvSpPr txBox="1"/>
          <p:nvPr/>
        </p:nvSpPr>
        <p:spPr>
          <a:xfrm rot="-5400000">
            <a:off x="947148" y="1990778"/>
            <a:ext cx="758400" cy="37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C2C2C2"/>
                </a:solidFill>
              </a:rPr>
              <a:t>Sep</a:t>
            </a:r>
            <a:endParaRPr sz="1100" b="1">
              <a:solidFill>
                <a:srgbClr val="C2C2C2"/>
              </a:solidFill>
            </a:endParaRPr>
          </a:p>
        </p:txBody>
      </p:sp>
      <p:sp>
        <p:nvSpPr>
          <p:cNvPr id="1091" name="Google Shape;1091;p36"/>
          <p:cNvSpPr/>
          <p:nvPr/>
        </p:nvSpPr>
        <p:spPr>
          <a:xfrm rot="-5400000">
            <a:off x="2147119" y="2103982"/>
            <a:ext cx="133500" cy="993900"/>
          </a:xfrm>
          <a:prstGeom prst="rect">
            <a:avLst/>
          </a:prstGeom>
          <a:solidFill>
            <a:srgbClr val="C2C2C2"/>
          </a:solidFill>
          <a:ln w="9525" cap="flat" cmpd="sng">
            <a:solidFill>
              <a:srgbClr val="C2C2C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2" name="Google Shape;1092;p36"/>
          <p:cNvCxnSpPr/>
          <p:nvPr/>
        </p:nvCxnSpPr>
        <p:spPr>
          <a:xfrm rot="5400000">
            <a:off x="1447543" y="2600932"/>
            <a:ext cx="529800" cy="0"/>
          </a:xfrm>
          <a:prstGeom prst="straightConnector1">
            <a:avLst/>
          </a:prstGeom>
          <a:noFill/>
          <a:ln w="9525" cap="flat" cmpd="sng">
            <a:solidFill>
              <a:srgbClr val="C2C2C2"/>
            </a:solidFill>
            <a:prstDash val="solid"/>
            <a:round/>
            <a:headEnd type="none" w="sm" len="sm"/>
            <a:tailEnd type="none" w="sm" len="sm"/>
          </a:ln>
        </p:spPr>
      </p:cxnSp>
      <p:sp>
        <p:nvSpPr>
          <p:cNvPr id="1093" name="Google Shape;1093;p36"/>
          <p:cNvSpPr txBox="1"/>
          <p:nvPr/>
        </p:nvSpPr>
        <p:spPr>
          <a:xfrm rot="-5400000">
            <a:off x="1476849" y="2006678"/>
            <a:ext cx="758400" cy="34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C2C2C2"/>
                </a:solidFill>
              </a:rPr>
              <a:t>Oct</a:t>
            </a:r>
            <a:endParaRPr sz="1100" b="1">
              <a:solidFill>
                <a:srgbClr val="C2C2C2"/>
              </a:solidFill>
            </a:endParaRPr>
          </a:p>
        </p:txBody>
      </p:sp>
      <p:grpSp>
        <p:nvGrpSpPr>
          <p:cNvPr id="1094" name="Google Shape;1094;p36"/>
          <p:cNvGrpSpPr/>
          <p:nvPr/>
        </p:nvGrpSpPr>
        <p:grpSpPr>
          <a:xfrm rot="-5400000">
            <a:off x="3903203" y="2305440"/>
            <a:ext cx="529800" cy="590994"/>
            <a:chOff x="4318975" y="1084322"/>
            <a:chExt cx="529800" cy="285573"/>
          </a:xfrm>
        </p:grpSpPr>
        <p:sp>
          <p:nvSpPr>
            <p:cNvPr id="1095" name="Google Shape;1095;p36"/>
            <p:cNvSpPr/>
            <p:nvPr/>
          </p:nvSpPr>
          <p:spPr>
            <a:xfrm>
              <a:off x="4517138" y="1086096"/>
              <a:ext cx="133500" cy="283800"/>
            </a:xfrm>
            <a:prstGeom prst="rect">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6" name="Google Shape;1096;p36"/>
            <p:cNvCxnSpPr/>
            <p:nvPr/>
          </p:nvCxnSpPr>
          <p:spPr>
            <a:xfrm rot="10800000">
              <a:off x="4318975" y="1084322"/>
              <a:ext cx="529800" cy="0"/>
            </a:xfrm>
            <a:prstGeom prst="straightConnector1">
              <a:avLst/>
            </a:prstGeom>
            <a:noFill/>
            <a:ln w="9525" cap="flat" cmpd="sng">
              <a:solidFill>
                <a:srgbClr val="38761D"/>
              </a:solidFill>
              <a:prstDash val="solid"/>
              <a:round/>
              <a:headEnd type="none" w="sm" len="sm"/>
              <a:tailEnd type="none" w="sm" len="sm"/>
            </a:ln>
          </p:spPr>
        </p:cxnSp>
      </p:grpSp>
      <p:sp>
        <p:nvSpPr>
          <p:cNvPr id="1097" name="Google Shape;1097;p36"/>
          <p:cNvSpPr/>
          <p:nvPr/>
        </p:nvSpPr>
        <p:spPr>
          <a:xfrm rot="-5400000">
            <a:off x="1093489" y="2055975"/>
            <a:ext cx="133500" cy="1089900"/>
          </a:xfrm>
          <a:prstGeom prst="rect">
            <a:avLst/>
          </a:prstGeom>
          <a:solidFill>
            <a:srgbClr val="C2C2C2"/>
          </a:solidFill>
          <a:ln w="9525" cap="flat" cmpd="sng">
            <a:solidFill>
              <a:srgbClr val="C2C2C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98" name="Google Shape;1098;p36"/>
          <p:cNvCxnSpPr/>
          <p:nvPr/>
        </p:nvCxnSpPr>
        <p:spPr>
          <a:xfrm rot="5400000">
            <a:off x="350380" y="2600928"/>
            <a:ext cx="529800" cy="0"/>
          </a:xfrm>
          <a:prstGeom prst="straightConnector1">
            <a:avLst/>
          </a:prstGeom>
          <a:noFill/>
          <a:ln w="9525" cap="flat" cmpd="sng">
            <a:solidFill>
              <a:srgbClr val="C2C2C2"/>
            </a:solidFill>
            <a:prstDash val="solid"/>
            <a:round/>
            <a:headEnd type="none" w="sm" len="sm"/>
            <a:tailEnd type="none" w="sm" len="sm"/>
          </a:ln>
        </p:spPr>
      </p:cxnSp>
      <p:sp>
        <p:nvSpPr>
          <p:cNvPr id="1099" name="Google Shape;1099;p36"/>
          <p:cNvSpPr txBox="1"/>
          <p:nvPr/>
        </p:nvSpPr>
        <p:spPr>
          <a:xfrm rot="-5400000">
            <a:off x="373148" y="1990778"/>
            <a:ext cx="758400" cy="37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C2C2C2"/>
                </a:solidFill>
              </a:rPr>
              <a:t>Aug</a:t>
            </a:r>
            <a:endParaRPr sz="1100" b="1">
              <a:solidFill>
                <a:srgbClr val="C2C2C2"/>
              </a:solidFill>
            </a:endParaRPr>
          </a:p>
        </p:txBody>
      </p:sp>
      <p:sp>
        <p:nvSpPr>
          <p:cNvPr id="1100" name="Google Shape;1100;p36"/>
          <p:cNvSpPr/>
          <p:nvPr/>
        </p:nvSpPr>
        <p:spPr>
          <a:xfrm rot="-5400000">
            <a:off x="2773875" y="2065725"/>
            <a:ext cx="133500" cy="1070400"/>
          </a:xfrm>
          <a:prstGeom prst="rect">
            <a:avLst/>
          </a:prstGeom>
          <a:solidFill>
            <a:srgbClr val="C2C2C2"/>
          </a:solidFill>
          <a:ln w="9525" cap="flat" cmpd="sng">
            <a:solidFill>
              <a:srgbClr val="C2C2C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01" name="Google Shape;1101;p36"/>
          <p:cNvCxnSpPr/>
          <p:nvPr/>
        </p:nvCxnSpPr>
        <p:spPr>
          <a:xfrm rot="5400000">
            <a:off x="2036056" y="2600932"/>
            <a:ext cx="529800" cy="0"/>
          </a:xfrm>
          <a:prstGeom prst="straightConnector1">
            <a:avLst/>
          </a:prstGeom>
          <a:noFill/>
          <a:ln w="9525" cap="flat" cmpd="sng">
            <a:solidFill>
              <a:srgbClr val="C2C2C2"/>
            </a:solidFill>
            <a:prstDash val="solid"/>
            <a:round/>
            <a:headEnd type="none" w="sm" len="sm"/>
            <a:tailEnd type="none" w="sm" len="sm"/>
          </a:ln>
        </p:spPr>
      </p:cxnSp>
      <p:sp>
        <p:nvSpPr>
          <p:cNvPr id="1102" name="Google Shape;1102;p36"/>
          <p:cNvSpPr txBox="1"/>
          <p:nvPr/>
        </p:nvSpPr>
        <p:spPr>
          <a:xfrm rot="-5400000">
            <a:off x="2065362" y="2006678"/>
            <a:ext cx="758400" cy="34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C2C2C2"/>
                </a:solidFill>
              </a:rPr>
              <a:t>Nov</a:t>
            </a:r>
            <a:endParaRPr sz="1100" b="1">
              <a:solidFill>
                <a:srgbClr val="C2C2C2"/>
              </a:solidFill>
            </a:endParaRPr>
          </a:p>
        </p:txBody>
      </p:sp>
      <p:cxnSp>
        <p:nvCxnSpPr>
          <p:cNvPr id="1103" name="Google Shape;1103;p36"/>
          <p:cNvCxnSpPr/>
          <p:nvPr/>
        </p:nvCxnSpPr>
        <p:spPr>
          <a:xfrm rot="5400000">
            <a:off x="2619513" y="2600938"/>
            <a:ext cx="529800" cy="0"/>
          </a:xfrm>
          <a:prstGeom prst="straightConnector1">
            <a:avLst/>
          </a:prstGeom>
          <a:noFill/>
          <a:ln w="9525" cap="flat" cmpd="sng">
            <a:solidFill>
              <a:srgbClr val="C2C2C2"/>
            </a:solidFill>
            <a:prstDash val="solid"/>
            <a:round/>
            <a:headEnd type="none" w="sm" len="sm"/>
            <a:tailEnd type="none" w="sm" len="sm"/>
          </a:ln>
        </p:spPr>
      </p:cxnSp>
      <p:sp>
        <p:nvSpPr>
          <p:cNvPr id="1104" name="Google Shape;1104;p36"/>
          <p:cNvSpPr txBox="1"/>
          <p:nvPr/>
        </p:nvSpPr>
        <p:spPr>
          <a:xfrm rot="-5400000">
            <a:off x="2653862" y="2006678"/>
            <a:ext cx="758400" cy="34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C2C2C2"/>
                </a:solidFill>
              </a:rPr>
              <a:t>Dec</a:t>
            </a:r>
            <a:endParaRPr sz="1100" b="1">
              <a:solidFill>
                <a:srgbClr val="C2C2C2"/>
              </a:solidFill>
            </a:endParaRPr>
          </a:p>
        </p:txBody>
      </p:sp>
      <p:grpSp>
        <p:nvGrpSpPr>
          <p:cNvPr id="1105" name="Google Shape;1105;p36"/>
          <p:cNvGrpSpPr/>
          <p:nvPr/>
        </p:nvGrpSpPr>
        <p:grpSpPr>
          <a:xfrm rot="-5400000">
            <a:off x="3359173" y="2352401"/>
            <a:ext cx="529800" cy="497073"/>
            <a:chOff x="4318975" y="2166544"/>
            <a:chExt cx="529800" cy="588600"/>
          </a:xfrm>
        </p:grpSpPr>
        <p:sp>
          <p:nvSpPr>
            <p:cNvPr id="1106" name="Google Shape;1106;p36"/>
            <p:cNvSpPr/>
            <p:nvPr/>
          </p:nvSpPr>
          <p:spPr>
            <a:xfrm>
              <a:off x="4517125" y="2166544"/>
              <a:ext cx="133500" cy="588600"/>
            </a:xfrm>
            <a:prstGeom prst="rect">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07" name="Google Shape;1107;p36"/>
            <p:cNvCxnSpPr/>
            <p:nvPr/>
          </p:nvCxnSpPr>
          <p:spPr>
            <a:xfrm rot="10800000">
              <a:off x="4318975" y="2168129"/>
              <a:ext cx="529800" cy="0"/>
            </a:xfrm>
            <a:prstGeom prst="straightConnector1">
              <a:avLst/>
            </a:prstGeom>
            <a:noFill/>
            <a:ln w="9525" cap="flat" cmpd="sng">
              <a:solidFill>
                <a:srgbClr val="38761D"/>
              </a:solidFill>
              <a:prstDash val="solid"/>
              <a:round/>
              <a:headEnd type="none" w="sm" len="sm"/>
              <a:tailEnd type="none" w="sm" len="sm"/>
            </a:ln>
          </p:spPr>
        </p:cxnSp>
      </p:grpSp>
      <p:sp>
        <p:nvSpPr>
          <p:cNvPr id="1079" name="Google Shape;1079;p36"/>
          <p:cNvSpPr txBox="1"/>
          <p:nvPr/>
        </p:nvSpPr>
        <p:spPr>
          <a:xfrm>
            <a:off x="615275" y="4202372"/>
            <a:ext cx="2728200" cy="30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C2C2C2"/>
                </a:solidFill>
              </a:rPr>
              <a:t>Project Planning</a:t>
            </a:r>
            <a:endParaRPr b="1">
              <a:solidFill>
                <a:srgbClr val="C2C2C2"/>
              </a:solidFill>
            </a:endParaRPr>
          </a:p>
        </p:txBody>
      </p:sp>
      <p:sp>
        <p:nvSpPr>
          <p:cNvPr id="1083" name="Google Shape;1083;p36"/>
          <p:cNvSpPr txBox="1"/>
          <p:nvPr/>
        </p:nvSpPr>
        <p:spPr>
          <a:xfrm>
            <a:off x="1476513" y="3564434"/>
            <a:ext cx="2728200" cy="30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C2C2C2"/>
                </a:solidFill>
              </a:rPr>
              <a:t>Environment Development</a:t>
            </a:r>
            <a:endParaRPr b="1">
              <a:solidFill>
                <a:srgbClr val="C2C2C2"/>
              </a:solidFill>
            </a:endParaRPr>
          </a:p>
        </p:txBody>
      </p:sp>
      <p:sp>
        <p:nvSpPr>
          <p:cNvPr id="1085" name="Google Shape;1085;p36"/>
          <p:cNvSpPr txBox="1"/>
          <p:nvPr/>
        </p:nvSpPr>
        <p:spPr>
          <a:xfrm>
            <a:off x="2124356" y="3251475"/>
            <a:ext cx="3962400" cy="30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C2C2C2"/>
                </a:solidFill>
              </a:rPr>
              <a:t>Model Development, Training, &amp; Eval</a:t>
            </a:r>
            <a:endParaRPr b="1">
              <a:solidFill>
                <a:srgbClr val="C2C2C2"/>
              </a:solidFill>
            </a:endParaRPr>
          </a:p>
        </p:txBody>
      </p:sp>
      <p:sp>
        <p:nvSpPr>
          <p:cNvPr id="1081" name="Google Shape;1081;p36"/>
          <p:cNvSpPr txBox="1"/>
          <p:nvPr/>
        </p:nvSpPr>
        <p:spPr>
          <a:xfrm>
            <a:off x="1044944" y="3878681"/>
            <a:ext cx="2725800" cy="30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C2C2C2"/>
                </a:solidFill>
              </a:rPr>
              <a:t>User Discovery</a:t>
            </a:r>
            <a:endParaRPr b="1">
              <a:solidFill>
                <a:srgbClr val="C2C2C2"/>
              </a:solidFill>
            </a:endParaRPr>
          </a:p>
        </p:txBody>
      </p:sp>
      <p:sp>
        <p:nvSpPr>
          <p:cNvPr id="1108" name="Google Shape;1108;p36"/>
          <p:cNvSpPr txBox="1"/>
          <p:nvPr/>
        </p:nvSpPr>
        <p:spPr>
          <a:xfrm>
            <a:off x="2955400" y="2959897"/>
            <a:ext cx="2728200" cy="30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C2C2C2"/>
                </a:solidFill>
              </a:rPr>
              <a:t>Research Paper Draft</a:t>
            </a:r>
            <a:endParaRPr b="1">
              <a:solidFill>
                <a:srgbClr val="C2C2C2"/>
              </a:solidFill>
            </a:endParaRPr>
          </a:p>
        </p:txBody>
      </p:sp>
      <p:cxnSp>
        <p:nvCxnSpPr>
          <p:cNvPr id="1109" name="Google Shape;1109;p36"/>
          <p:cNvCxnSpPr>
            <a:endCxn id="1110" idx="1"/>
          </p:cNvCxnSpPr>
          <p:nvPr/>
        </p:nvCxnSpPr>
        <p:spPr>
          <a:xfrm rot="10800000">
            <a:off x="4360775" y="1677400"/>
            <a:ext cx="2100" cy="827100"/>
          </a:xfrm>
          <a:prstGeom prst="straightConnector1">
            <a:avLst/>
          </a:prstGeom>
          <a:noFill/>
          <a:ln w="9525" cap="flat" cmpd="sng">
            <a:solidFill>
              <a:srgbClr val="38761D"/>
            </a:solidFill>
            <a:prstDash val="dash"/>
            <a:round/>
            <a:headEnd type="none" w="med" len="med"/>
            <a:tailEnd type="none" w="med" len="med"/>
          </a:ln>
        </p:spPr>
      </p:cxnSp>
      <p:grpSp>
        <p:nvGrpSpPr>
          <p:cNvPr id="1111" name="Google Shape;1111;p36"/>
          <p:cNvGrpSpPr/>
          <p:nvPr/>
        </p:nvGrpSpPr>
        <p:grpSpPr>
          <a:xfrm rot="-5400000">
            <a:off x="4391378" y="2305440"/>
            <a:ext cx="529800" cy="590994"/>
            <a:chOff x="4318975" y="1084322"/>
            <a:chExt cx="529800" cy="285573"/>
          </a:xfrm>
        </p:grpSpPr>
        <p:sp>
          <p:nvSpPr>
            <p:cNvPr id="1112" name="Google Shape;1112;p36"/>
            <p:cNvSpPr/>
            <p:nvPr/>
          </p:nvSpPr>
          <p:spPr>
            <a:xfrm>
              <a:off x="4517138" y="1086096"/>
              <a:ext cx="133500" cy="283800"/>
            </a:xfrm>
            <a:prstGeom prst="rect">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3" name="Google Shape;1113;p36"/>
            <p:cNvCxnSpPr/>
            <p:nvPr/>
          </p:nvCxnSpPr>
          <p:spPr>
            <a:xfrm rot="10800000">
              <a:off x="4318975" y="1084322"/>
              <a:ext cx="529800" cy="0"/>
            </a:xfrm>
            <a:prstGeom prst="straightConnector1">
              <a:avLst/>
            </a:prstGeom>
            <a:noFill/>
            <a:ln w="9525" cap="flat" cmpd="sng">
              <a:solidFill>
                <a:srgbClr val="38761D"/>
              </a:solidFill>
              <a:prstDash val="solid"/>
              <a:round/>
              <a:headEnd type="none" w="sm" len="sm"/>
              <a:tailEnd type="none" w="sm" len="sm"/>
            </a:ln>
          </p:spPr>
        </p:cxnSp>
      </p:grpSp>
      <p:grpSp>
        <p:nvGrpSpPr>
          <p:cNvPr id="1114" name="Google Shape;1114;p36"/>
          <p:cNvGrpSpPr/>
          <p:nvPr/>
        </p:nvGrpSpPr>
        <p:grpSpPr>
          <a:xfrm rot="-5400000">
            <a:off x="4909091" y="2305415"/>
            <a:ext cx="529800" cy="590994"/>
            <a:chOff x="4318975" y="1084322"/>
            <a:chExt cx="529800" cy="285573"/>
          </a:xfrm>
        </p:grpSpPr>
        <p:sp>
          <p:nvSpPr>
            <p:cNvPr id="1115" name="Google Shape;1115;p36"/>
            <p:cNvSpPr/>
            <p:nvPr/>
          </p:nvSpPr>
          <p:spPr>
            <a:xfrm>
              <a:off x="4517138" y="1086096"/>
              <a:ext cx="133500" cy="283800"/>
            </a:xfrm>
            <a:prstGeom prst="rect">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6" name="Google Shape;1116;p36"/>
            <p:cNvCxnSpPr/>
            <p:nvPr/>
          </p:nvCxnSpPr>
          <p:spPr>
            <a:xfrm rot="10800000">
              <a:off x="4318975" y="1084322"/>
              <a:ext cx="529800" cy="0"/>
            </a:xfrm>
            <a:prstGeom prst="straightConnector1">
              <a:avLst/>
            </a:prstGeom>
            <a:noFill/>
            <a:ln w="9525" cap="flat" cmpd="sng">
              <a:solidFill>
                <a:srgbClr val="38761D"/>
              </a:solidFill>
              <a:prstDash val="solid"/>
              <a:round/>
              <a:headEnd type="none" w="sm" len="sm"/>
              <a:tailEnd type="none" w="sm" len="sm"/>
            </a:ln>
          </p:spPr>
        </p:cxnSp>
      </p:grpSp>
      <p:grpSp>
        <p:nvGrpSpPr>
          <p:cNvPr id="1117" name="Google Shape;1117;p36"/>
          <p:cNvGrpSpPr/>
          <p:nvPr/>
        </p:nvGrpSpPr>
        <p:grpSpPr>
          <a:xfrm rot="-5400000">
            <a:off x="5366203" y="2305440"/>
            <a:ext cx="529800" cy="590994"/>
            <a:chOff x="4318975" y="1084322"/>
            <a:chExt cx="529800" cy="285573"/>
          </a:xfrm>
        </p:grpSpPr>
        <p:sp>
          <p:nvSpPr>
            <p:cNvPr id="1118" name="Google Shape;1118;p36"/>
            <p:cNvSpPr/>
            <p:nvPr/>
          </p:nvSpPr>
          <p:spPr>
            <a:xfrm>
              <a:off x="4517138" y="1086096"/>
              <a:ext cx="133500" cy="283800"/>
            </a:xfrm>
            <a:prstGeom prst="rect">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9" name="Google Shape;1119;p36"/>
            <p:cNvCxnSpPr/>
            <p:nvPr/>
          </p:nvCxnSpPr>
          <p:spPr>
            <a:xfrm rot="10800000">
              <a:off x="4318975" y="1084322"/>
              <a:ext cx="529800" cy="0"/>
            </a:xfrm>
            <a:prstGeom prst="straightConnector1">
              <a:avLst/>
            </a:prstGeom>
            <a:noFill/>
            <a:ln w="9525" cap="flat" cmpd="sng">
              <a:solidFill>
                <a:srgbClr val="38761D"/>
              </a:solidFill>
              <a:prstDash val="solid"/>
              <a:round/>
              <a:headEnd type="none" w="sm" len="sm"/>
              <a:tailEnd type="none" w="sm" len="sm"/>
            </a:ln>
          </p:spPr>
        </p:cxnSp>
      </p:grpSp>
      <p:sp>
        <p:nvSpPr>
          <p:cNvPr id="1120" name="Google Shape;1120;p36"/>
          <p:cNvSpPr txBox="1"/>
          <p:nvPr/>
        </p:nvSpPr>
        <p:spPr>
          <a:xfrm>
            <a:off x="3873450" y="1206250"/>
            <a:ext cx="4095300" cy="30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8761D"/>
                </a:solidFill>
              </a:rPr>
              <a:t>Incorporate Autonomous Moveable Bins</a:t>
            </a:r>
            <a:endParaRPr b="1">
              <a:solidFill>
                <a:srgbClr val="38761D"/>
              </a:solidFill>
            </a:endParaRPr>
          </a:p>
        </p:txBody>
      </p:sp>
      <p:cxnSp>
        <p:nvCxnSpPr>
          <p:cNvPr id="1121" name="Google Shape;1121;p36"/>
          <p:cNvCxnSpPr/>
          <p:nvPr/>
        </p:nvCxnSpPr>
        <p:spPr>
          <a:xfrm rot="10800000">
            <a:off x="4873700" y="2030325"/>
            <a:ext cx="4800" cy="618300"/>
          </a:xfrm>
          <a:prstGeom prst="straightConnector1">
            <a:avLst/>
          </a:prstGeom>
          <a:noFill/>
          <a:ln w="9525" cap="flat" cmpd="sng">
            <a:solidFill>
              <a:srgbClr val="38761D"/>
            </a:solidFill>
            <a:prstDash val="dash"/>
            <a:round/>
            <a:headEnd type="none" w="med" len="med"/>
            <a:tailEnd type="none" w="med" len="med"/>
          </a:ln>
        </p:spPr>
      </p:cxnSp>
      <p:sp>
        <p:nvSpPr>
          <p:cNvPr id="1110" name="Google Shape;1110;p36"/>
          <p:cNvSpPr txBox="1"/>
          <p:nvPr/>
        </p:nvSpPr>
        <p:spPr>
          <a:xfrm>
            <a:off x="4360775" y="1526800"/>
            <a:ext cx="2295300" cy="30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8761D"/>
                </a:solidFill>
              </a:rPr>
              <a:t>Incorporate Fog of War</a:t>
            </a:r>
            <a:endParaRPr b="1">
              <a:solidFill>
                <a:srgbClr val="38761D"/>
              </a:solidFill>
            </a:endParaRPr>
          </a:p>
        </p:txBody>
      </p:sp>
      <p:cxnSp>
        <p:nvCxnSpPr>
          <p:cNvPr id="1122" name="Google Shape;1122;p36"/>
          <p:cNvCxnSpPr>
            <a:stCxn id="1106" idx="2"/>
            <a:endCxn id="1120" idx="1"/>
          </p:cNvCxnSpPr>
          <p:nvPr/>
        </p:nvCxnSpPr>
        <p:spPr>
          <a:xfrm rot="10800000" flipH="1">
            <a:off x="3872610" y="1356838"/>
            <a:ext cx="900" cy="1244100"/>
          </a:xfrm>
          <a:prstGeom prst="straightConnector1">
            <a:avLst/>
          </a:prstGeom>
          <a:noFill/>
          <a:ln w="9525" cap="flat" cmpd="sng">
            <a:solidFill>
              <a:srgbClr val="38761D"/>
            </a:solidFill>
            <a:prstDash val="dash"/>
            <a:round/>
            <a:headEnd type="none" w="med" len="med"/>
            <a:tailEnd type="none" w="med" len="med"/>
          </a:ln>
        </p:spPr>
      </p:cxnSp>
      <p:sp>
        <p:nvSpPr>
          <p:cNvPr id="1123" name="Google Shape;1123;p36"/>
          <p:cNvSpPr txBox="1"/>
          <p:nvPr/>
        </p:nvSpPr>
        <p:spPr>
          <a:xfrm>
            <a:off x="4850200" y="1887750"/>
            <a:ext cx="1930800" cy="30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38761D"/>
                </a:solidFill>
              </a:rPr>
              <a:t>Publish Research</a:t>
            </a:r>
            <a:endParaRPr b="1">
              <a:solidFill>
                <a:srgbClr val="38761D"/>
              </a:solidFill>
            </a:endParaRPr>
          </a:p>
        </p:txBody>
      </p:sp>
      <p:sp>
        <p:nvSpPr>
          <p:cNvPr id="1124" name="Google Shape;1124;p36"/>
          <p:cNvSpPr/>
          <p:nvPr/>
        </p:nvSpPr>
        <p:spPr>
          <a:xfrm>
            <a:off x="5568600" y="2534200"/>
            <a:ext cx="413700" cy="133500"/>
          </a:xfrm>
          <a:prstGeom prst="homePlate">
            <a:avLst>
              <a:gd name="adj"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5" name="Google Shape;1125;p36"/>
          <p:cNvSpPr txBox="1"/>
          <p:nvPr/>
        </p:nvSpPr>
        <p:spPr>
          <a:xfrm>
            <a:off x="6184900" y="2534175"/>
            <a:ext cx="2522100" cy="1655100"/>
          </a:xfrm>
          <a:prstGeom prst="rect">
            <a:avLst/>
          </a:prstGeom>
          <a:noFill/>
          <a:ln w="9525" cap="flat" cmpd="sng">
            <a:solidFill>
              <a:srgbClr val="AF5E1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u="sng">
                <a:solidFill>
                  <a:srgbClr val="AF5E1F"/>
                </a:solidFill>
              </a:rPr>
              <a:t>Future Work: Phase II</a:t>
            </a:r>
            <a:endParaRPr b="1" u="sng">
              <a:solidFill>
                <a:srgbClr val="AF5E1F"/>
              </a:solidFill>
            </a:endParaRPr>
          </a:p>
          <a:p>
            <a:pPr marL="228600" lvl="0" indent="-203200" algn="l" rtl="0">
              <a:lnSpc>
                <a:spcPct val="115000"/>
              </a:lnSpc>
              <a:spcBef>
                <a:spcPts val="0"/>
              </a:spcBef>
              <a:spcAft>
                <a:spcPts val="0"/>
              </a:spcAft>
              <a:buClr>
                <a:srgbClr val="AF5E1F"/>
              </a:buClr>
              <a:buSzPts val="1400"/>
              <a:buChar char="●"/>
            </a:pPr>
            <a:r>
              <a:rPr lang="en">
                <a:solidFill>
                  <a:srgbClr val="AF5E1F"/>
                </a:solidFill>
              </a:rPr>
              <a:t>Time-series component for short-term memory</a:t>
            </a:r>
            <a:endParaRPr>
              <a:solidFill>
                <a:srgbClr val="AF5E1F"/>
              </a:solidFill>
            </a:endParaRPr>
          </a:p>
          <a:p>
            <a:pPr marL="228600" lvl="0" indent="-203200" algn="l" rtl="0">
              <a:lnSpc>
                <a:spcPct val="115000"/>
              </a:lnSpc>
              <a:spcBef>
                <a:spcPts val="0"/>
              </a:spcBef>
              <a:spcAft>
                <a:spcPts val="0"/>
              </a:spcAft>
              <a:buClr>
                <a:srgbClr val="AF5E1F"/>
              </a:buClr>
              <a:buSzPts val="1400"/>
              <a:buChar char="●"/>
            </a:pPr>
            <a:r>
              <a:rPr lang="en">
                <a:solidFill>
                  <a:srgbClr val="AF5E1F"/>
                </a:solidFill>
              </a:rPr>
              <a:t>3D environment</a:t>
            </a:r>
            <a:endParaRPr>
              <a:solidFill>
                <a:srgbClr val="AF5E1F"/>
              </a:solidFill>
            </a:endParaRPr>
          </a:p>
          <a:p>
            <a:pPr marL="228600" lvl="0" indent="-203200" algn="l" rtl="0">
              <a:lnSpc>
                <a:spcPct val="115000"/>
              </a:lnSpc>
              <a:spcBef>
                <a:spcPts val="0"/>
              </a:spcBef>
              <a:spcAft>
                <a:spcPts val="0"/>
              </a:spcAft>
              <a:buClr>
                <a:srgbClr val="AF5E1F"/>
              </a:buClr>
              <a:buSzPts val="1400"/>
              <a:buChar char="●"/>
            </a:pPr>
            <a:r>
              <a:rPr lang="en">
                <a:solidFill>
                  <a:srgbClr val="AF5E1F"/>
                </a:solidFill>
              </a:rPr>
              <a:t>Tune communication methods between bots</a:t>
            </a:r>
            <a:endParaRPr b="1">
              <a:solidFill>
                <a:srgbClr val="AF5E1F"/>
              </a:solidFill>
            </a:endParaRPr>
          </a:p>
        </p:txBody>
      </p:sp>
      <p:sp>
        <p:nvSpPr>
          <p:cNvPr id="1126" name="Google Shape;1126;p36"/>
          <p:cNvSpPr txBox="1"/>
          <p:nvPr/>
        </p:nvSpPr>
        <p:spPr>
          <a:xfrm>
            <a:off x="236075" y="2447926"/>
            <a:ext cx="758400" cy="200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b="1">
                <a:solidFill>
                  <a:schemeClr val="lt1"/>
                </a:solidFill>
              </a:rPr>
              <a:t>2024</a:t>
            </a:r>
            <a:endParaRPr sz="900" b="1">
              <a:solidFill>
                <a:schemeClr val="lt1"/>
              </a:solidFill>
            </a:endParaRPr>
          </a:p>
        </p:txBody>
      </p:sp>
      <p:sp>
        <p:nvSpPr>
          <p:cNvPr id="1127" name="Google Shape;1127;p36"/>
          <p:cNvSpPr txBox="1"/>
          <p:nvPr/>
        </p:nvSpPr>
        <p:spPr>
          <a:xfrm>
            <a:off x="2997550" y="2447926"/>
            <a:ext cx="758400" cy="200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900" b="1">
                <a:solidFill>
                  <a:schemeClr val="lt1"/>
                </a:solidFill>
              </a:rPr>
              <a:t>2025</a:t>
            </a:r>
            <a:endParaRPr sz="900" b="1">
              <a:solidFill>
                <a:schemeClr val="lt1"/>
              </a:solidFill>
            </a:endParaRPr>
          </a:p>
        </p:txBody>
      </p:sp>
      <p:sp>
        <p:nvSpPr>
          <p:cNvPr id="1128" name="Google Shape;1128;p36"/>
          <p:cNvSpPr txBox="1"/>
          <p:nvPr/>
        </p:nvSpPr>
        <p:spPr>
          <a:xfrm>
            <a:off x="3206450" y="895825"/>
            <a:ext cx="2064300" cy="42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u="sng">
                <a:solidFill>
                  <a:srgbClr val="38761D"/>
                </a:solidFill>
              </a:rPr>
              <a:t>Future Work: Phase I </a:t>
            </a:r>
            <a:endParaRPr b="1" u="sng">
              <a:solidFill>
                <a:srgbClr val="38761D"/>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grpSp>
        <p:nvGrpSpPr>
          <p:cNvPr id="1133" name="Google Shape;1133;p37"/>
          <p:cNvGrpSpPr/>
          <p:nvPr/>
        </p:nvGrpSpPr>
        <p:grpSpPr>
          <a:xfrm>
            <a:off x="-3200" y="1109000"/>
            <a:ext cx="9150416" cy="4263101"/>
            <a:chOff x="13" y="880400"/>
            <a:chExt cx="9150416" cy="4263101"/>
          </a:xfrm>
        </p:grpSpPr>
        <p:pic>
          <p:nvPicPr>
            <p:cNvPr id="1134" name="Google Shape;1134;p37"/>
            <p:cNvPicPr preferRelativeResize="0"/>
            <p:nvPr/>
          </p:nvPicPr>
          <p:blipFill rotWithShape="1">
            <a:blip r:embed="rId3">
              <a:alphaModFix/>
            </a:blip>
            <a:srcRect t="38949"/>
            <a:stretch/>
          </p:blipFill>
          <p:spPr>
            <a:xfrm>
              <a:off x="6425" y="956592"/>
              <a:ext cx="9144003" cy="4186909"/>
            </a:xfrm>
            <a:prstGeom prst="rect">
              <a:avLst/>
            </a:prstGeom>
            <a:noFill/>
            <a:ln>
              <a:noFill/>
            </a:ln>
          </p:spPr>
        </p:pic>
        <p:sp>
          <p:nvSpPr>
            <p:cNvPr id="1135" name="Google Shape;1135;p37"/>
            <p:cNvSpPr/>
            <p:nvPr/>
          </p:nvSpPr>
          <p:spPr>
            <a:xfrm>
              <a:off x="13" y="880400"/>
              <a:ext cx="9144000" cy="42630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6" name="Google Shape;1136;p37"/>
          <p:cNvSpPr txBox="1">
            <a:spLocks noGrp="1"/>
          </p:cNvSpPr>
          <p:nvPr>
            <p:ph type="title"/>
          </p:nvPr>
        </p:nvSpPr>
        <p:spPr>
          <a:xfrm>
            <a:off x="386700" y="672225"/>
            <a:ext cx="837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rgbClr val="371914"/>
                </a:solidFill>
                <a:latin typeface="Playfair Display"/>
                <a:ea typeface="Playfair Display"/>
                <a:cs typeface="Playfair Display"/>
                <a:sym typeface="Playfair Display"/>
              </a:rPr>
              <a:t>We’re on a mission to reduce food waste by </a:t>
            </a:r>
            <a:endParaRPr sz="2500">
              <a:solidFill>
                <a:srgbClr val="371914"/>
              </a:solidFill>
              <a:latin typeface="Playfair Display"/>
              <a:ea typeface="Playfair Display"/>
              <a:cs typeface="Playfair Display"/>
              <a:sym typeface="Playfair Display"/>
            </a:endParaRPr>
          </a:p>
          <a:p>
            <a:pPr marL="0" lvl="0" indent="0" algn="ctr" rtl="0">
              <a:spcBef>
                <a:spcPts val="0"/>
              </a:spcBef>
              <a:spcAft>
                <a:spcPts val="0"/>
              </a:spcAft>
              <a:buNone/>
            </a:pPr>
            <a:r>
              <a:rPr lang="en" sz="2500">
                <a:solidFill>
                  <a:srgbClr val="371914"/>
                </a:solidFill>
                <a:latin typeface="Playfair Display"/>
                <a:ea typeface="Playfair Display"/>
                <a:cs typeface="Playfair Display"/>
                <a:sym typeface="Playfair Display"/>
              </a:rPr>
              <a:t>extending cutting edge multi-agent reinforcement learning research to food sustainability.</a:t>
            </a:r>
            <a:endParaRPr sz="2500">
              <a:solidFill>
                <a:srgbClr val="371914"/>
              </a:solidFill>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73" name="Google Shape;73;p15"/>
          <p:cNvGrpSpPr/>
          <p:nvPr/>
        </p:nvGrpSpPr>
        <p:grpSpPr>
          <a:xfrm>
            <a:off x="0" y="3637425"/>
            <a:ext cx="9144000" cy="1506075"/>
            <a:chOff x="0" y="3637425"/>
            <a:chExt cx="9144000" cy="1506075"/>
          </a:xfrm>
        </p:grpSpPr>
        <p:pic>
          <p:nvPicPr>
            <p:cNvPr id="74" name="Google Shape;74;p15"/>
            <p:cNvPicPr preferRelativeResize="0"/>
            <p:nvPr/>
          </p:nvPicPr>
          <p:blipFill rotWithShape="1">
            <a:blip r:embed="rId3">
              <a:alphaModFix/>
            </a:blip>
            <a:srcRect t="83998"/>
            <a:stretch/>
          </p:blipFill>
          <p:spPr>
            <a:xfrm>
              <a:off x="0" y="3680375"/>
              <a:ext cx="9144000" cy="1463124"/>
            </a:xfrm>
            <a:prstGeom prst="rect">
              <a:avLst/>
            </a:prstGeom>
            <a:noFill/>
            <a:ln>
              <a:noFill/>
            </a:ln>
          </p:spPr>
        </p:pic>
        <p:sp>
          <p:nvSpPr>
            <p:cNvPr id="75" name="Google Shape;75;p15"/>
            <p:cNvSpPr/>
            <p:nvPr/>
          </p:nvSpPr>
          <p:spPr>
            <a:xfrm>
              <a:off x="0" y="3637425"/>
              <a:ext cx="9144000" cy="15060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Our Team</a:t>
            </a:r>
            <a:endParaRPr>
              <a:solidFill>
                <a:srgbClr val="371914"/>
              </a:solidFill>
              <a:latin typeface="Playfair Display"/>
              <a:ea typeface="Playfair Display"/>
              <a:cs typeface="Playfair Display"/>
              <a:sym typeface="Playfair Display"/>
            </a:endParaRPr>
          </a:p>
        </p:txBody>
      </p:sp>
      <p:pic>
        <p:nvPicPr>
          <p:cNvPr id="77" name="Google Shape;77;p15"/>
          <p:cNvPicPr preferRelativeResize="0"/>
          <p:nvPr/>
        </p:nvPicPr>
        <p:blipFill>
          <a:blip r:embed="rId4">
            <a:alphaModFix/>
          </a:blip>
          <a:stretch>
            <a:fillRect/>
          </a:stretch>
        </p:blipFill>
        <p:spPr>
          <a:xfrm>
            <a:off x="4886025" y="1397538"/>
            <a:ext cx="1371600" cy="1371600"/>
          </a:xfrm>
          <a:prstGeom prst="rect">
            <a:avLst/>
          </a:prstGeom>
          <a:noFill/>
          <a:ln>
            <a:noFill/>
          </a:ln>
        </p:spPr>
      </p:pic>
      <p:pic>
        <p:nvPicPr>
          <p:cNvPr id="78" name="Google Shape;78;p15"/>
          <p:cNvPicPr preferRelativeResize="0"/>
          <p:nvPr/>
        </p:nvPicPr>
        <p:blipFill>
          <a:blip r:embed="rId5">
            <a:alphaModFix/>
          </a:blip>
          <a:stretch>
            <a:fillRect/>
          </a:stretch>
        </p:blipFill>
        <p:spPr>
          <a:xfrm>
            <a:off x="2886375" y="1397550"/>
            <a:ext cx="1371600" cy="1371600"/>
          </a:xfrm>
          <a:prstGeom prst="rect">
            <a:avLst/>
          </a:prstGeom>
          <a:noFill/>
          <a:ln>
            <a:noFill/>
          </a:ln>
        </p:spPr>
      </p:pic>
      <p:pic>
        <p:nvPicPr>
          <p:cNvPr id="79" name="Google Shape;79;p15"/>
          <p:cNvPicPr preferRelativeResize="0"/>
          <p:nvPr/>
        </p:nvPicPr>
        <p:blipFill>
          <a:blip r:embed="rId6">
            <a:alphaModFix/>
          </a:blip>
          <a:stretch>
            <a:fillRect/>
          </a:stretch>
        </p:blipFill>
        <p:spPr>
          <a:xfrm>
            <a:off x="886725" y="1397549"/>
            <a:ext cx="1371600" cy="1371600"/>
          </a:xfrm>
          <a:prstGeom prst="rect">
            <a:avLst/>
          </a:prstGeom>
          <a:noFill/>
          <a:ln>
            <a:noFill/>
          </a:ln>
        </p:spPr>
      </p:pic>
      <p:sp>
        <p:nvSpPr>
          <p:cNvPr id="80" name="Google Shape;80;p15"/>
          <p:cNvSpPr txBox="1"/>
          <p:nvPr/>
        </p:nvSpPr>
        <p:spPr>
          <a:xfrm>
            <a:off x="835150" y="3058938"/>
            <a:ext cx="1490700" cy="509700"/>
          </a:xfrm>
          <a:prstGeom prst="rect">
            <a:avLst/>
          </a:prstGeom>
          <a:noFill/>
          <a:ln>
            <a:noFill/>
          </a:ln>
        </p:spPr>
        <p:txBody>
          <a:bodyPr spcFirstLastPara="1" wrap="square" lIns="91425" tIns="91425" rIns="91425" bIns="91425" anchor="t" anchorCtr="0">
            <a:spAutoFit/>
          </a:bodyPr>
          <a:lstStyle/>
          <a:p>
            <a:pPr marL="0" lvl="0" indent="0" algn="ctr" rtl="0">
              <a:lnSpc>
                <a:spcPct val="105000"/>
              </a:lnSpc>
              <a:spcBef>
                <a:spcPts val="0"/>
              </a:spcBef>
              <a:spcAft>
                <a:spcPts val="0"/>
              </a:spcAft>
              <a:buNone/>
            </a:pPr>
            <a:r>
              <a:rPr lang="en" sz="1030" b="1">
                <a:solidFill>
                  <a:srgbClr val="595959"/>
                </a:solidFill>
              </a:rPr>
              <a:t>Darby Brown</a:t>
            </a:r>
            <a:endParaRPr sz="1030" b="1">
              <a:solidFill>
                <a:srgbClr val="595959"/>
              </a:solidFill>
            </a:endParaRPr>
          </a:p>
          <a:p>
            <a:pPr marL="0" lvl="0" indent="0" algn="ctr" rtl="0">
              <a:lnSpc>
                <a:spcPct val="105000"/>
              </a:lnSpc>
              <a:spcBef>
                <a:spcPts val="0"/>
              </a:spcBef>
              <a:spcAft>
                <a:spcPts val="0"/>
              </a:spcAft>
              <a:buNone/>
            </a:pPr>
            <a:r>
              <a:rPr lang="en" sz="1030">
                <a:solidFill>
                  <a:srgbClr val="595959"/>
                </a:solidFill>
              </a:rPr>
              <a:t>Project Manager</a:t>
            </a:r>
            <a:endParaRPr/>
          </a:p>
        </p:txBody>
      </p:sp>
      <p:sp>
        <p:nvSpPr>
          <p:cNvPr id="81" name="Google Shape;81;p15"/>
          <p:cNvSpPr txBox="1"/>
          <p:nvPr/>
        </p:nvSpPr>
        <p:spPr>
          <a:xfrm>
            <a:off x="2823075" y="3058938"/>
            <a:ext cx="1490700" cy="509700"/>
          </a:xfrm>
          <a:prstGeom prst="rect">
            <a:avLst/>
          </a:prstGeom>
          <a:noFill/>
          <a:ln>
            <a:noFill/>
          </a:ln>
        </p:spPr>
        <p:txBody>
          <a:bodyPr spcFirstLastPara="1" wrap="square" lIns="91425" tIns="91425" rIns="91425" bIns="91425" anchor="t" anchorCtr="0">
            <a:spAutoFit/>
          </a:bodyPr>
          <a:lstStyle/>
          <a:p>
            <a:pPr marL="0" lvl="0" indent="0" algn="ctr" rtl="0">
              <a:lnSpc>
                <a:spcPct val="105000"/>
              </a:lnSpc>
              <a:spcBef>
                <a:spcPts val="0"/>
              </a:spcBef>
              <a:spcAft>
                <a:spcPts val="0"/>
              </a:spcAft>
              <a:buNone/>
            </a:pPr>
            <a:r>
              <a:rPr lang="en" sz="1030" b="1">
                <a:solidFill>
                  <a:srgbClr val="595959"/>
                </a:solidFill>
              </a:rPr>
              <a:t>Erik Sambrailo</a:t>
            </a:r>
            <a:endParaRPr sz="1030" b="1">
              <a:solidFill>
                <a:srgbClr val="595959"/>
              </a:solidFill>
            </a:endParaRPr>
          </a:p>
          <a:p>
            <a:pPr marL="0" lvl="0" indent="0" algn="ctr" rtl="0">
              <a:lnSpc>
                <a:spcPct val="105000"/>
              </a:lnSpc>
              <a:spcBef>
                <a:spcPts val="0"/>
              </a:spcBef>
              <a:spcAft>
                <a:spcPts val="0"/>
              </a:spcAft>
              <a:buNone/>
            </a:pPr>
            <a:r>
              <a:rPr lang="en" sz="1030">
                <a:solidFill>
                  <a:srgbClr val="595959"/>
                </a:solidFill>
              </a:rPr>
              <a:t>Machine Learning</a:t>
            </a:r>
            <a:endParaRPr/>
          </a:p>
        </p:txBody>
      </p:sp>
      <p:sp>
        <p:nvSpPr>
          <p:cNvPr id="82" name="Google Shape;82;p15"/>
          <p:cNvSpPr txBox="1"/>
          <p:nvPr/>
        </p:nvSpPr>
        <p:spPr>
          <a:xfrm>
            <a:off x="6864425" y="3058938"/>
            <a:ext cx="1359300" cy="509700"/>
          </a:xfrm>
          <a:prstGeom prst="rect">
            <a:avLst/>
          </a:prstGeom>
          <a:noFill/>
          <a:ln>
            <a:noFill/>
          </a:ln>
        </p:spPr>
        <p:txBody>
          <a:bodyPr spcFirstLastPara="1" wrap="square" lIns="91425" tIns="91425" rIns="91425" bIns="91425" anchor="t" anchorCtr="0">
            <a:spAutoFit/>
          </a:bodyPr>
          <a:lstStyle/>
          <a:p>
            <a:pPr marL="0" lvl="0" indent="0" algn="ctr" rtl="0">
              <a:lnSpc>
                <a:spcPct val="105000"/>
              </a:lnSpc>
              <a:spcBef>
                <a:spcPts val="0"/>
              </a:spcBef>
              <a:spcAft>
                <a:spcPts val="0"/>
              </a:spcAft>
              <a:buNone/>
            </a:pPr>
            <a:r>
              <a:rPr lang="en" sz="1030" b="1">
                <a:solidFill>
                  <a:srgbClr val="595959"/>
                </a:solidFill>
              </a:rPr>
              <a:t>Tim Tung</a:t>
            </a:r>
            <a:endParaRPr sz="1030" b="1">
              <a:solidFill>
                <a:srgbClr val="595959"/>
              </a:solidFill>
            </a:endParaRPr>
          </a:p>
          <a:p>
            <a:pPr marL="0" lvl="0" indent="0" algn="ctr" rtl="0">
              <a:lnSpc>
                <a:spcPct val="105000"/>
              </a:lnSpc>
              <a:spcBef>
                <a:spcPts val="0"/>
              </a:spcBef>
              <a:spcAft>
                <a:spcPts val="0"/>
              </a:spcAft>
              <a:buNone/>
            </a:pPr>
            <a:r>
              <a:rPr lang="en" sz="1030">
                <a:solidFill>
                  <a:srgbClr val="595959"/>
                </a:solidFill>
              </a:rPr>
              <a:t>Infrastructure</a:t>
            </a:r>
            <a:endParaRPr/>
          </a:p>
        </p:txBody>
      </p:sp>
      <p:sp>
        <p:nvSpPr>
          <p:cNvPr id="83" name="Google Shape;83;p15"/>
          <p:cNvSpPr txBox="1"/>
          <p:nvPr/>
        </p:nvSpPr>
        <p:spPr>
          <a:xfrm>
            <a:off x="4890700" y="3058938"/>
            <a:ext cx="1300200" cy="509700"/>
          </a:xfrm>
          <a:prstGeom prst="rect">
            <a:avLst/>
          </a:prstGeom>
          <a:noFill/>
          <a:ln>
            <a:noFill/>
          </a:ln>
        </p:spPr>
        <p:txBody>
          <a:bodyPr spcFirstLastPara="1" wrap="square" lIns="91425" tIns="91425" rIns="91425" bIns="91425" anchor="t" anchorCtr="0">
            <a:spAutoFit/>
          </a:bodyPr>
          <a:lstStyle/>
          <a:p>
            <a:pPr marL="0" lvl="0" indent="0" algn="ctr" rtl="0">
              <a:lnSpc>
                <a:spcPct val="105000"/>
              </a:lnSpc>
              <a:spcBef>
                <a:spcPts val="0"/>
              </a:spcBef>
              <a:spcAft>
                <a:spcPts val="0"/>
              </a:spcAft>
              <a:buNone/>
            </a:pPr>
            <a:r>
              <a:rPr lang="en" sz="1030" b="1">
                <a:solidFill>
                  <a:srgbClr val="595959"/>
                </a:solidFill>
              </a:rPr>
              <a:t>River Schieberl</a:t>
            </a:r>
            <a:endParaRPr sz="1030" b="1">
              <a:solidFill>
                <a:srgbClr val="595959"/>
              </a:solidFill>
            </a:endParaRPr>
          </a:p>
          <a:p>
            <a:pPr marL="0" lvl="0" indent="0" algn="ctr" rtl="0">
              <a:lnSpc>
                <a:spcPct val="105000"/>
              </a:lnSpc>
              <a:spcBef>
                <a:spcPts val="0"/>
              </a:spcBef>
              <a:spcAft>
                <a:spcPts val="0"/>
              </a:spcAft>
              <a:buNone/>
            </a:pPr>
            <a:r>
              <a:rPr lang="en" sz="1030">
                <a:solidFill>
                  <a:srgbClr val="595959"/>
                </a:solidFill>
              </a:rPr>
              <a:t>Simulation</a:t>
            </a:r>
            <a:endParaRPr/>
          </a:p>
        </p:txBody>
      </p:sp>
      <p:pic>
        <p:nvPicPr>
          <p:cNvPr id="84" name="Google Shape;84;p15"/>
          <p:cNvPicPr preferRelativeResize="0"/>
          <p:nvPr/>
        </p:nvPicPr>
        <p:blipFill>
          <a:blip r:embed="rId7">
            <a:alphaModFix/>
          </a:blip>
          <a:stretch>
            <a:fillRect/>
          </a:stretch>
        </p:blipFill>
        <p:spPr>
          <a:xfrm>
            <a:off x="6885675" y="1397550"/>
            <a:ext cx="1371599" cy="1371599"/>
          </a:xfrm>
          <a:prstGeom prst="rect">
            <a:avLst/>
          </a:prstGeom>
          <a:noFill/>
          <a:ln>
            <a:noFill/>
          </a:ln>
        </p:spPr>
      </p:pic>
      <p:grpSp>
        <p:nvGrpSpPr>
          <p:cNvPr id="85" name="Google Shape;85;p15"/>
          <p:cNvGrpSpPr/>
          <p:nvPr/>
        </p:nvGrpSpPr>
        <p:grpSpPr>
          <a:xfrm>
            <a:off x="6063201" y="5520277"/>
            <a:ext cx="4025382" cy="3899026"/>
            <a:chOff x="2702876" y="414352"/>
            <a:chExt cx="4025382" cy="3899026"/>
          </a:xfrm>
        </p:grpSpPr>
        <p:grpSp>
          <p:nvGrpSpPr>
            <p:cNvPr id="86" name="Google Shape;86;p15"/>
            <p:cNvGrpSpPr/>
            <p:nvPr/>
          </p:nvGrpSpPr>
          <p:grpSpPr>
            <a:xfrm>
              <a:off x="2944084" y="414352"/>
              <a:ext cx="3784174" cy="3899026"/>
              <a:chOff x="2944084" y="414352"/>
              <a:chExt cx="3784174" cy="3899026"/>
            </a:xfrm>
          </p:grpSpPr>
          <p:sp>
            <p:nvSpPr>
              <p:cNvPr id="87" name="Google Shape;87;p15"/>
              <p:cNvSpPr/>
              <p:nvPr/>
            </p:nvSpPr>
            <p:spPr>
              <a:xfrm>
                <a:off x="2944084" y="812078"/>
                <a:ext cx="3501300" cy="3501300"/>
              </a:xfrm>
              <a:prstGeom prst="ellipse">
                <a:avLst/>
              </a:prstGeom>
              <a:solidFill>
                <a:srgbClr val="83E3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15"/>
              <p:cNvGrpSpPr/>
              <p:nvPr/>
            </p:nvGrpSpPr>
            <p:grpSpPr>
              <a:xfrm>
                <a:off x="3611776" y="414352"/>
                <a:ext cx="2166000" cy="2166000"/>
                <a:chOff x="3611776" y="414352"/>
                <a:chExt cx="2166000" cy="2166000"/>
              </a:xfrm>
            </p:grpSpPr>
            <p:sp>
              <p:nvSpPr>
                <p:cNvPr id="89" name="Google Shape;89;p15"/>
                <p:cNvSpPr/>
                <p:nvPr/>
              </p:nvSpPr>
              <p:spPr>
                <a:xfrm>
                  <a:off x="3611776" y="414352"/>
                  <a:ext cx="2166000" cy="2166000"/>
                </a:xfrm>
                <a:prstGeom prst="ellipse">
                  <a:avLst/>
                </a:prstGeom>
                <a:solidFill>
                  <a:srgbClr val="249C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txBox="1"/>
                <p:nvPr/>
              </p:nvSpPr>
              <p:spPr>
                <a:xfrm>
                  <a:off x="3792476" y="1057937"/>
                  <a:ext cx="1810200" cy="84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FFFFFF"/>
                      </a:solidFill>
                      <a:latin typeface="Roboto"/>
                      <a:ea typeface="Roboto"/>
                      <a:cs typeface="Roboto"/>
                      <a:sym typeface="Roboto"/>
                    </a:rPr>
                    <a:t>Multi-Agent Reinforcement</a:t>
                  </a:r>
                  <a:endParaRPr sz="1500" b="1">
                    <a:solidFill>
                      <a:srgbClr val="FFFFFF"/>
                    </a:solidFill>
                    <a:latin typeface="Roboto"/>
                    <a:ea typeface="Roboto"/>
                    <a:cs typeface="Roboto"/>
                    <a:sym typeface="Roboto"/>
                  </a:endParaRPr>
                </a:p>
              </p:txBody>
            </p:sp>
          </p:grpSp>
          <p:grpSp>
            <p:nvGrpSpPr>
              <p:cNvPr id="91" name="Google Shape;91;p15"/>
              <p:cNvGrpSpPr/>
              <p:nvPr/>
            </p:nvGrpSpPr>
            <p:grpSpPr>
              <a:xfrm>
                <a:off x="4562258" y="2032864"/>
                <a:ext cx="2166000" cy="2166000"/>
                <a:chOff x="4562258" y="2032864"/>
                <a:chExt cx="2166000" cy="2166000"/>
              </a:xfrm>
            </p:grpSpPr>
            <p:sp>
              <p:nvSpPr>
                <p:cNvPr id="92" name="Google Shape;92;p15"/>
                <p:cNvSpPr/>
                <p:nvPr/>
              </p:nvSpPr>
              <p:spPr>
                <a:xfrm>
                  <a:off x="4562258" y="2032864"/>
                  <a:ext cx="2166000" cy="2166000"/>
                </a:xfrm>
                <a:prstGeom prst="ellipse">
                  <a:avLst/>
                </a:prstGeom>
                <a:solidFill>
                  <a:srgbClr val="1D7E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txBox="1"/>
                <p:nvPr/>
              </p:nvSpPr>
              <p:spPr>
                <a:xfrm>
                  <a:off x="5027346" y="2757428"/>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FFFFFF"/>
                      </a:solidFill>
                      <a:latin typeface="Roboto"/>
                      <a:ea typeface="Roboto"/>
                      <a:cs typeface="Roboto"/>
                      <a:sym typeface="Roboto"/>
                    </a:rPr>
                    <a:t>Sustainability</a:t>
                  </a:r>
                  <a:endParaRPr sz="1500" b="1">
                    <a:solidFill>
                      <a:srgbClr val="FFFFFF"/>
                    </a:solidFill>
                    <a:latin typeface="Roboto"/>
                    <a:ea typeface="Roboto"/>
                    <a:cs typeface="Roboto"/>
                    <a:sym typeface="Roboto"/>
                  </a:endParaRPr>
                </a:p>
              </p:txBody>
            </p:sp>
          </p:grpSp>
        </p:grpSp>
        <p:grpSp>
          <p:nvGrpSpPr>
            <p:cNvPr id="94" name="Google Shape;94;p15"/>
            <p:cNvGrpSpPr/>
            <p:nvPr/>
          </p:nvGrpSpPr>
          <p:grpSpPr>
            <a:xfrm>
              <a:off x="2702876" y="2032864"/>
              <a:ext cx="2166000" cy="2166000"/>
              <a:chOff x="2702876" y="2032864"/>
              <a:chExt cx="2166000" cy="2166000"/>
            </a:xfrm>
          </p:grpSpPr>
          <p:sp>
            <p:nvSpPr>
              <p:cNvPr id="95" name="Google Shape;95;p15"/>
              <p:cNvSpPr/>
              <p:nvPr/>
            </p:nvSpPr>
            <p:spPr>
              <a:xfrm>
                <a:off x="2702876" y="2032864"/>
                <a:ext cx="2166000" cy="2166000"/>
              </a:xfrm>
              <a:prstGeom prst="ellipse">
                <a:avLst/>
              </a:prstGeom>
              <a:solidFill>
                <a:srgbClr val="15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txBox="1"/>
              <p:nvPr/>
            </p:nvSpPr>
            <p:spPr>
              <a:xfrm>
                <a:off x="3037831" y="2757428"/>
                <a:ext cx="1496100" cy="70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FFFFFF"/>
                    </a:solidFill>
                    <a:latin typeface="Roboto"/>
                    <a:ea typeface="Roboto"/>
                    <a:cs typeface="Roboto"/>
                    <a:sym typeface="Roboto"/>
                  </a:rPr>
                  <a:t>Agriculture </a:t>
                </a:r>
                <a:endParaRPr sz="1500" b="1">
                  <a:solidFill>
                    <a:srgbClr val="FFFFFF"/>
                  </a:solidFill>
                  <a:latin typeface="Roboto"/>
                  <a:ea typeface="Roboto"/>
                  <a:cs typeface="Roboto"/>
                  <a:sym typeface="Roboto"/>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6"/>
          <p:cNvPicPr preferRelativeResize="0"/>
          <p:nvPr/>
        </p:nvPicPr>
        <p:blipFill rotWithShape="1">
          <a:blip r:embed="rId3">
            <a:alphaModFix/>
          </a:blip>
          <a:srcRect t="61541"/>
          <a:stretch/>
        </p:blipFill>
        <p:spPr>
          <a:xfrm>
            <a:off x="0" y="2505901"/>
            <a:ext cx="9144003" cy="2637600"/>
          </a:xfrm>
          <a:prstGeom prst="rect">
            <a:avLst/>
          </a:prstGeom>
          <a:noFill/>
          <a:ln>
            <a:noFill/>
          </a:ln>
        </p:spPr>
      </p:pic>
      <p:sp>
        <p:nvSpPr>
          <p:cNvPr id="102" name="Google Shape;102;p16"/>
          <p:cNvSpPr/>
          <p:nvPr/>
        </p:nvSpPr>
        <p:spPr>
          <a:xfrm>
            <a:off x="1200" y="2469750"/>
            <a:ext cx="9144000" cy="26772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txBox="1">
            <a:spLocks noGrp="1"/>
          </p:cNvSpPr>
          <p:nvPr>
            <p:ph type="title"/>
          </p:nvPr>
        </p:nvSpPr>
        <p:spPr>
          <a:xfrm>
            <a:off x="311700" y="651950"/>
            <a:ext cx="837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371914"/>
                </a:solidFill>
                <a:latin typeface="Playfair Display"/>
                <a:ea typeface="Playfair Display"/>
                <a:cs typeface="Playfair Display"/>
                <a:sym typeface="Playfair Display"/>
              </a:rPr>
              <a:t>We’re on a mission to reduce food waste</a:t>
            </a:r>
            <a:endParaRPr sz="2500">
              <a:solidFill>
                <a:srgbClr val="371914"/>
              </a:solidFill>
              <a:latin typeface="Playfair Display"/>
              <a:ea typeface="Playfair Display"/>
              <a:cs typeface="Playfair Display"/>
              <a:sym typeface="Playfair Display"/>
            </a:endParaRPr>
          </a:p>
        </p:txBody>
      </p:sp>
      <p:sp>
        <p:nvSpPr>
          <p:cNvPr id="104" name="Google Shape;104;p16"/>
          <p:cNvSpPr txBox="1"/>
          <p:nvPr/>
        </p:nvSpPr>
        <p:spPr>
          <a:xfrm>
            <a:off x="391875" y="1334125"/>
            <a:ext cx="8037300" cy="10989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2"/>
              </a:buClr>
              <a:buSzPts val="1800"/>
              <a:buChar char="●"/>
            </a:pPr>
            <a:r>
              <a:rPr lang="en" sz="1800" b="1">
                <a:solidFill>
                  <a:schemeClr val="dk2"/>
                </a:solidFill>
              </a:rPr>
              <a:t>92 billion pounds</a:t>
            </a:r>
            <a:r>
              <a:rPr lang="en" sz="1800">
                <a:solidFill>
                  <a:schemeClr val="dk2"/>
                </a:solidFill>
              </a:rPr>
              <a:t> of food is wasted in the U.S. each year</a:t>
            </a:r>
            <a:endParaRPr sz="1800">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a:solidFill>
                  <a:schemeClr val="dk2"/>
                </a:solidFill>
              </a:rPr>
              <a:t>Field losses of edible produce are </a:t>
            </a:r>
            <a:r>
              <a:rPr lang="en" sz="1800" b="1">
                <a:solidFill>
                  <a:schemeClr val="dk2"/>
                </a:solidFill>
              </a:rPr>
              <a:t>~34% of marketed yield</a:t>
            </a:r>
            <a:endParaRPr sz="1800" b="1">
              <a:solidFill>
                <a:schemeClr val="dk2"/>
              </a:solidFill>
            </a:endParaRPr>
          </a:p>
          <a:p>
            <a:pPr marL="457200" lvl="0" indent="-342900" algn="l" rtl="0">
              <a:lnSpc>
                <a:spcPct val="115000"/>
              </a:lnSpc>
              <a:spcBef>
                <a:spcPts val="0"/>
              </a:spcBef>
              <a:spcAft>
                <a:spcPts val="0"/>
              </a:spcAft>
              <a:buClr>
                <a:schemeClr val="dk2"/>
              </a:buClr>
              <a:buSzPts val="1800"/>
              <a:buChar char="●"/>
            </a:pPr>
            <a:r>
              <a:rPr lang="en" sz="1800">
                <a:solidFill>
                  <a:schemeClr val="dk2"/>
                </a:solidFill>
              </a:rPr>
              <a:t>“Windfall” fruit is a key contributor to waste on modern commercial farms</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7"/>
          <p:cNvPicPr preferRelativeResize="0"/>
          <p:nvPr/>
        </p:nvPicPr>
        <p:blipFill rotWithShape="1">
          <a:blip r:embed="rId3">
            <a:alphaModFix/>
          </a:blip>
          <a:srcRect t="25003"/>
          <a:stretch/>
        </p:blipFill>
        <p:spPr>
          <a:xfrm>
            <a:off x="0" y="0"/>
            <a:ext cx="9144003"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Existing Technology</a:t>
            </a:r>
            <a:endParaRPr>
              <a:solidFill>
                <a:srgbClr val="371914"/>
              </a:solidFill>
              <a:latin typeface="Playfair Display"/>
              <a:ea typeface="Playfair Display"/>
              <a:cs typeface="Playfair Display"/>
              <a:sym typeface="Playfair Display"/>
            </a:endParaRPr>
          </a:p>
        </p:txBody>
      </p:sp>
      <p:sp>
        <p:nvSpPr>
          <p:cNvPr id="115" name="Google Shape;115;p18"/>
          <p:cNvSpPr txBox="1">
            <a:spLocks noGrp="1"/>
          </p:cNvSpPr>
          <p:nvPr>
            <p:ph type="body" idx="1"/>
          </p:nvPr>
        </p:nvSpPr>
        <p:spPr>
          <a:xfrm>
            <a:off x="311700" y="1152475"/>
            <a:ext cx="8520600" cy="235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Manually operated equipment that specializes in windfalls (Zim)</a:t>
            </a:r>
            <a:endParaRPr/>
          </a:p>
          <a:p>
            <a:pPr marL="457200" lvl="0" indent="-342900" algn="l" rtl="0">
              <a:spcBef>
                <a:spcPts val="0"/>
              </a:spcBef>
              <a:spcAft>
                <a:spcPts val="0"/>
              </a:spcAft>
              <a:buSzPts val="1800"/>
              <a:buChar char="●"/>
            </a:pPr>
            <a:r>
              <a:rPr lang="en"/>
              <a:t>Robotic platforms that harvest fruit from the plant</a:t>
            </a:r>
            <a:endParaRPr/>
          </a:p>
          <a:p>
            <a:pPr marL="914400" lvl="1" indent="-317500" algn="l" rtl="0">
              <a:spcBef>
                <a:spcPts val="0"/>
              </a:spcBef>
              <a:spcAft>
                <a:spcPts val="0"/>
              </a:spcAft>
              <a:buSzPts val="1400"/>
              <a:buChar char="○"/>
            </a:pPr>
            <a:r>
              <a:rPr lang="en"/>
              <a:t>Each platform tends to work on only a small number of specific fruits</a:t>
            </a:r>
            <a:endParaRPr/>
          </a:p>
          <a:p>
            <a:pPr marL="914400" lvl="1" indent="-317500" algn="l" rtl="0">
              <a:spcBef>
                <a:spcPts val="0"/>
              </a:spcBef>
              <a:spcAft>
                <a:spcPts val="0"/>
              </a:spcAft>
              <a:buSzPts val="1400"/>
              <a:buChar char="○"/>
            </a:pPr>
            <a:r>
              <a:rPr lang="en"/>
              <a:t>Platforms often are designed to work in specialized environments</a:t>
            </a:r>
            <a:endParaRPr/>
          </a:p>
          <a:p>
            <a:pPr marL="1371600" lvl="2" indent="-317500" algn="l" rtl="0">
              <a:spcBef>
                <a:spcPts val="0"/>
              </a:spcBef>
              <a:spcAft>
                <a:spcPts val="0"/>
              </a:spcAft>
              <a:buSzPts val="1400"/>
              <a:buChar char="■"/>
            </a:pPr>
            <a:r>
              <a:rPr lang="en"/>
              <a:t>Indoor or greenhouse farms with rails between rows (advanced.farm)</a:t>
            </a:r>
            <a:endParaRPr/>
          </a:p>
          <a:p>
            <a:pPr marL="1371600" lvl="2" indent="-317500" algn="l" rtl="0">
              <a:spcBef>
                <a:spcPts val="0"/>
              </a:spcBef>
              <a:spcAft>
                <a:spcPts val="0"/>
              </a:spcAft>
              <a:buSzPts val="1400"/>
              <a:buChar char="■"/>
            </a:pPr>
            <a:r>
              <a:rPr lang="en"/>
              <a:t>Vertical wall trellis systems for orchards (Tevel)</a:t>
            </a:r>
            <a:endParaRPr/>
          </a:p>
        </p:txBody>
      </p:sp>
      <p:grpSp>
        <p:nvGrpSpPr>
          <p:cNvPr id="116" name="Google Shape;116;p18"/>
          <p:cNvGrpSpPr/>
          <p:nvPr/>
        </p:nvGrpSpPr>
        <p:grpSpPr>
          <a:xfrm>
            <a:off x="0" y="3637425"/>
            <a:ext cx="9144000" cy="1506075"/>
            <a:chOff x="0" y="3637425"/>
            <a:chExt cx="9144000" cy="1506075"/>
          </a:xfrm>
        </p:grpSpPr>
        <p:pic>
          <p:nvPicPr>
            <p:cNvPr id="117" name="Google Shape;117;p18"/>
            <p:cNvPicPr preferRelativeResize="0"/>
            <p:nvPr/>
          </p:nvPicPr>
          <p:blipFill rotWithShape="1">
            <a:blip r:embed="rId3">
              <a:alphaModFix/>
            </a:blip>
            <a:srcRect t="83998"/>
            <a:stretch/>
          </p:blipFill>
          <p:spPr>
            <a:xfrm>
              <a:off x="0" y="3680375"/>
              <a:ext cx="9144000" cy="1463124"/>
            </a:xfrm>
            <a:prstGeom prst="rect">
              <a:avLst/>
            </a:prstGeom>
            <a:noFill/>
            <a:ln>
              <a:noFill/>
            </a:ln>
          </p:spPr>
        </p:pic>
        <p:sp>
          <p:nvSpPr>
            <p:cNvPr id="118" name="Google Shape;118;p18"/>
            <p:cNvSpPr/>
            <p:nvPr/>
          </p:nvSpPr>
          <p:spPr>
            <a:xfrm>
              <a:off x="0" y="3637425"/>
              <a:ext cx="9144000" cy="15060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9" name="Google Shape;119;p18"/>
          <p:cNvPicPr preferRelativeResize="0"/>
          <p:nvPr/>
        </p:nvPicPr>
        <p:blipFill>
          <a:blip r:embed="rId4">
            <a:alphaModFix/>
          </a:blip>
          <a:stretch>
            <a:fillRect/>
          </a:stretch>
        </p:blipFill>
        <p:spPr>
          <a:xfrm>
            <a:off x="223599" y="2994400"/>
            <a:ext cx="2530374" cy="1690549"/>
          </a:xfrm>
          <a:prstGeom prst="rect">
            <a:avLst/>
          </a:prstGeom>
          <a:noFill/>
          <a:ln w="9525" cap="flat" cmpd="sng">
            <a:solidFill>
              <a:schemeClr val="dk2"/>
            </a:solidFill>
            <a:prstDash val="solid"/>
            <a:round/>
            <a:headEnd type="none" w="sm" len="sm"/>
            <a:tailEnd type="none" w="sm" len="sm"/>
          </a:ln>
        </p:spPr>
      </p:pic>
      <p:pic>
        <p:nvPicPr>
          <p:cNvPr id="120" name="Google Shape;120;p18"/>
          <p:cNvPicPr preferRelativeResize="0"/>
          <p:nvPr/>
        </p:nvPicPr>
        <p:blipFill>
          <a:blip r:embed="rId5">
            <a:alphaModFix/>
          </a:blip>
          <a:stretch>
            <a:fillRect/>
          </a:stretch>
        </p:blipFill>
        <p:spPr>
          <a:xfrm>
            <a:off x="5986975" y="2994400"/>
            <a:ext cx="3002571" cy="16905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21" name="Google Shape;121;p18"/>
          <p:cNvPicPr preferRelativeResize="0"/>
          <p:nvPr/>
        </p:nvPicPr>
        <p:blipFill>
          <a:blip r:embed="rId6">
            <a:alphaModFix/>
          </a:blip>
          <a:stretch>
            <a:fillRect/>
          </a:stretch>
        </p:blipFill>
        <p:spPr>
          <a:xfrm>
            <a:off x="2879575" y="2994402"/>
            <a:ext cx="3002573" cy="1688958"/>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pSp>
        <p:nvGrpSpPr>
          <p:cNvPr id="126" name="Google Shape;126;p19"/>
          <p:cNvGrpSpPr/>
          <p:nvPr/>
        </p:nvGrpSpPr>
        <p:grpSpPr>
          <a:xfrm>
            <a:off x="4369500" y="-14400"/>
            <a:ext cx="4774500" cy="5172300"/>
            <a:chOff x="4369500" y="-14400"/>
            <a:chExt cx="4774500" cy="5172300"/>
          </a:xfrm>
        </p:grpSpPr>
        <p:pic>
          <p:nvPicPr>
            <p:cNvPr id="127" name="Google Shape;127;p19"/>
            <p:cNvPicPr preferRelativeResize="0"/>
            <p:nvPr/>
          </p:nvPicPr>
          <p:blipFill rotWithShape="1">
            <a:blip r:embed="rId3">
              <a:alphaModFix/>
            </a:blip>
            <a:srcRect l="31107" r="7752" b="9690"/>
            <a:stretch/>
          </p:blipFill>
          <p:spPr>
            <a:xfrm>
              <a:off x="4395250" y="0"/>
              <a:ext cx="4730099" cy="5143499"/>
            </a:xfrm>
            <a:prstGeom prst="rect">
              <a:avLst/>
            </a:prstGeom>
            <a:noFill/>
            <a:ln>
              <a:noFill/>
            </a:ln>
          </p:spPr>
        </p:pic>
        <p:sp>
          <p:nvSpPr>
            <p:cNvPr id="128" name="Google Shape;128;p19"/>
            <p:cNvSpPr/>
            <p:nvPr/>
          </p:nvSpPr>
          <p:spPr>
            <a:xfrm rot="-5400000">
              <a:off x="4170600" y="184500"/>
              <a:ext cx="5172300" cy="4774500"/>
            </a:xfrm>
            <a:prstGeom prst="rect">
              <a:avLst/>
            </a:prstGeom>
            <a:gradFill>
              <a:gsLst>
                <a:gs pos="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19"/>
          <p:cNvSpPr txBox="1">
            <a:spLocks noGrp="1"/>
          </p:cNvSpPr>
          <p:nvPr>
            <p:ph type="body" idx="1"/>
          </p:nvPr>
        </p:nvSpPr>
        <p:spPr>
          <a:xfrm>
            <a:off x="311700" y="1152475"/>
            <a:ext cx="5648400" cy="37695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b="1"/>
              <a:t>Commercial Farms</a:t>
            </a:r>
            <a:endParaRPr b="1"/>
          </a:p>
          <a:p>
            <a:pPr marL="457200" lvl="0" indent="0" algn="l" rtl="0">
              <a:spcBef>
                <a:spcPts val="1200"/>
              </a:spcBef>
              <a:spcAft>
                <a:spcPts val="0"/>
              </a:spcAft>
              <a:buNone/>
            </a:pPr>
            <a:r>
              <a:rPr lang="en"/>
              <a:t>- apple growers w/ 10+ acres</a:t>
            </a:r>
            <a:endParaRPr/>
          </a:p>
          <a:p>
            <a:pPr marL="457200" lvl="0" indent="0" algn="l" rtl="0">
              <a:spcBef>
                <a:spcPts val="1200"/>
              </a:spcBef>
              <a:spcAft>
                <a:spcPts val="0"/>
              </a:spcAft>
              <a:buNone/>
            </a:pPr>
            <a:r>
              <a:rPr lang="en"/>
              <a:t>- orchard layout conducive to automation</a:t>
            </a:r>
            <a:endParaRPr/>
          </a:p>
          <a:p>
            <a:pPr marL="457200" lvl="0" indent="0" algn="l" rtl="0">
              <a:spcBef>
                <a:spcPts val="1200"/>
              </a:spcBef>
              <a:spcAft>
                <a:spcPts val="0"/>
              </a:spcAft>
              <a:buClr>
                <a:schemeClr val="dk1"/>
              </a:buClr>
              <a:buSzPct val="61111"/>
              <a:buFont typeface="Arial"/>
              <a:buNone/>
            </a:pPr>
            <a:r>
              <a:rPr lang="en"/>
              <a:t>- acceptable apple variety for processing</a:t>
            </a:r>
            <a:endParaRPr/>
          </a:p>
          <a:p>
            <a:pPr marL="457200" lvl="0" indent="0" algn="l" rtl="0">
              <a:spcBef>
                <a:spcPts val="1200"/>
              </a:spcBef>
              <a:spcAft>
                <a:spcPts val="0"/>
              </a:spcAft>
              <a:buNone/>
            </a:pPr>
            <a:r>
              <a:rPr lang="en"/>
              <a:t>- desire to harvest windfalls</a:t>
            </a:r>
            <a:endParaRPr/>
          </a:p>
          <a:p>
            <a:pPr marL="457200" lvl="0" indent="0" algn="l" rtl="0">
              <a:spcBef>
                <a:spcPts val="1200"/>
              </a:spcBef>
              <a:spcAft>
                <a:spcPts val="0"/>
              </a:spcAft>
              <a:buNone/>
            </a:pPr>
            <a:r>
              <a:rPr lang="en"/>
              <a:t>- open to implementing robotic technology</a:t>
            </a:r>
            <a:endParaRPr/>
          </a:p>
          <a:p>
            <a:pPr marL="457200" lvl="0" indent="0" algn="l" rtl="0">
              <a:spcBef>
                <a:spcPts val="1200"/>
              </a:spcBef>
              <a:spcAft>
                <a:spcPts val="0"/>
              </a:spcAft>
              <a:buNone/>
            </a:pPr>
            <a:endParaRPr/>
          </a:p>
          <a:p>
            <a:pPr marL="0" lvl="0" indent="0" algn="l" rtl="0">
              <a:spcBef>
                <a:spcPts val="1200"/>
              </a:spcBef>
              <a:spcAft>
                <a:spcPts val="0"/>
              </a:spcAft>
              <a:buNone/>
            </a:pPr>
            <a:r>
              <a:rPr lang="en" b="1"/>
              <a:t>Business Model:</a:t>
            </a:r>
            <a:r>
              <a:rPr lang="en"/>
              <a:t> subscription or rental model for technology deployment</a:t>
            </a:r>
            <a:endParaRPr/>
          </a:p>
          <a:p>
            <a:pPr marL="0" lvl="0" indent="0" algn="l" rtl="0">
              <a:spcBef>
                <a:spcPts val="1200"/>
              </a:spcBef>
              <a:spcAft>
                <a:spcPts val="1200"/>
              </a:spcAft>
              <a:buNone/>
            </a:pPr>
            <a:r>
              <a:rPr lang="en"/>
              <a:t>	</a:t>
            </a:r>
            <a:endParaRPr/>
          </a:p>
        </p:txBody>
      </p:sp>
      <p:sp>
        <p:nvSpPr>
          <p:cNvPr id="130" name="Google Shape;130;p19"/>
          <p:cNvSpPr txBox="1">
            <a:spLocks noGrp="1"/>
          </p:cNvSpPr>
          <p:nvPr>
            <p:ph type="title"/>
          </p:nvPr>
        </p:nvSpPr>
        <p:spPr>
          <a:xfrm>
            <a:off x="311700" y="445025"/>
            <a:ext cx="5428800" cy="597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Target Customer (Primary)</a:t>
            </a:r>
            <a:endParaRPr>
              <a:solidFill>
                <a:srgbClr val="371914"/>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body" idx="1"/>
          </p:nvPr>
        </p:nvSpPr>
        <p:spPr>
          <a:xfrm>
            <a:off x="311700" y="1152475"/>
            <a:ext cx="4990500" cy="40053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b="1"/>
              <a:t>Apple Processing Companies</a:t>
            </a:r>
            <a:endParaRPr b="1"/>
          </a:p>
          <a:p>
            <a:pPr marL="457200" lvl="0" indent="0" algn="l" rtl="0">
              <a:spcBef>
                <a:spcPts val="1200"/>
              </a:spcBef>
              <a:spcAft>
                <a:spcPts val="0"/>
              </a:spcAft>
              <a:buNone/>
            </a:pPr>
            <a:r>
              <a:rPr lang="en"/>
              <a:t>- Juice and Cider Manufacturer’s</a:t>
            </a:r>
            <a:endParaRPr/>
          </a:p>
          <a:p>
            <a:pPr marL="457200" lvl="0" indent="0" algn="l" rtl="0">
              <a:spcBef>
                <a:spcPts val="1200"/>
              </a:spcBef>
              <a:spcAft>
                <a:spcPts val="0"/>
              </a:spcAft>
              <a:buNone/>
            </a:pPr>
            <a:r>
              <a:rPr lang="en"/>
              <a:t>- Applesauce and Apple Butter Producers</a:t>
            </a:r>
            <a:endParaRPr/>
          </a:p>
          <a:p>
            <a:pPr marL="457200" lvl="0" indent="0" algn="l" rtl="0">
              <a:spcBef>
                <a:spcPts val="1200"/>
              </a:spcBef>
              <a:spcAft>
                <a:spcPts val="0"/>
              </a:spcAft>
              <a:buNone/>
            </a:pPr>
            <a:r>
              <a:rPr lang="en"/>
              <a:t>- Dried Fruit Manufacturers</a:t>
            </a:r>
            <a:endParaRPr/>
          </a:p>
          <a:p>
            <a:pPr marL="457200" lvl="0" indent="0" algn="l" rtl="0">
              <a:spcBef>
                <a:spcPts val="1200"/>
              </a:spcBef>
              <a:spcAft>
                <a:spcPts val="0"/>
              </a:spcAft>
              <a:buNone/>
            </a:pPr>
            <a:r>
              <a:rPr lang="en"/>
              <a:t>- Animal Feed Producers</a:t>
            </a:r>
            <a:endParaRPr/>
          </a:p>
          <a:p>
            <a:pPr marL="457200" lvl="0" indent="0" algn="l" rtl="0">
              <a:spcBef>
                <a:spcPts val="1200"/>
              </a:spcBef>
              <a:spcAft>
                <a:spcPts val="0"/>
              </a:spcAft>
              <a:buNone/>
            </a:pPr>
            <a:r>
              <a:rPr lang="en"/>
              <a:t>- Distilleries</a:t>
            </a:r>
            <a:endParaRPr/>
          </a:p>
          <a:p>
            <a:pPr marL="457200" lvl="0" indent="0" algn="l" rtl="0">
              <a:spcBef>
                <a:spcPts val="1200"/>
              </a:spcBef>
              <a:spcAft>
                <a:spcPts val="0"/>
              </a:spcAft>
              <a:buNone/>
            </a:pPr>
            <a:r>
              <a:rPr lang="en"/>
              <a:t>- Pectin Manufacturers</a:t>
            </a:r>
            <a:endParaRPr/>
          </a:p>
          <a:p>
            <a:pPr marL="457200" lvl="0" indent="0" algn="l" rtl="0">
              <a:spcBef>
                <a:spcPts val="1200"/>
              </a:spcBef>
              <a:spcAft>
                <a:spcPts val="0"/>
              </a:spcAft>
              <a:buNone/>
            </a:pPr>
            <a:endParaRPr/>
          </a:p>
          <a:p>
            <a:pPr marL="0" lvl="0" indent="0" algn="l" rtl="0">
              <a:spcBef>
                <a:spcPts val="1200"/>
              </a:spcBef>
              <a:spcAft>
                <a:spcPts val="0"/>
              </a:spcAft>
              <a:buNone/>
            </a:pPr>
            <a:r>
              <a:rPr lang="en" b="1"/>
              <a:t>Business Model:</a:t>
            </a:r>
            <a:r>
              <a:rPr lang="en"/>
              <a:t> acquiring the rights to harvest windfalls and selling direct to processors</a:t>
            </a:r>
            <a:endParaRPr/>
          </a:p>
          <a:p>
            <a:pPr marL="0" lvl="0" indent="0" algn="l" rtl="0">
              <a:spcBef>
                <a:spcPts val="1200"/>
              </a:spcBef>
              <a:spcAft>
                <a:spcPts val="1200"/>
              </a:spcAft>
              <a:buNone/>
            </a:pPr>
            <a:r>
              <a:rPr lang="en"/>
              <a:t>	</a:t>
            </a:r>
            <a:endParaRPr/>
          </a:p>
        </p:txBody>
      </p:sp>
      <p:sp>
        <p:nvSpPr>
          <p:cNvPr id="136" name="Google Shape;136;p20"/>
          <p:cNvSpPr txBox="1">
            <a:spLocks noGrp="1"/>
          </p:cNvSpPr>
          <p:nvPr>
            <p:ph type="title"/>
          </p:nvPr>
        </p:nvSpPr>
        <p:spPr>
          <a:xfrm>
            <a:off x="311700" y="445025"/>
            <a:ext cx="5428800" cy="597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71914"/>
                </a:solidFill>
                <a:latin typeface="Playfair Display"/>
                <a:ea typeface="Playfair Display"/>
                <a:cs typeface="Playfair Display"/>
                <a:sym typeface="Playfair Display"/>
              </a:rPr>
              <a:t>Target Customer (Secondary)</a:t>
            </a:r>
            <a:endParaRPr>
              <a:solidFill>
                <a:srgbClr val="371914"/>
              </a:solidFill>
              <a:latin typeface="Playfair Display"/>
              <a:ea typeface="Playfair Display"/>
              <a:cs typeface="Playfair Display"/>
              <a:sym typeface="Playfair Display"/>
            </a:endParaRPr>
          </a:p>
        </p:txBody>
      </p:sp>
      <p:pic>
        <p:nvPicPr>
          <p:cNvPr id="137" name="Google Shape;137;p20"/>
          <p:cNvPicPr preferRelativeResize="0"/>
          <p:nvPr/>
        </p:nvPicPr>
        <p:blipFill>
          <a:blip r:embed="rId3">
            <a:alphaModFix/>
          </a:blip>
          <a:stretch>
            <a:fillRect/>
          </a:stretch>
        </p:blipFill>
        <p:spPr>
          <a:xfrm>
            <a:off x="5977750" y="1004027"/>
            <a:ext cx="2281149" cy="313542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pSp>
        <p:nvGrpSpPr>
          <p:cNvPr id="142" name="Google Shape;142;p21"/>
          <p:cNvGrpSpPr/>
          <p:nvPr/>
        </p:nvGrpSpPr>
        <p:grpSpPr>
          <a:xfrm>
            <a:off x="0" y="3637425"/>
            <a:ext cx="9144000" cy="1506075"/>
            <a:chOff x="0" y="3637425"/>
            <a:chExt cx="9144000" cy="1506075"/>
          </a:xfrm>
        </p:grpSpPr>
        <p:pic>
          <p:nvPicPr>
            <p:cNvPr id="143" name="Google Shape;143;p21"/>
            <p:cNvPicPr preferRelativeResize="0"/>
            <p:nvPr/>
          </p:nvPicPr>
          <p:blipFill rotWithShape="1">
            <a:blip r:embed="rId3">
              <a:alphaModFix/>
            </a:blip>
            <a:srcRect t="83998"/>
            <a:stretch/>
          </p:blipFill>
          <p:spPr>
            <a:xfrm>
              <a:off x="0" y="3680375"/>
              <a:ext cx="9144000" cy="1463124"/>
            </a:xfrm>
            <a:prstGeom prst="rect">
              <a:avLst/>
            </a:prstGeom>
            <a:noFill/>
            <a:ln>
              <a:noFill/>
            </a:ln>
          </p:spPr>
        </p:pic>
        <p:sp>
          <p:nvSpPr>
            <p:cNvPr id="144" name="Google Shape;144;p21"/>
            <p:cNvSpPr/>
            <p:nvPr/>
          </p:nvSpPr>
          <p:spPr>
            <a:xfrm>
              <a:off x="0" y="3637425"/>
              <a:ext cx="9144000" cy="1506000"/>
            </a:xfrm>
            <a:prstGeom prst="rect">
              <a:avLst/>
            </a:prstGeom>
            <a:gradFill>
              <a:gsLst>
                <a:gs pos="0">
                  <a:srgbClr val="FFFFFF"/>
                </a:gs>
                <a:gs pos="8000">
                  <a:srgbClr val="FFFFFF"/>
                </a:gs>
                <a:gs pos="100000">
                  <a:srgbClr val="FFFFFF">
                    <a:alpha val="10196"/>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p21"/>
          <p:cNvSpPr txBox="1">
            <a:spLocks noGrp="1"/>
          </p:cNvSpPr>
          <p:nvPr>
            <p:ph type="title"/>
          </p:nvPr>
        </p:nvSpPr>
        <p:spPr>
          <a:xfrm>
            <a:off x="311700" y="651950"/>
            <a:ext cx="837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371914"/>
                </a:solidFill>
                <a:latin typeface="Playfair Display"/>
                <a:ea typeface="Playfair Display"/>
                <a:cs typeface="Playfair Display"/>
                <a:sym typeface="Playfair Display"/>
              </a:rPr>
              <a:t>Merging technology with agriculture to revive windfall</a:t>
            </a:r>
            <a:endParaRPr sz="2500">
              <a:solidFill>
                <a:srgbClr val="371914"/>
              </a:solidFill>
              <a:latin typeface="Playfair Display"/>
              <a:ea typeface="Playfair Display"/>
              <a:cs typeface="Playfair Display"/>
              <a:sym typeface="Playfair Display"/>
            </a:endParaRPr>
          </a:p>
        </p:txBody>
      </p:sp>
      <p:sp>
        <p:nvSpPr>
          <p:cNvPr id="146" name="Google Shape;146;p21"/>
          <p:cNvSpPr txBox="1">
            <a:spLocks noGrp="1"/>
          </p:cNvSpPr>
          <p:nvPr>
            <p:ph type="body" idx="1"/>
          </p:nvPr>
        </p:nvSpPr>
        <p:spPr>
          <a:xfrm>
            <a:off x="396900" y="1301875"/>
            <a:ext cx="8370600" cy="311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Windfall loss is a very challenging problem that is often solved with manual labor or not at all.</a:t>
            </a:r>
            <a:endParaRPr/>
          </a:p>
          <a:p>
            <a:pPr marL="457200" lvl="0" indent="-342900" algn="l" rtl="0">
              <a:spcBef>
                <a:spcPts val="0"/>
              </a:spcBef>
              <a:spcAft>
                <a:spcPts val="0"/>
              </a:spcAft>
              <a:buSzPts val="1800"/>
              <a:buChar char="●"/>
            </a:pPr>
            <a:r>
              <a:rPr lang="en"/>
              <a:t>Extending cutting edge Multi-Agent Reinforcement Learning (MARL) research to food sustainability</a:t>
            </a:r>
            <a:endParaRPr/>
          </a:p>
          <a:p>
            <a:pPr marL="457200" lvl="0" indent="-342900" algn="l" rtl="0">
              <a:spcBef>
                <a:spcPts val="0"/>
              </a:spcBef>
              <a:spcAft>
                <a:spcPts val="0"/>
              </a:spcAft>
              <a:buSzPts val="1800"/>
              <a:buChar char="●"/>
            </a:pPr>
            <a:r>
              <a:rPr lang="en"/>
              <a:t>Improving yield could drive higher revenues by ~$220M in the U.S. market</a:t>
            </a:r>
            <a:endParaRPr/>
          </a:p>
          <a:p>
            <a:pPr marL="457200" lvl="0" indent="-342900" algn="l" rtl="0">
              <a:spcBef>
                <a:spcPts val="0"/>
              </a:spcBef>
              <a:spcAft>
                <a:spcPts val="0"/>
              </a:spcAft>
              <a:buSzPts val="1800"/>
              <a:buChar char="●"/>
            </a:pPr>
            <a:r>
              <a:rPr lang="en"/>
              <a:t>Paving the way for additional research through extensible and generalizable models and environments</a:t>
            </a:r>
            <a:endParaRPr/>
          </a:p>
          <a:p>
            <a:pPr marL="0" lvl="0" indent="0" algn="ctr" rtl="0">
              <a:spcBef>
                <a:spcPts val="1200"/>
              </a:spcBef>
              <a:spcAft>
                <a:spcPts val="1200"/>
              </a:spcAft>
              <a:buNone/>
            </a:pPr>
            <a:r>
              <a:rPr lang="en" sz="2700" i="1">
                <a:solidFill>
                  <a:srgbClr val="FF0000"/>
                </a:solidFill>
                <a:highlight>
                  <a:schemeClr val="lt1"/>
                </a:highlight>
              </a:rPr>
              <a:t>Our secret sauce is       APPLESAUCE</a:t>
            </a:r>
            <a:endParaRPr sz="2700" b="1" i="1">
              <a:solidFill>
                <a:srgbClr val="FF0000"/>
              </a:solidFill>
            </a:endParaRPr>
          </a:p>
        </p:txBody>
      </p:sp>
      <p:pic>
        <p:nvPicPr>
          <p:cNvPr id="147" name="Google Shape;147;p21"/>
          <p:cNvPicPr preferRelativeResize="0"/>
          <p:nvPr/>
        </p:nvPicPr>
        <p:blipFill>
          <a:blip r:embed="rId4">
            <a:alphaModFix/>
          </a:blip>
          <a:stretch>
            <a:fillRect/>
          </a:stretch>
        </p:blipFill>
        <p:spPr>
          <a:xfrm>
            <a:off x="4695300" y="3755600"/>
            <a:ext cx="2862925" cy="4104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2920</Words>
  <Application>Microsoft Macintosh PowerPoint</Application>
  <PresentationFormat>On-screen Show (16:9)</PresentationFormat>
  <Paragraphs>363</Paragraphs>
  <Slides>25</Slides>
  <Notes>25</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Playfair Display</vt:lpstr>
      <vt:lpstr>Roboto</vt:lpstr>
      <vt:lpstr>Aptos</vt:lpstr>
      <vt:lpstr>Arial</vt:lpstr>
      <vt:lpstr>Simple Light</vt:lpstr>
      <vt:lpstr>Windfallen</vt:lpstr>
      <vt:lpstr>Index</vt:lpstr>
      <vt:lpstr>Our Team</vt:lpstr>
      <vt:lpstr>We’re on a mission to reduce food waste</vt:lpstr>
      <vt:lpstr>PowerPoint Presentation</vt:lpstr>
      <vt:lpstr>Existing Technology</vt:lpstr>
      <vt:lpstr>Target Customer (Primary)</vt:lpstr>
      <vt:lpstr>Target Customer (Secondary)</vt:lpstr>
      <vt:lpstr>Merging technology with agriculture to revive windfall</vt:lpstr>
      <vt:lpstr>Farmers are open, and the industry enthusiastic</vt:lpstr>
      <vt:lpstr>Research leads to an MVP to Test Efficacy in Agriculture Settings</vt:lpstr>
      <vt:lpstr>Existing multi-agent reinforcement learning environments do not represent  real world agricultural scenarios</vt:lpstr>
      <vt:lpstr>We took field measurements from ten local California orchards to inform our environment layout</vt:lpstr>
      <vt:lpstr>Custom environment developed for use case</vt:lpstr>
      <vt:lpstr> Overview</vt:lpstr>
      <vt:lpstr>Technical Approach</vt:lpstr>
      <vt:lpstr>Model Demonstration</vt:lpstr>
      <vt:lpstr>Model Demonstration</vt:lpstr>
      <vt:lpstr>Hyperparameter Optimization - Grid Search</vt:lpstr>
      <vt:lpstr>Training Statistics </vt:lpstr>
      <vt:lpstr>Model Evaluation</vt:lpstr>
      <vt:lpstr>Model Evaluation</vt:lpstr>
      <vt:lpstr>Key takeaways: Technical Innovation</vt:lpstr>
      <vt:lpstr>Roadmap</vt:lpstr>
      <vt:lpstr>We’re on a mission to reduce food waste by  extending cutting edge multi-agent reinforcement learning research to food sustainability.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Darby Brown</cp:lastModifiedBy>
  <cp:revision>1</cp:revision>
  <dcterms:modified xsi:type="dcterms:W3CDTF">2024-12-13T07:01:19Z</dcterms:modified>
</cp:coreProperties>
</file>