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3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60"/>
  </p:notesMasterIdLst>
  <p:handoutMasterIdLst>
    <p:handoutMasterId r:id="rId61"/>
  </p:handoutMasterIdLst>
  <p:sldIdLst>
    <p:sldId id="257" r:id="rId2"/>
    <p:sldId id="263" r:id="rId3"/>
    <p:sldId id="334" r:id="rId4"/>
    <p:sldId id="335" r:id="rId5"/>
    <p:sldId id="364" r:id="rId6"/>
    <p:sldId id="265" r:id="rId7"/>
    <p:sldId id="266" r:id="rId8"/>
    <p:sldId id="371" r:id="rId9"/>
    <p:sldId id="372" r:id="rId10"/>
    <p:sldId id="349" r:id="rId11"/>
    <p:sldId id="350" r:id="rId12"/>
    <p:sldId id="352" r:id="rId13"/>
    <p:sldId id="271" r:id="rId14"/>
    <p:sldId id="370" r:id="rId15"/>
    <p:sldId id="272" r:id="rId16"/>
    <p:sldId id="273" r:id="rId17"/>
    <p:sldId id="274" r:id="rId18"/>
    <p:sldId id="275" r:id="rId19"/>
    <p:sldId id="319" r:id="rId20"/>
    <p:sldId id="322" r:id="rId21"/>
    <p:sldId id="348" r:id="rId22"/>
    <p:sldId id="320" r:id="rId23"/>
    <p:sldId id="321" r:id="rId24"/>
    <p:sldId id="323" r:id="rId25"/>
    <p:sldId id="373" r:id="rId26"/>
    <p:sldId id="325" r:id="rId27"/>
    <p:sldId id="280" r:id="rId28"/>
    <p:sldId id="355" r:id="rId29"/>
    <p:sldId id="267" r:id="rId30"/>
    <p:sldId id="353" r:id="rId31"/>
    <p:sldId id="357" r:id="rId32"/>
    <p:sldId id="356" r:id="rId33"/>
    <p:sldId id="366" r:id="rId34"/>
    <p:sldId id="369" r:id="rId35"/>
    <p:sldId id="290" r:id="rId36"/>
    <p:sldId id="264" r:id="rId37"/>
    <p:sldId id="291" r:id="rId38"/>
    <p:sldId id="292" r:id="rId39"/>
    <p:sldId id="294" r:id="rId40"/>
    <p:sldId id="296" r:id="rId41"/>
    <p:sldId id="297" r:id="rId42"/>
    <p:sldId id="314" r:id="rId43"/>
    <p:sldId id="298" r:id="rId44"/>
    <p:sldId id="345" r:id="rId45"/>
    <p:sldId id="341" r:id="rId46"/>
    <p:sldId id="342" r:id="rId47"/>
    <p:sldId id="343" r:id="rId48"/>
    <p:sldId id="344" r:id="rId49"/>
    <p:sldId id="303" r:id="rId50"/>
    <p:sldId id="358" r:id="rId51"/>
    <p:sldId id="317" r:id="rId52"/>
    <p:sldId id="318" r:id="rId53"/>
    <p:sldId id="284" r:id="rId54"/>
    <p:sldId id="285" r:id="rId55"/>
    <p:sldId id="286" r:id="rId56"/>
    <p:sldId id="287" r:id="rId57"/>
    <p:sldId id="288" r:id="rId58"/>
    <p:sldId id="289" r:id="rId59"/>
  </p:sldIdLst>
  <p:sldSz cx="9144000" cy="5715000" type="screen16x10"/>
  <p:notesSz cx="7315200" cy="9601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ssan Jannah" initials="" lastIdx="5" clrIdx="0"/>
  <p:cmAuthor id="1" name="Shaun Giudici" initials="" lastIdx="5" clrIdx="1"/>
  <p:cmAuthor id="2" name="Anthony Suen" initials="" lastIdx="4" clrIdx="2"/>
  <p:cmAuthor id="3" name="Hassan Jannah" initials="HJ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56456"/>
    <a:srgbClr val="7C4136"/>
    <a:srgbClr val="BDCB50"/>
    <a:srgbClr val="385B7F"/>
    <a:srgbClr val="262626"/>
    <a:srgbClr val="191919"/>
    <a:srgbClr val="212121"/>
    <a:srgbClr val="0000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71574" autoAdjust="0"/>
  </p:normalViewPr>
  <p:slideViewPr>
    <p:cSldViewPr snapToGrid="0">
      <p:cViewPr varScale="1">
        <p:scale>
          <a:sx n="98" d="100"/>
          <a:sy n="98" d="100"/>
        </p:scale>
        <p:origin x="-2040" y="-104"/>
      </p:cViewPr>
      <p:guideLst>
        <p:guide orient="horz" pos="180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2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commentAuthors" Target="commentAuthors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ssan\Documents\Book2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/>
              <a:t>Text vs</a:t>
            </a:r>
            <a:r>
              <a:rPr lang="en-US" sz="2400" b="1" dirty="0"/>
              <a:t>. </a:t>
            </a:r>
            <a:r>
              <a:rPr lang="en-US" sz="2400" b="1" dirty="0" smtClean="0"/>
              <a:t>Visual</a:t>
            </a:r>
            <a:endParaRPr lang="en-US" sz="2400" b="1" dirty="0"/>
          </a:p>
        </c:rich>
      </c:tx>
      <c:layout>
        <c:manualLayout>
          <c:xMode val="edge"/>
          <c:yMode val="edge"/>
          <c:x val="0.0145149300246645"/>
          <c:y val="0.01462149889935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8605011355848"/>
          <c:y val="0.127941750307169"/>
          <c:w val="0.708105992393598"/>
          <c:h val="0.703836838942631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Persona Dimension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1"/>
              </a:solidFill>
              <a:ln w="25400">
                <a:noFill/>
              </a:ln>
              <a:effectLst/>
            </c:spPr>
          </c:marker>
          <c:dPt>
            <c:idx val="1"/>
            <c:marker>
              <c:spPr>
                <a:solidFill>
                  <a:schemeClr val="accent6"/>
                </a:solidFill>
                <a:ln w="25400">
                  <a:noFill/>
                </a:ln>
                <a:effectLst/>
              </c:spPr>
            </c:marker>
            <c:bubble3D val="0"/>
          </c:dPt>
          <c:dPt>
            <c:idx val="2"/>
            <c:marker>
              <c:spPr>
                <a:solidFill>
                  <a:schemeClr val="accent6">
                    <a:lumMod val="75000"/>
                  </a:schemeClr>
                </a:solidFill>
                <a:ln w="25400">
                  <a:noFill/>
                </a:ln>
                <a:effectLst/>
              </c:spPr>
            </c:marker>
            <c:bubble3D val="0"/>
          </c:dPt>
          <c:dPt>
            <c:idx val="3"/>
            <c:marker>
              <c:spPr>
                <a:solidFill>
                  <a:schemeClr val="accent6">
                    <a:lumMod val="75000"/>
                  </a:schemeClr>
                </a:solidFill>
                <a:ln w="25400">
                  <a:noFill/>
                </a:ln>
                <a:effectLst/>
              </c:spPr>
            </c:marker>
            <c:bubble3D val="0"/>
          </c:dPt>
          <c:dLbls>
            <c:dLbl>
              <c:idx val="0"/>
              <c:layout>
                <c:manualLayout>
                  <c:x val="-0.284039308265815"/>
                  <c:y val="0.083002990794629"/>
                </c:manualLayout>
              </c:layout>
              <c:tx>
                <c:rich>
                  <a:bodyPr/>
                  <a:lstStyle/>
                  <a:p>
                    <a:fld id="{677647C9-CA70-48E8-96AB-3EFB42133796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44806763285017"/>
                      <c:h val="0.20350241545893716"/>
                    </c:manualLayout>
                  </c15:layout>
                  <c15:dlblFieldTable>
                    <c15:dlblFTEntry>
                      <c15:txfldGUID>{677647C9-CA70-48E8-96AB-3EFB42133796}</c15:txfldGUID>
                      <c15:f>Sheet1!$A$2</c15:f>
                      <c15:dlblFieldTableCache>
                        <c:ptCount val="1"/>
                        <c:pt idx="0">
                          <c:v>Academic Researcher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1"/>
              <c:layout>
                <c:manualLayout>
                  <c:x val="-0.296185429266994"/>
                  <c:y val="-0.1219601116436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7AA76-35F3-4D1E-BB7D-7F1E4C503AC3}" type="CELLREF">
                      <a:rPr lang="en-US" sz="1600"/>
                      <a:pPr>
                        <a:defRPr sz="16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29420099661458"/>
                      <c:h val="0.10628019323671496"/>
                    </c:manualLayout>
                  </c15:layout>
                  <c15:dlblFieldTable>
                    <c15:dlblFTEntry>
                      <c15:txfldGUID>{3E17AA76-35F3-4D1E-BB7D-7F1E4C503AC3}</c15:txfldGUID>
                      <c15:f>Sheet1!$A$5</c15:f>
                      <c15:dlblFieldTableCache>
                        <c:ptCount val="1"/>
                        <c:pt idx="0">
                          <c:v>Investment Analyst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2"/>
              <c:layout>
                <c:manualLayout>
                  <c:x val="-0.0336849963361237"/>
                  <c:y val="-0.1286691903143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FD2D31-7D62-4B6B-9AC3-088A102C9EE4}" type="CELLREF">
                      <a:rPr lang="en-US" sz="1400"/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[CELLREF]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92611218960433"/>
                      <c:h val="0.10364961822920984"/>
                    </c:manualLayout>
                  </c15:layout>
                  <c15:dlblFieldTable>
                    <c15:dlblFTEntry>
                      <c15:txfldGUID>{F7FD2D31-7D62-4B6B-9AC3-088A102C9EE4}</c15:txfldGUID>
                      <c15:f>Sheet1!$A$4</c15:f>
                      <c15:dlblFieldTableCache>
                        <c:ptCount val="1"/>
                        <c:pt idx="0">
                          <c:v>Investigative Journalist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3"/>
              <c:layout>
                <c:manualLayout>
                  <c:x val="-0.299834701858596"/>
                  <c:y val="0.158949048105883"/>
                </c:manualLayout>
              </c:layout>
              <c:tx>
                <c:rich>
                  <a:bodyPr/>
                  <a:lstStyle/>
                  <a:p>
                    <a:fld id="{99C42409-E604-4952-BC1E-20DB7778FF9C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865057628665979"/>
                      <c:h val="0.10679252729278406"/>
                    </c:manualLayout>
                  </c15:layout>
                  <c15:dlblFieldTable>
                    <c15:dlblFTEntry>
                      <c15:txfldGUID>{99C42409-E604-4952-BC1E-20DB7778FF9C}</c15:txfldGUID>
                      <c15:f>Sheet1!$A$3</c15:f>
                      <c15:dlblFieldTableCache>
                        <c:ptCount val="1"/>
                        <c:pt idx="0">
                          <c:v>Environmentalist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dLbl>
              <c:idx val="4"/>
              <c:layout>
                <c:manualLayout>
                  <c:x val="-0.145802115950599"/>
                  <c:y val="0.169457300618017"/>
                </c:manualLayout>
              </c:layout>
              <c:tx>
                <c:rich>
                  <a:bodyPr/>
                  <a:lstStyle/>
                  <a:p>
                    <a:fld id="{993890F7-A268-4B9D-961D-DDCC6C59E62E}" type="CELLREF">
                      <a:rPr lang="en-US"/>
                      <a:pPr/>
                      <a:t>[CELLREF]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78166723724752"/>
                      <c:h val="0.15489130434782605"/>
                    </c:manualLayout>
                  </c15:layout>
                  <c15:dlblFieldTable>
                    <c15:dlblFTEntry>
                      <c15:txfldGUID>{993890F7-A268-4B9D-961D-DDCC6C59E62E}</c15:txfldGUID>
                      <c15:f>Sheet1!$A$6</c15:f>
                      <c15:dlblFieldTableCache>
                        <c:ptCount val="1"/>
                        <c:pt idx="0">
                          <c:v>Operations Manager</c:v>
                        </c:pt>
                      </c15:dlblFieldTableCache>
                    </c15:dlblFTEntry>
                  </c15:dlblFieldTable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Sheet1!$E$2:$E$6</c:f>
              <c:numCache>
                <c:formatCode>General</c:formatCode>
                <c:ptCount val="5"/>
                <c:pt idx="0">
                  <c:v>1.5</c:v>
                </c:pt>
                <c:pt idx="1">
                  <c:v>3.0</c:v>
                </c:pt>
                <c:pt idx="2">
                  <c:v>3.5</c:v>
                </c:pt>
                <c:pt idx="3">
                  <c:v>3.0</c:v>
                </c:pt>
                <c:pt idx="4">
                  <c:v>4.0</c:v>
                </c:pt>
              </c:numCache>
            </c:numRef>
          </c:xVal>
          <c:yVal>
            <c:numRef>
              <c:f>Sheet1!$D$2:$D$6</c:f>
              <c:numCache>
                <c:formatCode>General</c:formatCode>
                <c:ptCount val="5"/>
                <c:pt idx="0">
                  <c:v>4.5</c:v>
                </c:pt>
                <c:pt idx="1">
                  <c:v>4.0</c:v>
                </c:pt>
                <c:pt idx="2">
                  <c:v>4.5</c:v>
                </c:pt>
                <c:pt idx="3">
                  <c:v>4.0</c:v>
                </c:pt>
                <c:pt idx="4">
                  <c:v>3.0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5771640"/>
        <c:axId val="-2125764968"/>
      </c:scatterChart>
      <c:valAx>
        <c:axId val="-2125771640"/>
        <c:scaling>
          <c:orientation val="minMax"/>
          <c:max val="5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Visual Preference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764968"/>
        <c:crosses val="autoZero"/>
        <c:crossBetween val="midCat"/>
        <c:majorUnit val="1.0"/>
      </c:valAx>
      <c:valAx>
        <c:axId val="-2125764968"/>
        <c:scaling>
          <c:orientation val="minMax"/>
          <c:max val="5.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Text Preference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5771640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 rtl="0">
        <a:defRPr sz="1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Anthony, you are doing this now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idx="3">
    <p:pos x="5836" y="273"/>
    <p:text>We need to connect the backend with the persona user needs. Too abstract right now.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3">
    <p:pos x="6000" y="0"/>
    <p:text>I like the term "backed hub" to describe what flask is.  Maybe you can add that to the grahpic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1">
    <p:pos x="6000" y="0"/>
    <p:text>hard to read text</p:text>
  </p:cm>
  <p:cm authorId="2" idx="2">
    <p:pos x="6000" y="100"/>
    <p:text>Can we split into 2 slides. Too much information...</p:text>
  </p:cm>
  <p:cm authorId="0" idx="5">
    <p:pos x="6000" y="200"/>
    <p:text>When we go to powerpoint, I will paste the actual objec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idx="5">
    <p:pos x="6000" y="0"/>
    <p:text>get actual number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7C299F-9942-4498-A331-F8DCAA243A0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7A8D68-1942-4A8F-AA9C-5F2F41FDBF26}">
      <dgm:prSet phldrT="[Text]"/>
      <dgm:spPr>
        <a:solidFill>
          <a:schemeClr val="tx2">
            <a:lumMod val="50000"/>
          </a:schemeClr>
        </a:solidFill>
        <a:ln>
          <a:noFill/>
        </a:ln>
      </dgm:spPr>
      <dgm:t>
        <a:bodyPr/>
        <a:lstStyle/>
        <a:p>
          <a:pPr rtl="0"/>
          <a:r>
            <a:rPr lang="en-US" b="0" i="0" u="none" dirty="0" smtClean="0"/>
            <a:t>Integrate Modular Components</a:t>
          </a:r>
          <a:endParaRPr lang="en-US" dirty="0"/>
        </a:p>
      </dgm:t>
    </dgm:pt>
    <dgm:pt modelId="{EFA5924B-117A-4FE8-8257-193F9E6EF5A6}" type="parTrans" cxnId="{883CF41A-A4BA-48EF-989B-951F2E2ECA51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81360573-99E7-4333-87C1-E0D8DA5E62AC}" type="sibTrans" cxnId="{883CF41A-A4BA-48EF-989B-951F2E2ECA51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BE783FE3-5803-4372-9713-6D883847C56C}">
      <dgm:prSet/>
      <dgm:spPr>
        <a:ln>
          <a:noFill/>
        </a:ln>
      </dgm:spPr>
      <dgm:t>
        <a:bodyPr/>
        <a:lstStyle/>
        <a:p>
          <a:pPr rtl="0"/>
          <a:r>
            <a:rPr lang="en-US" b="0" dirty="0" smtClean="0"/>
            <a:t>Use External Services</a:t>
          </a:r>
          <a:endParaRPr lang="en-US" b="0" dirty="0"/>
        </a:p>
      </dgm:t>
    </dgm:pt>
    <dgm:pt modelId="{21F5B693-5A91-4EDA-B99E-901399F11B54}" type="parTrans" cxnId="{D1BB7BB2-2EB7-4965-A399-4661C0479B65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A45D88E6-6B11-42EF-BD58-0D52DAFEF196}" type="sibTrans" cxnId="{D1BB7BB2-2EB7-4965-A399-4661C0479B65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67F3C094-3C8C-454A-BC2B-2EC58503180D}" type="pres">
      <dgm:prSet presAssocID="{1E7C299F-9942-4498-A331-F8DCAA243A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60F86-B8EE-474E-909F-57D25AEA879A}" type="pres">
      <dgm:prSet presAssocID="{957A8D68-1942-4A8F-AA9C-5F2F41FDBF26}" presName="node" presStyleLbl="node1" presStyleIdx="0" presStyleCnt="2" custLinFactNeighborX="-2060" custLinFactNeighborY="-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2EB5E-94F4-4AFF-BE6D-B24718C58B5A}" type="pres">
      <dgm:prSet presAssocID="{81360573-99E7-4333-87C1-E0D8DA5E62AC}" presName="sibTrans" presStyleCnt="0"/>
      <dgm:spPr/>
      <dgm:t>
        <a:bodyPr/>
        <a:lstStyle/>
        <a:p>
          <a:endParaRPr lang="en-US"/>
        </a:p>
      </dgm:t>
    </dgm:pt>
    <dgm:pt modelId="{0828EE18-7E6B-41A4-B150-0768F6193ED0}" type="pres">
      <dgm:prSet presAssocID="{BE783FE3-5803-4372-9713-6D883847C56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BB7BB2-2EB7-4965-A399-4661C0479B65}" srcId="{1E7C299F-9942-4498-A331-F8DCAA243A0F}" destId="{BE783FE3-5803-4372-9713-6D883847C56C}" srcOrd="1" destOrd="0" parTransId="{21F5B693-5A91-4EDA-B99E-901399F11B54}" sibTransId="{A45D88E6-6B11-42EF-BD58-0D52DAFEF196}"/>
    <dgm:cxn modelId="{B80D419A-D609-41A0-A770-438BD6C3C588}" type="presOf" srcId="{957A8D68-1942-4A8F-AA9C-5F2F41FDBF26}" destId="{C1C60F86-B8EE-474E-909F-57D25AEA879A}" srcOrd="0" destOrd="0" presId="urn:microsoft.com/office/officeart/2005/8/layout/default"/>
    <dgm:cxn modelId="{05EC394A-78A8-456E-89E5-545666391172}" type="presOf" srcId="{1E7C299F-9942-4498-A331-F8DCAA243A0F}" destId="{67F3C094-3C8C-454A-BC2B-2EC58503180D}" srcOrd="0" destOrd="0" presId="urn:microsoft.com/office/officeart/2005/8/layout/default"/>
    <dgm:cxn modelId="{FFFAD6C6-8B45-41BF-BD1A-430C554EF843}" type="presOf" srcId="{BE783FE3-5803-4372-9713-6D883847C56C}" destId="{0828EE18-7E6B-41A4-B150-0768F6193ED0}" srcOrd="0" destOrd="0" presId="urn:microsoft.com/office/officeart/2005/8/layout/default"/>
    <dgm:cxn modelId="{883CF41A-A4BA-48EF-989B-951F2E2ECA51}" srcId="{1E7C299F-9942-4498-A331-F8DCAA243A0F}" destId="{957A8D68-1942-4A8F-AA9C-5F2F41FDBF26}" srcOrd="0" destOrd="0" parTransId="{EFA5924B-117A-4FE8-8257-193F9E6EF5A6}" sibTransId="{81360573-99E7-4333-87C1-E0D8DA5E62AC}"/>
    <dgm:cxn modelId="{96F3B4C1-21C0-4401-89F7-9FB00085387A}" type="presParOf" srcId="{67F3C094-3C8C-454A-BC2B-2EC58503180D}" destId="{C1C60F86-B8EE-474E-909F-57D25AEA879A}" srcOrd="0" destOrd="0" presId="urn:microsoft.com/office/officeart/2005/8/layout/default"/>
    <dgm:cxn modelId="{2705B9CA-BD60-4F2D-BF85-8D9EB663A651}" type="presParOf" srcId="{67F3C094-3C8C-454A-BC2B-2EC58503180D}" destId="{49F2EB5E-94F4-4AFF-BE6D-B24718C58B5A}" srcOrd="1" destOrd="0" presId="urn:microsoft.com/office/officeart/2005/8/layout/default"/>
    <dgm:cxn modelId="{DE77BA67-602C-41AA-AFFF-97E47322E76F}" type="presParOf" srcId="{67F3C094-3C8C-454A-BC2B-2EC58503180D}" destId="{0828EE18-7E6B-41A4-B150-0768F6193ED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7C299F-9942-4498-A331-F8DCAA243A0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7A8D68-1942-4A8F-AA9C-5F2F41FDBF26}">
      <dgm:prSet phldrT="[Text]"/>
      <dgm:spPr>
        <a:solidFill>
          <a:schemeClr val="tx2">
            <a:lumMod val="50000"/>
          </a:schemeClr>
        </a:solidFill>
        <a:ln>
          <a:noFill/>
        </a:ln>
      </dgm:spPr>
      <dgm:t>
        <a:bodyPr/>
        <a:lstStyle/>
        <a:p>
          <a:pPr rtl="0"/>
          <a:r>
            <a:rPr lang="en-US" b="0" i="0" u="none" dirty="0" smtClean="0"/>
            <a:t>Integrate Modular Components</a:t>
          </a:r>
          <a:endParaRPr lang="en-US" dirty="0"/>
        </a:p>
      </dgm:t>
    </dgm:pt>
    <dgm:pt modelId="{EFA5924B-117A-4FE8-8257-193F9E6EF5A6}" type="parTrans" cxnId="{883CF41A-A4BA-48EF-989B-951F2E2ECA51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81360573-99E7-4333-87C1-E0D8DA5E62AC}" type="sibTrans" cxnId="{883CF41A-A4BA-48EF-989B-951F2E2ECA51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BE783FE3-5803-4372-9713-6D883847C56C}">
      <dgm:prSet/>
      <dgm:spPr>
        <a:ln>
          <a:noFill/>
        </a:ln>
      </dgm:spPr>
      <dgm:t>
        <a:bodyPr/>
        <a:lstStyle/>
        <a:p>
          <a:pPr rtl="0"/>
          <a:r>
            <a:rPr lang="en-US" b="0" dirty="0" smtClean="0"/>
            <a:t>Use External Services</a:t>
          </a:r>
          <a:endParaRPr lang="en-US" b="0" dirty="0"/>
        </a:p>
      </dgm:t>
    </dgm:pt>
    <dgm:pt modelId="{21F5B693-5A91-4EDA-B99E-901399F11B54}" type="parTrans" cxnId="{D1BB7BB2-2EB7-4965-A399-4661C0479B65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A45D88E6-6B11-42EF-BD58-0D52DAFEF196}" type="sibTrans" cxnId="{D1BB7BB2-2EB7-4965-A399-4661C0479B65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67F3C094-3C8C-454A-BC2B-2EC58503180D}" type="pres">
      <dgm:prSet presAssocID="{1E7C299F-9942-4498-A331-F8DCAA243A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60F86-B8EE-474E-909F-57D25AEA879A}" type="pres">
      <dgm:prSet presAssocID="{957A8D68-1942-4A8F-AA9C-5F2F41FDBF26}" presName="node" presStyleLbl="node1" presStyleIdx="0" presStyleCnt="2" custLinFactNeighborX="-2060" custLinFactNeighborY="-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2EB5E-94F4-4AFF-BE6D-B24718C58B5A}" type="pres">
      <dgm:prSet presAssocID="{81360573-99E7-4333-87C1-E0D8DA5E62AC}" presName="sibTrans" presStyleCnt="0"/>
      <dgm:spPr/>
      <dgm:t>
        <a:bodyPr/>
        <a:lstStyle/>
        <a:p>
          <a:endParaRPr lang="en-US"/>
        </a:p>
      </dgm:t>
    </dgm:pt>
    <dgm:pt modelId="{0828EE18-7E6B-41A4-B150-0768F6193ED0}" type="pres">
      <dgm:prSet presAssocID="{BE783FE3-5803-4372-9713-6D883847C56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BB7BB2-2EB7-4965-A399-4661C0479B65}" srcId="{1E7C299F-9942-4498-A331-F8DCAA243A0F}" destId="{BE783FE3-5803-4372-9713-6D883847C56C}" srcOrd="1" destOrd="0" parTransId="{21F5B693-5A91-4EDA-B99E-901399F11B54}" sibTransId="{A45D88E6-6B11-42EF-BD58-0D52DAFEF196}"/>
    <dgm:cxn modelId="{60644342-0B81-486D-99BF-F8896224D703}" type="presOf" srcId="{957A8D68-1942-4A8F-AA9C-5F2F41FDBF26}" destId="{C1C60F86-B8EE-474E-909F-57D25AEA879A}" srcOrd="0" destOrd="0" presId="urn:microsoft.com/office/officeart/2005/8/layout/default"/>
    <dgm:cxn modelId="{C692C62B-9F40-4007-B13B-9076D05D9883}" type="presOf" srcId="{1E7C299F-9942-4498-A331-F8DCAA243A0F}" destId="{67F3C094-3C8C-454A-BC2B-2EC58503180D}" srcOrd="0" destOrd="0" presId="urn:microsoft.com/office/officeart/2005/8/layout/default"/>
    <dgm:cxn modelId="{883CF41A-A4BA-48EF-989B-951F2E2ECA51}" srcId="{1E7C299F-9942-4498-A331-F8DCAA243A0F}" destId="{957A8D68-1942-4A8F-AA9C-5F2F41FDBF26}" srcOrd="0" destOrd="0" parTransId="{EFA5924B-117A-4FE8-8257-193F9E6EF5A6}" sibTransId="{81360573-99E7-4333-87C1-E0D8DA5E62AC}"/>
    <dgm:cxn modelId="{814B87DE-8A38-4BAF-A361-B111E8266F46}" type="presOf" srcId="{BE783FE3-5803-4372-9713-6D883847C56C}" destId="{0828EE18-7E6B-41A4-B150-0768F6193ED0}" srcOrd="0" destOrd="0" presId="urn:microsoft.com/office/officeart/2005/8/layout/default"/>
    <dgm:cxn modelId="{C6A2084F-0748-47A1-B550-4B2E3380C0B0}" type="presParOf" srcId="{67F3C094-3C8C-454A-BC2B-2EC58503180D}" destId="{C1C60F86-B8EE-474E-909F-57D25AEA879A}" srcOrd="0" destOrd="0" presId="urn:microsoft.com/office/officeart/2005/8/layout/default"/>
    <dgm:cxn modelId="{2D3CCFB3-F53C-454A-A970-0484028C0803}" type="presParOf" srcId="{67F3C094-3C8C-454A-BC2B-2EC58503180D}" destId="{49F2EB5E-94F4-4AFF-BE6D-B24718C58B5A}" srcOrd="1" destOrd="0" presId="urn:microsoft.com/office/officeart/2005/8/layout/default"/>
    <dgm:cxn modelId="{BF6551C0-115F-4B88-BD52-7E50A45DB6C7}" type="presParOf" srcId="{67F3C094-3C8C-454A-BC2B-2EC58503180D}" destId="{0828EE18-7E6B-41A4-B150-0768F6193ED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846F38-E324-4A02-B48E-F04EC9C56CD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DD84F07-1704-474C-A052-5FD2142D50EC}">
      <dgm:prSet phldrT="[Text]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Download EIA Data Dump</a:t>
          </a:r>
          <a:endParaRPr lang="en-US" dirty="0"/>
        </a:p>
      </dgm:t>
    </dgm:pt>
    <dgm:pt modelId="{84DED862-F68F-40A6-9BB4-1E05E4B8888B}" type="parTrans" cxnId="{6785DB48-59E0-42CF-BBAE-C481CA31E305}">
      <dgm:prSet/>
      <dgm:spPr/>
      <dgm:t>
        <a:bodyPr/>
        <a:lstStyle/>
        <a:p>
          <a:endParaRPr lang="en-US"/>
        </a:p>
      </dgm:t>
    </dgm:pt>
    <dgm:pt modelId="{C0B92B70-50D9-4BE8-A2FB-06067C48ABFD}" type="sibTrans" cxnId="{6785DB48-59E0-42CF-BBAE-C481CA31E305}">
      <dgm:prSet/>
      <dgm:spPr/>
      <dgm:t>
        <a:bodyPr/>
        <a:lstStyle/>
        <a:p>
          <a:endParaRPr lang="en-US"/>
        </a:p>
      </dgm:t>
    </dgm:pt>
    <dgm:pt modelId="{89E5B696-FF1D-4562-B8DE-BEEAD5835A89}">
      <dgm:prSet phldrT="[Text]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Load all series into DB</a:t>
          </a:r>
          <a:endParaRPr lang="en-US" dirty="0"/>
        </a:p>
      </dgm:t>
    </dgm:pt>
    <dgm:pt modelId="{49A54B2D-169D-4980-BB0E-8F0C4353C285}" type="parTrans" cxnId="{6AA2DFEB-73A3-49C1-BA3D-A9E3DD480D6A}">
      <dgm:prSet/>
      <dgm:spPr/>
      <dgm:t>
        <a:bodyPr/>
        <a:lstStyle/>
        <a:p>
          <a:endParaRPr lang="en-US"/>
        </a:p>
      </dgm:t>
    </dgm:pt>
    <dgm:pt modelId="{7F83853C-A5AB-4123-830F-E5C40A05BA17}" type="sibTrans" cxnId="{6AA2DFEB-73A3-49C1-BA3D-A9E3DD480D6A}">
      <dgm:prSet/>
      <dgm:spPr/>
      <dgm:t>
        <a:bodyPr/>
        <a:lstStyle/>
        <a:p>
          <a:endParaRPr lang="en-US"/>
        </a:p>
      </dgm:t>
    </dgm:pt>
    <dgm:pt modelId="{F3668A2D-32EB-426F-9789-973601C0CBBD}">
      <dgm:prSet phldrT="[Text]"/>
      <dgm:spPr>
        <a:solidFill>
          <a:schemeClr val="accent6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Refresh Outdated Datasets</a:t>
          </a:r>
          <a:endParaRPr lang="en-US" dirty="0"/>
        </a:p>
      </dgm:t>
    </dgm:pt>
    <dgm:pt modelId="{0FB2FDDE-DD81-478A-8387-A8EAE252C8A8}" type="parTrans" cxnId="{27061E4D-9F9C-4A54-8CB2-ECB98E2A2244}">
      <dgm:prSet/>
      <dgm:spPr/>
      <dgm:t>
        <a:bodyPr/>
        <a:lstStyle/>
        <a:p>
          <a:endParaRPr lang="en-US"/>
        </a:p>
      </dgm:t>
    </dgm:pt>
    <dgm:pt modelId="{F19FD7BE-F05B-471E-9AD3-EFACA993AB68}" type="sibTrans" cxnId="{27061E4D-9F9C-4A54-8CB2-ECB98E2A2244}">
      <dgm:prSet/>
      <dgm:spPr/>
      <dgm:t>
        <a:bodyPr/>
        <a:lstStyle/>
        <a:p>
          <a:endParaRPr lang="en-US"/>
        </a:p>
      </dgm:t>
    </dgm:pt>
    <dgm:pt modelId="{988604C9-B6FC-47CB-976A-047E10FC9D94}">
      <dgm:prSet phldrT="[Text]"/>
      <dgm:spPr>
        <a:solidFill>
          <a:schemeClr val="accent6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Generate Dataset Lineage</a:t>
          </a:r>
          <a:endParaRPr lang="en-US" dirty="0"/>
        </a:p>
      </dgm:t>
    </dgm:pt>
    <dgm:pt modelId="{F3D57837-1EBD-4237-8CA4-68B5F1D2A573}" type="parTrans" cxnId="{B41612D3-64CA-4C0B-838B-0EC32DABC8BB}">
      <dgm:prSet/>
      <dgm:spPr/>
      <dgm:t>
        <a:bodyPr/>
        <a:lstStyle/>
        <a:p>
          <a:endParaRPr lang="en-US"/>
        </a:p>
      </dgm:t>
    </dgm:pt>
    <dgm:pt modelId="{B3DA8668-F800-4EC2-AEA5-F0A35674482A}" type="sibTrans" cxnId="{B41612D3-64CA-4C0B-838B-0EC32DABC8BB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  <dgm:pt modelId="{8627BB96-B3E8-4F90-AB2F-F8D7238EB53C}">
      <dgm:prSet phldrT="[Text]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r>
            <a:rPr lang="en-US" dirty="0" smtClean="0"/>
            <a:t>Create </a:t>
          </a:r>
          <a:r>
            <a:rPr lang="en-US" dirty="0" err="1" smtClean="0"/>
            <a:t>ElasticSearch</a:t>
          </a:r>
          <a:r>
            <a:rPr lang="en-US" dirty="0" smtClean="0"/>
            <a:t> Index</a:t>
          </a:r>
          <a:endParaRPr lang="en-US" dirty="0"/>
        </a:p>
      </dgm:t>
    </dgm:pt>
    <dgm:pt modelId="{BE6069E9-3B25-41EB-A299-1A34C03AC780}" type="parTrans" cxnId="{86B2F682-73FB-49A8-9D27-1C1B95F0BF8A}">
      <dgm:prSet/>
      <dgm:spPr/>
      <dgm:t>
        <a:bodyPr/>
        <a:lstStyle/>
        <a:p>
          <a:endParaRPr lang="en-US"/>
        </a:p>
      </dgm:t>
    </dgm:pt>
    <dgm:pt modelId="{94B8DA0F-3521-479B-8FEC-EBD61D5ED292}" type="sibTrans" cxnId="{86B2F682-73FB-49A8-9D27-1C1B95F0BF8A}">
      <dgm:prSet/>
      <dgm:spPr/>
      <dgm:t>
        <a:bodyPr/>
        <a:lstStyle/>
        <a:p>
          <a:endParaRPr lang="en-US"/>
        </a:p>
      </dgm:t>
    </dgm:pt>
    <dgm:pt modelId="{4CCA15F7-CCE2-40DD-9E5D-D41E6B5958B4}" type="pres">
      <dgm:prSet presAssocID="{BE846F38-E324-4A02-B48E-F04EC9C56CDA}" presName="Name0" presStyleCnt="0">
        <dgm:presLayoutVars>
          <dgm:dir/>
          <dgm:resizeHandles val="exact"/>
        </dgm:presLayoutVars>
      </dgm:prSet>
      <dgm:spPr/>
    </dgm:pt>
    <dgm:pt modelId="{BD45FFEC-4F7C-4DCD-8656-02962EAED2E4}" type="pres">
      <dgm:prSet presAssocID="{6DD84F07-1704-474C-A052-5FD2142D50EC}" presName="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002AB52-D52E-4090-8BD2-905B4DC1A824}" type="pres">
      <dgm:prSet presAssocID="{C0B92B70-50D9-4BE8-A2FB-06067C48ABF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724D673-1B15-4698-B2DE-414708BCBC15}" type="pres">
      <dgm:prSet presAssocID="{C0B92B70-50D9-4BE8-A2FB-06067C48ABF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55F12471-72C1-4D41-B7C4-CF4CBDDD1675}" type="pres">
      <dgm:prSet presAssocID="{89E5B696-FF1D-4562-B8DE-BEEAD5835A89}" presName="node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D36B396-2B92-42A7-82C7-730FA41B4361}" type="pres">
      <dgm:prSet presAssocID="{7F83853C-A5AB-4123-830F-E5C40A05BA17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577A53A-BD2D-48DE-A25D-8C6887DC9DF0}" type="pres">
      <dgm:prSet presAssocID="{7F83853C-A5AB-4123-830F-E5C40A05BA17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E475DA3A-DCBB-4A27-A643-DE791BB0FF42}" type="pres">
      <dgm:prSet presAssocID="{8627BB96-B3E8-4F90-AB2F-F8D7238EB53C}" presName="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FE00C203-1F0D-46F9-B7E8-1DF41363AAEB}" type="pres">
      <dgm:prSet presAssocID="{94B8DA0F-3521-479B-8FEC-EBD61D5ED29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2F28809-3C9C-49CF-968D-0A3B1A51BFF7}" type="pres">
      <dgm:prSet presAssocID="{94B8DA0F-3521-479B-8FEC-EBD61D5ED29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EA2C1F6-33B2-438D-BF9D-86EC5F53B2EC}" type="pres">
      <dgm:prSet presAssocID="{988604C9-B6FC-47CB-976A-047E10FC9D94}" presName="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7DA1089-0113-4104-800C-A92EF8C82035}" type="pres">
      <dgm:prSet presAssocID="{B3DA8668-F800-4EC2-AEA5-F0A35674482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2FC6E6ED-E5A1-48D5-9295-3A8C846948E4}" type="pres">
      <dgm:prSet presAssocID="{B3DA8668-F800-4EC2-AEA5-F0A35674482A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D969B35F-F8C1-496B-ACD5-D674BDDB01CB}" type="pres">
      <dgm:prSet presAssocID="{F3668A2D-32EB-426F-9789-973601C0CBBD}" presName="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2203C83A-48D1-4F53-85D4-A356D8A2F5BD}" type="presOf" srcId="{6DD84F07-1704-474C-A052-5FD2142D50EC}" destId="{BD45FFEC-4F7C-4DCD-8656-02962EAED2E4}" srcOrd="0" destOrd="0" presId="urn:microsoft.com/office/officeart/2005/8/layout/process1"/>
    <dgm:cxn modelId="{E2FAC326-54A4-4ED3-9BE0-4D32B91083DF}" type="presOf" srcId="{94B8DA0F-3521-479B-8FEC-EBD61D5ED292}" destId="{D2F28809-3C9C-49CF-968D-0A3B1A51BFF7}" srcOrd="1" destOrd="0" presId="urn:microsoft.com/office/officeart/2005/8/layout/process1"/>
    <dgm:cxn modelId="{E7425E8F-AE23-4186-A140-ECCB314C880C}" type="presOf" srcId="{BE846F38-E324-4A02-B48E-F04EC9C56CDA}" destId="{4CCA15F7-CCE2-40DD-9E5D-D41E6B5958B4}" srcOrd="0" destOrd="0" presId="urn:microsoft.com/office/officeart/2005/8/layout/process1"/>
    <dgm:cxn modelId="{C783B6EB-EC4E-43E9-A16F-3C1AC6B87891}" type="presOf" srcId="{7F83853C-A5AB-4123-830F-E5C40A05BA17}" destId="{0D36B396-2B92-42A7-82C7-730FA41B4361}" srcOrd="0" destOrd="0" presId="urn:microsoft.com/office/officeart/2005/8/layout/process1"/>
    <dgm:cxn modelId="{407D91B5-CFBA-4039-B753-F907DC9BA276}" type="presOf" srcId="{F3668A2D-32EB-426F-9789-973601C0CBBD}" destId="{D969B35F-F8C1-496B-ACD5-D674BDDB01CB}" srcOrd="0" destOrd="0" presId="urn:microsoft.com/office/officeart/2005/8/layout/process1"/>
    <dgm:cxn modelId="{9AE69ECE-ED1F-45C2-BD0E-7CF81DA99E5F}" type="presOf" srcId="{94B8DA0F-3521-479B-8FEC-EBD61D5ED292}" destId="{FE00C203-1F0D-46F9-B7E8-1DF41363AAEB}" srcOrd="0" destOrd="0" presId="urn:microsoft.com/office/officeart/2005/8/layout/process1"/>
    <dgm:cxn modelId="{86B2F682-73FB-49A8-9D27-1C1B95F0BF8A}" srcId="{BE846F38-E324-4A02-B48E-F04EC9C56CDA}" destId="{8627BB96-B3E8-4F90-AB2F-F8D7238EB53C}" srcOrd="2" destOrd="0" parTransId="{BE6069E9-3B25-41EB-A299-1A34C03AC780}" sibTransId="{94B8DA0F-3521-479B-8FEC-EBD61D5ED292}"/>
    <dgm:cxn modelId="{B6667FC6-50EF-421E-A92B-A9A1E95B832F}" type="presOf" srcId="{7F83853C-A5AB-4123-830F-E5C40A05BA17}" destId="{F577A53A-BD2D-48DE-A25D-8C6887DC9DF0}" srcOrd="1" destOrd="0" presId="urn:microsoft.com/office/officeart/2005/8/layout/process1"/>
    <dgm:cxn modelId="{A6C7DF87-12C7-4874-8D80-6278733E9639}" type="presOf" srcId="{C0B92B70-50D9-4BE8-A2FB-06067C48ABFD}" destId="{D724D673-1B15-4698-B2DE-414708BCBC15}" srcOrd="1" destOrd="0" presId="urn:microsoft.com/office/officeart/2005/8/layout/process1"/>
    <dgm:cxn modelId="{8EF09DCF-6D86-40BD-83E1-CFDDD474D399}" type="presOf" srcId="{8627BB96-B3E8-4F90-AB2F-F8D7238EB53C}" destId="{E475DA3A-DCBB-4A27-A643-DE791BB0FF42}" srcOrd="0" destOrd="0" presId="urn:microsoft.com/office/officeart/2005/8/layout/process1"/>
    <dgm:cxn modelId="{6AA2DFEB-73A3-49C1-BA3D-A9E3DD480D6A}" srcId="{BE846F38-E324-4A02-B48E-F04EC9C56CDA}" destId="{89E5B696-FF1D-4562-B8DE-BEEAD5835A89}" srcOrd="1" destOrd="0" parTransId="{49A54B2D-169D-4980-BB0E-8F0C4353C285}" sibTransId="{7F83853C-A5AB-4123-830F-E5C40A05BA17}"/>
    <dgm:cxn modelId="{3A571914-BFEA-490D-9076-30CB2EEE2C43}" type="presOf" srcId="{B3DA8668-F800-4EC2-AEA5-F0A35674482A}" destId="{C7DA1089-0113-4104-800C-A92EF8C82035}" srcOrd="0" destOrd="0" presId="urn:microsoft.com/office/officeart/2005/8/layout/process1"/>
    <dgm:cxn modelId="{B41612D3-64CA-4C0B-838B-0EC32DABC8BB}" srcId="{BE846F38-E324-4A02-B48E-F04EC9C56CDA}" destId="{988604C9-B6FC-47CB-976A-047E10FC9D94}" srcOrd="3" destOrd="0" parTransId="{F3D57837-1EBD-4237-8CA4-68B5F1D2A573}" sibTransId="{B3DA8668-F800-4EC2-AEA5-F0A35674482A}"/>
    <dgm:cxn modelId="{6785DB48-59E0-42CF-BBAE-C481CA31E305}" srcId="{BE846F38-E324-4A02-B48E-F04EC9C56CDA}" destId="{6DD84F07-1704-474C-A052-5FD2142D50EC}" srcOrd="0" destOrd="0" parTransId="{84DED862-F68F-40A6-9BB4-1E05E4B8888B}" sibTransId="{C0B92B70-50D9-4BE8-A2FB-06067C48ABFD}"/>
    <dgm:cxn modelId="{27061E4D-9F9C-4A54-8CB2-ECB98E2A2244}" srcId="{BE846F38-E324-4A02-B48E-F04EC9C56CDA}" destId="{F3668A2D-32EB-426F-9789-973601C0CBBD}" srcOrd="4" destOrd="0" parTransId="{0FB2FDDE-DD81-478A-8387-A8EAE252C8A8}" sibTransId="{F19FD7BE-F05B-471E-9AD3-EFACA993AB68}"/>
    <dgm:cxn modelId="{BC1779E0-1E11-4230-AD93-9990C3DB8AAA}" type="presOf" srcId="{B3DA8668-F800-4EC2-AEA5-F0A35674482A}" destId="{2FC6E6ED-E5A1-48D5-9295-3A8C846948E4}" srcOrd="1" destOrd="0" presId="urn:microsoft.com/office/officeart/2005/8/layout/process1"/>
    <dgm:cxn modelId="{A6EA7714-B88E-4074-8975-73FE4EA2F553}" type="presOf" srcId="{C0B92B70-50D9-4BE8-A2FB-06067C48ABFD}" destId="{E002AB52-D52E-4090-8BD2-905B4DC1A824}" srcOrd="0" destOrd="0" presId="urn:microsoft.com/office/officeart/2005/8/layout/process1"/>
    <dgm:cxn modelId="{B1250877-5D13-4F25-9A01-3285F6531AB9}" type="presOf" srcId="{89E5B696-FF1D-4562-B8DE-BEEAD5835A89}" destId="{55F12471-72C1-4D41-B7C4-CF4CBDDD1675}" srcOrd="0" destOrd="0" presId="urn:microsoft.com/office/officeart/2005/8/layout/process1"/>
    <dgm:cxn modelId="{FFEB5B78-B493-4CC6-95CF-58EF174936E4}" type="presOf" srcId="{988604C9-B6FC-47CB-976A-047E10FC9D94}" destId="{1EA2C1F6-33B2-438D-BF9D-86EC5F53B2EC}" srcOrd="0" destOrd="0" presId="urn:microsoft.com/office/officeart/2005/8/layout/process1"/>
    <dgm:cxn modelId="{2579ED57-385E-4B31-835B-0E2A28F9AD01}" type="presParOf" srcId="{4CCA15F7-CCE2-40DD-9E5D-D41E6B5958B4}" destId="{BD45FFEC-4F7C-4DCD-8656-02962EAED2E4}" srcOrd="0" destOrd="0" presId="urn:microsoft.com/office/officeart/2005/8/layout/process1"/>
    <dgm:cxn modelId="{9ABCAFAD-B983-46A2-89D1-793E1E33BAB7}" type="presParOf" srcId="{4CCA15F7-CCE2-40DD-9E5D-D41E6B5958B4}" destId="{E002AB52-D52E-4090-8BD2-905B4DC1A824}" srcOrd="1" destOrd="0" presId="urn:microsoft.com/office/officeart/2005/8/layout/process1"/>
    <dgm:cxn modelId="{A6B6B73C-98CC-4804-85F3-4D9EDCD1C66F}" type="presParOf" srcId="{E002AB52-D52E-4090-8BD2-905B4DC1A824}" destId="{D724D673-1B15-4698-B2DE-414708BCBC15}" srcOrd="0" destOrd="0" presId="urn:microsoft.com/office/officeart/2005/8/layout/process1"/>
    <dgm:cxn modelId="{CA139955-C0A4-4E0D-B4AF-7321F85879BC}" type="presParOf" srcId="{4CCA15F7-CCE2-40DD-9E5D-D41E6B5958B4}" destId="{55F12471-72C1-4D41-B7C4-CF4CBDDD1675}" srcOrd="2" destOrd="0" presId="urn:microsoft.com/office/officeart/2005/8/layout/process1"/>
    <dgm:cxn modelId="{019C1B2C-161C-4F18-B377-843E407874E2}" type="presParOf" srcId="{4CCA15F7-CCE2-40DD-9E5D-D41E6B5958B4}" destId="{0D36B396-2B92-42A7-82C7-730FA41B4361}" srcOrd="3" destOrd="0" presId="urn:microsoft.com/office/officeart/2005/8/layout/process1"/>
    <dgm:cxn modelId="{FEE8539A-4752-46C8-9EB0-0F4D6D4408ED}" type="presParOf" srcId="{0D36B396-2B92-42A7-82C7-730FA41B4361}" destId="{F577A53A-BD2D-48DE-A25D-8C6887DC9DF0}" srcOrd="0" destOrd="0" presId="urn:microsoft.com/office/officeart/2005/8/layout/process1"/>
    <dgm:cxn modelId="{2D072287-3F8A-49F7-936A-54F960935E0D}" type="presParOf" srcId="{4CCA15F7-CCE2-40DD-9E5D-D41E6B5958B4}" destId="{E475DA3A-DCBB-4A27-A643-DE791BB0FF42}" srcOrd="4" destOrd="0" presId="urn:microsoft.com/office/officeart/2005/8/layout/process1"/>
    <dgm:cxn modelId="{6C4A4850-928E-47A5-8333-8D496F0AFE30}" type="presParOf" srcId="{4CCA15F7-CCE2-40DD-9E5D-D41E6B5958B4}" destId="{FE00C203-1F0D-46F9-B7E8-1DF41363AAEB}" srcOrd="5" destOrd="0" presId="urn:microsoft.com/office/officeart/2005/8/layout/process1"/>
    <dgm:cxn modelId="{0DDE294B-DA5C-4D8A-8CB0-1F771D25C3AB}" type="presParOf" srcId="{FE00C203-1F0D-46F9-B7E8-1DF41363AAEB}" destId="{D2F28809-3C9C-49CF-968D-0A3B1A51BFF7}" srcOrd="0" destOrd="0" presId="urn:microsoft.com/office/officeart/2005/8/layout/process1"/>
    <dgm:cxn modelId="{3A698847-3797-4FD0-81F6-2802EDAEE340}" type="presParOf" srcId="{4CCA15F7-CCE2-40DD-9E5D-D41E6B5958B4}" destId="{1EA2C1F6-33B2-438D-BF9D-86EC5F53B2EC}" srcOrd="6" destOrd="0" presId="urn:microsoft.com/office/officeart/2005/8/layout/process1"/>
    <dgm:cxn modelId="{EE884D4A-1413-42C4-AAFB-0FAAA262AB06}" type="presParOf" srcId="{4CCA15F7-CCE2-40DD-9E5D-D41E6B5958B4}" destId="{C7DA1089-0113-4104-800C-A92EF8C82035}" srcOrd="7" destOrd="0" presId="urn:microsoft.com/office/officeart/2005/8/layout/process1"/>
    <dgm:cxn modelId="{88ED8D0E-EEE0-4221-AC82-FEF19AB36C07}" type="presParOf" srcId="{C7DA1089-0113-4104-800C-A92EF8C82035}" destId="{2FC6E6ED-E5A1-48D5-9295-3A8C846948E4}" srcOrd="0" destOrd="0" presId="urn:microsoft.com/office/officeart/2005/8/layout/process1"/>
    <dgm:cxn modelId="{C6554754-1C62-46B0-96F0-A572B3EA3223}" type="presParOf" srcId="{4CCA15F7-CCE2-40DD-9E5D-D41E6B5958B4}" destId="{D969B35F-F8C1-496B-ACD5-D674BDDB01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60F86-B8EE-474E-909F-57D25AEA879A}">
      <dsp:nvSpPr>
        <dsp:cNvPr id="0" name=""/>
        <dsp:cNvSpPr/>
      </dsp:nvSpPr>
      <dsp:spPr>
        <a:xfrm>
          <a:off x="0" y="265412"/>
          <a:ext cx="2741342" cy="1644805"/>
        </a:xfrm>
        <a:prstGeom prst="rect">
          <a:avLst/>
        </a:prstGeom>
        <a:solidFill>
          <a:schemeClr val="tx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0" i="0" u="none" kern="1200" dirty="0" smtClean="0"/>
            <a:t>Integrate Modular Components</a:t>
          </a:r>
          <a:endParaRPr lang="en-US" sz="3300" kern="1200" dirty="0"/>
        </a:p>
      </dsp:txBody>
      <dsp:txXfrm>
        <a:off x="0" y="265412"/>
        <a:ext cx="2741342" cy="1644805"/>
      </dsp:txXfrm>
    </dsp:sp>
    <dsp:sp modelId="{0828EE18-7E6B-41A4-B150-0768F6193ED0}">
      <dsp:nvSpPr>
        <dsp:cNvPr id="0" name=""/>
        <dsp:cNvSpPr/>
      </dsp:nvSpPr>
      <dsp:spPr>
        <a:xfrm>
          <a:off x="3016180" y="274590"/>
          <a:ext cx="2741342" cy="16448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0" kern="1200" dirty="0" smtClean="0"/>
            <a:t>Use External Services</a:t>
          </a:r>
          <a:endParaRPr lang="en-US" sz="3300" b="0" kern="1200" dirty="0"/>
        </a:p>
      </dsp:txBody>
      <dsp:txXfrm>
        <a:off x="3016180" y="274590"/>
        <a:ext cx="2741342" cy="1644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60F86-B8EE-474E-909F-57D25AEA879A}">
      <dsp:nvSpPr>
        <dsp:cNvPr id="0" name=""/>
        <dsp:cNvSpPr/>
      </dsp:nvSpPr>
      <dsp:spPr>
        <a:xfrm>
          <a:off x="0" y="44049"/>
          <a:ext cx="1262434" cy="757460"/>
        </a:xfrm>
        <a:prstGeom prst="rect">
          <a:avLst/>
        </a:prstGeom>
        <a:solidFill>
          <a:schemeClr val="tx2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i="0" u="none" kern="1200" dirty="0" smtClean="0"/>
            <a:t>Integrate Modular Components</a:t>
          </a:r>
          <a:endParaRPr lang="en-US" sz="1500" kern="1200" dirty="0"/>
        </a:p>
      </dsp:txBody>
      <dsp:txXfrm>
        <a:off x="0" y="44049"/>
        <a:ext cx="1262434" cy="757460"/>
      </dsp:txXfrm>
    </dsp:sp>
    <dsp:sp modelId="{0828EE18-7E6B-41A4-B150-0768F6193ED0}">
      <dsp:nvSpPr>
        <dsp:cNvPr id="0" name=""/>
        <dsp:cNvSpPr/>
      </dsp:nvSpPr>
      <dsp:spPr>
        <a:xfrm>
          <a:off x="1389001" y="48276"/>
          <a:ext cx="1262434" cy="757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0" kern="1200" dirty="0" smtClean="0"/>
            <a:t>Use External Services</a:t>
          </a:r>
          <a:endParaRPr lang="en-US" sz="1500" b="0" kern="1200" dirty="0"/>
        </a:p>
      </dsp:txBody>
      <dsp:txXfrm>
        <a:off x="1389001" y="48276"/>
        <a:ext cx="1262434" cy="757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5FFEC-4F7C-4DCD-8656-02962EAED2E4}">
      <dsp:nvSpPr>
        <dsp:cNvPr id="0" name=""/>
        <dsp:cNvSpPr/>
      </dsp:nvSpPr>
      <dsp:spPr>
        <a:xfrm>
          <a:off x="3982" y="54923"/>
          <a:ext cx="1234647" cy="74078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Download EIA Data Dump</a:t>
          </a:r>
          <a:endParaRPr lang="en-US" sz="1400" kern="1200" dirty="0"/>
        </a:p>
      </dsp:txBody>
      <dsp:txXfrm>
        <a:off x="3982" y="54923"/>
        <a:ext cx="1234647" cy="740788"/>
      </dsp:txXfrm>
    </dsp:sp>
    <dsp:sp modelId="{E002AB52-D52E-4090-8BD2-905B4DC1A824}">
      <dsp:nvSpPr>
        <dsp:cNvPr id="0" name=""/>
        <dsp:cNvSpPr/>
      </dsp:nvSpPr>
      <dsp:spPr>
        <a:xfrm>
          <a:off x="1362095" y="272221"/>
          <a:ext cx="261745" cy="306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1362095" y="333459"/>
        <a:ext cx="183222" cy="183716"/>
      </dsp:txXfrm>
    </dsp:sp>
    <dsp:sp modelId="{55F12471-72C1-4D41-B7C4-CF4CBDDD1675}">
      <dsp:nvSpPr>
        <dsp:cNvPr id="0" name=""/>
        <dsp:cNvSpPr/>
      </dsp:nvSpPr>
      <dsp:spPr>
        <a:xfrm>
          <a:off x="1732489" y="54923"/>
          <a:ext cx="1234647" cy="74078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Load all series into DB</a:t>
          </a:r>
          <a:endParaRPr lang="en-US" sz="1400" kern="1200" dirty="0"/>
        </a:p>
      </dsp:txBody>
      <dsp:txXfrm>
        <a:off x="1732489" y="54923"/>
        <a:ext cx="1234647" cy="740788"/>
      </dsp:txXfrm>
    </dsp:sp>
    <dsp:sp modelId="{0D36B396-2B92-42A7-82C7-730FA41B4361}">
      <dsp:nvSpPr>
        <dsp:cNvPr id="0" name=""/>
        <dsp:cNvSpPr/>
      </dsp:nvSpPr>
      <dsp:spPr>
        <a:xfrm>
          <a:off x="3090602" y="272221"/>
          <a:ext cx="261745" cy="306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090602" y="333459"/>
        <a:ext cx="183222" cy="183716"/>
      </dsp:txXfrm>
    </dsp:sp>
    <dsp:sp modelId="{E475DA3A-DCBB-4A27-A643-DE791BB0FF42}">
      <dsp:nvSpPr>
        <dsp:cNvPr id="0" name=""/>
        <dsp:cNvSpPr/>
      </dsp:nvSpPr>
      <dsp:spPr>
        <a:xfrm>
          <a:off x="3460997" y="54923"/>
          <a:ext cx="1234647" cy="74078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Create </a:t>
          </a:r>
          <a:r>
            <a:rPr lang="en-US" sz="1400" kern="1200" dirty="0" err="1" smtClean="0"/>
            <a:t>ElasticSearch</a:t>
          </a:r>
          <a:r>
            <a:rPr lang="en-US" sz="1400" kern="1200" dirty="0" smtClean="0"/>
            <a:t> Index</a:t>
          </a:r>
          <a:endParaRPr lang="en-US" sz="1400" kern="1200" dirty="0"/>
        </a:p>
      </dsp:txBody>
      <dsp:txXfrm>
        <a:off x="3460997" y="54923"/>
        <a:ext cx="1234647" cy="740788"/>
      </dsp:txXfrm>
    </dsp:sp>
    <dsp:sp modelId="{FE00C203-1F0D-46F9-B7E8-1DF41363AAEB}">
      <dsp:nvSpPr>
        <dsp:cNvPr id="0" name=""/>
        <dsp:cNvSpPr/>
      </dsp:nvSpPr>
      <dsp:spPr>
        <a:xfrm>
          <a:off x="4819109" y="272221"/>
          <a:ext cx="261745" cy="306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819109" y="333459"/>
        <a:ext cx="183222" cy="183716"/>
      </dsp:txXfrm>
    </dsp:sp>
    <dsp:sp modelId="{1EA2C1F6-33B2-438D-BF9D-86EC5F53B2EC}">
      <dsp:nvSpPr>
        <dsp:cNvPr id="0" name=""/>
        <dsp:cNvSpPr/>
      </dsp:nvSpPr>
      <dsp:spPr>
        <a:xfrm>
          <a:off x="5189504" y="54923"/>
          <a:ext cx="1234647" cy="740788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Generate Dataset Lineage</a:t>
          </a:r>
          <a:endParaRPr lang="en-US" sz="1400" kern="1200" dirty="0"/>
        </a:p>
      </dsp:txBody>
      <dsp:txXfrm>
        <a:off x="5189504" y="54923"/>
        <a:ext cx="1234647" cy="740788"/>
      </dsp:txXfrm>
    </dsp:sp>
    <dsp:sp modelId="{C7DA1089-0113-4104-800C-A92EF8C82035}">
      <dsp:nvSpPr>
        <dsp:cNvPr id="0" name=""/>
        <dsp:cNvSpPr/>
      </dsp:nvSpPr>
      <dsp:spPr>
        <a:xfrm>
          <a:off x="6547616" y="272221"/>
          <a:ext cx="261745" cy="3061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6547616" y="333459"/>
        <a:ext cx="183222" cy="183716"/>
      </dsp:txXfrm>
    </dsp:sp>
    <dsp:sp modelId="{D969B35F-F8C1-496B-ACD5-D674BDDB01CB}">
      <dsp:nvSpPr>
        <dsp:cNvPr id="0" name=""/>
        <dsp:cNvSpPr/>
      </dsp:nvSpPr>
      <dsp:spPr>
        <a:xfrm>
          <a:off x="6918011" y="54923"/>
          <a:ext cx="1234647" cy="740788"/>
        </a:xfrm>
        <a:prstGeom prst="rect">
          <a:avLst/>
        </a:prstGeom>
        <a:solidFill>
          <a:schemeClr val="accent6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Refresh Outdated Datasets</a:t>
          </a:r>
          <a:endParaRPr lang="en-US" sz="1400" kern="1200" dirty="0"/>
        </a:p>
      </dsp:txBody>
      <dsp:txXfrm>
        <a:off x="6918011" y="54923"/>
        <a:ext cx="1234647" cy="7407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BEC9897-CC38-4AF1-8BC1-A0F14C93E732}" type="datetimeFigureOut">
              <a:rPr lang="en-US" smtClean="0"/>
              <a:t>5/14/15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2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61038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27061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3415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Enform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provide Barbara text and dataset content in one place,</a:t>
            </a:r>
          </a:p>
          <a:p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multiple search boxes or separate databanks.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079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34"/>
              </a:spcBef>
              <a:buClr>
                <a:schemeClr val="dk1"/>
              </a:buClr>
              <a:buSzPct val="78571"/>
            </a:pPr>
            <a:r>
              <a:rPr lang="en-US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Enform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give Barbara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awareness about the main issues </a:t>
            </a:r>
          </a:p>
          <a:p>
            <a:pPr>
              <a:spcBef>
                <a:spcPts val="634"/>
              </a:spcBef>
              <a:buClr>
                <a:schemeClr val="dk1"/>
              </a:buClr>
              <a:buSzPct val="78571"/>
            </a:pPr>
            <a:endParaRPr lang="en-US" sz="11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634"/>
              </a:spcBef>
              <a:buClr>
                <a:schemeClr val="dk1"/>
              </a:buClr>
              <a:buSzPct val="78571"/>
            </a:pP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players involved in this space she is searching into.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6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</a:t>
            </a:r>
            <a:r>
              <a:rPr lang="en-US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Enform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allow her to synthesize all of her</a:t>
            </a: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 datasets, </a:t>
            </a: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 reports, </a:t>
            </a: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 and notes into one place, without all the cutting and pasting.</a:t>
            </a:r>
          </a:p>
          <a:p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what we propose, now lets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you HOW we will help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Barbara discover i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nformation differently.</a:t>
            </a:r>
            <a:endParaRPr lang="e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7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3644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 dirty="0" smtClean="0"/>
              <a:t>The</a:t>
            </a:r>
            <a:r>
              <a:rPr lang="en" baseline="0" dirty="0" smtClean="0"/>
              <a:t> demo you just saw is of a fully functional information system. </a:t>
            </a:r>
          </a:p>
          <a:p>
            <a:endParaRPr lang="en" baseline="0" dirty="0" smtClean="0"/>
          </a:p>
          <a:p>
            <a:r>
              <a:rPr lang="en" baseline="0" dirty="0" smtClean="0"/>
              <a:t>I am going to tell you about the techonology behind </a:t>
            </a:r>
            <a:r>
              <a:rPr lang="en-US" baseline="0" dirty="0" smtClean="0"/>
              <a:t>it.</a:t>
            </a:r>
            <a:endParaRPr lang="en" baseline="0" dirty="0" smtClean="0"/>
          </a:p>
          <a:p>
            <a:endParaRPr lang="en" baseline="0" dirty="0" smtClean="0"/>
          </a:p>
          <a:p>
            <a:pPr defTabSz="966612">
              <a:defRPr/>
            </a:pPr>
            <a:r>
              <a:rPr lang="en" dirty="0" smtClean="0"/>
              <a:t>The heavy lifting in enform starts way before they open the web page.</a:t>
            </a:r>
          </a:p>
          <a:p>
            <a:endParaRPr lang="en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35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" sz="1700" dirty="0" smtClean="0">
                <a:solidFill>
                  <a:schemeClr val="dk1"/>
                </a:solidFill>
              </a:rPr>
              <a:t>We started </a:t>
            </a:r>
            <a:r>
              <a:rPr lang="en" sz="1700" dirty="0">
                <a:solidFill>
                  <a:schemeClr val="dk1"/>
                </a:solidFill>
              </a:rPr>
              <a:t>doing technology research very early in the project.</a:t>
            </a:r>
          </a:p>
          <a:p>
            <a:pPr>
              <a:buClr>
                <a:schemeClr val="dk1"/>
              </a:buClr>
              <a:buSzPct val="100000"/>
            </a:pPr>
            <a:endParaRPr lang="en" sz="17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" sz="1700" dirty="0">
                <a:solidFill>
                  <a:schemeClr val="dk1"/>
                </a:solidFill>
              </a:rPr>
              <a:t>Because of the </a:t>
            </a:r>
            <a:r>
              <a:rPr lang="en" sz="1700" dirty="0" smtClean="0">
                <a:solidFill>
                  <a:schemeClr val="dk1"/>
                </a:solidFill>
              </a:rPr>
              <a:t>complexity, </a:t>
            </a:r>
            <a:r>
              <a:rPr lang="en" sz="1700" dirty="0">
                <a:solidFill>
                  <a:schemeClr val="dk1"/>
                </a:solidFill>
              </a:rPr>
              <a:t>we needed to use good software engineering practices.</a:t>
            </a:r>
          </a:p>
          <a:p>
            <a:pPr>
              <a:buClr>
                <a:schemeClr val="dk1"/>
              </a:buClr>
              <a:buSzPct val="100000"/>
            </a:pPr>
            <a:endParaRPr lang="en" sz="1700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" sz="1700" dirty="0">
                <a:solidFill>
                  <a:schemeClr val="dk1"/>
                </a:solidFill>
              </a:rPr>
              <a:t>We </a:t>
            </a:r>
            <a:r>
              <a:rPr lang="en" sz="1700" dirty="0" smtClean="0">
                <a:solidFill>
                  <a:schemeClr val="dk1"/>
                </a:solidFill>
              </a:rPr>
              <a:t>buit </a:t>
            </a:r>
            <a:r>
              <a:rPr lang="en" sz="1700" dirty="0">
                <a:solidFill>
                  <a:schemeClr val="dk1"/>
                </a:solidFill>
              </a:rPr>
              <a:t>our backend </a:t>
            </a:r>
            <a:r>
              <a:rPr lang="en" sz="1700" dirty="0" smtClean="0">
                <a:solidFill>
                  <a:schemeClr val="dk1"/>
                </a:solidFill>
              </a:rPr>
              <a:t>using many </a:t>
            </a:r>
            <a:r>
              <a:rPr lang="en" sz="1700" dirty="0">
                <a:solidFill>
                  <a:schemeClr val="dk1"/>
                </a:solidFill>
              </a:rPr>
              <a:t>small integrated modules that can be moved around, enhanced, reused, or replaced easily.</a:t>
            </a:r>
          </a:p>
          <a:p>
            <a:pPr>
              <a:buClr>
                <a:schemeClr val="dk1"/>
              </a:buClr>
            </a:pPr>
            <a:endParaRPr sz="1700" dirty="0">
              <a:solidFill>
                <a:schemeClr val="dk1"/>
              </a:solidFill>
            </a:endParaRPr>
          </a:p>
          <a:p>
            <a:r>
              <a:rPr lang="en" sz="1700" dirty="0" smtClean="0">
                <a:solidFill>
                  <a:schemeClr val="dk1"/>
                </a:solidFill>
              </a:rPr>
              <a:t>We alsso</a:t>
            </a:r>
            <a:r>
              <a:rPr lang="en" sz="1700" baseline="0" dirty="0" smtClean="0">
                <a:solidFill>
                  <a:schemeClr val="dk1"/>
                </a:solidFill>
              </a:rPr>
              <a:t> </a:t>
            </a:r>
            <a:r>
              <a:rPr lang="en" sz="1700" dirty="0" smtClean="0">
                <a:solidFill>
                  <a:schemeClr val="dk1"/>
                </a:solidFill>
              </a:rPr>
              <a:t>used </a:t>
            </a:r>
            <a:r>
              <a:rPr lang="en" sz="1700" dirty="0">
                <a:solidFill>
                  <a:schemeClr val="dk1"/>
                </a:solidFill>
              </a:rPr>
              <a:t>external open-source libraries and services whenever possible.</a:t>
            </a:r>
          </a:p>
          <a:p>
            <a:endParaRPr lang="en-US" sz="1700" dirty="0">
              <a:solidFill>
                <a:schemeClr val="dk1"/>
              </a:solidFill>
            </a:endParaRPr>
          </a:p>
          <a:p>
            <a:r>
              <a:rPr lang="en-US" sz="1700" dirty="0">
                <a:solidFill>
                  <a:schemeClr val="dk1"/>
                </a:solidFill>
              </a:rPr>
              <a:t>So what’s under the hood?</a:t>
            </a:r>
          </a:p>
          <a:p>
            <a:pPr>
              <a:buClr>
                <a:schemeClr val="dk1"/>
              </a:buClr>
              <a:buSzPct val="100000"/>
            </a:pPr>
            <a:endParaRPr lang="en" sz="1700" dirty="0">
              <a:solidFill>
                <a:schemeClr val="dk1"/>
              </a:solidFill>
            </a:endParaRPr>
          </a:p>
          <a:p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266948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" b="0" baseline="0" dirty="0" smtClean="0">
                <a:solidFill>
                  <a:schemeClr val="dk1"/>
                </a:solidFill>
              </a:rPr>
              <a:t>We desigend the </a:t>
            </a:r>
            <a:r>
              <a:rPr lang="en" b="1" dirty="0" smtClean="0">
                <a:solidFill>
                  <a:schemeClr val="dk1"/>
                </a:solidFill>
              </a:rPr>
              <a:t>building </a:t>
            </a:r>
            <a:r>
              <a:rPr lang="en" b="1" dirty="0">
                <a:solidFill>
                  <a:schemeClr val="dk1"/>
                </a:solidFill>
              </a:rPr>
              <a:t>block</a:t>
            </a:r>
            <a:r>
              <a:rPr lang="en" dirty="0">
                <a:solidFill>
                  <a:schemeClr val="dk1"/>
                </a:solidFill>
              </a:rPr>
              <a:t>s in parallel with user interviews. </a:t>
            </a:r>
            <a:endParaRPr lang="en" dirty="0" smtClean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" dirty="0" smtClean="0">
                <a:solidFill>
                  <a:schemeClr val="dk1"/>
                </a:solidFill>
              </a:rPr>
              <a:t>By </a:t>
            </a:r>
            <a:r>
              <a:rPr lang="en" dirty="0">
                <a:solidFill>
                  <a:schemeClr val="dk1"/>
                </a:solidFill>
              </a:rPr>
              <a:t>mid-project </a:t>
            </a:r>
            <a:r>
              <a:rPr lang="en" dirty="0" smtClean="0">
                <a:solidFill>
                  <a:schemeClr val="dk1"/>
                </a:solidFill>
              </a:rPr>
              <a:t>review,</a:t>
            </a:r>
            <a:r>
              <a:rPr lang="en" baseline="0" dirty="0" smtClean="0">
                <a:solidFill>
                  <a:schemeClr val="dk1"/>
                </a:solidFill>
              </a:rPr>
              <a:t> we</a:t>
            </a:r>
            <a:r>
              <a:rPr lang="en" dirty="0" smtClean="0">
                <a:solidFill>
                  <a:schemeClr val="dk1"/>
                </a:solidFill>
              </a:rPr>
              <a:t> </a:t>
            </a:r>
            <a:r>
              <a:rPr lang="en" dirty="0">
                <a:solidFill>
                  <a:schemeClr val="dk1"/>
                </a:solidFill>
              </a:rPr>
              <a:t>had a functional backend with most features </a:t>
            </a:r>
            <a:r>
              <a:rPr lang="en" dirty="0" smtClean="0">
                <a:solidFill>
                  <a:schemeClr val="dk1"/>
                </a:solidFill>
              </a:rPr>
              <a:t>implemented</a:t>
            </a:r>
          </a:p>
          <a:p>
            <a:pPr>
              <a:buClr>
                <a:schemeClr val="dk1"/>
              </a:buClr>
              <a:buSzPct val="100000"/>
            </a:pPr>
            <a:r>
              <a:rPr lang="en" dirty="0" smtClean="0">
                <a:solidFill>
                  <a:schemeClr val="dk1"/>
                </a:solidFill>
              </a:rPr>
              <a:t>This allowed </a:t>
            </a:r>
            <a:r>
              <a:rPr lang="en" dirty="0">
                <a:solidFill>
                  <a:schemeClr val="dk1"/>
                </a:solidFill>
              </a:rPr>
              <a:t>to start functional prototyping early on.</a:t>
            </a:r>
          </a:p>
          <a:p>
            <a:endParaRPr dirty="0"/>
          </a:p>
          <a:p>
            <a:r>
              <a:rPr lang="en" dirty="0" smtClean="0"/>
              <a:t>At the core </a:t>
            </a:r>
            <a:r>
              <a:rPr lang="en" dirty="0"/>
              <a:t>is the </a:t>
            </a:r>
            <a:r>
              <a:rPr lang="en" dirty="0" smtClean="0"/>
              <a:t>python</a:t>
            </a:r>
            <a:r>
              <a:rPr lang="en" baseline="0" dirty="0" smtClean="0"/>
              <a:t> </a:t>
            </a:r>
            <a:r>
              <a:rPr lang="en" dirty="0" smtClean="0"/>
              <a:t>hub </a:t>
            </a:r>
            <a:r>
              <a:rPr lang="en" dirty="0"/>
              <a:t>that connects everything together.</a:t>
            </a:r>
          </a:p>
          <a:p>
            <a:endParaRPr dirty="0"/>
          </a:p>
          <a:p>
            <a:r>
              <a:rPr lang="en" dirty="0"/>
              <a:t>We used MongoDB as a repository and ElasticSearch as a search engine on top </a:t>
            </a:r>
            <a:r>
              <a:rPr lang="en" dirty="0" smtClean="0"/>
              <a:t>of</a:t>
            </a:r>
            <a:r>
              <a:rPr lang="en" baseline="0" dirty="0" smtClean="0"/>
              <a:t> it for better search </a:t>
            </a:r>
            <a:r>
              <a:rPr lang="en" dirty="0" smtClean="0"/>
              <a:t>features </a:t>
            </a:r>
            <a:r>
              <a:rPr lang="en" dirty="0"/>
              <a:t>and </a:t>
            </a:r>
            <a:r>
              <a:rPr lang="en" dirty="0" smtClean="0"/>
              <a:t>performance</a:t>
            </a:r>
          </a:p>
          <a:p>
            <a:endParaRPr dirty="0"/>
          </a:p>
          <a:p>
            <a:r>
              <a:rPr lang="en" dirty="0"/>
              <a:t>We also used several external APIs and services to load and process data.</a:t>
            </a:r>
          </a:p>
        </p:txBody>
      </p:sp>
    </p:spTree>
    <p:extLst>
      <p:ext uri="{BB962C8B-B14F-4D97-AF65-F5344CB8AC3E}">
        <p14:creationId xmlns:p14="http://schemas.microsoft.com/office/powerpoint/2010/main" val="134962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 dirty="0" smtClean="0"/>
              <a:t>There </a:t>
            </a:r>
            <a:r>
              <a:rPr lang="en" dirty="0"/>
              <a:t>are two main phases in the enform </a:t>
            </a:r>
            <a:r>
              <a:rPr lang="en" dirty="0" smtClean="0"/>
              <a:t>user experience pipeline.</a:t>
            </a:r>
          </a:p>
          <a:p>
            <a:endParaRPr lang="en-US" sz="1200" dirty="0" smtClean="0">
              <a:solidFill>
                <a:schemeClr val="dk1"/>
              </a:solidFill>
            </a:endParaRPr>
          </a:p>
          <a:p>
            <a:r>
              <a:rPr lang="en-US" sz="1200" dirty="0" smtClean="0">
                <a:solidFill>
                  <a:schemeClr val="dk1"/>
                </a:solidFill>
              </a:rPr>
              <a:t>First</a:t>
            </a:r>
            <a:r>
              <a:rPr lang="en-US" sz="1200" baseline="0" dirty="0" smtClean="0">
                <a:solidFill>
                  <a:schemeClr val="dk1"/>
                </a:solidFill>
              </a:rPr>
              <a:t> we pre-process all the content in bulk because </a:t>
            </a:r>
            <a:r>
              <a:rPr lang="en-US" sz="1200" baseline="0" dirty="0" err="1" smtClean="0">
                <a:solidFill>
                  <a:schemeClr val="dk1"/>
                </a:solidFill>
              </a:rPr>
              <a:t>because</a:t>
            </a:r>
            <a:r>
              <a:rPr lang="en-US" sz="1200" baseline="0" dirty="0" smtClean="0">
                <a:solidFill>
                  <a:schemeClr val="dk1"/>
                </a:solidFill>
              </a:rPr>
              <a:t> </a:t>
            </a:r>
            <a:r>
              <a:rPr lang="en-US" sz="1200" dirty="0" smtClean="0">
                <a:solidFill>
                  <a:schemeClr val="dk1"/>
                </a:solidFill>
              </a:rPr>
              <a:t>Many </a:t>
            </a:r>
            <a:r>
              <a:rPr lang="en-US" sz="1200" dirty="0">
                <a:solidFill>
                  <a:schemeClr val="dk1"/>
                </a:solidFill>
              </a:rPr>
              <a:t>of the algorithms we use are </a:t>
            </a:r>
            <a:r>
              <a:rPr lang="en-US" sz="1200" dirty="0" err="1">
                <a:solidFill>
                  <a:schemeClr val="dk1"/>
                </a:solidFill>
              </a:rPr>
              <a:t>cpu</a:t>
            </a:r>
            <a:r>
              <a:rPr lang="en-US" sz="1200" dirty="0">
                <a:solidFill>
                  <a:schemeClr val="dk1"/>
                </a:solidFill>
              </a:rPr>
              <a:t>, memory, and time intensive. </a:t>
            </a:r>
            <a:endParaRPr lang="en-US" sz="1200" dirty="0" smtClean="0">
              <a:solidFill>
                <a:schemeClr val="dk1"/>
              </a:solidFill>
            </a:endParaRPr>
          </a:p>
          <a:p>
            <a:endParaRPr lang="en-US" sz="1200" dirty="0" smtClean="0">
              <a:solidFill>
                <a:schemeClr val="dk1"/>
              </a:solidFill>
            </a:endParaRPr>
          </a:p>
          <a:p>
            <a:r>
              <a:rPr lang="en-US" sz="1200" dirty="0" smtClean="0">
                <a:solidFill>
                  <a:schemeClr val="dk1"/>
                </a:solidFill>
              </a:rPr>
              <a:t>We </a:t>
            </a:r>
            <a:r>
              <a:rPr lang="en-US" sz="1200" dirty="0">
                <a:solidFill>
                  <a:schemeClr val="dk1"/>
                </a:solidFill>
              </a:rPr>
              <a:t>learned that from previous preparation projects.</a:t>
            </a:r>
          </a:p>
          <a:p>
            <a:r>
              <a:rPr lang="en" dirty="0" smtClean="0"/>
              <a:t> </a:t>
            </a:r>
          </a:p>
          <a:p>
            <a:r>
              <a:rPr lang="en" dirty="0" smtClean="0"/>
              <a:t>The user would</a:t>
            </a:r>
            <a:r>
              <a:rPr lang="en" baseline="0" dirty="0" smtClean="0"/>
              <a:t> then interact with this pre-processed collection in real time.</a:t>
            </a:r>
            <a:endParaRPr lang="en" dirty="0" smtClean="0"/>
          </a:p>
          <a:p>
            <a:endParaRPr lang="en" dirty="0" smtClean="0"/>
          </a:p>
          <a:p>
            <a:r>
              <a:rPr lang="en" dirty="0" smtClean="0"/>
              <a:t>I am going to go over</a:t>
            </a:r>
            <a:r>
              <a:rPr lang="en" baseline="0" dirty="0" smtClean="0"/>
              <a:t> some of the key phases of this pipeline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40798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" dirty="0" smtClean="0"/>
              <a:t>First we built a multi-purpose API loader</a:t>
            </a:r>
            <a:r>
              <a:rPr lang="en" baseline="0" dirty="0" smtClean="0"/>
              <a:t> thit brign content into enform.</a:t>
            </a:r>
          </a:p>
          <a:p>
            <a:pPr defTabSz="966612">
              <a:defRPr/>
            </a:pPr>
            <a:endParaRPr lang="en-US" dirty="0" smtClean="0"/>
          </a:p>
          <a:p>
            <a:r>
              <a:rPr lang="en-US" dirty="0" smtClean="0"/>
              <a:t>Today, we have more than 61 thousands processed energy-related articles from the new </a:t>
            </a:r>
            <a:r>
              <a:rPr lang="en-US" dirty="0" err="1" smtClean="0"/>
              <a:t>york</a:t>
            </a:r>
            <a:r>
              <a:rPr lang="en-US" dirty="0" smtClean="0"/>
              <a:t> times, google news, and a few journals.</a:t>
            </a:r>
          </a:p>
          <a:p>
            <a:endParaRPr lang="en-US" dirty="0" smtClean="0"/>
          </a:p>
          <a:p>
            <a:r>
              <a:rPr lang="en-US" dirty="0" smtClean="0"/>
              <a:t>we also have about 5000 of the most relevant national and international datasets</a:t>
            </a:r>
            <a:r>
              <a:rPr lang="en-US" baseline="0" dirty="0" smtClean="0"/>
              <a:t> from the </a:t>
            </a:r>
            <a:r>
              <a:rPr lang="en-US" dirty="0" smtClean="0"/>
              <a:t>Energy Information Administration.</a:t>
            </a:r>
          </a:p>
          <a:p>
            <a:endParaRPr lang="en-US" dirty="0" smtClean="0"/>
          </a:p>
          <a:p>
            <a:r>
              <a:rPr lang="en-US" dirty="0" smtClean="0"/>
              <a:t>That’s the corpus that Barbara was searching.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61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 heart of the backend is the article processing pipeline. </a:t>
            </a:r>
            <a:endParaRPr lang="en-US" sz="1200" dirty="0" smtClean="0"/>
          </a:p>
          <a:p>
            <a:endParaRPr lang="en-US" dirty="0" smtClean="0"/>
          </a:p>
          <a:p>
            <a:r>
              <a:rPr lang="en-US" dirty="0" smtClean="0"/>
              <a:t>First we extract the text from news site URLs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Then, the library will generate a list of </a:t>
            </a:r>
            <a:r>
              <a:rPr lang="en-US" b="1" baseline="0" dirty="0" smtClean="0"/>
              <a:t>keywords like shale or water </a:t>
            </a:r>
            <a:r>
              <a:rPr lang="en-US" baseline="0" dirty="0" smtClean="0"/>
              <a:t>and a brief summary of the text.</a:t>
            </a:r>
          </a:p>
        </p:txBody>
      </p:sp>
    </p:spTree>
    <p:extLst>
      <p:ext uri="{BB962C8B-B14F-4D97-AF65-F5344CB8AC3E}">
        <p14:creationId xmlns:p14="http://schemas.microsoft.com/office/powerpoint/2010/main" val="1406363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84368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0" dirty="0" smtClean="0">
                <a:effectLst/>
              </a:rPr>
              <a:t>As you saw in Barbara’s scenario, the interface</a:t>
            </a:r>
            <a:r>
              <a:rPr lang="en-US" b="0" baseline="0" dirty="0" smtClean="0">
                <a:effectLst/>
              </a:rPr>
              <a:t> contains several faceted filters like person names</a:t>
            </a:r>
            <a:r>
              <a:rPr lang="en-US" b="0" baseline="0" dirty="0" smtClean="0">
                <a:effectLst/>
              </a:rPr>
              <a:t>.</a:t>
            </a:r>
          </a:p>
          <a:p>
            <a:pPr rtl="0"/>
            <a:endParaRPr lang="en-US" b="0" baseline="0" dirty="0" smtClean="0">
              <a:effectLst/>
            </a:endParaRPr>
          </a:p>
          <a:p>
            <a:pPr rtl="0"/>
            <a:r>
              <a:rPr lang="en-US" b="0" baseline="0" dirty="0" smtClean="0">
                <a:effectLst/>
              </a:rPr>
              <a:t>Those entities were extracted from the text of each article.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dirty="0"/>
              <a:t>We used the Stanford Named Entity Extraction library </a:t>
            </a:r>
            <a:r>
              <a:rPr lang="en-US" sz="1200" dirty="0" smtClean="0"/>
              <a:t>to extract named </a:t>
            </a:r>
            <a:r>
              <a:rPr lang="en-US" sz="1200" dirty="0"/>
              <a:t>entities, or proper nouns, from the text.</a:t>
            </a:r>
          </a:p>
          <a:p>
            <a:pPr rtl="0"/>
            <a:endParaRPr lang="en-US" sz="1200" dirty="0" smtClean="0"/>
          </a:p>
          <a:p>
            <a:pPr rtl="0"/>
            <a:r>
              <a:rPr lang="en-US" sz="1200" dirty="0" smtClean="0"/>
              <a:t>Our </a:t>
            </a:r>
            <a:r>
              <a:rPr lang="en-US" sz="1200" dirty="0"/>
              <a:t>main targets were Persons, Locations and Organizations. These became search </a:t>
            </a:r>
            <a:r>
              <a:rPr lang="en-US" sz="1200" dirty="0" smtClean="0"/>
              <a:t>facets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dirty="0"/>
              <a:t>For each of these classes, we had a unique algorithm to </a:t>
            </a:r>
            <a:r>
              <a:rPr lang="en-US" sz="1200" dirty="0" smtClean="0"/>
              <a:t>make entities more uniform within </a:t>
            </a:r>
            <a:r>
              <a:rPr lang="en-US" sz="1200" dirty="0"/>
              <a:t>articles and across a corpus.</a:t>
            </a:r>
          </a:p>
        </p:txBody>
      </p:sp>
    </p:spTree>
    <p:extLst>
      <p:ext uri="{BB962C8B-B14F-4D97-AF65-F5344CB8AC3E}">
        <p14:creationId xmlns:p14="http://schemas.microsoft.com/office/powerpoint/2010/main" val="1857427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="0" dirty="0" smtClean="0">
              <a:effectLst/>
            </a:endParaRPr>
          </a:p>
          <a:p>
            <a:pPr rtl="0"/>
            <a:r>
              <a:rPr lang="en-US" sz="1200" dirty="0"/>
              <a:t>For example, </a:t>
            </a:r>
            <a:r>
              <a:rPr lang="en-US" sz="1200" dirty="0" smtClean="0"/>
              <a:t>Jerry</a:t>
            </a:r>
            <a:r>
              <a:rPr lang="en-US" sz="1200" baseline="0" dirty="0" smtClean="0"/>
              <a:t> brown is referred </a:t>
            </a:r>
            <a:r>
              <a:rPr lang="en-US" sz="1200" baseline="0" dirty="0" smtClean="0"/>
              <a:t>to with different </a:t>
            </a:r>
            <a:r>
              <a:rPr lang="en-US" sz="1200" baseline="0" dirty="0" smtClean="0"/>
              <a:t>names like</a:t>
            </a:r>
            <a:r>
              <a:rPr lang="en-US" sz="1200" dirty="0" smtClean="0"/>
              <a:t> </a:t>
            </a:r>
            <a:r>
              <a:rPr lang="en-US" sz="1200" dirty="0"/>
              <a:t>Mr. </a:t>
            </a:r>
            <a:r>
              <a:rPr lang="en-US" sz="1200" dirty="0" smtClean="0"/>
              <a:t>Brown</a:t>
            </a:r>
            <a:r>
              <a:rPr lang="en-US" sz="1200" dirty="0"/>
              <a:t>, </a:t>
            </a:r>
            <a:r>
              <a:rPr lang="en-US" sz="1200" dirty="0" smtClean="0"/>
              <a:t>or Governor </a:t>
            </a:r>
            <a:r>
              <a:rPr lang="en-US" sz="1200" dirty="0" smtClean="0"/>
              <a:t>Brown</a:t>
            </a:r>
            <a:r>
              <a:rPr lang="en-US" sz="1200" dirty="0" smtClean="0"/>
              <a:t>.  </a:t>
            </a:r>
          </a:p>
          <a:p>
            <a:pPr rtl="0"/>
            <a:endParaRPr lang="en-US" sz="1200" dirty="0" smtClean="0"/>
          </a:p>
          <a:p>
            <a:pPr rtl="0"/>
            <a:r>
              <a:rPr lang="en-US" sz="1200" dirty="0" smtClean="0"/>
              <a:t>We mapped all of these into </a:t>
            </a:r>
            <a:r>
              <a:rPr lang="en-US" sz="1200" dirty="0"/>
              <a:t>a single semantic representation of Jerry Brown on the freebase web database of named entities. </a:t>
            </a:r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This method allowed us to remove and ambiguities about names within a single article and also across the entire corpus. </a:t>
            </a:r>
            <a:endParaRPr lang="en-US" sz="1200" dirty="0" smtClean="0"/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We used a similar method for Organizational Entities.</a:t>
            </a:r>
            <a:endParaRPr lang="en-US" b="0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109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dirty="0"/>
              <a:t>For Locations, we used geocoding services like bing and google to get Country, State, and City for every </a:t>
            </a:r>
            <a:r>
              <a:rPr lang="en-US" sz="1200" dirty="0" smtClean="0"/>
              <a:t>location</a:t>
            </a:r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This allowed us to provide better geo-based searches. </a:t>
            </a:r>
            <a:endParaRPr lang="en-US" sz="1200" dirty="0" smtClean="0"/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For example, a search within </a:t>
            </a:r>
            <a:r>
              <a:rPr lang="en-US" sz="1200" dirty="0" err="1"/>
              <a:t>california</a:t>
            </a:r>
            <a:r>
              <a:rPr lang="en-US" sz="1200" dirty="0"/>
              <a:t> will return all result that contain locations in </a:t>
            </a:r>
            <a:r>
              <a:rPr lang="en-US" sz="1200" dirty="0" err="1"/>
              <a:t>california</a:t>
            </a:r>
            <a:r>
              <a:rPr lang="en-US" sz="1200" dirty="0"/>
              <a:t>, such as “Berkeley”, </a:t>
            </a:r>
            <a:endParaRPr lang="en-US" sz="1200" dirty="0" smtClean="0"/>
          </a:p>
          <a:p>
            <a:pPr rtl="0"/>
            <a:r>
              <a:rPr lang="en-US" sz="1200" dirty="0" smtClean="0"/>
              <a:t>even </a:t>
            </a:r>
            <a:r>
              <a:rPr lang="en-US" sz="1200" dirty="0"/>
              <a:t>if the word </a:t>
            </a:r>
            <a:r>
              <a:rPr lang="en-US" sz="1200" dirty="0" err="1"/>
              <a:t>california</a:t>
            </a:r>
            <a:r>
              <a:rPr lang="en-US" sz="1200" dirty="0"/>
              <a:t> was not explicitly mentioned.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12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dirty="0"/>
              <a:t>From the user perspective, </a:t>
            </a:r>
            <a:r>
              <a:rPr lang="en-US" sz="1200" dirty="0" err="1"/>
              <a:t>Enform</a:t>
            </a:r>
            <a:r>
              <a:rPr lang="en-US" sz="1200" dirty="0"/>
              <a:t> is a search engine.</a:t>
            </a:r>
          </a:p>
          <a:p>
            <a:pPr rtl="0"/>
            <a:endParaRPr lang="en-US" b="0" dirty="0" smtClean="0">
              <a:effectLst/>
            </a:endParaRPr>
          </a:p>
          <a:p>
            <a:pPr defTabSz="966612">
              <a:defRPr/>
            </a:pPr>
            <a:r>
              <a:rPr lang="en-US" sz="1200" dirty="0"/>
              <a:t>We used the </a:t>
            </a:r>
            <a:r>
              <a:rPr lang="en-US" sz="1200" dirty="0" err="1"/>
              <a:t>Elasticsearch</a:t>
            </a:r>
            <a:r>
              <a:rPr lang="en-US" sz="1200" dirty="0"/>
              <a:t> platform as a search engine for our content.</a:t>
            </a:r>
          </a:p>
          <a:p>
            <a:pPr defTabSz="966612">
              <a:defRPr/>
            </a:pPr>
            <a:endParaRPr lang="en-US" sz="1200" dirty="0"/>
          </a:p>
          <a:p>
            <a:pPr defTabSz="966612">
              <a:defRPr/>
            </a:pPr>
            <a:r>
              <a:rPr lang="en-US" sz="1200" dirty="0"/>
              <a:t>It has many knots and bolts that we could play with to fine-tune search parameters and result scores. 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213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dirty="0" smtClean="0"/>
              <a:t>We </a:t>
            </a:r>
            <a:r>
              <a:rPr lang="en-US" sz="1200" dirty="0"/>
              <a:t>indexed key fields such as title, text, and authors on </a:t>
            </a:r>
            <a:r>
              <a:rPr lang="en-US" sz="1200" dirty="0" err="1"/>
              <a:t>elasticsearch</a:t>
            </a:r>
            <a:r>
              <a:rPr lang="en-US" sz="1200" dirty="0"/>
              <a:t>. we also indexed fields created in the pipeline such as locations and persons.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dirty="0"/>
              <a:t>For articles, we search for all terms across </a:t>
            </a:r>
            <a:r>
              <a:rPr lang="en-US" sz="1200" dirty="0" smtClean="0"/>
              <a:t>fields</a:t>
            </a:r>
            <a:r>
              <a:rPr lang="en-US" sz="1200" baseline="0" dirty="0" smtClean="0"/>
              <a:t>  to find relevant articles</a:t>
            </a:r>
            <a:r>
              <a:rPr lang="en-US" sz="1200" dirty="0" smtClean="0"/>
              <a:t>.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dirty="0"/>
              <a:t>We </a:t>
            </a:r>
            <a:r>
              <a:rPr lang="en-US" sz="1200" dirty="0" smtClean="0"/>
              <a:t>added </a:t>
            </a:r>
            <a:r>
              <a:rPr lang="en-US" sz="1200" dirty="0"/>
              <a:t>boosting parameters for some </a:t>
            </a:r>
            <a:r>
              <a:rPr lang="en-US" sz="1200" dirty="0" smtClean="0"/>
              <a:t>fields to</a:t>
            </a:r>
            <a:r>
              <a:rPr lang="en-US" sz="1200" baseline="0" dirty="0" smtClean="0"/>
              <a:t> improve relevance scores</a:t>
            </a:r>
            <a:r>
              <a:rPr lang="en-US" sz="1200" dirty="0" smtClean="0"/>
              <a:t>.</a:t>
            </a:r>
            <a:endParaRPr lang="en-US" sz="1200" dirty="0"/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For example, if a search term occurs in the title, the article is given a higher relevance score.</a:t>
            </a:r>
            <a:endParaRPr lang="en-US" b="0" dirty="0" smtClean="0">
              <a:effectLst/>
            </a:endParaRPr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21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dirty="0"/>
              <a:t>Datasets were a more challenging search problem.</a:t>
            </a:r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b="0" dirty="0" smtClean="0">
              <a:effectLst/>
            </a:endParaRPr>
          </a:p>
          <a:p>
            <a:pPr rtl="0"/>
            <a:r>
              <a:rPr lang="en-US" sz="1200" dirty="0"/>
              <a:t>Search terms alone returned poor results, if any. For example, using “fracking California” would not return any relevant datasets.</a:t>
            </a:r>
          </a:p>
          <a:p>
            <a:pPr rtl="0"/>
            <a:endParaRPr lang="en-US" b="0" dirty="0" smtClean="0">
              <a:effectLst/>
            </a:endParaRPr>
          </a:p>
          <a:p>
            <a:pPr rtl="0"/>
            <a:r>
              <a:rPr lang="en-US" sz="1200" dirty="0"/>
              <a:t>To resolve this, we used the top keywords extracted from article search as additional search terms for datasets.</a:t>
            </a:r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So the Fracking California search would look for </a:t>
            </a:r>
            <a:r>
              <a:rPr lang="en-US" sz="1200" b="1" dirty="0"/>
              <a:t>word like shale and gas and California </a:t>
            </a:r>
            <a:r>
              <a:rPr lang="en-US" sz="1200" dirty="0"/>
              <a:t>in the dataset collection. </a:t>
            </a:r>
          </a:p>
          <a:p>
            <a:pPr rtl="0"/>
            <a:endParaRPr lang="en-US" sz="1200" dirty="0"/>
          </a:p>
          <a:p>
            <a:pPr rtl="0"/>
            <a:r>
              <a:rPr lang="en-US" sz="1200" dirty="0"/>
              <a:t>As you saw, this method improved both recall and precision of the dataset search.</a:t>
            </a:r>
            <a:endParaRPr lang="en-US" b="0" dirty="0" smtClean="0">
              <a:effectLst/>
            </a:endParaRPr>
          </a:p>
          <a:p>
            <a:pPr rtl="0"/>
            <a:r>
              <a:rPr lang="en-US" sz="1200" b="1" dirty="0"/>
              <a:t>If you are interested, we can discuss the details of each of these algorithms at the end. There is some interesting code jujitsu there.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936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" b="1" dirty="0" smtClean="0">
                <a:solidFill>
                  <a:schemeClr val="dk1"/>
                </a:solidFill>
              </a:rPr>
              <a:t>Hassan </a:t>
            </a:r>
          </a:p>
          <a:p>
            <a:pPr rtl="0"/>
            <a:r>
              <a:rPr lang="en-US" sz="1200" dirty="0" smtClean="0"/>
              <a:t>Having </a:t>
            </a:r>
            <a:r>
              <a:rPr lang="en-US" sz="1200" dirty="0"/>
              <a:t>done all of this, we needed to build an interface that could use of all this content to provide the user experience </a:t>
            </a:r>
            <a:endParaRPr lang="en-US" sz="1200" dirty="0" smtClean="0"/>
          </a:p>
          <a:p>
            <a:pPr rtl="0"/>
            <a:endParaRPr lang="en-US" sz="1200" dirty="0" smtClean="0"/>
          </a:p>
          <a:p>
            <a:pPr rtl="0"/>
            <a:r>
              <a:rPr lang="en-US" sz="1200" dirty="0" smtClean="0"/>
              <a:t>that </a:t>
            </a:r>
            <a:r>
              <a:rPr lang="en-US" sz="1200" dirty="0"/>
              <a:t>people like Barbara need.</a:t>
            </a:r>
            <a:endParaRPr lang="en-US" b="0" dirty="0" smtClean="0">
              <a:effectLst/>
            </a:endParaRPr>
          </a:p>
          <a:p>
            <a:pPr>
              <a:buClr>
                <a:schemeClr val="dk1"/>
              </a:buClr>
              <a:buSzPct val="100000"/>
            </a:pPr>
            <a:endParaRPr lang="en" b="1" dirty="0" smtClean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" b="1" dirty="0" smtClean="0">
                <a:solidFill>
                  <a:schemeClr val="dk1"/>
                </a:solidFill>
              </a:rPr>
              <a:t>Shaun</a:t>
            </a:r>
          </a:p>
          <a:p>
            <a:pPr>
              <a:buClr>
                <a:schemeClr val="dk1"/>
              </a:buClr>
            </a:pPr>
            <a:r>
              <a:rPr lang="en" sz="1100" b="0" i="0" kern="1200" baseline="0" dirty="0" smtClean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put a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significant focus on humans,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 and sought user feedback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often</a:t>
            </a:r>
          </a:p>
          <a:p>
            <a:pPr>
              <a:buClr>
                <a:schemeClr val="dk1"/>
              </a:buClr>
            </a:pP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how did we find people like Barbara?</a:t>
            </a:r>
            <a:endParaRPr sz="1900" dirty="0"/>
          </a:p>
        </p:txBody>
      </p:sp>
    </p:spTree>
    <p:extLst>
      <p:ext uri="{BB962C8B-B14F-4D97-AF65-F5344CB8AC3E}">
        <p14:creationId xmlns:p14="http://schemas.microsoft.com/office/powerpoint/2010/main" val="2335903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began by conducting many user interviews with professionals that have ties to the energy industry 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talked with them and listened for: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their goals at work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technology they use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and we tried to spark their imaginations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systems that could improve the way they deal with information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used our observations and insights from the interviews to create detailed personas (with real needs, behaviors and resources to consider)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44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rated them on a number of factors, narrowing down our target focus to a scope that we felt we could have the biggest impact in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PAUSE</a:t>
            </a:r>
            <a:endParaRPr lang="en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923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Armed with a better understanding of our users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identified a typical workflow that arose as a theme through observation.</a:t>
            </a:r>
          </a:p>
          <a:p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begins with a find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new content is surfaced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moves to a “skim behavior”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rapidly scan for relevance among results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some point, sometimes later,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does a deeper dive for more details within a source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lastly, they save interesting bits for later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their reports, personal archives, or other sharing needs</a:t>
            </a:r>
          </a:p>
          <a:p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workflow served as the core of our experience design requirements.</a:t>
            </a:r>
          </a:p>
          <a:p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972765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many user needs, Information</a:t>
            </a:r>
            <a:r>
              <a:rPr lang="en-US" baseline="0" dirty="0" smtClean="0"/>
              <a:t> is scattered in different places and exists in various forms. Uncovering it often starts with search,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what are the best tools we have for that today?</a:t>
            </a:r>
          </a:p>
        </p:txBody>
      </p:sp>
    </p:spTree>
    <p:extLst>
      <p:ext uri="{BB962C8B-B14F-4D97-AF65-F5344CB8AC3E}">
        <p14:creationId xmlns:p14="http://schemas.microsoft.com/office/powerpoint/2010/main" val="2354003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All of our frontend elements were designed via an iterative process </a:t>
            </a:r>
            <a:endParaRPr lang="en-US" sz="1200" dirty="0" smtClean="0"/>
          </a:p>
          <a:p>
            <a:r>
              <a:rPr lang="en-US" sz="1200" dirty="0" smtClean="0"/>
              <a:t> - with </a:t>
            </a:r>
            <a:r>
              <a:rPr lang="en-US" sz="1200" dirty="0"/>
              <a:t>heavy emphasis on user feedback to </a:t>
            </a:r>
            <a:r>
              <a:rPr lang="en-US" sz="1200" dirty="0" err="1"/>
              <a:t>enform</a:t>
            </a:r>
            <a:r>
              <a:rPr lang="en-US" sz="1200" dirty="0"/>
              <a:t> improvements</a:t>
            </a:r>
            <a:r>
              <a:rPr lang="en-US" sz="1200" dirty="0" smtClean="0"/>
              <a:t>.</a:t>
            </a:r>
          </a:p>
          <a:p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dirty="0"/>
              <a:t>in this example we see the evolution of our faceted search filters over the course of 3 functional prototypes</a:t>
            </a:r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dirty="0"/>
              <a:t>version 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/>
              <a:t>The initial prototype proves the concept of using a distribution as a facet to filter results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also </a:t>
            </a:r>
            <a:r>
              <a:rPr lang="en-US" sz="1200" dirty="0" smtClean="0"/>
              <a:t>notice </a:t>
            </a:r>
            <a:r>
              <a:rPr lang="en-US" sz="1200" dirty="0"/>
              <a:t>the tabbed view </a:t>
            </a:r>
            <a:r>
              <a:rPr lang="en-US" sz="1200" dirty="0" smtClean="0"/>
              <a:t>design</a:t>
            </a:r>
            <a:r>
              <a:rPr lang="en-US" sz="1200" baseline="0" dirty="0" smtClean="0"/>
              <a:t> to move between filters</a:t>
            </a:r>
          </a:p>
          <a:p>
            <a:r>
              <a:rPr lang="en-US" sz="1200" b="1" dirty="0" smtClean="0"/>
              <a:t>user </a:t>
            </a:r>
            <a:r>
              <a:rPr lang="en-US" sz="1200" b="1" dirty="0"/>
              <a:t>feedback indicated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   - </a:t>
            </a:r>
            <a:r>
              <a:rPr lang="en-US" sz="1200" dirty="0" smtClean="0"/>
              <a:t>failure </a:t>
            </a:r>
            <a:r>
              <a:rPr lang="en-US" sz="1200" dirty="0"/>
              <a:t>to understand that these were tabs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- </a:t>
            </a:r>
            <a:r>
              <a:rPr lang="en-US" sz="1200" dirty="0" smtClean="0"/>
              <a:t>poor </a:t>
            </a:r>
            <a:r>
              <a:rPr lang="en-US" sz="1200" dirty="0"/>
              <a:t>readability of the filters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- and </a:t>
            </a:r>
            <a:r>
              <a:rPr lang="en-US" sz="1200" dirty="0" smtClean="0"/>
              <a:t>lack </a:t>
            </a:r>
            <a:r>
              <a:rPr lang="en-US" sz="1200" dirty="0"/>
              <a:t>of clarity of color meaning</a:t>
            </a:r>
            <a:r>
              <a:rPr lang="en-US" sz="1200" i="1" dirty="0"/>
              <a:t/>
            </a:r>
            <a:br>
              <a:rPr lang="en-US" sz="1200" i="1" dirty="0"/>
            </a:br>
            <a:endParaRPr lang="en-US" sz="1200" i="1" dirty="0" smtClean="0"/>
          </a:p>
          <a:p>
            <a:r>
              <a:rPr lang="en-US" sz="1200" dirty="0" smtClean="0"/>
              <a:t>v2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version 2 we addressed these issues</a:t>
            </a:r>
          </a:p>
          <a:p>
            <a:r>
              <a:rPr lang="en-US" sz="1200" baseline="0" dirty="0" smtClean="0"/>
              <a:t> - and also updated the order of filters b</a:t>
            </a:r>
            <a:r>
              <a:rPr lang="en-US" sz="1200" dirty="0" smtClean="0"/>
              <a:t>ased </a:t>
            </a:r>
            <a:r>
              <a:rPr lang="en-US" sz="1200" dirty="0"/>
              <a:t>on observations of </a:t>
            </a:r>
            <a:r>
              <a:rPr lang="en-US" sz="1200" dirty="0" smtClean="0"/>
              <a:t>the users favorites</a:t>
            </a:r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b="1" dirty="0"/>
              <a:t>the feedback this time indicated: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  - </a:t>
            </a:r>
            <a:r>
              <a:rPr lang="en-US" sz="1200" dirty="0" smtClean="0"/>
              <a:t>deep </a:t>
            </a:r>
            <a:r>
              <a:rPr lang="en-US" sz="1200" dirty="0"/>
              <a:t>black color is dominating the page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- </a:t>
            </a:r>
            <a:r>
              <a:rPr lang="en-US" sz="1200" dirty="0" smtClean="0"/>
              <a:t>label </a:t>
            </a:r>
            <a:r>
              <a:rPr lang="en-US" sz="1200" dirty="0"/>
              <a:t>positions feel awkward </a:t>
            </a:r>
            <a:r>
              <a:rPr lang="en-US" sz="1200" dirty="0" smtClean="0"/>
              <a:t>(and </a:t>
            </a:r>
            <a:r>
              <a:rPr lang="en-US" sz="1200" dirty="0"/>
              <a:t>were sometimes bleeding into other </a:t>
            </a:r>
            <a:r>
              <a:rPr lang="en-US" sz="1200" dirty="0" smtClean="0"/>
              <a:t>elements)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- and </a:t>
            </a:r>
            <a:r>
              <a:rPr lang="en-US" sz="1200" dirty="0" smtClean="0"/>
              <a:t>some </a:t>
            </a:r>
            <a:r>
              <a:rPr lang="en-US" sz="1200" dirty="0"/>
              <a:t>users also expressed interest in a more specific count within the </a:t>
            </a:r>
            <a:r>
              <a:rPr lang="en-US" sz="1200" dirty="0" smtClean="0"/>
              <a:t>distribution</a:t>
            </a:r>
          </a:p>
          <a:p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dirty="0" smtClean="0"/>
              <a:t>in </a:t>
            </a:r>
            <a:r>
              <a:rPr lang="en-US" sz="1200" dirty="0"/>
              <a:t>version </a:t>
            </a:r>
            <a:r>
              <a:rPr lang="en-US" sz="1200" dirty="0" smtClean="0"/>
              <a:t>3 </a:t>
            </a:r>
            <a:r>
              <a:rPr lang="en-US" sz="1200" dirty="0"/>
              <a:t>we put heavy emphasis 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- </a:t>
            </a:r>
            <a:r>
              <a:rPr lang="en-US" sz="1200" dirty="0" smtClean="0"/>
              <a:t>improved </a:t>
            </a:r>
            <a:r>
              <a:rPr lang="en-US" sz="1200" dirty="0"/>
              <a:t>color and readability,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- </a:t>
            </a:r>
            <a:r>
              <a:rPr lang="en-US" sz="1200" dirty="0" smtClean="0"/>
              <a:t>adding </a:t>
            </a:r>
            <a:r>
              <a:rPr lang="en-US" sz="1200" dirty="0"/>
              <a:t>actual </a:t>
            </a:r>
            <a:r>
              <a:rPr lang="en-US" sz="1200" dirty="0" smtClean="0"/>
              <a:t>count</a:t>
            </a:r>
            <a:r>
              <a:rPr lang="en-US" sz="1200" baseline="0" dirty="0" smtClean="0"/>
              <a:t> labels to the visualization</a:t>
            </a:r>
            <a:r>
              <a:rPr lang="en-US" sz="1200" dirty="0" smtClean="0"/>
              <a:t>, </a:t>
            </a:r>
            <a:r>
              <a:rPr lang="en-US" sz="1200" dirty="0"/>
              <a:t>and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- and brought in an </a:t>
            </a:r>
            <a:r>
              <a:rPr lang="en-US" sz="1200" dirty="0" smtClean="0"/>
              <a:t>additional facet </a:t>
            </a:r>
            <a:r>
              <a:rPr lang="en-US" sz="1200" dirty="0"/>
              <a:t>(article length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085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Feedback</a:t>
            </a:r>
            <a:r>
              <a:rPr lang="en-US" sz="1200" baseline="0" dirty="0" smtClean="0"/>
              <a:t> also served as a way to understand what was working.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/>
              <a:t>paragraph tile visualizations are our most innovative concept,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dirty="0"/>
              <a:t>and represent the feature in </a:t>
            </a:r>
            <a:r>
              <a:rPr lang="en-US" sz="1200" dirty="0" err="1"/>
              <a:t>Enform</a:t>
            </a:r>
            <a:r>
              <a:rPr lang="en-US" sz="1200" dirty="0"/>
              <a:t> that got the most users excited.</a:t>
            </a:r>
            <a:r>
              <a:rPr lang="en-US" sz="1200" i="1" dirty="0"/>
              <a:t/>
            </a:r>
            <a:br>
              <a:rPr lang="en-US" sz="1200" i="1" dirty="0"/>
            </a:br>
            <a:endParaRPr lang="en-US" sz="1200" i="1" dirty="0" smtClean="0"/>
          </a:p>
          <a:p>
            <a:r>
              <a:rPr lang="en-US" sz="1200" dirty="0" smtClean="0"/>
              <a:t>They </a:t>
            </a:r>
            <a:r>
              <a:rPr lang="en-US" sz="1200" dirty="0"/>
              <a:t>are an abstraction of an articles full text, divided into paragraphs.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sz="1200" dirty="0" smtClean="0"/>
              <a:t>Length </a:t>
            </a:r>
            <a:r>
              <a:rPr lang="en-US" sz="1200" dirty="0"/>
              <a:t>of tiles  -  indicates word count, 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sz="1200" dirty="0" smtClean="0"/>
              <a:t>Density </a:t>
            </a:r>
            <a:r>
              <a:rPr lang="en-US" sz="1200" dirty="0"/>
              <a:t>of color -  “relevance”, or number of keywords matched  </a:t>
            </a:r>
            <a:endParaRPr lang="en-US" sz="1200" dirty="0" smtClean="0"/>
          </a:p>
          <a:p>
            <a:r>
              <a:rPr lang="en-US" sz="1200" i="1" dirty="0"/>
              <a:t/>
            </a:r>
            <a:br>
              <a:rPr lang="en-US" sz="1200" i="1" dirty="0"/>
            </a:br>
            <a:r>
              <a:rPr lang="en-US" sz="1200" dirty="0"/>
              <a:t>These tiles are enabled for two interactive controls.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200" dirty="0" smtClean="0"/>
              <a:t>hovering </a:t>
            </a:r>
            <a:r>
              <a:rPr lang="en-US" sz="1200" dirty="0"/>
              <a:t>them reveals a preview of the paragraph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sz="1200" dirty="0" smtClean="0"/>
              <a:t>clicking </a:t>
            </a:r>
            <a:r>
              <a:rPr lang="en-US" sz="1200" dirty="0"/>
              <a:t>them quotes the specific paragraph in your story draft</a:t>
            </a:r>
            <a:r>
              <a:rPr lang="en-US" sz="1200" dirty="0" smtClean="0"/>
              <a:t>.</a:t>
            </a:r>
          </a:p>
          <a:p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857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One of the key features of </a:t>
            </a:r>
            <a:r>
              <a:rPr lang="en-US" b="1" dirty="0" err="1" smtClean="0"/>
              <a:t>enform</a:t>
            </a:r>
            <a:r>
              <a:rPr lang="en-US" baseline="0" dirty="0" smtClean="0"/>
              <a:t> is that in blends data of different formats in a single </a:t>
            </a:r>
            <a:r>
              <a:rPr lang="en-US" baseline="0" dirty="0" smtClean="0"/>
              <a:t>interface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search view </a:t>
            </a:r>
          </a:p>
          <a:p>
            <a:r>
              <a:rPr lang="en-US" baseline="0" dirty="0" smtClean="0"/>
              <a:t>we aligned time series data with a distribution of articles over time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to </a:t>
            </a:r>
            <a:r>
              <a:rPr lang="en-US" baseline="0" dirty="0" smtClean="0"/>
              <a:t>help users identify interesting time periods,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or </a:t>
            </a:r>
            <a:r>
              <a:rPr lang="en-US" baseline="0" dirty="0" smtClean="0"/>
              <a:t>dig deeper into results that correlate with interesting data patterns</a:t>
            </a:r>
          </a:p>
        </p:txBody>
      </p:sp>
    </p:spTree>
    <p:extLst>
      <p:ext uri="{BB962C8B-B14F-4D97-AF65-F5344CB8AC3E}">
        <p14:creationId xmlns:p14="http://schemas.microsoft.com/office/powerpoint/2010/main" val="3032783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In </a:t>
            </a:r>
            <a:r>
              <a:rPr lang="en-US" b="1" baseline="0" dirty="0" smtClean="0"/>
              <a:t>the story view</a:t>
            </a:r>
          </a:p>
          <a:p>
            <a:r>
              <a:rPr lang="en-US" baseline="0" dirty="0" smtClean="0"/>
              <a:t>We brought both together into a single infographic that shows the bookmarked articles </a:t>
            </a:r>
            <a:endParaRPr lang="en-US" baseline="0" dirty="0" smtClean="0"/>
          </a:p>
          <a:p>
            <a:r>
              <a:rPr lang="en-US" baseline="0" dirty="0" smtClean="0"/>
              <a:t>overlaid with their </a:t>
            </a:r>
            <a:r>
              <a:rPr lang="en-US" baseline="0" dirty="0" smtClean="0"/>
              <a:t>corresponding data values</a:t>
            </a:r>
          </a:p>
          <a:p>
            <a:r>
              <a:rPr lang="en-US" baseline="0" dirty="0" smtClean="0"/>
              <a:t>to </a:t>
            </a:r>
            <a:r>
              <a:rPr lang="en-US" baseline="0" dirty="0" smtClean="0"/>
              <a:t>help tell a story about the search topic in a visual fashion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examples serve to showcase the power of user centered design to build an easy-to-use system that has a high density of information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57532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-US" dirty="0" smtClean="0"/>
              <a:t>What brought us together</a:t>
            </a:r>
            <a:r>
              <a:rPr lang="en-US" baseline="0" dirty="0" smtClean="0"/>
              <a:t> as a team is that we wanted to build something the is useful to users and also fun to make.</a:t>
            </a:r>
          </a:p>
          <a:p>
            <a:endParaRPr lang="en" b="1" dirty="0" smtClean="0"/>
          </a:p>
          <a:p>
            <a:pPr defTabSz="966612">
              <a:defRPr/>
            </a:pPr>
            <a:r>
              <a:rPr lang="en" dirty="0" smtClean="0"/>
              <a:t>Each of us had a different path at the I-School. These divergent paths complement each and allowed us</a:t>
            </a:r>
            <a:r>
              <a:rPr lang="en" baseline="0" dirty="0" smtClean="0"/>
              <a:t> create E</a:t>
            </a:r>
            <a:r>
              <a:rPr lang="en-US" baseline="0" dirty="0" smtClean="0"/>
              <a:t>n</a:t>
            </a:r>
            <a:r>
              <a:rPr lang="en" baseline="0" dirty="0" smtClean="0"/>
              <a:t>form.</a:t>
            </a:r>
            <a:endParaRPr lang="en" dirty="0" smtClean="0"/>
          </a:p>
          <a:p>
            <a:endParaRPr lang="en-US" b="1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6166669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 defTabSz="966612">
              <a:defRPr/>
            </a:pPr>
            <a:r>
              <a:rPr lang="en-US" baseline="0" dirty="0" smtClean="0"/>
              <a:t>So We wanted to make something that encapsulates everything we learned here.</a:t>
            </a:r>
            <a:endParaRPr lang="en-US" dirty="0" smtClean="0"/>
          </a:p>
          <a:p>
            <a:endParaRPr dirty="0"/>
          </a:p>
          <a:p>
            <a:r>
              <a:rPr lang="en" dirty="0"/>
              <a:t>We have condensed </a:t>
            </a:r>
            <a:r>
              <a:rPr lang="en" dirty="0" smtClean="0"/>
              <a:t>our 2 </a:t>
            </a:r>
            <a:r>
              <a:rPr lang="en" dirty="0"/>
              <a:t>years </a:t>
            </a:r>
            <a:r>
              <a:rPr lang="en" dirty="0" smtClean="0"/>
              <a:t>at </a:t>
            </a:r>
            <a:r>
              <a:rPr lang="en" dirty="0"/>
              <a:t>the I School into one four month project. </a:t>
            </a:r>
            <a:endParaRPr lang="en" dirty="0" smtClean="0"/>
          </a:p>
          <a:p>
            <a:endParaRPr lang="en" dirty="0" smtClean="0"/>
          </a:p>
          <a:p>
            <a:r>
              <a:rPr lang="en" dirty="0" smtClean="0"/>
              <a:t>We</a:t>
            </a:r>
            <a:r>
              <a:rPr lang="en" baseline="0" dirty="0" smtClean="0"/>
              <a:t> pushed ourselves to innovate, learn, experiment with information and technology.</a:t>
            </a:r>
          </a:p>
          <a:p>
            <a:r>
              <a:rPr lang="en" baseline="0" dirty="0" smtClean="0"/>
              <a:t/>
            </a:r>
            <a:br>
              <a:rPr lang="en" baseline="0" dirty="0" smtClean="0"/>
            </a:br>
            <a:r>
              <a:rPr lang="en" baseline="0" dirty="0" smtClean="0"/>
              <a:t>Our main goal, however, was to help Enform.</a:t>
            </a:r>
          </a:p>
        </p:txBody>
      </p:sp>
    </p:spTree>
    <p:extLst>
      <p:ext uri="{BB962C8B-B14F-4D97-AF65-F5344CB8AC3E}">
        <p14:creationId xmlns:p14="http://schemas.microsoft.com/office/powerpoint/2010/main" val="4064958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-US" dirty="0" smtClean="0"/>
              <a:t>Before we take</a:t>
            </a:r>
            <a:r>
              <a:rPr lang="en-US" baseline="0" dirty="0" smtClean="0"/>
              <a:t> questions. </a:t>
            </a:r>
          </a:p>
          <a:p>
            <a:r>
              <a:rPr lang="en-US" baseline="0" dirty="0" smtClean="0"/>
              <a:t>We would like to thank our Advisor, Prof. Marti Hearst for her valuable advice.</a:t>
            </a:r>
          </a:p>
          <a:p>
            <a:r>
              <a:rPr lang="en-US" baseline="0" dirty="0" smtClean="0"/>
              <a:t>We also want to than the Berkeley Institute of Data Science for being such gracious hosts for us.</a:t>
            </a:r>
          </a:p>
          <a:p>
            <a:r>
              <a:rPr lang="en-US" baseline="0" dirty="0" smtClean="0"/>
              <a:t>We would also like to thank our interviewees for their generosity in time, feedback, and advice.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8245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669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981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557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Lists…</a:t>
            </a:r>
          </a:p>
          <a:p>
            <a:endParaRPr lang="en-US" dirty="0" smtClean="0"/>
          </a:p>
          <a:p>
            <a:r>
              <a:rPr lang="en-US" dirty="0" smtClean="0"/>
              <a:t>This project</a:t>
            </a:r>
            <a:r>
              <a:rPr lang="en-US" baseline="0" dirty="0" smtClean="0"/>
              <a:t> started with the idea that current solutions are not optimized for research in complex verticals, like energy.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5692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 dirty="0"/>
              <a:t>First we built a multi-purpose API loader. The loader can be configured to query and process many APIs for articles and datasets. The main purpose of the loader is get URLs of articles. </a:t>
            </a:r>
          </a:p>
          <a:p>
            <a:r>
              <a:rPr lang="en" dirty="0"/>
              <a:t>We used the Loader to load more than 10 thousands energy-articles from New York Times. We used The kimono web scraping platform to scrape various search page includes Google News, Oil and Gas Journal, EIA Reports.</a:t>
            </a:r>
          </a:p>
          <a:p>
            <a:r>
              <a:rPr lang="en" dirty="0"/>
              <a:t>Once URLs are pulled, they are passed to the Newspaper python scraping library which is optimized to scrape news sources. </a:t>
            </a:r>
          </a:p>
          <a:p>
            <a:r>
              <a:rPr lang="en" dirty="0"/>
              <a:t>Once text is extracted, it goes through a series of transformations to extract contextual information including keywords and different classes of named entities. The named entities go through a process of cleaning, normalization, and consolidation to create uniform entities across the corpus.</a:t>
            </a:r>
          </a:p>
          <a:p>
            <a:endParaRPr dirty="0"/>
          </a:p>
          <a:p>
            <a:r>
              <a:rPr lang="en" dirty="0"/>
              <a:t>The final processing step is to update the elasticsearch index to allow fast, multi-field search.</a:t>
            </a:r>
          </a:p>
        </p:txBody>
      </p:sp>
    </p:spTree>
    <p:extLst>
      <p:ext uri="{BB962C8B-B14F-4D97-AF65-F5344CB8AC3E}">
        <p14:creationId xmlns:p14="http://schemas.microsoft.com/office/powerpoint/2010/main" val="38789346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485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heart of the backend is the article processing pipeline. It takes an article’s URL and returns a document containing text, meta data, and processed, clean named entities.</a:t>
            </a:r>
          </a:p>
          <a:p>
            <a:endParaRPr lang="en-US" dirty="0" smtClean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The external scraper library would load HTML pages and extract the primary content using an internal voting mechanism. We also built a backup scraper to handle pages generated by client-side scripts.</a:t>
            </a:r>
          </a:p>
          <a:p>
            <a:endParaRPr lang="en-US" dirty="0" smtClean="0"/>
          </a:p>
          <a:p>
            <a:r>
              <a:rPr lang="en-US" dirty="0" smtClean="0"/>
              <a:t>Once text is loaded, the library would extract keywords, generate a summary of the text, and map additional fields obtained through the API such as publish date.</a:t>
            </a:r>
          </a:p>
          <a:p>
            <a:endParaRPr lang="en-US" dirty="0" smtClean="0"/>
          </a:p>
          <a:p>
            <a:r>
              <a:rPr lang="en-US" dirty="0" smtClean="0"/>
              <a:t>Using the Stanford Named Entity Extraction library, we extracted 7 classes of entities from the text. Our main targets were Persons, Locations and Organizations.</a:t>
            </a:r>
          </a:p>
          <a:p>
            <a:r>
              <a:rPr lang="en-US" dirty="0" smtClean="0"/>
              <a:t>For each of these classes, we had a unique algorithm to normalize entities within articles and across a corpus.</a:t>
            </a:r>
          </a:p>
          <a:p>
            <a:r>
              <a:rPr lang="en-US" dirty="0" smtClean="0"/>
              <a:t>For example, all the different variations of President Barack Obama would be mapped to a single semantic representation of Barack Obama on freebase. This allows us to create better, more accurate contextual filters in the front end as well. </a:t>
            </a:r>
          </a:p>
          <a:p>
            <a:endParaRPr lang="en-US" dirty="0" smtClean="0"/>
          </a:p>
          <a:p>
            <a:r>
              <a:rPr lang="en-US" dirty="0" smtClean="0"/>
              <a:t>If you are interested, we can discuss the details of each of these algorithms at the end. There is some interesting code jujitsu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78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26309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more traditional layout</a:t>
            </a:r>
          </a:p>
          <a:p>
            <a:endParaRPr/>
          </a:p>
          <a:p>
            <a:r>
              <a:rPr lang="en"/>
              <a:t>Users did see difference with datasets results and search results</a:t>
            </a:r>
          </a:p>
        </p:txBody>
      </p:sp>
    </p:spTree>
    <p:extLst>
      <p:ext uri="{BB962C8B-B14F-4D97-AF65-F5344CB8AC3E}">
        <p14:creationId xmlns:p14="http://schemas.microsoft.com/office/powerpoint/2010/main" val="585611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We improved the pills and reemphasized the graphs in addition to having sparklines. </a:t>
            </a:r>
          </a:p>
        </p:txBody>
      </p:sp>
    </p:spTree>
    <p:extLst>
      <p:ext uri="{BB962C8B-B14F-4D97-AF65-F5344CB8AC3E}">
        <p14:creationId xmlns:p14="http://schemas.microsoft.com/office/powerpoint/2010/main" val="23400913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in the first prototype we were mainly proving concepts.  </a:t>
            </a:r>
          </a:p>
          <a:p>
            <a:endParaRPr/>
          </a:p>
          <a:p>
            <a:r>
              <a:rPr lang="en"/>
              <a:t>Yes we can populate these elements from search results</a:t>
            </a:r>
          </a:p>
          <a:p>
            <a:endParaRPr/>
          </a:p>
          <a:p>
            <a:pPr>
              <a:buClr>
                <a:schemeClr val="dk1"/>
              </a:buClr>
              <a:buSzPct val="100000"/>
            </a:pPr>
            <a:r>
              <a:rPr lang="en"/>
              <a:t>Yes we can enable them to be linked and filtering between one another.</a:t>
            </a:r>
          </a:p>
        </p:txBody>
      </p:sp>
    </p:spTree>
    <p:extLst>
      <p:ext uri="{BB962C8B-B14F-4D97-AF65-F5344CB8AC3E}">
        <p14:creationId xmlns:p14="http://schemas.microsoft.com/office/powerpoint/2010/main" val="17622401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5262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>
                <a:solidFill>
                  <a:schemeClr val="dk1"/>
                </a:solidFill>
              </a:rPr>
              <a:t>Talk about the faceted search as one example of user-generated change, but then focus on the pills</a:t>
            </a:r>
          </a:p>
          <a:p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56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20725"/>
            <a:ext cx="575945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 smtClean="0"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We envisioned</a:t>
            </a:r>
            <a:r>
              <a:rPr lang="en-US" sz="15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a platform that collects, synthesizes and visualizes structured and unstructured data sources to support integrated research and analysis.”</a:t>
            </a:r>
          </a:p>
          <a:p>
            <a:pPr>
              <a:buClr>
                <a:schemeClr val="dk1"/>
              </a:buClr>
            </a:pPr>
            <a:endParaRPr lang="en-US" dirty="0" smtClean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Today we’re happy to present </a:t>
            </a:r>
            <a:r>
              <a:rPr lang="en-US" dirty="0" err="1" smtClean="0">
                <a:solidFill>
                  <a:schemeClr val="dk1"/>
                </a:solidFill>
              </a:rPr>
              <a:t>Enform</a:t>
            </a:r>
            <a:r>
              <a:rPr lang="en-US" dirty="0" smtClean="0">
                <a:solidFill>
                  <a:schemeClr val="dk1"/>
                </a:solidFill>
              </a:rPr>
              <a:t>, a search platform optimized for people who interested in energy-related issues </a:t>
            </a:r>
            <a:endParaRPr lang="en-US" dirty="0" smtClean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</a:rPr>
              <a:t>to </a:t>
            </a:r>
            <a:r>
              <a:rPr lang="en-US" dirty="0" smtClean="0">
                <a:solidFill>
                  <a:schemeClr val="dk1"/>
                </a:solidFill>
              </a:rPr>
              <a:t>quickly search and review web resources, and use them to assemble narratives. </a:t>
            </a:r>
          </a:p>
          <a:p>
            <a:endParaRPr lang="en-US" dirty="0" smtClean="0">
              <a:latin typeface="Roboto"/>
              <a:ea typeface="Roboto"/>
              <a:cs typeface="Roboto"/>
              <a:sym typeface="Robot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28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more traditional layout</a:t>
            </a:r>
          </a:p>
          <a:p>
            <a:endParaRPr/>
          </a:p>
          <a:p>
            <a:r>
              <a:rPr lang="en"/>
              <a:t>Users did see difference with datasets results and search results</a:t>
            </a:r>
          </a:p>
        </p:txBody>
      </p:sp>
    </p:spTree>
    <p:extLst>
      <p:ext uri="{BB962C8B-B14F-4D97-AF65-F5344CB8AC3E}">
        <p14:creationId xmlns:p14="http://schemas.microsoft.com/office/powerpoint/2010/main" val="14131245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We improved the pills and reemphasized the graphs in addition to having sparklines. </a:t>
            </a:r>
          </a:p>
        </p:txBody>
      </p:sp>
    </p:spTree>
    <p:extLst>
      <p:ext uri="{BB962C8B-B14F-4D97-AF65-F5344CB8AC3E}">
        <p14:creationId xmlns:p14="http://schemas.microsoft.com/office/powerpoint/2010/main" val="36489158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"/>
              <a:t>Final Iteration</a:t>
            </a:r>
          </a:p>
        </p:txBody>
      </p:sp>
    </p:spTree>
    <p:extLst>
      <p:ext uri="{BB962C8B-B14F-4D97-AF65-F5344CB8AC3E}">
        <p14:creationId xmlns:p14="http://schemas.microsoft.com/office/powerpoint/2010/main" val="256914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want to introduce you to Barbara.</a:t>
            </a: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1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is a junior analyst in Governor Jerry Brown’s offices focused on environmental policy. </a:t>
            </a:r>
          </a:p>
          <a:p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is tasked with build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 on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impact of </a:t>
            </a:r>
            <a:r>
              <a:rPr lang="en-US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fracking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California’s water crisis.</a:t>
            </a:r>
            <a:endParaRPr lang="e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7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 research, 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Barbara needs to find and integrate data sets and research related to </a:t>
            </a:r>
            <a:r>
              <a:rPr lang="en-US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fracking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indent="0">
              <a:buNone/>
            </a:pP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currently involves searching multiple news articles and reports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downloading data files from various government websites.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614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needs to track the needs and concerns of the current stakeholders. </a:t>
            </a:r>
          </a:p>
          <a:p>
            <a:pPr marL="0" indent="0">
              <a:buNone/>
            </a:pP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requires her identify and analyze those stakeholder and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their arguments.</a:t>
            </a:r>
            <a:endParaRPr lang="e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60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20725"/>
            <a:ext cx="575945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pPr marL="0" indent="0">
              <a:buNone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then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to synthesize all the relevant information and insights. </a:t>
            </a:r>
          </a:p>
          <a:p>
            <a:pPr marL="0" indent="0">
              <a:buNone/>
            </a:pP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requires Barbara to copy and paste links from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many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reports</a:t>
            </a:r>
            <a:r>
              <a:rPr lang="en-US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data sets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while also collect her notes.</a:t>
            </a:r>
          </a:p>
          <a:p>
            <a:pPr marL="0" indent="0">
              <a:buNone/>
            </a:pPr>
            <a: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1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1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Enform</a:t>
            </a:r>
            <a:r>
              <a:rPr lang="en-US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envisions a better information discovery process for analysts like Barbara</a:t>
            </a:r>
          </a:p>
          <a:p>
            <a:pPr marL="0" indent="0">
              <a:buNone/>
            </a:pP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1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02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155614"/>
            <a:ext cx="7772400" cy="8720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lt2"/>
              </a:buClr>
              <a:buNone/>
              <a:defRPr>
                <a:solidFill>
                  <a:schemeClr val="lt2"/>
                </a:solidFill>
              </a:defRPr>
            </a:lvl1pPr>
            <a:lvl2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2pPr>
            <a:lvl3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3pPr>
            <a:lvl4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4pPr>
            <a:lvl5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5pPr>
            <a:lvl6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6pPr>
            <a:lvl7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7pPr>
            <a:lvl8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8pPr>
            <a:lvl9pPr algn="ctr">
              <a:spcBef>
                <a:spcPts val="0"/>
              </a:spcBef>
              <a:buClr>
                <a:schemeClr val="lt2"/>
              </a:buClr>
              <a:buSzPct val="100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0" y="1759269"/>
            <a:ext cx="9144000" cy="128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816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365760" tIns="182880" rIns="365760" bIns="182880" anchor="ctr" anchorCtr="0"/>
          <a:lstStyle>
            <a:lvl1pPr>
              <a:defRPr/>
            </a:lvl1pPr>
          </a:lstStyle>
          <a:p>
            <a:pPr lvl="0">
              <a:buClr>
                <a:srgbClr val="D9D9D9"/>
              </a:buClr>
              <a:buSzPct val="100000"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5141" y="1420000"/>
            <a:ext cx="8608664" cy="406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3994500" cy="4139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92273" y="1333500"/>
            <a:ext cx="3994500" cy="4139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97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365760" tIns="182880" rIns="365760" bIns="182880" anchor="ctr" anchorCtr="0"/>
          <a:lstStyle>
            <a:lvl1pPr>
              <a:defRPr dirty="0"/>
            </a:lvl1pPr>
          </a:lstStyle>
          <a:p>
            <a:pPr lvl="0">
              <a:buClr>
                <a:srgbClr val="D9D9D9"/>
              </a:buClr>
              <a:buSzPct val="100000"/>
            </a:pP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4895899"/>
            <a:ext cx="8229600" cy="577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212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05490" cy="10972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365760" tIns="182880" rIns="365760" bIns="182880" anchor="ctr" anchorCtr="0"/>
          <a:lstStyle/>
          <a:p>
            <a:pPr lvl="0">
              <a:buClr>
                <a:srgbClr val="D9D9D9"/>
              </a:buClr>
              <a:buSzPct val="100000"/>
            </a:pPr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4139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rgbClr val="EFEFEF"/>
              </a:buClr>
              <a:buSzPct val="100000"/>
              <a:defRPr sz="3000">
                <a:solidFill>
                  <a:srgbClr val="EFEFEF"/>
                </a:solidFill>
              </a:defRPr>
            </a:lvl1pPr>
            <a:lvl2pPr>
              <a:spcBef>
                <a:spcPts val="480"/>
              </a:spcBef>
              <a:buClr>
                <a:srgbClr val="EFEFEF"/>
              </a:buClr>
              <a:buSzPct val="100000"/>
              <a:defRPr sz="2400">
                <a:solidFill>
                  <a:srgbClr val="EFEFEF"/>
                </a:solidFill>
              </a:defRPr>
            </a:lvl2pPr>
            <a:lvl3pPr>
              <a:spcBef>
                <a:spcPts val="480"/>
              </a:spcBef>
              <a:buClr>
                <a:srgbClr val="EFEFEF"/>
              </a:buClr>
              <a:buSzPct val="100000"/>
              <a:defRPr sz="2400">
                <a:solidFill>
                  <a:srgbClr val="EFEFEF"/>
                </a:solidFill>
              </a:defRPr>
            </a:lvl3pPr>
            <a:lvl4pPr>
              <a:spcBef>
                <a:spcPts val="360"/>
              </a:spcBef>
              <a:buClr>
                <a:srgbClr val="EFEFEF"/>
              </a:buClr>
              <a:buSzPct val="100000"/>
              <a:defRPr sz="1800">
                <a:solidFill>
                  <a:srgbClr val="EFEFEF"/>
                </a:solidFill>
              </a:defRPr>
            </a:lvl4pPr>
            <a:lvl5pPr>
              <a:spcBef>
                <a:spcPts val="360"/>
              </a:spcBef>
              <a:buClr>
                <a:srgbClr val="EFEFEF"/>
              </a:buClr>
              <a:buSzPct val="100000"/>
              <a:defRPr sz="1800">
                <a:solidFill>
                  <a:srgbClr val="EFEFEF"/>
                </a:solidFill>
              </a:defRPr>
            </a:lvl5pPr>
            <a:lvl6pPr>
              <a:spcBef>
                <a:spcPts val="360"/>
              </a:spcBef>
              <a:buClr>
                <a:srgbClr val="EFEFEF"/>
              </a:buClr>
              <a:buSzPct val="100000"/>
              <a:defRPr sz="1800">
                <a:solidFill>
                  <a:srgbClr val="EFEFEF"/>
                </a:solidFill>
              </a:defRPr>
            </a:lvl6pPr>
            <a:lvl7pPr>
              <a:spcBef>
                <a:spcPts val="360"/>
              </a:spcBef>
              <a:buClr>
                <a:srgbClr val="EFEFEF"/>
              </a:buClr>
              <a:buSzPct val="100000"/>
              <a:defRPr sz="1800">
                <a:solidFill>
                  <a:srgbClr val="EFEFEF"/>
                </a:solidFill>
              </a:defRPr>
            </a:lvl7pPr>
            <a:lvl8pPr>
              <a:spcBef>
                <a:spcPts val="360"/>
              </a:spcBef>
              <a:buClr>
                <a:srgbClr val="EFEFEF"/>
              </a:buClr>
              <a:buSzPct val="100000"/>
              <a:defRPr sz="1800">
                <a:solidFill>
                  <a:srgbClr val="EFEFEF"/>
                </a:solidFill>
              </a:defRPr>
            </a:lvl8pPr>
            <a:lvl9pPr>
              <a:spcBef>
                <a:spcPts val="360"/>
              </a:spcBef>
              <a:buClr>
                <a:srgbClr val="EFEFEF"/>
              </a:buClr>
              <a:buSzPct val="100000"/>
              <a:defRPr sz="18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5277612"/>
            <a:ext cx="548699" cy="43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3600" b="1" i="0" u="none" strike="noStrike" cap="none" baseline="0">
          <a:solidFill>
            <a:srgbClr val="D9D9D9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8.gif"/><Relationship Id="rId7" Type="http://schemas.openxmlformats.org/officeDocument/2006/relationships/image" Target="../media/image10.png"/><Relationship Id="rId8" Type="http://schemas.openxmlformats.org/officeDocument/2006/relationships/image" Target="../media/image13.jpe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enform.ddns.net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comments" Target="../comments/comment2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9" Type="http://schemas.openxmlformats.org/officeDocument/2006/relationships/comments" Target="../comments/comment3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comments" Target="../comments/comment4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4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gi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enform.ddns.net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comments" Target="../comments/commen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freebase.com/m/07t31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-12325" y="0"/>
            <a:ext cx="9144000" cy="5714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>
            <a:off x="1901850" y="4608525"/>
            <a:ext cx="4054500" cy="5289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1964825" y="4527225"/>
            <a:ext cx="6493499" cy="61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>
              <a:spcBef>
                <a:spcPts val="0"/>
              </a:spcBef>
              <a:buNone/>
            </a:pPr>
            <a:r>
              <a:rPr lang="e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search </a:t>
            </a:r>
            <a:r>
              <a:rPr lang="e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differently</a:t>
            </a:r>
            <a:endParaRPr lang="e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9" name="Shape 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6225" y="4608525"/>
            <a:ext cx="1348695" cy="5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 rotWithShape="1">
          <a:blip r:embed="rId4">
            <a:alphaModFix/>
          </a:blip>
          <a:srcRect t="17095"/>
          <a:stretch/>
        </p:blipFill>
        <p:spPr>
          <a:xfrm>
            <a:off x="745067" y="695546"/>
            <a:ext cx="7629216" cy="2199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Shape 41"/>
          <p:cNvCxnSpPr/>
          <p:nvPr/>
        </p:nvCxnSpPr>
        <p:spPr>
          <a:xfrm>
            <a:off x="2015850" y="4658925"/>
            <a:ext cx="0" cy="4281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" name="Shape 38"/>
          <p:cNvSpPr txBox="1">
            <a:spLocks/>
          </p:cNvSpPr>
          <p:nvPr/>
        </p:nvSpPr>
        <p:spPr>
          <a:xfrm>
            <a:off x="2290239" y="2671044"/>
            <a:ext cx="6841436" cy="64623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None/>
              <a:defRPr sz="3000" b="0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" sz="4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[</a:t>
            </a:r>
            <a:r>
              <a:rPr lang="en" sz="4000" dirty="0" smtClean="0">
                <a:solidFill>
                  <a:srgbClr val="385B7F"/>
                </a:solidFill>
              </a:rPr>
              <a:t>En</a:t>
            </a:r>
            <a:r>
              <a:rPr lang="en" sz="4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]ergy In[</a:t>
            </a:r>
            <a:r>
              <a:rPr lang="en" sz="4000" dirty="0" smtClean="0">
                <a:solidFill>
                  <a:srgbClr val="385B7F"/>
                </a:solidFill>
              </a:rPr>
              <a:t>form</a:t>
            </a:r>
            <a:r>
              <a:rPr lang="en" sz="4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]ation Portal</a:t>
            </a:r>
            <a:endParaRPr lang="en" sz="4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60204" y="208344"/>
            <a:ext cx="25541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noFill/>
              </a:rPr>
              <a:t>Context</a:t>
            </a:r>
            <a:endParaRPr lang="en-US" sz="4000" dirty="0">
              <a:noFill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73481" y="208344"/>
            <a:ext cx="255414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noFill/>
              </a:rPr>
              <a:t>Combined</a:t>
            </a:r>
            <a:endParaRPr lang="en-US" sz="4000" dirty="0">
              <a:noFill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5882" y="1880793"/>
            <a:ext cx="8202792" cy="3568306"/>
            <a:chOff x="620904" y="1724664"/>
            <a:chExt cx="7980232" cy="34714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2" t="19582" r="26211" b="45911"/>
            <a:stretch/>
          </p:blipFill>
          <p:spPr>
            <a:xfrm>
              <a:off x="620904" y="1724664"/>
              <a:ext cx="2906850" cy="34714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9216" y="1724664"/>
              <a:ext cx="3931920" cy="163404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9216" y="3512421"/>
              <a:ext cx="3931920" cy="1681447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687005" y="1733354"/>
              <a:ext cx="822960" cy="3405212"/>
              <a:chOff x="3687005" y="1733354"/>
              <a:chExt cx="822960" cy="3405212"/>
            </a:xfrm>
          </p:grpSpPr>
          <p:pic>
            <p:nvPicPr>
              <p:cNvPr id="16" name="Picture 8" descr="nyt-t.gif (467×300)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16" r="19016"/>
              <a:stretch/>
            </p:blipFill>
            <p:spPr bwMode="auto">
              <a:xfrm>
                <a:off x="3687005" y="2707945"/>
                <a:ext cx="822960" cy="657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eia 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7005" y="4487013"/>
                <a:ext cx="822960" cy="651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http://searchengineland.com/figz/wp-content/seloads/2011/08/google-news-logo-square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7005" y="1733354"/>
                <a:ext cx="822960" cy="829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http://appuigallery.com/data/app_3/logo/2.0.0/Apple/artworkUrl100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7005" y="3512421"/>
                <a:ext cx="822960" cy="8296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 smtClean="0"/>
              <a:t>Get</a:t>
            </a:r>
            <a:r>
              <a:rPr lang="en-US" sz="2900" dirty="0" smtClean="0">
                <a:solidFill>
                  <a:schemeClr val="accent3"/>
                </a:solidFill>
              </a:rPr>
              <a:t> </a:t>
            </a:r>
            <a:r>
              <a:rPr lang="en-US" sz="29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content</a:t>
            </a:r>
            <a:r>
              <a:rPr lang="en-US" sz="29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900" dirty="0" smtClean="0"/>
              <a:t>from different sources and formats</a:t>
            </a:r>
            <a:endParaRPr lang="en-US" sz="2900" dirty="0"/>
          </a:p>
        </p:txBody>
      </p:sp>
      <p:sp>
        <p:nvSpPr>
          <p:cNvPr id="3" name="TextBox 2"/>
          <p:cNvSpPr txBox="1"/>
          <p:nvPr/>
        </p:nvSpPr>
        <p:spPr>
          <a:xfrm>
            <a:off x="1488053" y="1227426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Text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16223" y="1281647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Datasets</a:t>
            </a:r>
            <a:endParaRPr lang="en-US" sz="28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32195" y="1464786"/>
            <a:ext cx="7461878" cy="4053924"/>
            <a:chOff x="1309492" y="1721465"/>
            <a:chExt cx="6507283" cy="35353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033" y="4240981"/>
              <a:ext cx="6490742" cy="101579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t="1334" b="54775"/>
            <a:stretch/>
          </p:blipFill>
          <p:spPr>
            <a:xfrm>
              <a:off x="5889830" y="1727700"/>
              <a:ext cx="1926945" cy="22794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t="1" b="2928"/>
            <a:stretch/>
          </p:blipFill>
          <p:spPr>
            <a:xfrm>
              <a:off x="1309492" y="1721465"/>
              <a:ext cx="1956743" cy="227219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l="640" t="41620" r="-640" b="356"/>
            <a:stretch/>
          </p:blipFill>
          <p:spPr>
            <a:xfrm>
              <a:off x="3576491" y="1721465"/>
              <a:ext cx="1986541" cy="2291908"/>
            </a:xfrm>
            <a:prstGeom prst="rect">
              <a:avLst/>
            </a:prstGeom>
          </p:spPr>
        </p:pic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…and </a:t>
            </a:r>
            <a:r>
              <a:rPr lang="en-US" sz="4000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context</a:t>
            </a:r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</a:rPr>
              <a:t>about the issue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…and create </a:t>
            </a:r>
            <a:r>
              <a:rPr lang="en-US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collections</a:t>
            </a:r>
            <a:r>
              <a:rPr lang="en-US" dirty="0" smtClean="0">
                <a:solidFill>
                  <a:schemeClr val="bg1"/>
                </a:solidFill>
              </a:rPr>
              <a:t> of results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64505" y="1760404"/>
            <a:ext cx="4114800" cy="3416333"/>
            <a:chOff x="280686" y="1616025"/>
            <a:chExt cx="4114800" cy="3416333"/>
          </a:xfrm>
        </p:grpSpPr>
        <p:sp>
          <p:nvSpPr>
            <p:cNvPr id="6" name="Rectangle 5"/>
            <p:cNvSpPr/>
            <p:nvPr/>
          </p:nvSpPr>
          <p:spPr>
            <a:xfrm>
              <a:off x="280686" y="2657990"/>
              <a:ext cx="4114800" cy="2374368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752"/>
            <a:stretch/>
          </p:blipFill>
          <p:spPr>
            <a:xfrm>
              <a:off x="289520" y="2876751"/>
              <a:ext cx="4105966" cy="18922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9521" y="1616025"/>
              <a:ext cx="40971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Infographic</a:t>
              </a:r>
              <a:endPara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4955" y="1760404"/>
            <a:ext cx="4114800" cy="3416333"/>
            <a:chOff x="4748513" y="1616025"/>
            <a:chExt cx="4114800" cy="34163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8513" y="2657990"/>
              <a:ext cx="4114800" cy="23743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48513" y="1616025"/>
              <a:ext cx="411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Relevant text</a:t>
              </a:r>
              <a:endParaRPr lang="en-US" sz="28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09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e</a:t>
            </a:r>
            <a:r>
              <a:rPr lang="en-US" sz="54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nform.ddns.net</a:t>
            </a:r>
            <a:endParaRPr lang="en-US" sz="5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2" name="Shape 152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" smtClean="0">
                <a:sym typeface="Roboto"/>
              </a:rPr>
              <a:t>DEMO</a:t>
            </a:r>
            <a:endParaRPr lang="en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6" y="0"/>
            <a:ext cx="9143424" cy="575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demo-1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" y="482600"/>
            <a:ext cx="9143424" cy="5232400"/>
          </a:xfrm>
        </p:spPr>
      </p:pic>
    </p:spTree>
    <p:extLst>
      <p:ext uri="{BB962C8B-B14F-4D97-AF65-F5344CB8AC3E}">
        <p14:creationId xmlns:p14="http://schemas.microsoft.com/office/powerpoint/2010/main" val="354541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 smtClean="0">
                <a:sym typeface="Roboto"/>
              </a:rPr>
              <a:t>Information System</a:t>
            </a:r>
          </a:p>
          <a:p>
            <a:pPr lvl="0"/>
            <a:endParaRPr lang="en-US" dirty="0" smtClean="0">
              <a:sym typeface="Roboto"/>
            </a:endParaRPr>
          </a:p>
          <a:p>
            <a:pPr lvl="0"/>
            <a:r>
              <a:rPr lang="en-US" dirty="0" smtClean="0">
                <a:sym typeface="Roboto"/>
              </a:rPr>
              <a:t>Integrating</a:t>
            </a:r>
          </a:p>
          <a:p>
            <a:pPr lvl="0"/>
            <a:r>
              <a:rPr lang="en-US" dirty="0" smtClean="0">
                <a:sym typeface="Roboto"/>
              </a:rPr>
              <a:t>Disparate Data &amp; Disjointed Systems</a:t>
            </a:r>
          </a:p>
          <a:p>
            <a:pPr lvl="0"/>
            <a:endParaRPr lang="en-US" dirty="0" smtClean="0">
              <a:sym typeface="Roboto"/>
            </a:endParaRPr>
          </a:p>
          <a:p>
            <a:endParaRPr lang="en-US" dirty="0">
              <a:sym typeface="Roboto"/>
            </a:endParaRPr>
          </a:p>
        </p:txBody>
      </p:sp>
      <p:sp>
        <p:nvSpPr>
          <p:cNvPr id="157" name="Shape 157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" dirty="0" smtClean="0">
                <a:solidFill>
                  <a:schemeClr val="accent5"/>
                </a:solidFill>
                <a:sym typeface="Roboto"/>
              </a:rPr>
              <a:t>Backend</a:t>
            </a:r>
            <a:r>
              <a:rPr lang="en" dirty="0" smtClean="0">
                <a:sym typeface="Roboto"/>
              </a:rPr>
              <a:t> </a:t>
            </a:r>
            <a:r>
              <a:rPr lang="en" b="0" dirty="0" smtClean="0">
                <a:sym typeface="Roboto"/>
              </a:rPr>
              <a:t>Technology</a:t>
            </a:r>
            <a:endParaRPr lang="en" b="0" dirty="0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Basic Building Blocks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771663"/>
              </p:ext>
            </p:extLst>
          </p:nvPr>
        </p:nvGraphicFramePr>
        <p:xfrm>
          <a:off x="1644060" y="2203270"/>
          <a:ext cx="5758226" cy="2193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/>
              <a:t>Basic Building Blocks</a:t>
            </a:r>
            <a:endParaRPr lang="en" dirty="0"/>
          </a:p>
        </p:txBody>
      </p:sp>
      <p:grpSp>
        <p:nvGrpSpPr>
          <p:cNvPr id="2" name="Group 1"/>
          <p:cNvGrpSpPr/>
          <p:nvPr/>
        </p:nvGrpSpPr>
        <p:grpSpPr>
          <a:xfrm>
            <a:off x="705409" y="1301884"/>
            <a:ext cx="7733182" cy="4081636"/>
            <a:chOff x="380862" y="977670"/>
            <a:chExt cx="8399723" cy="4669967"/>
          </a:xfrm>
        </p:grpSpPr>
        <p:sp>
          <p:nvSpPr>
            <p:cNvPr id="4" name="Flowchart: Magnetic Disk 3"/>
            <p:cNvSpPr/>
            <p:nvPr/>
          </p:nvSpPr>
          <p:spPr>
            <a:xfrm>
              <a:off x="1948568" y="4696487"/>
              <a:ext cx="2346570" cy="951150"/>
            </a:xfrm>
            <a:prstGeom prst="flowChartMagneticDisk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/>
                <a:t>MongoDb</a:t>
              </a:r>
              <a:endParaRPr lang="en-US" sz="3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624382" y="4741601"/>
              <a:ext cx="2756261" cy="86092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ElasticSearch</a:t>
              </a:r>
              <a:endParaRPr lang="en-US" sz="28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700596" y="2997737"/>
              <a:ext cx="1536290" cy="125359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Backend</a:t>
              </a:r>
              <a:r>
                <a:rPr lang="en-US" sz="2400" dirty="0"/>
                <a:t> </a:t>
              </a:r>
              <a:r>
                <a:rPr lang="en-US" sz="2400" dirty="0" smtClean="0"/>
                <a:t>Hub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9060" y="1752533"/>
              <a:ext cx="2839362" cy="76344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Front End</a:t>
              </a:r>
              <a:endParaRPr lang="en-US" sz="2400" dirty="0"/>
            </a:p>
          </p:txBody>
        </p:sp>
        <p:cxnSp>
          <p:nvCxnSpPr>
            <p:cNvPr id="8" name="Straight Arrow Connector 7"/>
            <p:cNvCxnSpPr>
              <a:stCxn id="4" idx="1"/>
              <a:endCxn id="6" idx="2"/>
            </p:cNvCxnSpPr>
            <p:nvPr/>
          </p:nvCxnSpPr>
          <p:spPr>
            <a:xfrm flipV="1">
              <a:off x="3121853" y="4251330"/>
              <a:ext cx="1346888" cy="445158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Arrow Connector 8"/>
            <p:cNvCxnSpPr>
              <a:endCxn id="6" idx="2"/>
            </p:cNvCxnSpPr>
            <p:nvPr/>
          </p:nvCxnSpPr>
          <p:spPr>
            <a:xfrm flipH="1" flipV="1">
              <a:off x="4468741" y="4251330"/>
              <a:ext cx="1533770" cy="472864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Arrow Connector 9"/>
            <p:cNvCxnSpPr>
              <a:stCxn id="4" idx="4"/>
              <a:endCxn id="5" idx="1"/>
            </p:cNvCxnSpPr>
            <p:nvPr/>
          </p:nvCxnSpPr>
          <p:spPr>
            <a:xfrm>
              <a:off x="4295137" y="5172062"/>
              <a:ext cx="329244" cy="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Arrow Connector 10"/>
            <p:cNvCxnSpPr>
              <a:stCxn id="6" idx="0"/>
              <a:endCxn id="7" idx="2"/>
            </p:cNvCxnSpPr>
            <p:nvPr/>
          </p:nvCxnSpPr>
          <p:spPr>
            <a:xfrm flipV="1">
              <a:off x="4468741" y="2515979"/>
              <a:ext cx="0" cy="481758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0862" y="2726661"/>
              <a:ext cx="23774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Source API</a:t>
              </a:r>
              <a:endParaRPr lang="en-US" sz="28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0862" y="3856940"/>
              <a:ext cx="23774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/>
                <a:t>Kimono API</a:t>
              </a:r>
              <a:endParaRPr lang="en-US" sz="28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03145" y="2953550"/>
              <a:ext cx="23774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Freebase API</a:t>
              </a:r>
              <a:endParaRPr lang="en-US" sz="2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03145" y="3810120"/>
              <a:ext cx="23774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Geocoder API</a:t>
              </a:r>
            </a:p>
          </p:txBody>
        </p:sp>
        <p:cxnSp>
          <p:nvCxnSpPr>
            <p:cNvPr id="16" name="Straight Arrow Connector 15"/>
            <p:cNvCxnSpPr>
              <a:stCxn id="14" idx="1"/>
              <a:endCxn id="6" idx="3"/>
            </p:cNvCxnSpPr>
            <p:nvPr/>
          </p:nvCxnSpPr>
          <p:spPr>
            <a:xfrm flipH="1">
              <a:off x="5236886" y="3319310"/>
              <a:ext cx="1166259" cy="30522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6403145" y="2116158"/>
              <a:ext cx="23774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Stanford NER</a:t>
              </a:r>
              <a:endParaRPr lang="en-US" sz="2400" dirty="0"/>
            </a:p>
          </p:txBody>
        </p:sp>
        <p:pic>
          <p:nvPicPr>
            <p:cNvPr id="18" name="Picture 4" descr="http://veryicon.com/icon/png/System/Fast%20Icon%20Users/User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534" y="977670"/>
              <a:ext cx="694414" cy="69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/>
            <p:cNvCxnSpPr>
              <a:stCxn id="17" idx="1"/>
              <a:endCxn id="6" idx="3"/>
            </p:cNvCxnSpPr>
            <p:nvPr/>
          </p:nvCxnSpPr>
          <p:spPr>
            <a:xfrm flipH="1">
              <a:off x="5236886" y="2481918"/>
              <a:ext cx="1166259" cy="114261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Arrow Connector 19"/>
            <p:cNvCxnSpPr>
              <a:stCxn id="15" idx="1"/>
              <a:endCxn id="6" idx="3"/>
            </p:cNvCxnSpPr>
            <p:nvPr/>
          </p:nvCxnSpPr>
          <p:spPr>
            <a:xfrm flipH="1" flipV="1">
              <a:off x="5236886" y="3624534"/>
              <a:ext cx="1166259" cy="5513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Arrow Connector 20"/>
            <p:cNvCxnSpPr>
              <a:stCxn id="12" idx="3"/>
              <a:endCxn id="6" idx="1"/>
            </p:cNvCxnSpPr>
            <p:nvPr/>
          </p:nvCxnSpPr>
          <p:spPr>
            <a:xfrm>
              <a:off x="2758302" y="3092421"/>
              <a:ext cx="942294" cy="53211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13" idx="3"/>
              <a:endCxn id="6" idx="1"/>
            </p:cNvCxnSpPr>
            <p:nvPr/>
          </p:nvCxnSpPr>
          <p:spPr>
            <a:xfrm flipV="1">
              <a:off x="2758302" y="3624534"/>
              <a:ext cx="942294" cy="5981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aphicFrame>
        <p:nvGraphicFramePr>
          <p:cNvPr id="2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352356"/>
              </p:ext>
            </p:extLst>
          </p:nvPr>
        </p:nvGraphicFramePr>
        <p:xfrm>
          <a:off x="93934" y="1270878"/>
          <a:ext cx="2651760" cy="85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mtClean="0"/>
              <a:t>The EnForm Loading Pipeline</a:t>
            </a:r>
            <a:endParaRPr lang="en" dirty="0"/>
          </a:p>
        </p:txBody>
      </p:sp>
      <p:pic>
        <p:nvPicPr>
          <p:cNvPr id="15" name="Picture 4" descr="http://veryicon.com/icon/png/System/Fast%20Icon%20Users/User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25" y="1632905"/>
            <a:ext cx="945741" cy="9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melihhilmiuludag.com/wp-content/uploads/2015/01/database_serv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00" y="1663094"/>
            <a:ext cx="749713" cy="9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221053" y="2897329"/>
            <a:ext cx="8645058" cy="1454184"/>
            <a:chOff x="97826" y="2274463"/>
            <a:chExt cx="8894168" cy="1496089"/>
          </a:xfrm>
        </p:grpSpPr>
        <p:grpSp>
          <p:nvGrpSpPr>
            <p:cNvPr id="13" name="Group 12"/>
            <p:cNvGrpSpPr/>
            <p:nvPr/>
          </p:nvGrpSpPr>
          <p:grpSpPr>
            <a:xfrm>
              <a:off x="97826" y="2274463"/>
              <a:ext cx="4306036" cy="688312"/>
              <a:chOff x="1465918" y="76082"/>
              <a:chExt cx="3153207" cy="856079"/>
            </a:xfrm>
          </p:grpSpPr>
          <p:sp>
            <p:nvSpPr>
              <p:cNvPr id="20" name="Left Brace 19"/>
              <p:cNvSpPr/>
              <p:nvPr/>
            </p:nvSpPr>
            <p:spPr>
              <a:xfrm rot="5400000">
                <a:off x="2911573" y="-775391"/>
                <a:ext cx="261897" cy="3153207"/>
              </a:xfrm>
              <a:prstGeom prst="leftBrace">
                <a:avLst>
                  <a:gd name="adj1" fmla="val 192949"/>
                  <a:gd name="adj2" fmla="val 50000"/>
                </a:avLst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035510" y="76082"/>
                <a:ext cx="2054658" cy="511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</a:rPr>
                  <a:t>Offline Pre-processing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646092" y="2274463"/>
              <a:ext cx="4327444" cy="698764"/>
              <a:chOff x="4667794" y="76082"/>
              <a:chExt cx="5217922" cy="869078"/>
            </a:xfrm>
          </p:grpSpPr>
          <p:sp>
            <p:nvSpPr>
              <p:cNvPr id="18" name="Left Brace 17"/>
              <p:cNvSpPr/>
              <p:nvPr/>
            </p:nvSpPr>
            <p:spPr>
              <a:xfrm rot="5400000">
                <a:off x="7145806" y="-1794749"/>
                <a:ext cx="261897" cy="5217922"/>
              </a:xfrm>
              <a:prstGeom prst="leftBrace">
                <a:avLst>
                  <a:gd name="adj1" fmla="val 192949"/>
                  <a:gd name="adj2" fmla="val 50000"/>
                </a:avLst>
              </a:prstGeom>
              <a:ln w="2857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284430" y="76082"/>
                <a:ext cx="3779932" cy="511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bg1"/>
                    </a:solidFill>
                  </a:rPr>
                  <a:t>On-demand Queries 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03255" y="3015365"/>
              <a:ext cx="4300607" cy="744735"/>
              <a:chOff x="1386204" y="2550554"/>
              <a:chExt cx="6514126" cy="767115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386204" y="2550555"/>
                <a:ext cx="1917783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0 w 1917786"/>
                  <a:gd name="connsiteY5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7786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917786" y="383557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7348" tIns="58674" rIns="221115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Configure Source</a:t>
                </a:r>
                <a:endParaRPr lang="en-US" sz="1600" kern="1200" dirty="0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988794" y="2550555"/>
                <a:ext cx="1917786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83557 w 1917786"/>
                  <a:gd name="connsiteY5" fmla="*/ 383557 h 767114"/>
                  <a:gd name="connsiteX6" fmla="*/ 0 w 1917786"/>
                  <a:gd name="connsiteY6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7786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917786" y="383557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383557" y="3835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58674" rIns="91440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Load Content</a:t>
                </a:r>
                <a:endParaRPr lang="en-US" sz="1600" kern="1200" dirty="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4591384" y="2550554"/>
                <a:ext cx="1917786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83557 w 1917786"/>
                  <a:gd name="connsiteY5" fmla="*/ 383557 h 767114"/>
                  <a:gd name="connsiteX6" fmla="*/ 0 w 1917786"/>
                  <a:gd name="connsiteY6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7786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917786" y="383557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383557" y="3835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80" tIns="58674" rIns="91440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Process Content</a:t>
                </a:r>
                <a:endParaRPr lang="en-US" sz="1600" kern="1200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6193977" y="2550555"/>
                <a:ext cx="1706353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83557 w 1917786"/>
                  <a:gd name="connsiteY5" fmla="*/ 383557 h 767114"/>
                  <a:gd name="connsiteX6" fmla="*/ 0 w 1917786"/>
                  <a:gd name="connsiteY6" fmla="*/ 0 h 767114"/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59137 w 1917786"/>
                  <a:gd name="connsiteY5" fmla="*/ 383557 h 767114"/>
                  <a:gd name="connsiteX6" fmla="*/ 0 w 1917786"/>
                  <a:gd name="connsiteY6" fmla="*/ 0 h 767114"/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59137 w 1917786"/>
                  <a:gd name="connsiteY5" fmla="*/ 383557 h 767114"/>
                  <a:gd name="connsiteX6" fmla="*/ 0 w 1917786"/>
                  <a:gd name="connsiteY6" fmla="*/ 0 h 767114"/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59137 w 1917786"/>
                  <a:gd name="connsiteY5" fmla="*/ 383557 h 767114"/>
                  <a:gd name="connsiteX6" fmla="*/ 0 w 1917786"/>
                  <a:gd name="connsiteY6" fmla="*/ 0 h 767114"/>
                  <a:gd name="connsiteX0" fmla="*/ 0 w 1534230"/>
                  <a:gd name="connsiteY0" fmla="*/ 0 h 767114"/>
                  <a:gd name="connsiteX1" fmla="*/ 1534229 w 1534230"/>
                  <a:gd name="connsiteY1" fmla="*/ 0 h 767114"/>
                  <a:gd name="connsiteX2" fmla="*/ 1534229 w 1534230"/>
                  <a:gd name="connsiteY2" fmla="*/ 767114 h 767114"/>
                  <a:gd name="connsiteX3" fmla="*/ 0 w 1534230"/>
                  <a:gd name="connsiteY3" fmla="*/ 767114 h 767114"/>
                  <a:gd name="connsiteX4" fmla="*/ 359137 w 1534230"/>
                  <a:gd name="connsiteY4" fmla="*/ 383557 h 767114"/>
                  <a:gd name="connsiteX5" fmla="*/ 0 w 1534230"/>
                  <a:gd name="connsiteY5" fmla="*/ 0 h 767114"/>
                  <a:gd name="connsiteX0" fmla="*/ 0 w 1534229"/>
                  <a:gd name="connsiteY0" fmla="*/ 0 h 767114"/>
                  <a:gd name="connsiteX1" fmla="*/ 1534229 w 1534229"/>
                  <a:gd name="connsiteY1" fmla="*/ 0 h 767114"/>
                  <a:gd name="connsiteX2" fmla="*/ 1534229 w 1534229"/>
                  <a:gd name="connsiteY2" fmla="*/ 767114 h 767114"/>
                  <a:gd name="connsiteX3" fmla="*/ 0 w 1534229"/>
                  <a:gd name="connsiteY3" fmla="*/ 767114 h 767114"/>
                  <a:gd name="connsiteX4" fmla="*/ 351354 w 1534229"/>
                  <a:gd name="connsiteY4" fmla="*/ 382173 h 767114"/>
                  <a:gd name="connsiteX5" fmla="*/ 0 w 1534229"/>
                  <a:gd name="connsiteY5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4229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351354" y="382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74320" tIns="58674" rIns="91440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Update Index</a:t>
                </a:r>
                <a:endParaRPr lang="en-US" sz="1600" kern="1200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642325" y="3025818"/>
              <a:ext cx="4349669" cy="744734"/>
              <a:chOff x="1525911" y="2576092"/>
              <a:chExt cx="6588448" cy="767114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1525911" y="2576092"/>
                <a:ext cx="1917785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0 w 1917786"/>
                  <a:gd name="connsiteY5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7786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917786" y="383557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17348" tIns="58674" rIns="221115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Search Articles</a:t>
                </a:r>
                <a:endParaRPr lang="en-US" sz="1600" kern="1200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3153278" y="2576092"/>
                <a:ext cx="1917785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83557 w 1917786"/>
                  <a:gd name="connsiteY5" fmla="*/ 383557 h 767114"/>
                  <a:gd name="connsiteX6" fmla="*/ 0 w 1917786"/>
                  <a:gd name="connsiteY6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7786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917786" y="383557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383557" y="3835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82880" tIns="58674" rIns="91440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Calculate Stats</a:t>
                </a:r>
                <a:endParaRPr lang="en-US" sz="1600" kern="1200" dirty="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780645" y="2576092"/>
                <a:ext cx="1917785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83557 w 1917786"/>
                  <a:gd name="connsiteY5" fmla="*/ 383557 h 767114"/>
                  <a:gd name="connsiteX6" fmla="*/ 0 w 1917786"/>
                  <a:gd name="connsiteY6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7786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917786" y="383557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383557" y="3835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182880" tIns="58674" rIns="91440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Search Datasets</a:t>
                </a:r>
                <a:endParaRPr lang="en-US" sz="1600" kern="1200" dirty="0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6408010" y="2576092"/>
                <a:ext cx="1706349" cy="767114"/>
              </a:xfrm>
              <a:custGeom>
                <a:avLst/>
                <a:gdLst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83557 w 1917786"/>
                  <a:gd name="connsiteY5" fmla="*/ 383557 h 767114"/>
                  <a:gd name="connsiteX6" fmla="*/ 0 w 1917786"/>
                  <a:gd name="connsiteY6" fmla="*/ 0 h 767114"/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59137 w 1917786"/>
                  <a:gd name="connsiteY5" fmla="*/ 383557 h 767114"/>
                  <a:gd name="connsiteX6" fmla="*/ 0 w 1917786"/>
                  <a:gd name="connsiteY6" fmla="*/ 0 h 767114"/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59137 w 1917786"/>
                  <a:gd name="connsiteY5" fmla="*/ 383557 h 767114"/>
                  <a:gd name="connsiteX6" fmla="*/ 0 w 1917786"/>
                  <a:gd name="connsiteY6" fmla="*/ 0 h 767114"/>
                  <a:gd name="connsiteX0" fmla="*/ 0 w 1917786"/>
                  <a:gd name="connsiteY0" fmla="*/ 0 h 767114"/>
                  <a:gd name="connsiteX1" fmla="*/ 1534229 w 1917786"/>
                  <a:gd name="connsiteY1" fmla="*/ 0 h 767114"/>
                  <a:gd name="connsiteX2" fmla="*/ 1917786 w 1917786"/>
                  <a:gd name="connsiteY2" fmla="*/ 383557 h 767114"/>
                  <a:gd name="connsiteX3" fmla="*/ 1534229 w 1917786"/>
                  <a:gd name="connsiteY3" fmla="*/ 767114 h 767114"/>
                  <a:gd name="connsiteX4" fmla="*/ 0 w 1917786"/>
                  <a:gd name="connsiteY4" fmla="*/ 767114 h 767114"/>
                  <a:gd name="connsiteX5" fmla="*/ 359137 w 1917786"/>
                  <a:gd name="connsiteY5" fmla="*/ 383557 h 767114"/>
                  <a:gd name="connsiteX6" fmla="*/ 0 w 1917786"/>
                  <a:gd name="connsiteY6" fmla="*/ 0 h 767114"/>
                  <a:gd name="connsiteX0" fmla="*/ 0 w 1534230"/>
                  <a:gd name="connsiteY0" fmla="*/ 0 h 767114"/>
                  <a:gd name="connsiteX1" fmla="*/ 1534229 w 1534230"/>
                  <a:gd name="connsiteY1" fmla="*/ 0 h 767114"/>
                  <a:gd name="connsiteX2" fmla="*/ 1534229 w 1534230"/>
                  <a:gd name="connsiteY2" fmla="*/ 767114 h 767114"/>
                  <a:gd name="connsiteX3" fmla="*/ 0 w 1534230"/>
                  <a:gd name="connsiteY3" fmla="*/ 767114 h 767114"/>
                  <a:gd name="connsiteX4" fmla="*/ 359137 w 1534230"/>
                  <a:gd name="connsiteY4" fmla="*/ 383557 h 767114"/>
                  <a:gd name="connsiteX5" fmla="*/ 0 w 1534230"/>
                  <a:gd name="connsiteY5" fmla="*/ 0 h 767114"/>
                  <a:gd name="connsiteX0" fmla="*/ 0 w 1534229"/>
                  <a:gd name="connsiteY0" fmla="*/ 0 h 767114"/>
                  <a:gd name="connsiteX1" fmla="*/ 1534229 w 1534229"/>
                  <a:gd name="connsiteY1" fmla="*/ 0 h 767114"/>
                  <a:gd name="connsiteX2" fmla="*/ 1534229 w 1534229"/>
                  <a:gd name="connsiteY2" fmla="*/ 767114 h 767114"/>
                  <a:gd name="connsiteX3" fmla="*/ 0 w 1534229"/>
                  <a:gd name="connsiteY3" fmla="*/ 767114 h 767114"/>
                  <a:gd name="connsiteX4" fmla="*/ 351354 w 1534229"/>
                  <a:gd name="connsiteY4" fmla="*/ 382173 h 767114"/>
                  <a:gd name="connsiteX5" fmla="*/ 0 w 1534229"/>
                  <a:gd name="connsiteY5" fmla="*/ 0 h 767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4229" h="767114">
                    <a:moveTo>
                      <a:pt x="0" y="0"/>
                    </a:moveTo>
                    <a:lnTo>
                      <a:pt x="1534229" y="0"/>
                    </a:lnTo>
                    <a:lnTo>
                      <a:pt x="1534229" y="767114"/>
                    </a:lnTo>
                    <a:lnTo>
                      <a:pt x="0" y="767114"/>
                    </a:lnTo>
                    <a:lnTo>
                      <a:pt x="351354" y="382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  <a:alpha val="69804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0" vert="horz" wrap="square" lIns="274320" tIns="58674" rIns="91440" bIns="58674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Render</a:t>
                </a:r>
                <a:endParaRPr lang="en-US" sz="1600" kern="1200" dirty="0"/>
              </a:p>
            </p:txBody>
          </p:sp>
        </p:grpSp>
      </p:grpSp>
      <p:sp>
        <p:nvSpPr>
          <p:cNvPr id="39" name="Rectangle 38"/>
          <p:cNvSpPr/>
          <p:nvPr/>
        </p:nvSpPr>
        <p:spPr>
          <a:xfrm>
            <a:off x="3366775" y="4652760"/>
            <a:ext cx="2410450" cy="60959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ElasticSearch</a:t>
            </a:r>
            <a:endParaRPr lang="en-US" sz="2800" dirty="0"/>
          </a:p>
        </p:txBody>
      </p:sp>
      <p:sp>
        <p:nvSpPr>
          <p:cNvPr id="34" name="Down Arrow 33"/>
          <p:cNvSpPr/>
          <p:nvPr/>
        </p:nvSpPr>
        <p:spPr>
          <a:xfrm>
            <a:off x="4226388" y="4341353"/>
            <a:ext cx="239384" cy="26770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58674" rIns="91440" bIns="58674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/>
          </a:p>
        </p:txBody>
      </p:sp>
      <p:sp>
        <p:nvSpPr>
          <p:cNvPr id="41" name="Down Arrow 40"/>
          <p:cNvSpPr/>
          <p:nvPr/>
        </p:nvSpPr>
        <p:spPr>
          <a:xfrm>
            <a:off x="4577864" y="4351513"/>
            <a:ext cx="239384" cy="257542"/>
          </a:xfrm>
          <a:prstGeom prst="downArrow">
            <a:avLst/>
          </a:prstGeom>
          <a:solidFill>
            <a:schemeClr val="accent3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17348" tIns="58674" rIns="221115" bIns="58674" numCol="1" spcCol="1270" anchor="ctr" anchorCtr="0">
            <a:noAutofit/>
          </a:bodyPr>
          <a:lstStyle/>
          <a:p>
            <a:pPr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Multi Purpose Scraper to load content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12" name="Freeform 11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Update Index</a:t>
              </a:r>
              <a:endParaRPr lang="en-US" kern="1200" dirty="0">
                <a:noFill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Process Content</a:t>
              </a:r>
              <a:endParaRPr lang="en-US" kern="1200" dirty="0">
                <a:noFill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noFill/>
        </p:grpSpPr>
        <p:sp>
          <p:nvSpPr>
            <p:cNvPr id="8" name="Freeform 7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Articles</a:t>
              </a:r>
              <a:endParaRPr lang="en-US" kern="1200" dirty="0">
                <a:noFill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51236" y="4200675"/>
            <a:ext cx="23261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61,000 Articles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5704" y="4200674"/>
            <a:ext cx="23261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5,000</a:t>
            </a:r>
            <a:r>
              <a:rPr lang="x-none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Datasets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2" name="Picture 4" descr="http://simpleicon.com/wp-content/uploads/line-chart-4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729" y="4122826"/>
            <a:ext cx="6400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581575" y="2743027"/>
            <a:ext cx="3078740" cy="7785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ElasticSearch</a:t>
            </a:r>
            <a:endParaRPr lang="en-US" sz="3600" dirty="0"/>
          </a:p>
        </p:txBody>
      </p:sp>
      <p:pic>
        <p:nvPicPr>
          <p:cNvPr id="34" name="Picture 4" descr="http://veryicon.com/icon/png/System/Fast%20Icon%20Users/User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156" y="1220762"/>
            <a:ext cx="945741" cy="98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/>
          <p:cNvCxnSpPr>
            <a:stCxn id="34" idx="2"/>
            <a:endCxn id="33" idx="0"/>
          </p:cNvCxnSpPr>
          <p:nvPr/>
        </p:nvCxnSpPr>
        <p:spPr>
          <a:xfrm flipH="1">
            <a:off x="4120945" y="2201033"/>
            <a:ext cx="10082" cy="5419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3" idx="2"/>
          </p:cNvCxnSpPr>
          <p:nvPr/>
        </p:nvCxnSpPr>
        <p:spPr>
          <a:xfrm flipH="1">
            <a:off x="3125445" y="3521625"/>
            <a:ext cx="995500" cy="601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3" idx="2"/>
            <a:endCxn id="32" idx="0"/>
          </p:cNvCxnSpPr>
          <p:nvPr/>
        </p:nvCxnSpPr>
        <p:spPr>
          <a:xfrm>
            <a:off x="4120945" y="3521625"/>
            <a:ext cx="846824" cy="601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http://www.clker.com/cliparts/a/5/9/7/12071567031590994625kml_Document.svg.hi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37" y="4111466"/>
            <a:ext cx="46162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94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6350" y="2136988"/>
            <a:ext cx="1057275" cy="1057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006600" y="2219450"/>
            <a:ext cx="2666100" cy="2310337"/>
            <a:chOff x="5721000" y="2792605"/>
            <a:chExt cx="2666100" cy="2310337"/>
          </a:xfrm>
        </p:grpSpPr>
        <p:pic>
          <p:nvPicPr>
            <p:cNvPr id="82" name="Shape 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25412" y="2792605"/>
              <a:ext cx="1057275" cy="1057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Shape 83"/>
            <p:cNvSpPr txBox="1"/>
            <p:nvPr/>
          </p:nvSpPr>
          <p:spPr>
            <a:xfrm>
              <a:off x="5721000" y="4092542"/>
              <a:ext cx="26661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Anthony Suen ­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" sz="2400" i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“</a:t>
              </a:r>
              <a:r>
                <a:rPr lang="en" sz="2400" i="1" dirty="0">
                  <a:solidFill>
                    <a:schemeClr val="accent6">
                      <a:lumMod val="75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The Philosopher</a:t>
              </a:r>
              <a:r>
                <a:rPr lang="en" sz="2400" i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”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0312" y="2164187"/>
            <a:ext cx="2827372" cy="2449300"/>
            <a:chOff x="517712" y="2737342"/>
            <a:chExt cx="2827372" cy="2449300"/>
          </a:xfrm>
        </p:grpSpPr>
        <p:pic>
          <p:nvPicPr>
            <p:cNvPr id="80" name="Shape 8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93235" y="2737342"/>
              <a:ext cx="1076325" cy="1076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Shape 85"/>
            <p:cNvSpPr txBox="1"/>
            <p:nvPr/>
          </p:nvSpPr>
          <p:spPr>
            <a:xfrm>
              <a:off x="517712" y="4008843"/>
              <a:ext cx="2827372" cy="1177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Shaun Giudici ­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" sz="2400" i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“</a:t>
              </a:r>
              <a:r>
                <a:rPr lang="en" sz="2400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Roboto"/>
                  <a:ea typeface="Roboto"/>
                  <a:cs typeface="Roboto"/>
                  <a:sym typeface="Roboto"/>
                </a:rPr>
                <a:t>The Judge</a:t>
              </a:r>
              <a:r>
                <a:rPr lang="en" sz="2400" i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”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25042" y="2173711"/>
            <a:ext cx="2524200" cy="2389075"/>
            <a:chOff x="3345084" y="2746866"/>
            <a:chExt cx="2524200" cy="2389075"/>
          </a:xfrm>
        </p:grpSpPr>
        <p:sp>
          <p:nvSpPr>
            <p:cNvPr id="84" name="Shape 84"/>
            <p:cNvSpPr txBox="1"/>
            <p:nvPr/>
          </p:nvSpPr>
          <p:spPr>
            <a:xfrm>
              <a:off x="3345084" y="4059542"/>
              <a:ext cx="2524200" cy="10763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en" sz="2400" b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Hassan Jannah ­ </a:t>
              </a: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" sz="2400" i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“</a:t>
              </a:r>
              <a:r>
                <a:rPr lang="en" sz="2400" i="1" dirty="0">
                  <a:solidFill>
                    <a:schemeClr val="accent5"/>
                  </a:solidFill>
                  <a:latin typeface="Roboto"/>
                  <a:ea typeface="Roboto"/>
                  <a:cs typeface="Roboto"/>
                  <a:sym typeface="Roboto"/>
                </a:rPr>
                <a:t>The Rainman</a:t>
              </a:r>
              <a:r>
                <a:rPr lang="en" sz="2400" i="1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”</a:t>
              </a:r>
            </a:p>
          </p:txBody>
        </p:sp>
        <p:pic>
          <p:nvPicPr>
            <p:cNvPr id="87" name="Shape 8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95172" y="2746866"/>
              <a:ext cx="1014978" cy="1057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Shape 88"/>
          <p:cNvSpPr/>
          <p:nvPr/>
        </p:nvSpPr>
        <p:spPr>
          <a:xfrm>
            <a:off x="344375" y="826156"/>
            <a:ext cx="1699800" cy="887699"/>
          </a:xfrm>
          <a:prstGeom prst="wedgeRectCallout">
            <a:avLst>
              <a:gd name="adj1" fmla="val 25166"/>
              <a:gd name="adj2" fmla="val 75008"/>
            </a:avLst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Push UX </a:t>
            </a:r>
            <a:r>
              <a:rPr lang="en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design </a:t>
            </a: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lang="en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imits </a:t>
            </a:r>
            <a:endParaRPr lang="en"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3724562" y="764806"/>
            <a:ext cx="1756199" cy="1010400"/>
          </a:xfrm>
          <a:prstGeom prst="wedgeRectCallout">
            <a:avLst>
              <a:gd name="adj1" fmla="val 8024"/>
              <a:gd name="adj2" fmla="val 84137"/>
            </a:avLst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Integrate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en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ivergent </a:t>
            </a: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ystems</a:t>
            </a:r>
            <a:endParaRPr lang="en"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6979500" y="845056"/>
            <a:ext cx="1756199" cy="1010400"/>
          </a:xfrm>
          <a:prstGeom prst="wedgeRectCallout">
            <a:avLst>
              <a:gd name="adj1" fmla="val -28320"/>
              <a:gd name="adj2" fmla="val 73354"/>
            </a:avLst>
          </a:prstGeom>
          <a:solidFill>
            <a:srgbClr val="66666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Scalability </a:t>
            </a:r>
            <a:r>
              <a:rPr lang="en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across </a:t>
            </a:r>
            <a:endParaRPr lang="en"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1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1800" b="1" dirty="0" smtClean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ectors </a:t>
            </a:r>
            <a:endParaRPr lang="en" sz="18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72590" y="4987906"/>
            <a:ext cx="4738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Advisor</a:t>
            </a:r>
            <a:r>
              <a:rPr lang="en-US" sz="2800" b="1" dirty="0">
                <a:solidFill>
                  <a:schemeClr val="bg1"/>
                </a:solidFill>
              </a:rPr>
              <a:t>:</a:t>
            </a:r>
            <a:r>
              <a:rPr lang="en-US" sz="2800" b="1" dirty="0" smtClean="0">
                <a:solidFill>
                  <a:schemeClr val="bg1"/>
                </a:solidFill>
              </a:rPr>
              <a:t> Prof. Marti Hearst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Processing Pipeline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0104" y="1290916"/>
            <a:ext cx="8612030" cy="3541059"/>
            <a:chOff x="711591" y="1373152"/>
            <a:chExt cx="7908420" cy="3179365"/>
          </a:xfrm>
        </p:grpSpPr>
        <p:sp>
          <p:nvSpPr>
            <p:cNvPr id="24" name="Rectangle 23"/>
            <p:cNvSpPr/>
            <p:nvPr/>
          </p:nvSpPr>
          <p:spPr>
            <a:xfrm>
              <a:off x="711591" y="1373153"/>
              <a:ext cx="2032305" cy="10256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1. Scrape &amp; Parse Articles</a:t>
              </a:r>
              <a:endParaRPr lang="en-US" sz="2000" kern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43897" y="1373152"/>
              <a:ext cx="5876114" cy="31793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1" tIns="53387" rIns="66722" bIns="53389" numCol="1" spcCol="1270" anchor="ctr" anchorCtr="0">
              <a:noAutofit/>
            </a:bodyPr>
            <a:lstStyle/>
            <a:p>
              <a:pPr marL="804862" lvl="1" indent="-57150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Extract Text</a:t>
              </a:r>
            </a:p>
            <a:p>
              <a:pPr marL="804862" lvl="1" indent="-57150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Generate Keywords</a:t>
              </a:r>
            </a:p>
            <a:p>
              <a:pPr marL="804862" lvl="1" indent="-57150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Generate Summary</a:t>
              </a:r>
              <a:endParaRPr lang="en-US" sz="28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1592" y="2450035"/>
              <a:ext cx="1974679" cy="1025601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2. Process Entities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1592" y="3526916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3. Post Processing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34" name="Freeform 33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Update Index</a:t>
              </a:r>
              <a:endParaRPr lang="en-US" kern="1200" dirty="0">
                <a:noFill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Content</a:t>
              </a:r>
              <a:endParaRPr lang="en-US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noFill/>
        </p:grpSpPr>
        <p:sp>
          <p:nvSpPr>
            <p:cNvPr id="39" name="Freeform 38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Articles</a:t>
              </a:r>
              <a:endParaRPr lang="en-US" kern="1200" dirty="0">
                <a:noFill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3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Processing Pipeline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0104" y="1290916"/>
            <a:ext cx="8612030" cy="3541059"/>
            <a:chOff x="711591" y="1373152"/>
            <a:chExt cx="7908420" cy="3179365"/>
          </a:xfrm>
        </p:grpSpPr>
        <p:sp>
          <p:nvSpPr>
            <p:cNvPr id="24" name="Rectangle 23"/>
            <p:cNvSpPr/>
            <p:nvPr/>
          </p:nvSpPr>
          <p:spPr>
            <a:xfrm>
              <a:off x="711592" y="1373153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1. Scrape &amp; Parse Articles</a:t>
              </a:r>
              <a:endParaRPr lang="en-US" sz="2000" kern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43897" y="1373152"/>
              <a:ext cx="5876114" cy="31793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1" tIns="53387" rIns="66722" bIns="53389" numCol="1" spcCol="1270" anchor="ctr" anchorCtr="0">
              <a:noAutofit/>
            </a:bodyPr>
            <a:lstStyle/>
            <a:p>
              <a:pPr marL="804862" lvl="1" indent="-57150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 Extract Entities</a:t>
              </a:r>
            </a:p>
            <a:p>
              <a:pPr marL="804862" lvl="1" indent="-57150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 Process Persons</a:t>
              </a:r>
              <a:endParaRPr lang="en-US" sz="2800" kern="1200" dirty="0">
                <a:solidFill>
                  <a:schemeClr val="bg1"/>
                </a:solidFill>
              </a:endParaRPr>
            </a:p>
            <a:p>
              <a:pPr marL="804862" lvl="1" indent="-571500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 Process </a:t>
              </a:r>
              <a:r>
                <a:rPr lang="en-US" sz="2800" kern="1200" dirty="0">
                  <a:solidFill>
                    <a:schemeClr val="bg1"/>
                  </a:solidFill>
                </a:rPr>
                <a:t>Organizations</a:t>
              </a:r>
            </a:p>
            <a:p>
              <a:pPr marL="804862" lvl="1" indent="-571500" algn="l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 Process Locations</a:t>
              </a:r>
              <a:endParaRPr lang="en-US" sz="28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1591" y="2450035"/>
              <a:ext cx="2032305" cy="10256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2. Process Entities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1592" y="3526916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3. Post Processing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34" name="Freeform 33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Update Index</a:t>
              </a:r>
              <a:endParaRPr lang="en-US" kern="1200" dirty="0">
                <a:noFill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Content</a:t>
              </a:r>
              <a:endParaRPr lang="en-US" kern="1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noFill/>
        </p:grpSpPr>
        <p:sp>
          <p:nvSpPr>
            <p:cNvPr id="39" name="Freeform 38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Articles</a:t>
              </a:r>
              <a:endParaRPr lang="en-US" kern="1200" dirty="0">
                <a:noFill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17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Processing Pipeline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0104" y="1290916"/>
            <a:ext cx="8612030" cy="3541059"/>
            <a:chOff x="711591" y="1373152"/>
            <a:chExt cx="7908420" cy="3179365"/>
          </a:xfrm>
        </p:grpSpPr>
        <p:sp>
          <p:nvSpPr>
            <p:cNvPr id="24" name="Rectangle 23"/>
            <p:cNvSpPr/>
            <p:nvPr/>
          </p:nvSpPr>
          <p:spPr>
            <a:xfrm>
              <a:off x="711592" y="1373153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1. Scrape &amp; Parse Articles</a:t>
              </a:r>
              <a:endParaRPr lang="en-US" sz="2000" kern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43897" y="1373152"/>
              <a:ext cx="5876114" cy="31793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1" tIns="53387" rIns="66722" bIns="53389" numCol="1" spcCol="1270" anchor="t" anchorCtr="0">
              <a:noAutofit/>
            </a:bodyPr>
            <a:lstStyle/>
            <a:p>
              <a:pPr marL="233362" lvl="1" algn="ctr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4000" kern="1200" dirty="0" smtClean="0">
                  <a:solidFill>
                    <a:schemeClr val="bg1"/>
                  </a:solidFill>
                </a:rPr>
                <a:t>Process Persons</a:t>
              </a:r>
              <a:endParaRPr lang="en-US" sz="4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1591" y="2450035"/>
              <a:ext cx="2032305" cy="10256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bg1"/>
                  </a:solidFill>
                </a:rPr>
                <a:t>2. Process Entities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1592" y="3526916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3. Post Processing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9484" y="1988544"/>
            <a:ext cx="5127010" cy="709833"/>
            <a:chOff x="3129484" y="2158873"/>
            <a:chExt cx="4587015" cy="559225"/>
          </a:xfrm>
        </p:grpSpPr>
        <p:sp>
          <p:nvSpPr>
            <p:cNvPr id="3" name="Rectangle 2"/>
            <p:cNvSpPr/>
            <p:nvPr/>
          </p:nvSpPr>
          <p:spPr>
            <a:xfrm>
              <a:off x="3129484" y="2158873"/>
              <a:ext cx="1097280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Jerry Brown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93551" y="2169458"/>
              <a:ext cx="1097280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Governor Brown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453584" y="2169458"/>
              <a:ext cx="1097280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Gov. Jerry Brown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19219" y="2158873"/>
              <a:ext cx="1097280" cy="5486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Mr. Brown</a:t>
              </a:r>
              <a:endParaRPr lang="en-US" dirty="0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524914"/>
              </p:ext>
            </p:extLst>
          </p:nvPr>
        </p:nvGraphicFramePr>
        <p:xfrm>
          <a:off x="4409700" y="3216306"/>
          <a:ext cx="3847863" cy="1479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6546"/>
                <a:gridCol w="2631317"/>
              </a:tblGrid>
              <a:tr h="3023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Jerry Brown</a:t>
                      </a: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0758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endParaRPr lang="en-US" sz="1800" dirty="0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Jerry Brown</a:t>
                      </a:r>
                      <a:endParaRPr lang="en-US" sz="1800" dirty="0"/>
                    </a:p>
                  </a:txBody>
                  <a:tcPr>
                    <a:lnT w="38100" cmpd="sng">
                      <a:noFill/>
                    </a:lnT>
                  </a:tcPr>
                </a:tc>
              </a:tr>
              <a:tr h="3742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Role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Politician</a:t>
                      </a:r>
                      <a:endParaRPr lang="en-US" sz="1800" dirty="0"/>
                    </a:p>
                  </a:txBody>
                  <a:tcPr/>
                </a:tc>
              </a:tr>
              <a:tr h="37422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freebase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freebase.com/m/017pf5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https://www.googleapis.com/freebase/v1/image/m/03rxrvz?key=AIzaSyCQVC9yA72POMg2VjiQhSJQQP1nf3ToZTs&amp;maxwidth=9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126" y="3218328"/>
            <a:ext cx="1251611" cy="147917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own Arrow 15"/>
          <p:cNvSpPr/>
          <p:nvPr/>
        </p:nvSpPr>
        <p:spPr>
          <a:xfrm>
            <a:off x="5528573" y="2790088"/>
            <a:ext cx="327082" cy="34756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40" name="Freeform 39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Update Index</a:t>
              </a:r>
              <a:endParaRPr lang="en-US" kern="1200" dirty="0">
                <a:noFill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Content</a:t>
              </a:r>
              <a:endParaRPr lang="en-US" kern="1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noFill/>
        </p:grpSpPr>
        <p:sp>
          <p:nvSpPr>
            <p:cNvPr id="45" name="Freeform 44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Articles</a:t>
              </a:r>
              <a:endParaRPr lang="en-US" kern="1200" dirty="0">
                <a:noFill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4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Processing Pipeline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0104" y="1290916"/>
            <a:ext cx="8612030" cy="3541059"/>
            <a:chOff x="711591" y="1373152"/>
            <a:chExt cx="7908420" cy="3179365"/>
          </a:xfrm>
        </p:grpSpPr>
        <p:sp>
          <p:nvSpPr>
            <p:cNvPr id="24" name="Rectangle 23"/>
            <p:cNvSpPr/>
            <p:nvPr/>
          </p:nvSpPr>
          <p:spPr>
            <a:xfrm>
              <a:off x="711592" y="1373153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1. Scrape &amp; Parse Articles</a:t>
              </a:r>
              <a:endParaRPr lang="en-US" sz="2000" kern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43897" y="1373152"/>
              <a:ext cx="5876114" cy="31793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1" tIns="53387" rIns="66722" bIns="53389" numCol="1" spcCol="1270" anchor="t" anchorCtr="0">
              <a:noAutofit/>
            </a:bodyPr>
            <a:lstStyle/>
            <a:p>
              <a:pPr marL="233362" lvl="1" algn="ctr" defTabSz="3111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4000" kern="1200" dirty="0" smtClean="0">
                  <a:solidFill>
                    <a:schemeClr val="bg1"/>
                  </a:solidFill>
                </a:rPr>
                <a:t>Process Locations</a:t>
              </a:r>
              <a:endParaRPr lang="en-US" sz="4000" kern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11591" y="2450035"/>
              <a:ext cx="2032305" cy="10256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chemeClr val="bg1"/>
                  </a:solidFill>
                </a:rPr>
                <a:t>2. Process Entities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1592" y="3526916"/>
              <a:ext cx="1974679" cy="102560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marL="287338" lvl="0" indent="-287338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3. Post Processing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302119" y="2008526"/>
            <a:ext cx="4221052" cy="705751"/>
            <a:chOff x="3010326" y="2169458"/>
            <a:chExt cx="3776475" cy="556009"/>
          </a:xfrm>
        </p:grpSpPr>
        <p:sp>
          <p:nvSpPr>
            <p:cNvPr id="3" name="Rectangle 2"/>
            <p:cNvSpPr/>
            <p:nvPr/>
          </p:nvSpPr>
          <p:spPr>
            <a:xfrm>
              <a:off x="3010326" y="2169458"/>
              <a:ext cx="1097280" cy="5486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UC Berkeley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49923" y="2176827"/>
              <a:ext cx="1097280" cy="5486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San Ramon</a:t>
              </a:r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89521" y="2175039"/>
              <a:ext cx="1097280" cy="5486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California</a:t>
              </a:r>
              <a:endParaRPr lang="en-US" dirty="0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326385"/>
              </p:ext>
            </p:extLst>
          </p:nvPr>
        </p:nvGraphicFramePr>
        <p:xfrm>
          <a:off x="2689410" y="3216306"/>
          <a:ext cx="5898777" cy="1122687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500528"/>
                <a:gridCol w="1466083"/>
                <a:gridCol w="1466083"/>
                <a:gridCol w="1466083"/>
              </a:tblGrid>
              <a:tr h="37422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City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Berkeley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San Ramon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422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State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California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California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California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422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Country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USA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USA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USA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6" name="Down Arrow 15"/>
          <p:cNvSpPr/>
          <p:nvPr/>
        </p:nvSpPr>
        <p:spPr>
          <a:xfrm>
            <a:off x="4751805" y="2765062"/>
            <a:ext cx="327082" cy="34756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6249103" y="2783381"/>
            <a:ext cx="327082" cy="34756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7746401" y="2783381"/>
            <a:ext cx="327082" cy="34756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41" name="Freeform 40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Update Index</a:t>
              </a:r>
              <a:endParaRPr lang="en-US" kern="1200" dirty="0">
                <a:noFill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Content</a:t>
              </a:r>
              <a:endParaRPr lang="en-US" kern="1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noFill/>
        </p:grpSpPr>
        <p:sp>
          <p:nvSpPr>
            <p:cNvPr id="46" name="Freeform 45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Articles</a:t>
              </a:r>
              <a:endParaRPr lang="en-US" kern="1200" dirty="0">
                <a:noFill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30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Search with Boosting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007466" y="1290916"/>
            <a:ext cx="6874668" cy="3541058"/>
          </a:xfrm>
          <a:prstGeom prst="rect">
            <a:avLst/>
          </a:prstGeom>
          <a:solidFill>
            <a:schemeClr val="accent3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387" rIns="66722" bIns="53389" numCol="1" spcCol="1270" anchor="t" anchorCtr="0">
            <a:noAutofit/>
          </a:bodyPr>
          <a:lstStyle/>
          <a:p>
            <a:pPr marL="233362" lvl="1" algn="ctr" defTabSz="3111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4000" kern="12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0106" y="1290916"/>
            <a:ext cx="1737360" cy="3541057"/>
            <a:chOff x="270105" y="1290917"/>
            <a:chExt cx="2213119" cy="2341667"/>
          </a:xfrm>
        </p:grpSpPr>
        <p:sp>
          <p:nvSpPr>
            <p:cNvPr id="24" name="Rectangle 23"/>
            <p:cNvSpPr/>
            <p:nvPr/>
          </p:nvSpPr>
          <p:spPr>
            <a:xfrm>
              <a:off x="270105" y="1290917"/>
              <a:ext cx="2213119" cy="1142276"/>
            </a:xfrm>
            <a:prstGeom prst="rect">
              <a:avLst/>
            </a:prstGeom>
            <a:solidFill>
              <a:schemeClr val="accent3">
                <a:lumMod val="75000"/>
                <a:alpha val="69804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Search Articles</a:t>
              </a:r>
              <a:endParaRPr lang="en-US" sz="2800" kern="12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0105" y="2490308"/>
              <a:ext cx="2150367" cy="114227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Search Datasets</a:t>
              </a:r>
              <a:endParaRPr lang="en-US" sz="2800" kern="1200" dirty="0"/>
            </a:p>
          </p:txBody>
        </p:sp>
      </p:grpSp>
      <p:sp>
        <p:nvSpPr>
          <p:cNvPr id="62" name="Freeform 61"/>
          <p:cNvSpPr/>
          <p:nvPr/>
        </p:nvSpPr>
        <p:spPr>
          <a:xfrm>
            <a:off x="3457037" y="2130090"/>
            <a:ext cx="1259456" cy="2535250"/>
          </a:xfrm>
          <a:custGeom>
            <a:avLst/>
            <a:gdLst>
              <a:gd name="connsiteX0" fmla="*/ 0 w 1144240"/>
              <a:gd name="connsiteY0" fmla="*/ 0 h 2560320"/>
              <a:gd name="connsiteX1" fmla="*/ 1144240 w 1144240"/>
              <a:gd name="connsiteY1" fmla="*/ 0 h 2560320"/>
              <a:gd name="connsiteX2" fmla="*/ 1144240 w 1144240"/>
              <a:gd name="connsiteY2" fmla="*/ 2560320 h 2560320"/>
              <a:gd name="connsiteX3" fmla="*/ 0 w 1144240"/>
              <a:gd name="connsiteY3" fmla="*/ 2560320 h 2560320"/>
              <a:gd name="connsiteX4" fmla="*/ 0 w 114424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240" h="2560320">
                <a:moveTo>
                  <a:pt x="0" y="0"/>
                </a:moveTo>
                <a:lnTo>
                  <a:pt x="1144240" y="0"/>
                </a:lnTo>
                <a:lnTo>
                  <a:pt x="1144240" y="2560320"/>
                </a:lnTo>
                <a:lnTo>
                  <a:pt x="0" y="256032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1853184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46" name="Freeform 45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Update Index</a:t>
              </a:r>
              <a:endParaRPr lang="en-US" kern="12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Content</a:t>
              </a:r>
              <a:endParaRPr lang="en-US" kern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solidFill>
            <a:schemeClr val="tx2"/>
          </a:solidFill>
        </p:grpSpPr>
        <p:sp>
          <p:nvSpPr>
            <p:cNvPr id="51" name="Freeform 50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69804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Search Articles</a:t>
              </a:r>
              <a:endParaRPr lang="en-US" kern="1200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86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Article Search with Boosting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007466" y="1290916"/>
            <a:ext cx="6874668" cy="3541058"/>
          </a:xfrm>
          <a:prstGeom prst="rect">
            <a:avLst/>
          </a:prstGeom>
          <a:solidFill>
            <a:schemeClr val="accent3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387" rIns="66722" bIns="53389" numCol="1" spcCol="1270" anchor="t" anchorCtr="0">
            <a:noAutofit/>
          </a:bodyPr>
          <a:lstStyle/>
          <a:p>
            <a:pPr marL="233362" lvl="1" algn="ctr" defTabSz="3111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4000" kern="1200" dirty="0">
              <a:solidFill>
                <a:schemeClr val="bg1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142074" y="1550001"/>
            <a:ext cx="6605451" cy="3172866"/>
            <a:chOff x="2103119" y="1490574"/>
            <a:chExt cx="6605451" cy="3172866"/>
          </a:xfrm>
        </p:grpSpPr>
        <p:grpSp>
          <p:nvGrpSpPr>
            <p:cNvPr id="74" name="Group 73"/>
            <p:cNvGrpSpPr/>
            <p:nvPr/>
          </p:nvGrpSpPr>
          <p:grpSpPr>
            <a:xfrm>
              <a:off x="2384281" y="1530286"/>
              <a:ext cx="590148" cy="427872"/>
              <a:chOff x="498925" y="1687046"/>
              <a:chExt cx="1134568" cy="907150"/>
            </a:xfrm>
            <a:solidFill>
              <a:schemeClr val="bg1"/>
            </a:solidFill>
          </p:grpSpPr>
          <p:sp>
            <p:nvSpPr>
              <p:cNvPr id="92" name="Rectangle 91"/>
              <p:cNvSpPr/>
              <p:nvPr/>
            </p:nvSpPr>
            <p:spPr>
              <a:xfrm>
                <a:off x="498925" y="1687046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498925" y="1879203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498925" y="2081192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98925" y="2268874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98925" y="2461031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Down Arrow 96"/>
              <p:cNvSpPr/>
              <p:nvPr/>
            </p:nvSpPr>
            <p:spPr>
              <a:xfrm>
                <a:off x="1349405" y="1775534"/>
                <a:ext cx="284086" cy="818662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5" name="Freeform 74"/>
            <p:cNvSpPr/>
            <p:nvPr/>
          </p:nvSpPr>
          <p:spPr>
            <a:xfrm rot="18900000">
              <a:off x="5970545" y="1490574"/>
              <a:ext cx="372078" cy="549033"/>
            </a:xfrm>
            <a:custGeom>
              <a:avLst/>
              <a:gdLst>
                <a:gd name="connsiteX0" fmla="*/ 651801 w 914401"/>
                <a:gd name="connsiteY0" fmla="*/ 262599 h 1487984"/>
                <a:gd name="connsiteX1" fmla="*/ 268875 w 914401"/>
                <a:gd name="connsiteY1" fmla="*/ 262599 h 1487984"/>
                <a:gd name="connsiteX2" fmla="*/ 268875 w 914401"/>
                <a:gd name="connsiteY2" fmla="*/ 645524 h 1487984"/>
                <a:gd name="connsiteX3" fmla="*/ 311352 w 914401"/>
                <a:gd name="connsiteY3" fmla="*/ 680221 h 1487984"/>
                <a:gd name="connsiteX4" fmla="*/ 340815 w 914401"/>
                <a:gd name="connsiteY4" fmla="*/ 695726 h 1487984"/>
                <a:gd name="connsiteX5" fmla="*/ 358447 w 914401"/>
                <a:gd name="connsiteY5" fmla="*/ 705005 h 1487984"/>
                <a:gd name="connsiteX6" fmla="*/ 609324 w 914401"/>
                <a:gd name="connsiteY6" fmla="*/ 680221 h 1487984"/>
                <a:gd name="connsiteX7" fmla="*/ 616023 w 914401"/>
                <a:gd name="connsiteY7" fmla="*/ 674749 h 1487984"/>
                <a:gd name="connsiteX8" fmla="*/ 651801 w 914401"/>
                <a:gd name="connsiteY8" fmla="*/ 645524 h 1487984"/>
                <a:gd name="connsiteX9" fmla="*/ 651801 w 914401"/>
                <a:gd name="connsiteY9" fmla="*/ 262599 h 1487984"/>
                <a:gd name="connsiteX10" fmla="*/ 780490 w 914401"/>
                <a:gd name="connsiteY10" fmla="*/ 133911 h 1487984"/>
                <a:gd name="connsiteX11" fmla="*/ 780491 w 914401"/>
                <a:gd name="connsiteY11" fmla="*/ 780490 h 1487984"/>
                <a:gd name="connsiteX12" fmla="*/ 629246 w 914401"/>
                <a:gd name="connsiteY12" fmla="*/ 880923 h 1487984"/>
                <a:gd name="connsiteX13" fmla="*/ 616023 w 914401"/>
                <a:gd name="connsiteY13" fmla="*/ 884841 h 1487984"/>
                <a:gd name="connsiteX14" fmla="*/ 616023 w 914401"/>
                <a:gd name="connsiteY14" fmla="*/ 884841 h 1487984"/>
                <a:gd name="connsiteX15" fmla="*/ 616023 w 914401"/>
                <a:gd name="connsiteY15" fmla="*/ 1487984 h 1487984"/>
                <a:gd name="connsiteX16" fmla="*/ 340815 w 914401"/>
                <a:gd name="connsiteY16" fmla="*/ 1487983 h 1487984"/>
                <a:gd name="connsiteX17" fmla="*/ 340815 w 914401"/>
                <a:gd name="connsiteY17" fmla="*/ 897418 h 1487984"/>
                <a:gd name="connsiteX18" fmla="*/ 285156 w 914401"/>
                <a:gd name="connsiteY18" fmla="*/ 880923 h 1487984"/>
                <a:gd name="connsiteX19" fmla="*/ 133911 w 914401"/>
                <a:gd name="connsiteY19" fmla="*/ 780490 h 1487984"/>
                <a:gd name="connsiteX20" fmla="*/ 133911 w 914401"/>
                <a:gd name="connsiteY20" fmla="*/ 133911 h 1487984"/>
                <a:gd name="connsiteX21" fmla="*/ 780490 w 914401"/>
                <a:gd name="connsiteY21" fmla="*/ 133911 h 148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1" h="1487984">
                  <a:moveTo>
                    <a:pt x="651801" y="262599"/>
                  </a:moveTo>
                  <a:cubicBezTo>
                    <a:pt x="546058" y="156857"/>
                    <a:pt x="374617" y="156857"/>
                    <a:pt x="268875" y="262599"/>
                  </a:cubicBezTo>
                  <a:cubicBezTo>
                    <a:pt x="163133" y="368341"/>
                    <a:pt x="163133" y="539782"/>
                    <a:pt x="268875" y="645524"/>
                  </a:cubicBezTo>
                  <a:cubicBezTo>
                    <a:pt x="282093" y="658742"/>
                    <a:pt x="296338" y="670307"/>
                    <a:pt x="311352" y="680221"/>
                  </a:cubicBezTo>
                  <a:lnTo>
                    <a:pt x="340815" y="695726"/>
                  </a:lnTo>
                  <a:lnTo>
                    <a:pt x="358447" y="705005"/>
                  </a:lnTo>
                  <a:cubicBezTo>
                    <a:pt x="439934" y="738048"/>
                    <a:pt x="534253" y="729787"/>
                    <a:pt x="609324" y="680221"/>
                  </a:cubicBezTo>
                  <a:lnTo>
                    <a:pt x="616023" y="674749"/>
                  </a:lnTo>
                  <a:lnTo>
                    <a:pt x="651801" y="645524"/>
                  </a:lnTo>
                  <a:cubicBezTo>
                    <a:pt x="757543" y="539782"/>
                    <a:pt x="757543" y="368341"/>
                    <a:pt x="651801" y="262599"/>
                  </a:cubicBezTo>
                  <a:close/>
                  <a:moveTo>
                    <a:pt x="780490" y="133911"/>
                  </a:moveTo>
                  <a:cubicBezTo>
                    <a:pt x="959038" y="312459"/>
                    <a:pt x="959039" y="601942"/>
                    <a:pt x="780491" y="780490"/>
                  </a:cubicBezTo>
                  <a:cubicBezTo>
                    <a:pt x="735853" y="825127"/>
                    <a:pt x="684282" y="858604"/>
                    <a:pt x="629246" y="880923"/>
                  </a:cubicBezTo>
                  <a:lnTo>
                    <a:pt x="616023" y="884841"/>
                  </a:lnTo>
                  <a:lnTo>
                    <a:pt x="616023" y="884841"/>
                  </a:lnTo>
                  <a:lnTo>
                    <a:pt x="616023" y="1487984"/>
                  </a:lnTo>
                  <a:lnTo>
                    <a:pt x="340815" y="1487983"/>
                  </a:lnTo>
                  <a:lnTo>
                    <a:pt x="340815" y="897418"/>
                  </a:lnTo>
                  <a:lnTo>
                    <a:pt x="285156" y="880923"/>
                  </a:lnTo>
                  <a:cubicBezTo>
                    <a:pt x="230119" y="858604"/>
                    <a:pt x="178548" y="825126"/>
                    <a:pt x="133911" y="780490"/>
                  </a:cubicBezTo>
                  <a:cubicBezTo>
                    <a:pt x="-44637" y="601942"/>
                    <a:pt x="-44637" y="312459"/>
                    <a:pt x="133911" y="133911"/>
                  </a:cubicBezTo>
                  <a:cubicBezTo>
                    <a:pt x="312459" y="-44637"/>
                    <a:pt x="601942" y="-44637"/>
                    <a:pt x="780490" y="1339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75"/>
            <p:cNvGrpSpPr/>
            <p:nvPr/>
          </p:nvGrpSpPr>
          <p:grpSpPr>
            <a:xfrm rot="16200000">
              <a:off x="7660032" y="1622205"/>
              <a:ext cx="497019" cy="313181"/>
              <a:chOff x="6126479" y="2481273"/>
              <a:chExt cx="848178" cy="484632"/>
            </a:xfrm>
            <a:solidFill>
              <a:schemeClr val="bg1"/>
            </a:solidFill>
          </p:grpSpPr>
          <p:sp>
            <p:nvSpPr>
              <p:cNvPr id="90" name="Chevron 89"/>
              <p:cNvSpPr/>
              <p:nvPr/>
            </p:nvSpPr>
            <p:spPr>
              <a:xfrm>
                <a:off x="6126479" y="2481273"/>
                <a:ext cx="484632" cy="48463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Chevron 90"/>
              <p:cNvSpPr/>
              <p:nvPr/>
            </p:nvSpPr>
            <p:spPr>
              <a:xfrm>
                <a:off x="6490025" y="2481273"/>
                <a:ext cx="484632" cy="48463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2103119" y="2123675"/>
              <a:ext cx="6605451" cy="2539765"/>
              <a:chOff x="2103120" y="2123675"/>
              <a:chExt cx="5321204" cy="2539765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2103120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99764"/>
                  <a:gd name="connsiteX1" fmla="*/ 1144240 w 1144240"/>
                  <a:gd name="connsiteY1" fmla="*/ 0 h 2599764"/>
                  <a:gd name="connsiteX2" fmla="*/ 1144240 w 1144240"/>
                  <a:gd name="connsiteY2" fmla="*/ 2599764 h 2599764"/>
                  <a:gd name="connsiteX3" fmla="*/ 0 w 1144240"/>
                  <a:gd name="connsiteY3" fmla="*/ 2599764 h 2599764"/>
                  <a:gd name="connsiteX4" fmla="*/ 0 w 1144240"/>
                  <a:gd name="connsiteY4" fmla="*/ 0 h 25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99764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99764"/>
                    </a:lnTo>
                    <a:lnTo>
                      <a:pt x="0" y="2599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Index</a:t>
                </a:r>
                <a:endParaRPr lang="en-US" sz="3600" kern="1200" dirty="0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4810952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60326"/>
                  <a:gd name="connsiteX1" fmla="*/ 1144240 w 1144240"/>
                  <a:gd name="connsiteY1" fmla="*/ 0 h 2560326"/>
                  <a:gd name="connsiteX2" fmla="*/ 1144240 w 1144240"/>
                  <a:gd name="connsiteY2" fmla="*/ 2560326 h 2560326"/>
                  <a:gd name="connsiteX3" fmla="*/ 0 w 1144240"/>
                  <a:gd name="connsiteY3" fmla="*/ 2560326 h 2560326"/>
                  <a:gd name="connsiteX4" fmla="*/ 0 w 1144240"/>
                  <a:gd name="connsiteY4" fmla="*/ 0 h 25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60326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60326"/>
                    </a:lnTo>
                    <a:lnTo>
                      <a:pt x="0" y="25603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Query</a:t>
                </a:r>
                <a:endParaRPr lang="en-US" sz="3600" kern="1200" dirty="0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4936897" y="3239633"/>
                <a:ext cx="1007565" cy="1296819"/>
              </a:xfrm>
              <a:custGeom>
                <a:avLst/>
                <a:gdLst>
                  <a:gd name="connsiteX0" fmla="*/ 0 w 915392"/>
                  <a:gd name="connsiteY0" fmla="*/ 0 h 1689847"/>
                  <a:gd name="connsiteX1" fmla="*/ 915392 w 915392"/>
                  <a:gd name="connsiteY1" fmla="*/ 0 h 1689847"/>
                  <a:gd name="connsiteX2" fmla="*/ 915392 w 915392"/>
                  <a:gd name="connsiteY2" fmla="*/ 1689847 h 1689847"/>
                  <a:gd name="connsiteX3" fmla="*/ 0 w 915392"/>
                  <a:gd name="connsiteY3" fmla="*/ 1689847 h 1689847"/>
                  <a:gd name="connsiteX4" fmla="*/ 0 w 915392"/>
                  <a:gd name="connsiteY4" fmla="*/ 0 h 168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92" h="1689847">
                    <a:moveTo>
                      <a:pt x="0" y="0"/>
                    </a:moveTo>
                    <a:lnTo>
                      <a:pt x="915392" y="0"/>
                    </a:lnTo>
                    <a:lnTo>
                      <a:pt x="915392" y="1689847"/>
                    </a:lnTo>
                    <a:lnTo>
                      <a:pt x="0" y="168984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3020" tIns="24765" rIns="33020" bIns="2476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Find </a:t>
                </a:r>
                <a:r>
                  <a:rPr lang="en-US" sz="1300" b="1" kern="1200" dirty="0" smtClean="0"/>
                  <a:t>all </a:t>
                </a:r>
                <a:r>
                  <a:rPr lang="en-US" sz="1300" kern="1200" dirty="0" smtClean="0"/>
                  <a:t>word in any field</a:t>
                </a:r>
                <a:endParaRPr lang="en-US" sz="1300" kern="1200" dirty="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6164868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99764"/>
                  <a:gd name="connsiteX1" fmla="*/ 1144240 w 1144240"/>
                  <a:gd name="connsiteY1" fmla="*/ 0 h 2599764"/>
                  <a:gd name="connsiteX2" fmla="*/ 1144240 w 1144240"/>
                  <a:gd name="connsiteY2" fmla="*/ 2599764 h 2599764"/>
                  <a:gd name="connsiteX3" fmla="*/ 0 w 1144240"/>
                  <a:gd name="connsiteY3" fmla="*/ 2599764 h 2599764"/>
                  <a:gd name="connsiteX4" fmla="*/ 0 w 1144240"/>
                  <a:gd name="connsiteY4" fmla="*/ 0 h 25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99764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99764"/>
                    </a:lnTo>
                    <a:lnTo>
                      <a:pt x="0" y="2599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Boost</a:t>
                </a:r>
                <a:endParaRPr lang="en-US" sz="3600" kern="1200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70106" y="1290916"/>
            <a:ext cx="1737360" cy="3541057"/>
            <a:chOff x="270105" y="1290917"/>
            <a:chExt cx="2213119" cy="2341667"/>
          </a:xfrm>
        </p:grpSpPr>
        <p:sp>
          <p:nvSpPr>
            <p:cNvPr id="24" name="Rectangle 23"/>
            <p:cNvSpPr/>
            <p:nvPr/>
          </p:nvSpPr>
          <p:spPr>
            <a:xfrm>
              <a:off x="270105" y="1290917"/>
              <a:ext cx="2213119" cy="1142276"/>
            </a:xfrm>
            <a:prstGeom prst="rect">
              <a:avLst/>
            </a:prstGeom>
            <a:solidFill>
              <a:schemeClr val="accent3">
                <a:lumMod val="75000"/>
                <a:alpha val="69804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Search Articles</a:t>
              </a:r>
              <a:endParaRPr lang="en-US" sz="2800" kern="12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0105" y="2490308"/>
              <a:ext cx="2150367" cy="114227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lvl="0" algn="ctr" defTabSz="9779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bg1"/>
                  </a:solidFill>
                </a:rPr>
                <a:t>Search Datasets</a:t>
              </a:r>
              <a:endParaRPr lang="en-US" sz="2800" kern="1200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229066" y="3240863"/>
            <a:ext cx="1367574" cy="1297234"/>
            <a:chOff x="2733489" y="2893215"/>
            <a:chExt cx="915392" cy="1663239"/>
          </a:xfrm>
        </p:grpSpPr>
        <p:sp>
          <p:nvSpPr>
            <p:cNvPr id="57" name="Freeform 56"/>
            <p:cNvSpPr/>
            <p:nvPr/>
          </p:nvSpPr>
          <p:spPr>
            <a:xfrm>
              <a:off x="2733489" y="2893215"/>
              <a:ext cx="915392" cy="296193"/>
            </a:xfrm>
            <a:custGeom>
              <a:avLst/>
              <a:gdLst>
                <a:gd name="connsiteX0" fmla="*/ 0 w 915392"/>
                <a:gd name="connsiteY0" fmla="*/ 0 h 296193"/>
                <a:gd name="connsiteX1" fmla="*/ 915392 w 915392"/>
                <a:gd name="connsiteY1" fmla="*/ 0 h 296193"/>
                <a:gd name="connsiteX2" fmla="*/ 915392 w 915392"/>
                <a:gd name="connsiteY2" fmla="*/ 296193 h 296193"/>
                <a:gd name="connsiteX3" fmla="*/ 0 w 915392"/>
                <a:gd name="connsiteY3" fmla="*/ 296193 h 296193"/>
                <a:gd name="connsiteX4" fmla="*/ 0 w 915392"/>
                <a:gd name="connsiteY4" fmla="*/ 0 h 29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296193">
                  <a:moveTo>
                    <a:pt x="0" y="0"/>
                  </a:moveTo>
                  <a:lnTo>
                    <a:pt x="915392" y="0"/>
                  </a:lnTo>
                  <a:lnTo>
                    <a:pt x="915392" y="296193"/>
                  </a:lnTo>
                  <a:lnTo>
                    <a:pt x="0" y="2961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0955" rIns="27940" bIns="209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Title</a:t>
              </a:r>
              <a:endParaRPr lang="en-US" sz="1100" kern="1200" dirty="0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2733489" y="3234976"/>
              <a:ext cx="915392" cy="296193"/>
            </a:xfrm>
            <a:custGeom>
              <a:avLst/>
              <a:gdLst>
                <a:gd name="connsiteX0" fmla="*/ 0 w 915392"/>
                <a:gd name="connsiteY0" fmla="*/ 0 h 296193"/>
                <a:gd name="connsiteX1" fmla="*/ 915392 w 915392"/>
                <a:gd name="connsiteY1" fmla="*/ 0 h 296193"/>
                <a:gd name="connsiteX2" fmla="*/ 915392 w 915392"/>
                <a:gd name="connsiteY2" fmla="*/ 296193 h 296193"/>
                <a:gd name="connsiteX3" fmla="*/ 0 w 915392"/>
                <a:gd name="connsiteY3" fmla="*/ 296193 h 296193"/>
                <a:gd name="connsiteX4" fmla="*/ 0 w 915392"/>
                <a:gd name="connsiteY4" fmla="*/ 0 h 29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296193">
                  <a:moveTo>
                    <a:pt x="0" y="0"/>
                  </a:moveTo>
                  <a:lnTo>
                    <a:pt x="915392" y="0"/>
                  </a:lnTo>
                  <a:lnTo>
                    <a:pt x="915392" y="296193"/>
                  </a:lnTo>
                  <a:lnTo>
                    <a:pt x="0" y="2961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0955" rIns="27940" bIns="209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Text</a:t>
              </a:r>
              <a:endParaRPr lang="en-US" sz="1100" kern="1200" dirty="0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2733489" y="3576738"/>
              <a:ext cx="915392" cy="296193"/>
            </a:xfrm>
            <a:custGeom>
              <a:avLst/>
              <a:gdLst>
                <a:gd name="connsiteX0" fmla="*/ 0 w 915392"/>
                <a:gd name="connsiteY0" fmla="*/ 0 h 296193"/>
                <a:gd name="connsiteX1" fmla="*/ 915392 w 915392"/>
                <a:gd name="connsiteY1" fmla="*/ 0 h 296193"/>
                <a:gd name="connsiteX2" fmla="*/ 915392 w 915392"/>
                <a:gd name="connsiteY2" fmla="*/ 296193 h 296193"/>
                <a:gd name="connsiteX3" fmla="*/ 0 w 915392"/>
                <a:gd name="connsiteY3" fmla="*/ 296193 h 296193"/>
                <a:gd name="connsiteX4" fmla="*/ 0 w 915392"/>
                <a:gd name="connsiteY4" fmla="*/ 0 h 29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296193">
                  <a:moveTo>
                    <a:pt x="0" y="0"/>
                  </a:moveTo>
                  <a:lnTo>
                    <a:pt x="915392" y="0"/>
                  </a:lnTo>
                  <a:lnTo>
                    <a:pt x="915392" y="296193"/>
                  </a:lnTo>
                  <a:lnTo>
                    <a:pt x="0" y="2961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0955" rIns="27940" bIns="209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Keywords</a:t>
              </a:r>
              <a:endParaRPr lang="en-US" sz="1100" kern="1200" dirty="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2733489" y="3918499"/>
              <a:ext cx="915392" cy="296193"/>
            </a:xfrm>
            <a:custGeom>
              <a:avLst/>
              <a:gdLst>
                <a:gd name="connsiteX0" fmla="*/ 0 w 915392"/>
                <a:gd name="connsiteY0" fmla="*/ 0 h 296193"/>
                <a:gd name="connsiteX1" fmla="*/ 915392 w 915392"/>
                <a:gd name="connsiteY1" fmla="*/ 0 h 296193"/>
                <a:gd name="connsiteX2" fmla="*/ 915392 w 915392"/>
                <a:gd name="connsiteY2" fmla="*/ 296193 h 296193"/>
                <a:gd name="connsiteX3" fmla="*/ 0 w 915392"/>
                <a:gd name="connsiteY3" fmla="*/ 296193 h 296193"/>
                <a:gd name="connsiteX4" fmla="*/ 0 w 915392"/>
                <a:gd name="connsiteY4" fmla="*/ 0 h 29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296193">
                  <a:moveTo>
                    <a:pt x="0" y="0"/>
                  </a:moveTo>
                  <a:lnTo>
                    <a:pt x="915392" y="0"/>
                  </a:lnTo>
                  <a:lnTo>
                    <a:pt x="915392" y="296193"/>
                  </a:lnTo>
                  <a:lnTo>
                    <a:pt x="0" y="2961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0955" rIns="27940" bIns="209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Authors</a:t>
              </a:r>
              <a:endParaRPr lang="en-US" sz="1100" kern="1200" dirty="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2733489" y="4260261"/>
              <a:ext cx="915392" cy="296193"/>
            </a:xfrm>
            <a:custGeom>
              <a:avLst/>
              <a:gdLst>
                <a:gd name="connsiteX0" fmla="*/ 0 w 915392"/>
                <a:gd name="connsiteY0" fmla="*/ 0 h 296193"/>
                <a:gd name="connsiteX1" fmla="*/ 915392 w 915392"/>
                <a:gd name="connsiteY1" fmla="*/ 0 h 296193"/>
                <a:gd name="connsiteX2" fmla="*/ 915392 w 915392"/>
                <a:gd name="connsiteY2" fmla="*/ 296193 h 296193"/>
                <a:gd name="connsiteX3" fmla="*/ 0 w 915392"/>
                <a:gd name="connsiteY3" fmla="*/ 296193 h 296193"/>
                <a:gd name="connsiteX4" fmla="*/ 0 w 915392"/>
                <a:gd name="connsiteY4" fmla="*/ 0 h 29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296193">
                  <a:moveTo>
                    <a:pt x="0" y="0"/>
                  </a:moveTo>
                  <a:lnTo>
                    <a:pt x="915392" y="0"/>
                  </a:lnTo>
                  <a:lnTo>
                    <a:pt x="915392" y="296193"/>
                  </a:lnTo>
                  <a:lnTo>
                    <a:pt x="0" y="2961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0955" rIns="27940" bIns="20955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smtClean="0"/>
                <a:t>Entities</a:t>
              </a:r>
              <a:endParaRPr lang="en-US" sz="1100" kern="1200" dirty="0"/>
            </a:p>
          </p:txBody>
        </p:sp>
      </p:grpSp>
      <p:sp>
        <p:nvSpPr>
          <p:cNvPr id="62" name="Freeform 61"/>
          <p:cNvSpPr/>
          <p:nvPr/>
        </p:nvSpPr>
        <p:spPr>
          <a:xfrm>
            <a:off x="3457037" y="2130090"/>
            <a:ext cx="1259456" cy="2535250"/>
          </a:xfrm>
          <a:custGeom>
            <a:avLst/>
            <a:gdLst>
              <a:gd name="connsiteX0" fmla="*/ 0 w 1144240"/>
              <a:gd name="connsiteY0" fmla="*/ 0 h 2560320"/>
              <a:gd name="connsiteX1" fmla="*/ 1144240 w 1144240"/>
              <a:gd name="connsiteY1" fmla="*/ 0 h 2560320"/>
              <a:gd name="connsiteX2" fmla="*/ 1144240 w 1144240"/>
              <a:gd name="connsiteY2" fmla="*/ 2560320 h 2560320"/>
              <a:gd name="connsiteX3" fmla="*/ 0 w 1144240"/>
              <a:gd name="connsiteY3" fmla="*/ 2560320 h 2560320"/>
              <a:gd name="connsiteX4" fmla="*/ 0 w 1144240"/>
              <a:gd name="connsiteY4" fmla="*/ 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240" h="2560320">
                <a:moveTo>
                  <a:pt x="0" y="0"/>
                </a:moveTo>
                <a:lnTo>
                  <a:pt x="1144240" y="0"/>
                </a:lnTo>
                <a:lnTo>
                  <a:pt x="1144240" y="2560320"/>
                </a:lnTo>
                <a:lnTo>
                  <a:pt x="0" y="256032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1853184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600" kern="1200" dirty="0"/>
          </a:p>
        </p:txBody>
      </p:sp>
      <p:grpSp>
        <p:nvGrpSpPr>
          <p:cNvPr id="72" name="Group 71"/>
          <p:cNvGrpSpPr/>
          <p:nvPr/>
        </p:nvGrpSpPr>
        <p:grpSpPr>
          <a:xfrm>
            <a:off x="7255427" y="3299060"/>
            <a:ext cx="1392438" cy="1296819"/>
            <a:chOff x="6423665" y="2893481"/>
            <a:chExt cx="915392" cy="1662707"/>
          </a:xfrm>
        </p:grpSpPr>
        <p:sp>
          <p:nvSpPr>
            <p:cNvPr id="66" name="Freeform 65"/>
            <p:cNvSpPr/>
            <p:nvPr/>
          </p:nvSpPr>
          <p:spPr>
            <a:xfrm>
              <a:off x="6423665" y="2893481"/>
              <a:ext cx="915392" cy="771971"/>
            </a:xfrm>
            <a:custGeom>
              <a:avLst/>
              <a:gdLst>
                <a:gd name="connsiteX0" fmla="*/ 0 w 915392"/>
                <a:gd name="connsiteY0" fmla="*/ 0 h 771971"/>
                <a:gd name="connsiteX1" fmla="*/ 915392 w 915392"/>
                <a:gd name="connsiteY1" fmla="*/ 0 h 771971"/>
                <a:gd name="connsiteX2" fmla="*/ 915392 w 915392"/>
                <a:gd name="connsiteY2" fmla="*/ 771971 h 771971"/>
                <a:gd name="connsiteX3" fmla="*/ 0 w 915392"/>
                <a:gd name="connsiteY3" fmla="*/ 771971 h 771971"/>
                <a:gd name="connsiteX4" fmla="*/ 0 w 915392"/>
                <a:gd name="connsiteY4" fmla="*/ 0 h 77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771971">
                  <a:moveTo>
                    <a:pt x="0" y="0"/>
                  </a:moveTo>
                  <a:lnTo>
                    <a:pt x="915392" y="0"/>
                  </a:lnTo>
                  <a:lnTo>
                    <a:pt x="915392" y="771971"/>
                  </a:lnTo>
                  <a:lnTo>
                    <a:pt x="0" y="7719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Title</a:t>
              </a:r>
              <a:endParaRPr lang="en-US" sz="1500" kern="1200" dirty="0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6423665" y="3784217"/>
              <a:ext cx="915392" cy="771971"/>
            </a:xfrm>
            <a:custGeom>
              <a:avLst/>
              <a:gdLst>
                <a:gd name="connsiteX0" fmla="*/ 0 w 915392"/>
                <a:gd name="connsiteY0" fmla="*/ 0 h 771971"/>
                <a:gd name="connsiteX1" fmla="*/ 915392 w 915392"/>
                <a:gd name="connsiteY1" fmla="*/ 0 h 771971"/>
                <a:gd name="connsiteX2" fmla="*/ 915392 w 915392"/>
                <a:gd name="connsiteY2" fmla="*/ 771971 h 771971"/>
                <a:gd name="connsiteX3" fmla="*/ 0 w 915392"/>
                <a:gd name="connsiteY3" fmla="*/ 771971 h 771971"/>
                <a:gd name="connsiteX4" fmla="*/ 0 w 915392"/>
                <a:gd name="connsiteY4" fmla="*/ 0 h 77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392" h="771971">
                  <a:moveTo>
                    <a:pt x="0" y="0"/>
                  </a:moveTo>
                  <a:lnTo>
                    <a:pt x="915392" y="0"/>
                  </a:lnTo>
                  <a:lnTo>
                    <a:pt x="915392" y="771971"/>
                  </a:lnTo>
                  <a:lnTo>
                    <a:pt x="0" y="7719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Keywords</a:t>
              </a:r>
              <a:endParaRPr lang="en-US" sz="1500" kern="1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46" name="Freeform 45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Update Index</a:t>
              </a:r>
              <a:endParaRPr lang="en-US" kern="12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57150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Process Content</a:t>
              </a:r>
              <a:endParaRPr lang="en-US" kern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solidFill>
            <a:schemeClr val="tx2"/>
          </a:solidFill>
        </p:grpSpPr>
        <p:sp>
          <p:nvSpPr>
            <p:cNvPr id="51" name="Freeform 50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69804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Search Articles</a:t>
              </a:r>
              <a:endParaRPr lang="en-US" kern="1200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Calculate Stats</a:t>
              </a:r>
              <a:endParaRPr lang="en-US" kern="1200" dirty="0">
                <a:noFill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Search Datasets</a:t>
              </a:r>
              <a:endParaRPr lang="en-US" kern="1200" dirty="0">
                <a:noFill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99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Search with Keywords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007466" y="1290916"/>
            <a:ext cx="6874668" cy="3541058"/>
          </a:xfrm>
          <a:prstGeom prst="rect">
            <a:avLst/>
          </a:prstGeom>
          <a:solidFill>
            <a:schemeClr val="accent3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671" tIns="53387" rIns="66722" bIns="53389" numCol="1" spcCol="1270" anchor="t" anchorCtr="0">
            <a:noAutofit/>
          </a:bodyPr>
          <a:lstStyle/>
          <a:p>
            <a:pPr marL="233362" lvl="1" algn="ctr" defTabSz="311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4000" kern="120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0106" y="1290916"/>
            <a:ext cx="1737360" cy="3541057"/>
            <a:chOff x="270105" y="1290917"/>
            <a:chExt cx="2213118" cy="2341667"/>
          </a:xfrm>
        </p:grpSpPr>
        <p:sp>
          <p:nvSpPr>
            <p:cNvPr id="24" name="Rectangle 23"/>
            <p:cNvSpPr/>
            <p:nvPr/>
          </p:nvSpPr>
          <p:spPr>
            <a:xfrm>
              <a:off x="270105" y="1290917"/>
              <a:ext cx="2150367" cy="1142276"/>
            </a:xfrm>
            <a:prstGeom prst="rect">
              <a:avLst/>
            </a:prstGeom>
            <a:solidFill>
              <a:schemeClr val="tx2">
                <a:lumMod val="25000"/>
                <a:alpha val="69804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/>
                <a:t>Search </a:t>
              </a:r>
              <a:r>
                <a:rPr lang="en-US" sz="2800" kern="1200" dirty="0" smtClean="0"/>
                <a:t> Article</a:t>
              </a:r>
              <a:endParaRPr lang="en-US" sz="2800" kern="12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0105" y="2490308"/>
              <a:ext cx="2213118" cy="1142276"/>
            </a:xfrm>
            <a:prstGeom prst="rect">
              <a:avLst/>
            </a:prstGeom>
            <a:solidFill>
              <a:schemeClr val="accent3">
                <a:lumMod val="75000"/>
                <a:alpha val="69804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886" tIns="91976" rIns="133886" bIns="91976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/>
                <a:t>Search Dataset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42074" y="1457401"/>
            <a:ext cx="6605451" cy="3265466"/>
            <a:chOff x="2103119" y="1397974"/>
            <a:chExt cx="6605451" cy="3265466"/>
          </a:xfrm>
        </p:grpSpPr>
        <p:grpSp>
          <p:nvGrpSpPr>
            <p:cNvPr id="32" name="Group 31"/>
            <p:cNvGrpSpPr/>
            <p:nvPr/>
          </p:nvGrpSpPr>
          <p:grpSpPr>
            <a:xfrm>
              <a:off x="2384281" y="1530286"/>
              <a:ext cx="590148" cy="427872"/>
              <a:chOff x="498925" y="1687046"/>
              <a:chExt cx="1134568" cy="907150"/>
            </a:xfrm>
            <a:solidFill>
              <a:schemeClr val="bg1"/>
            </a:solidFill>
          </p:grpSpPr>
          <p:sp>
            <p:nvSpPr>
              <p:cNvPr id="33" name="Rectangle 32"/>
              <p:cNvSpPr/>
              <p:nvPr/>
            </p:nvSpPr>
            <p:spPr>
              <a:xfrm>
                <a:off x="498925" y="1687046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98925" y="1879203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98925" y="2081192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98925" y="2268874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8925" y="2461031"/>
                <a:ext cx="1134566" cy="13316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Down Arrow 37"/>
              <p:cNvSpPr/>
              <p:nvPr/>
            </p:nvSpPr>
            <p:spPr>
              <a:xfrm>
                <a:off x="1349405" y="1775534"/>
                <a:ext cx="284086" cy="818662"/>
              </a:xfrm>
              <a:prstGeom prst="downArrow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Freeform 38"/>
            <p:cNvSpPr/>
            <p:nvPr/>
          </p:nvSpPr>
          <p:spPr>
            <a:xfrm rot="18900000">
              <a:off x="5970545" y="1490574"/>
              <a:ext cx="372078" cy="549033"/>
            </a:xfrm>
            <a:custGeom>
              <a:avLst/>
              <a:gdLst>
                <a:gd name="connsiteX0" fmla="*/ 651801 w 914401"/>
                <a:gd name="connsiteY0" fmla="*/ 262599 h 1487984"/>
                <a:gd name="connsiteX1" fmla="*/ 268875 w 914401"/>
                <a:gd name="connsiteY1" fmla="*/ 262599 h 1487984"/>
                <a:gd name="connsiteX2" fmla="*/ 268875 w 914401"/>
                <a:gd name="connsiteY2" fmla="*/ 645524 h 1487984"/>
                <a:gd name="connsiteX3" fmla="*/ 311352 w 914401"/>
                <a:gd name="connsiteY3" fmla="*/ 680221 h 1487984"/>
                <a:gd name="connsiteX4" fmla="*/ 340815 w 914401"/>
                <a:gd name="connsiteY4" fmla="*/ 695726 h 1487984"/>
                <a:gd name="connsiteX5" fmla="*/ 358447 w 914401"/>
                <a:gd name="connsiteY5" fmla="*/ 705005 h 1487984"/>
                <a:gd name="connsiteX6" fmla="*/ 609324 w 914401"/>
                <a:gd name="connsiteY6" fmla="*/ 680221 h 1487984"/>
                <a:gd name="connsiteX7" fmla="*/ 616023 w 914401"/>
                <a:gd name="connsiteY7" fmla="*/ 674749 h 1487984"/>
                <a:gd name="connsiteX8" fmla="*/ 651801 w 914401"/>
                <a:gd name="connsiteY8" fmla="*/ 645524 h 1487984"/>
                <a:gd name="connsiteX9" fmla="*/ 651801 w 914401"/>
                <a:gd name="connsiteY9" fmla="*/ 262599 h 1487984"/>
                <a:gd name="connsiteX10" fmla="*/ 780490 w 914401"/>
                <a:gd name="connsiteY10" fmla="*/ 133911 h 1487984"/>
                <a:gd name="connsiteX11" fmla="*/ 780491 w 914401"/>
                <a:gd name="connsiteY11" fmla="*/ 780490 h 1487984"/>
                <a:gd name="connsiteX12" fmla="*/ 629246 w 914401"/>
                <a:gd name="connsiteY12" fmla="*/ 880923 h 1487984"/>
                <a:gd name="connsiteX13" fmla="*/ 616023 w 914401"/>
                <a:gd name="connsiteY13" fmla="*/ 884841 h 1487984"/>
                <a:gd name="connsiteX14" fmla="*/ 616023 w 914401"/>
                <a:gd name="connsiteY14" fmla="*/ 884841 h 1487984"/>
                <a:gd name="connsiteX15" fmla="*/ 616023 w 914401"/>
                <a:gd name="connsiteY15" fmla="*/ 1487984 h 1487984"/>
                <a:gd name="connsiteX16" fmla="*/ 340815 w 914401"/>
                <a:gd name="connsiteY16" fmla="*/ 1487983 h 1487984"/>
                <a:gd name="connsiteX17" fmla="*/ 340815 w 914401"/>
                <a:gd name="connsiteY17" fmla="*/ 897418 h 1487984"/>
                <a:gd name="connsiteX18" fmla="*/ 285156 w 914401"/>
                <a:gd name="connsiteY18" fmla="*/ 880923 h 1487984"/>
                <a:gd name="connsiteX19" fmla="*/ 133911 w 914401"/>
                <a:gd name="connsiteY19" fmla="*/ 780490 h 1487984"/>
                <a:gd name="connsiteX20" fmla="*/ 133911 w 914401"/>
                <a:gd name="connsiteY20" fmla="*/ 133911 h 1487984"/>
                <a:gd name="connsiteX21" fmla="*/ 780490 w 914401"/>
                <a:gd name="connsiteY21" fmla="*/ 133911 h 148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1" h="1487984">
                  <a:moveTo>
                    <a:pt x="651801" y="262599"/>
                  </a:moveTo>
                  <a:cubicBezTo>
                    <a:pt x="546058" y="156857"/>
                    <a:pt x="374617" y="156857"/>
                    <a:pt x="268875" y="262599"/>
                  </a:cubicBezTo>
                  <a:cubicBezTo>
                    <a:pt x="163133" y="368341"/>
                    <a:pt x="163133" y="539782"/>
                    <a:pt x="268875" y="645524"/>
                  </a:cubicBezTo>
                  <a:cubicBezTo>
                    <a:pt x="282093" y="658742"/>
                    <a:pt x="296338" y="670307"/>
                    <a:pt x="311352" y="680221"/>
                  </a:cubicBezTo>
                  <a:lnTo>
                    <a:pt x="340815" y="695726"/>
                  </a:lnTo>
                  <a:lnTo>
                    <a:pt x="358447" y="705005"/>
                  </a:lnTo>
                  <a:cubicBezTo>
                    <a:pt x="439934" y="738048"/>
                    <a:pt x="534253" y="729787"/>
                    <a:pt x="609324" y="680221"/>
                  </a:cubicBezTo>
                  <a:lnTo>
                    <a:pt x="616023" y="674749"/>
                  </a:lnTo>
                  <a:lnTo>
                    <a:pt x="651801" y="645524"/>
                  </a:lnTo>
                  <a:cubicBezTo>
                    <a:pt x="757543" y="539782"/>
                    <a:pt x="757543" y="368341"/>
                    <a:pt x="651801" y="262599"/>
                  </a:cubicBezTo>
                  <a:close/>
                  <a:moveTo>
                    <a:pt x="780490" y="133911"/>
                  </a:moveTo>
                  <a:cubicBezTo>
                    <a:pt x="959038" y="312459"/>
                    <a:pt x="959039" y="601942"/>
                    <a:pt x="780491" y="780490"/>
                  </a:cubicBezTo>
                  <a:cubicBezTo>
                    <a:pt x="735853" y="825127"/>
                    <a:pt x="684282" y="858604"/>
                    <a:pt x="629246" y="880923"/>
                  </a:cubicBezTo>
                  <a:lnTo>
                    <a:pt x="616023" y="884841"/>
                  </a:lnTo>
                  <a:lnTo>
                    <a:pt x="616023" y="884841"/>
                  </a:lnTo>
                  <a:lnTo>
                    <a:pt x="616023" y="1487984"/>
                  </a:lnTo>
                  <a:lnTo>
                    <a:pt x="340815" y="1487983"/>
                  </a:lnTo>
                  <a:lnTo>
                    <a:pt x="340815" y="897418"/>
                  </a:lnTo>
                  <a:lnTo>
                    <a:pt x="285156" y="880923"/>
                  </a:lnTo>
                  <a:cubicBezTo>
                    <a:pt x="230119" y="858604"/>
                    <a:pt x="178548" y="825126"/>
                    <a:pt x="133911" y="780490"/>
                  </a:cubicBezTo>
                  <a:cubicBezTo>
                    <a:pt x="-44637" y="601942"/>
                    <a:pt x="-44637" y="312459"/>
                    <a:pt x="133911" y="133911"/>
                  </a:cubicBezTo>
                  <a:cubicBezTo>
                    <a:pt x="312459" y="-44637"/>
                    <a:pt x="601942" y="-44637"/>
                    <a:pt x="780490" y="1339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/>
            <p:cNvGrpSpPr/>
            <p:nvPr/>
          </p:nvGrpSpPr>
          <p:grpSpPr>
            <a:xfrm rot="16200000">
              <a:off x="7660032" y="1622205"/>
              <a:ext cx="497019" cy="313181"/>
              <a:chOff x="6126479" y="2481273"/>
              <a:chExt cx="848178" cy="484632"/>
            </a:xfrm>
            <a:solidFill>
              <a:schemeClr val="bg1"/>
            </a:solidFill>
          </p:grpSpPr>
          <p:sp>
            <p:nvSpPr>
              <p:cNvPr id="41" name="Chevron 40"/>
              <p:cNvSpPr/>
              <p:nvPr/>
            </p:nvSpPr>
            <p:spPr>
              <a:xfrm>
                <a:off x="6126479" y="2481273"/>
                <a:ext cx="484632" cy="48463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Chevron 41"/>
              <p:cNvSpPr/>
              <p:nvPr/>
            </p:nvSpPr>
            <p:spPr>
              <a:xfrm>
                <a:off x="6490025" y="2481273"/>
                <a:ext cx="484632" cy="484632"/>
              </a:xfrm>
              <a:prstGeom prst="chevron">
                <a:avLst/>
              </a:prstGeom>
              <a:grpFill/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103119" y="2123675"/>
              <a:ext cx="6605451" cy="2539765"/>
              <a:chOff x="2103120" y="2123675"/>
              <a:chExt cx="5321204" cy="2539765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2103120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99764"/>
                  <a:gd name="connsiteX1" fmla="*/ 1144240 w 1144240"/>
                  <a:gd name="connsiteY1" fmla="*/ 0 h 2599764"/>
                  <a:gd name="connsiteX2" fmla="*/ 1144240 w 1144240"/>
                  <a:gd name="connsiteY2" fmla="*/ 2599764 h 2599764"/>
                  <a:gd name="connsiteX3" fmla="*/ 0 w 1144240"/>
                  <a:gd name="connsiteY3" fmla="*/ 2599764 h 2599764"/>
                  <a:gd name="connsiteX4" fmla="*/ 0 w 1144240"/>
                  <a:gd name="connsiteY4" fmla="*/ 0 h 25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99764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99764"/>
                    </a:lnTo>
                    <a:lnTo>
                      <a:pt x="0" y="2599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Index</a:t>
                </a:r>
                <a:endParaRPr lang="en-US" sz="3600" kern="1200" dirty="0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2229066" y="3603773"/>
                <a:ext cx="1007565" cy="932461"/>
                <a:chOff x="2733489" y="2904786"/>
                <a:chExt cx="915392" cy="1689402"/>
              </a:xfrm>
            </p:grpSpPr>
            <p:sp>
              <p:nvSpPr>
                <p:cNvPr id="5" name="Freeform 4"/>
                <p:cNvSpPr/>
                <p:nvPr/>
              </p:nvSpPr>
              <p:spPr>
                <a:xfrm>
                  <a:off x="2733489" y="2904786"/>
                  <a:ext cx="915392" cy="510749"/>
                </a:xfrm>
                <a:custGeom>
                  <a:avLst/>
                  <a:gdLst>
                    <a:gd name="connsiteX0" fmla="*/ 0 w 915392"/>
                    <a:gd name="connsiteY0" fmla="*/ 0 h 510749"/>
                    <a:gd name="connsiteX1" fmla="*/ 915392 w 915392"/>
                    <a:gd name="connsiteY1" fmla="*/ 0 h 510749"/>
                    <a:gd name="connsiteX2" fmla="*/ 915392 w 915392"/>
                    <a:gd name="connsiteY2" fmla="*/ 510749 h 510749"/>
                    <a:gd name="connsiteX3" fmla="*/ 0 w 915392"/>
                    <a:gd name="connsiteY3" fmla="*/ 510749 h 510749"/>
                    <a:gd name="connsiteX4" fmla="*/ 0 w 915392"/>
                    <a:gd name="connsiteY4" fmla="*/ 0 h 510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92" h="510749">
                      <a:moveTo>
                        <a:pt x="0" y="0"/>
                      </a:moveTo>
                      <a:lnTo>
                        <a:pt x="915392" y="0"/>
                      </a:lnTo>
                      <a:lnTo>
                        <a:pt x="915392" y="510749"/>
                      </a:lnTo>
                      <a:lnTo>
                        <a:pt x="0" y="5107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3020" tIns="24765" rIns="33020" bIns="24765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 smtClean="0"/>
                    <a:t>Name</a:t>
                  </a:r>
                  <a:endParaRPr lang="en-US" sz="1300" kern="1200" dirty="0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2733489" y="3494113"/>
                  <a:ext cx="915392" cy="510749"/>
                </a:xfrm>
                <a:custGeom>
                  <a:avLst/>
                  <a:gdLst>
                    <a:gd name="connsiteX0" fmla="*/ 0 w 915392"/>
                    <a:gd name="connsiteY0" fmla="*/ 0 h 510749"/>
                    <a:gd name="connsiteX1" fmla="*/ 915392 w 915392"/>
                    <a:gd name="connsiteY1" fmla="*/ 0 h 510749"/>
                    <a:gd name="connsiteX2" fmla="*/ 915392 w 915392"/>
                    <a:gd name="connsiteY2" fmla="*/ 510749 h 510749"/>
                    <a:gd name="connsiteX3" fmla="*/ 0 w 915392"/>
                    <a:gd name="connsiteY3" fmla="*/ 510749 h 510749"/>
                    <a:gd name="connsiteX4" fmla="*/ 0 w 915392"/>
                    <a:gd name="connsiteY4" fmla="*/ 0 h 510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92" h="510749">
                      <a:moveTo>
                        <a:pt x="0" y="0"/>
                      </a:moveTo>
                      <a:lnTo>
                        <a:pt x="915392" y="0"/>
                      </a:lnTo>
                      <a:lnTo>
                        <a:pt x="915392" y="510749"/>
                      </a:lnTo>
                      <a:lnTo>
                        <a:pt x="0" y="5107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3020" tIns="24765" rIns="33020" bIns="24765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 smtClean="0"/>
                    <a:t>Description</a:t>
                  </a:r>
                  <a:endParaRPr lang="en-US" sz="1300" kern="1200" dirty="0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2733489" y="4083439"/>
                  <a:ext cx="915392" cy="510749"/>
                </a:xfrm>
                <a:custGeom>
                  <a:avLst/>
                  <a:gdLst>
                    <a:gd name="connsiteX0" fmla="*/ 0 w 915392"/>
                    <a:gd name="connsiteY0" fmla="*/ 0 h 510749"/>
                    <a:gd name="connsiteX1" fmla="*/ 915392 w 915392"/>
                    <a:gd name="connsiteY1" fmla="*/ 0 h 510749"/>
                    <a:gd name="connsiteX2" fmla="*/ 915392 w 915392"/>
                    <a:gd name="connsiteY2" fmla="*/ 510749 h 510749"/>
                    <a:gd name="connsiteX3" fmla="*/ 0 w 915392"/>
                    <a:gd name="connsiteY3" fmla="*/ 510749 h 510749"/>
                    <a:gd name="connsiteX4" fmla="*/ 0 w 915392"/>
                    <a:gd name="connsiteY4" fmla="*/ 0 h 510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392" h="510749">
                      <a:moveTo>
                        <a:pt x="0" y="0"/>
                      </a:moveTo>
                      <a:lnTo>
                        <a:pt x="915392" y="0"/>
                      </a:lnTo>
                      <a:lnTo>
                        <a:pt x="915392" y="510749"/>
                      </a:lnTo>
                      <a:lnTo>
                        <a:pt x="0" y="5107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2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3020" tIns="24765" rIns="33020" bIns="24765" numCol="1" spcCol="1270" anchor="ctr" anchorCtr="0">
                  <a:noAutofit/>
                </a:bodyPr>
                <a:lstStyle/>
                <a:p>
                  <a:pPr lvl="0" algn="ctr" defTabSz="5778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300" kern="1200" dirty="0" smtClean="0"/>
                    <a:t>Geography</a:t>
                  </a:r>
                  <a:endParaRPr lang="en-US" sz="1300" kern="1200" dirty="0"/>
                </a:p>
              </p:txBody>
            </p:sp>
          </p:grpSp>
          <p:sp>
            <p:nvSpPr>
              <p:cNvPr id="19" name="Freeform 18"/>
              <p:cNvSpPr/>
              <p:nvPr/>
            </p:nvSpPr>
            <p:spPr>
              <a:xfrm>
                <a:off x="3457036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99764"/>
                  <a:gd name="connsiteX1" fmla="*/ 1144240 w 1144240"/>
                  <a:gd name="connsiteY1" fmla="*/ 0 h 2599764"/>
                  <a:gd name="connsiteX2" fmla="*/ 1144240 w 1144240"/>
                  <a:gd name="connsiteY2" fmla="*/ 2599764 h 2599764"/>
                  <a:gd name="connsiteX3" fmla="*/ 0 w 1144240"/>
                  <a:gd name="connsiteY3" fmla="*/ 2599764 h 2599764"/>
                  <a:gd name="connsiteX4" fmla="*/ 0 w 1144240"/>
                  <a:gd name="connsiteY4" fmla="*/ 0 h 25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99764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99764"/>
                    </a:lnTo>
                    <a:lnTo>
                      <a:pt x="0" y="25997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400" kern="1200" dirty="0" smtClean="0"/>
                  <a:t>Keywords</a:t>
                </a:r>
                <a:endParaRPr lang="en-US" sz="2400" kern="1200" dirty="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3582982" y="3603746"/>
                <a:ext cx="1007565" cy="932706"/>
              </a:xfrm>
              <a:custGeom>
                <a:avLst/>
                <a:gdLst>
                  <a:gd name="connsiteX0" fmla="*/ 0 w 915392"/>
                  <a:gd name="connsiteY0" fmla="*/ 0 h 1689847"/>
                  <a:gd name="connsiteX1" fmla="*/ 915392 w 915392"/>
                  <a:gd name="connsiteY1" fmla="*/ 0 h 1689847"/>
                  <a:gd name="connsiteX2" fmla="*/ 915392 w 915392"/>
                  <a:gd name="connsiteY2" fmla="*/ 1689847 h 1689847"/>
                  <a:gd name="connsiteX3" fmla="*/ 0 w 915392"/>
                  <a:gd name="connsiteY3" fmla="*/ 1689847 h 1689847"/>
                  <a:gd name="connsiteX4" fmla="*/ 0 w 915392"/>
                  <a:gd name="connsiteY4" fmla="*/ 0 h 168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92" h="1689847">
                    <a:moveTo>
                      <a:pt x="0" y="0"/>
                    </a:moveTo>
                    <a:lnTo>
                      <a:pt x="915392" y="0"/>
                    </a:lnTo>
                    <a:lnTo>
                      <a:pt x="915392" y="1689847"/>
                    </a:lnTo>
                    <a:lnTo>
                      <a:pt x="0" y="168984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3020" tIns="24765" rIns="33020" bIns="2476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From article search</a:t>
                </a:r>
                <a:endParaRPr lang="en-US" sz="1300" kern="1200" dirty="0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4810952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60326"/>
                  <a:gd name="connsiteX1" fmla="*/ 1144240 w 1144240"/>
                  <a:gd name="connsiteY1" fmla="*/ 0 h 2560326"/>
                  <a:gd name="connsiteX2" fmla="*/ 1144240 w 1144240"/>
                  <a:gd name="connsiteY2" fmla="*/ 2560326 h 2560326"/>
                  <a:gd name="connsiteX3" fmla="*/ 0 w 1144240"/>
                  <a:gd name="connsiteY3" fmla="*/ 2560326 h 2560326"/>
                  <a:gd name="connsiteX4" fmla="*/ 0 w 1144240"/>
                  <a:gd name="connsiteY4" fmla="*/ 0 h 2560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60326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60326"/>
                    </a:lnTo>
                    <a:lnTo>
                      <a:pt x="0" y="256032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Query</a:t>
                </a:r>
                <a:endParaRPr lang="en-US" sz="3600" kern="1200" dirty="0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4936897" y="3603746"/>
                <a:ext cx="1007565" cy="932706"/>
              </a:xfrm>
              <a:custGeom>
                <a:avLst/>
                <a:gdLst>
                  <a:gd name="connsiteX0" fmla="*/ 0 w 915392"/>
                  <a:gd name="connsiteY0" fmla="*/ 0 h 1689847"/>
                  <a:gd name="connsiteX1" fmla="*/ 915392 w 915392"/>
                  <a:gd name="connsiteY1" fmla="*/ 0 h 1689847"/>
                  <a:gd name="connsiteX2" fmla="*/ 915392 w 915392"/>
                  <a:gd name="connsiteY2" fmla="*/ 1689847 h 1689847"/>
                  <a:gd name="connsiteX3" fmla="*/ 0 w 915392"/>
                  <a:gd name="connsiteY3" fmla="*/ 1689847 h 1689847"/>
                  <a:gd name="connsiteX4" fmla="*/ 0 w 915392"/>
                  <a:gd name="connsiteY4" fmla="*/ 0 h 168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92" h="1689847">
                    <a:moveTo>
                      <a:pt x="0" y="0"/>
                    </a:moveTo>
                    <a:lnTo>
                      <a:pt x="915392" y="0"/>
                    </a:lnTo>
                    <a:lnTo>
                      <a:pt x="915392" y="1689847"/>
                    </a:lnTo>
                    <a:lnTo>
                      <a:pt x="0" y="168984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3020" tIns="24765" rIns="33020" bIns="2476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Find any word in any field</a:t>
                </a:r>
                <a:endParaRPr lang="en-US" sz="1300" kern="1200" dirty="0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6164868" y="2123675"/>
                <a:ext cx="1259456" cy="2539765"/>
              </a:xfrm>
              <a:custGeom>
                <a:avLst/>
                <a:gdLst>
                  <a:gd name="connsiteX0" fmla="*/ 0 w 1144240"/>
                  <a:gd name="connsiteY0" fmla="*/ 0 h 2599764"/>
                  <a:gd name="connsiteX1" fmla="*/ 1144240 w 1144240"/>
                  <a:gd name="connsiteY1" fmla="*/ 0 h 2599764"/>
                  <a:gd name="connsiteX2" fmla="*/ 1144240 w 1144240"/>
                  <a:gd name="connsiteY2" fmla="*/ 2599764 h 2599764"/>
                  <a:gd name="connsiteX3" fmla="*/ 0 w 1144240"/>
                  <a:gd name="connsiteY3" fmla="*/ 2599764 h 2599764"/>
                  <a:gd name="connsiteX4" fmla="*/ 0 w 1144240"/>
                  <a:gd name="connsiteY4" fmla="*/ 0 h 2599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4240" h="2599764">
                    <a:moveTo>
                      <a:pt x="0" y="0"/>
                    </a:moveTo>
                    <a:lnTo>
                      <a:pt x="1144240" y="0"/>
                    </a:lnTo>
                    <a:lnTo>
                      <a:pt x="1144240" y="2599764"/>
                    </a:lnTo>
                    <a:lnTo>
                      <a:pt x="0" y="2599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1440" tIns="91440" rIns="91440" bIns="91440" numCol="1" spcCol="1270" anchor="t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600" kern="1200" dirty="0" smtClean="0"/>
                  <a:t>Boost</a:t>
                </a:r>
                <a:endParaRPr lang="en-US" sz="3600" kern="1200" dirty="0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6290814" y="3603746"/>
                <a:ext cx="1007565" cy="932706"/>
              </a:xfrm>
              <a:custGeom>
                <a:avLst/>
                <a:gdLst>
                  <a:gd name="connsiteX0" fmla="*/ 0 w 915392"/>
                  <a:gd name="connsiteY0" fmla="*/ 0 h 1689847"/>
                  <a:gd name="connsiteX1" fmla="*/ 915392 w 915392"/>
                  <a:gd name="connsiteY1" fmla="*/ 0 h 1689847"/>
                  <a:gd name="connsiteX2" fmla="*/ 915392 w 915392"/>
                  <a:gd name="connsiteY2" fmla="*/ 1689847 h 1689847"/>
                  <a:gd name="connsiteX3" fmla="*/ 0 w 915392"/>
                  <a:gd name="connsiteY3" fmla="*/ 1689847 h 1689847"/>
                  <a:gd name="connsiteX4" fmla="*/ 0 w 915392"/>
                  <a:gd name="connsiteY4" fmla="*/ 0 h 168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5392" h="1689847">
                    <a:moveTo>
                      <a:pt x="0" y="0"/>
                    </a:moveTo>
                    <a:lnTo>
                      <a:pt x="915392" y="0"/>
                    </a:lnTo>
                    <a:lnTo>
                      <a:pt x="915392" y="1689847"/>
                    </a:lnTo>
                    <a:lnTo>
                      <a:pt x="0" y="168984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3020" tIns="24765" rIns="33020" bIns="24765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300" kern="1200" dirty="0" smtClean="0"/>
                  <a:t>Name</a:t>
                </a:r>
                <a:endParaRPr lang="en-US" sz="1300" kern="1200" dirty="0"/>
              </a:p>
            </p:txBody>
          </p:sp>
        </p:grpSp>
        <p:sp>
          <p:nvSpPr>
            <p:cNvPr id="31" name="Plus 30"/>
            <p:cNvSpPr/>
            <p:nvPr/>
          </p:nvSpPr>
          <p:spPr>
            <a:xfrm>
              <a:off x="4195457" y="1397974"/>
              <a:ext cx="731520" cy="640080"/>
            </a:xfrm>
            <a:prstGeom prst="mathPlus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2704" y="5082988"/>
            <a:ext cx="4335533" cy="506170"/>
            <a:chOff x="1525911" y="2567440"/>
            <a:chExt cx="6567043" cy="767114"/>
          </a:xfrm>
        </p:grpSpPr>
        <p:sp>
          <p:nvSpPr>
            <p:cNvPr id="46" name="Freeform 45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Configure Source</a:t>
              </a:r>
              <a:endParaRPr lang="en-US" kern="12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Load Content</a:t>
              </a:r>
              <a:endParaRPr lang="en-US" kern="12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Update Index</a:t>
              </a:r>
              <a:endParaRPr lang="en-US" kern="12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/>
                <a:t>Process Content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699535" y="5082988"/>
            <a:ext cx="4335533" cy="506170"/>
            <a:chOff x="1525911" y="2567440"/>
            <a:chExt cx="6567043" cy="767114"/>
          </a:xfrm>
          <a:solidFill>
            <a:schemeClr val="tx2"/>
          </a:solidFill>
        </p:grpSpPr>
        <p:sp>
          <p:nvSpPr>
            <p:cNvPr id="51" name="Freeform 50"/>
            <p:cNvSpPr/>
            <p:nvPr/>
          </p:nvSpPr>
          <p:spPr>
            <a:xfrm>
              <a:off x="152591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0 w 1917786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17348" tIns="58674" rIns="221115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Search Articles</a:t>
              </a:r>
              <a:endParaRPr lang="en-US" kern="1200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3146141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Calculate Stats</a:t>
              </a:r>
              <a:endParaRPr lang="en-US" kern="1200" dirty="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4766372" y="2567440"/>
              <a:ext cx="1917786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7786" h="767114">
                  <a:moveTo>
                    <a:pt x="0" y="0"/>
                  </a:moveTo>
                  <a:lnTo>
                    <a:pt x="1534229" y="0"/>
                  </a:lnTo>
                  <a:lnTo>
                    <a:pt x="1917786" y="383557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83557" y="383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8288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/>
                <a:t>Search Datasets</a:t>
              </a:r>
              <a:endParaRPr lang="en-US" kern="1200" dirty="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6386602" y="2567440"/>
              <a:ext cx="1706352" cy="767114"/>
            </a:xfrm>
            <a:custGeom>
              <a:avLst/>
              <a:gdLst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8355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917786"/>
                <a:gd name="connsiteY0" fmla="*/ 0 h 767114"/>
                <a:gd name="connsiteX1" fmla="*/ 1534229 w 1917786"/>
                <a:gd name="connsiteY1" fmla="*/ 0 h 767114"/>
                <a:gd name="connsiteX2" fmla="*/ 1917786 w 1917786"/>
                <a:gd name="connsiteY2" fmla="*/ 383557 h 767114"/>
                <a:gd name="connsiteX3" fmla="*/ 1534229 w 1917786"/>
                <a:gd name="connsiteY3" fmla="*/ 767114 h 767114"/>
                <a:gd name="connsiteX4" fmla="*/ 0 w 1917786"/>
                <a:gd name="connsiteY4" fmla="*/ 767114 h 767114"/>
                <a:gd name="connsiteX5" fmla="*/ 359137 w 1917786"/>
                <a:gd name="connsiteY5" fmla="*/ 383557 h 767114"/>
                <a:gd name="connsiteX6" fmla="*/ 0 w 1917786"/>
                <a:gd name="connsiteY6" fmla="*/ 0 h 767114"/>
                <a:gd name="connsiteX0" fmla="*/ 0 w 1534230"/>
                <a:gd name="connsiteY0" fmla="*/ 0 h 767114"/>
                <a:gd name="connsiteX1" fmla="*/ 1534229 w 1534230"/>
                <a:gd name="connsiteY1" fmla="*/ 0 h 767114"/>
                <a:gd name="connsiteX2" fmla="*/ 1534229 w 1534230"/>
                <a:gd name="connsiteY2" fmla="*/ 767114 h 767114"/>
                <a:gd name="connsiteX3" fmla="*/ 0 w 1534230"/>
                <a:gd name="connsiteY3" fmla="*/ 767114 h 767114"/>
                <a:gd name="connsiteX4" fmla="*/ 359137 w 1534230"/>
                <a:gd name="connsiteY4" fmla="*/ 383557 h 767114"/>
                <a:gd name="connsiteX5" fmla="*/ 0 w 1534230"/>
                <a:gd name="connsiteY5" fmla="*/ 0 h 767114"/>
                <a:gd name="connsiteX0" fmla="*/ 0 w 1534229"/>
                <a:gd name="connsiteY0" fmla="*/ 0 h 767114"/>
                <a:gd name="connsiteX1" fmla="*/ 1534229 w 1534229"/>
                <a:gd name="connsiteY1" fmla="*/ 0 h 767114"/>
                <a:gd name="connsiteX2" fmla="*/ 1534229 w 1534229"/>
                <a:gd name="connsiteY2" fmla="*/ 767114 h 767114"/>
                <a:gd name="connsiteX3" fmla="*/ 0 w 1534229"/>
                <a:gd name="connsiteY3" fmla="*/ 767114 h 767114"/>
                <a:gd name="connsiteX4" fmla="*/ 351354 w 1534229"/>
                <a:gd name="connsiteY4" fmla="*/ 382173 h 767114"/>
                <a:gd name="connsiteX5" fmla="*/ 0 w 1534229"/>
                <a:gd name="connsiteY5" fmla="*/ 0 h 767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4229" h="767114">
                  <a:moveTo>
                    <a:pt x="0" y="0"/>
                  </a:moveTo>
                  <a:lnTo>
                    <a:pt x="1534229" y="0"/>
                  </a:lnTo>
                  <a:lnTo>
                    <a:pt x="1534229" y="767114"/>
                  </a:lnTo>
                  <a:lnTo>
                    <a:pt x="0" y="767114"/>
                  </a:lnTo>
                  <a:lnTo>
                    <a:pt x="351354" y="38217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274320" tIns="58674" rIns="91440" bIns="58674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smtClean="0">
                  <a:noFill/>
                </a:rPr>
                <a:t>Render</a:t>
              </a:r>
              <a:endParaRPr lang="en-US" kern="1200" dirty="0">
                <a:noFill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4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smtClean="0"/>
              <a:t>Iterative process</a:t>
            </a:r>
          </a:p>
          <a:p>
            <a:pPr lvl="0"/>
            <a:endParaRPr lang="en-US" smtClean="0"/>
          </a:p>
          <a:p>
            <a:pPr lvl="0"/>
            <a:r>
              <a:rPr lang="en-US" smtClean="0"/>
              <a:t>Human-centered</a:t>
            </a:r>
          </a:p>
          <a:p>
            <a:endParaRPr lang="en-US" dirty="0"/>
          </a:p>
        </p:txBody>
      </p:sp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Frontend</a:t>
            </a:r>
            <a:r>
              <a:rPr lang="en" dirty="0" smtClean="0"/>
              <a:t> </a:t>
            </a:r>
            <a:r>
              <a:rPr lang="en" b="0" dirty="0" smtClean="0"/>
              <a:t>Development</a:t>
            </a:r>
            <a:endParaRPr lang="en" b="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81100"/>
          </a:xfrm>
        </p:spPr>
        <p:txBody>
          <a:bodyPr/>
          <a:lstStyle/>
          <a:p>
            <a:r>
              <a:rPr lang="en-US" dirty="0" smtClean="0"/>
              <a:t>User research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035320" y="1540041"/>
            <a:ext cx="3461735" cy="3649363"/>
            <a:chOff x="535510" y="1588168"/>
            <a:chExt cx="3461735" cy="36493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9" t="16086" r="16528" b="30913"/>
            <a:stretch/>
          </p:blipFill>
          <p:spPr>
            <a:xfrm>
              <a:off x="535510" y="2415760"/>
              <a:ext cx="3461735" cy="282177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5510" y="1588168"/>
              <a:ext cx="3461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Affinity Diagrams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995" y="1540040"/>
            <a:ext cx="3461735" cy="3649364"/>
            <a:chOff x="5065295" y="1588167"/>
            <a:chExt cx="3461735" cy="36493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2" t="1474" r="269" b="14947"/>
            <a:stretch/>
          </p:blipFill>
          <p:spPr>
            <a:xfrm>
              <a:off x="5065295" y="2415760"/>
              <a:ext cx="3383280" cy="28217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65295" y="1588167"/>
              <a:ext cx="3461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</a:rPr>
                <a:t>User Interviews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07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 rot="2686248">
            <a:off x="5105081" y="1957810"/>
            <a:ext cx="553232" cy="8394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132533"/>
              </p:ext>
            </p:extLst>
          </p:nvPr>
        </p:nvGraphicFramePr>
        <p:xfrm>
          <a:off x="1536492" y="1365258"/>
          <a:ext cx="5952880" cy="4342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 Preferences</a:t>
            </a:r>
            <a:endParaRPr lang="en-US" dirty="0"/>
          </a:p>
        </p:txBody>
      </p:sp>
      <p:cxnSp>
        <p:nvCxnSpPr>
          <p:cNvPr id="16" name="Straight Connector 15"/>
          <p:cNvCxnSpPr>
            <a:stCxn id="14" idx="6"/>
            <a:endCxn id="19" idx="0"/>
          </p:cNvCxnSpPr>
          <p:nvPr/>
        </p:nvCxnSpPr>
        <p:spPr>
          <a:xfrm>
            <a:off x="5578075" y="2572334"/>
            <a:ext cx="2426648" cy="976031"/>
          </a:xfrm>
          <a:prstGeom prst="curvedConnector2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Box 18"/>
          <p:cNvSpPr txBox="1"/>
          <p:nvPr/>
        </p:nvSpPr>
        <p:spPr>
          <a:xfrm>
            <a:off x="7035496" y="3548365"/>
            <a:ext cx="1938454" cy="1015663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Also </a:t>
            </a:r>
            <a:r>
              <a:rPr lang="en-US" sz="2000" dirty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refer breadth over depth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Information is scattered in…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1153152" y="2168200"/>
            <a:ext cx="2651760" cy="3200400"/>
            <a:chOff x="185400" y="2137720"/>
            <a:chExt cx="2506526" cy="2967844"/>
          </a:xfrm>
        </p:grpSpPr>
        <p:pic>
          <p:nvPicPr>
            <p:cNvPr id="10" name="Picture 4" descr="nyse-logo.png (683×257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323" y="3040802"/>
              <a:ext cx="2486603" cy="65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dow-jones_0.jpg (335×249)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6" t="25375" r="11444" b="42111"/>
            <a:stretch/>
          </p:blipFill>
          <p:spPr bwMode="auto">
            <a:xfrm flipV="1">
              <a:off x="185400" y="4593944"/>
              <a:ext cx="2506526" cy="51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/>
            <p:cNvGrpSpPr/>
            <p:nvPr/>
          </p:nvGrpSpPr>
          <p:grpSpPr>
            <a:xfrm>
              <a:off x="205323" y="3850822"/>
              <a:ext cx="2486603" cy="642107"/>
              <a:chOff x="169537" y="3244813"/>
              <a:chExt cx="2687572" cy="643315"/>
            </a:xfrm>
          </p:grpSpPr>
          <p:pic>
            <p:nvPicPr>
              <p:cNvPr id="6" name="Picture 8" descr="nyt-t.gif (467×300)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16" r="19016"/>
              <a:stretch/>
            </p:blipFill>
            <p:spPr bwMode="auto">
              <a:xfrm>
                <a:off x="169537" y="3244813"/>
                <a:ext cx="880606" cy="64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0" descr="http://www.iea.org/media/ieawebsite/styleassets/images/logo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0778" y="3248048"/>
                <a:ext cx="736331" cy="640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6" name="Picture 2" descr="eia logo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130" y="3244813"/>
                <a:ext cx="889000" cy="64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240640" y="2137720"/>
              <a:ext cx="2451286" cy="821346"/>
              <a:chOff x="204854" y="1615575"/>
              <a:chExt cx="1947883" cy="659937"/>
            </a:xfrm>
          </p:grpSpPr>
          <p:pic>
            <p:nvPicPr>
              <p:cNvPr id="7" name="Picture 10" descr="view.image (370×472)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854" y="1635432"/>
                <a:ext cx="475118" cy="64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8" name="Picture 4" descr="http://appuigallery.com/data/app_3/logo/2.0.0/Apple/artworkUrl100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2657" y="1615575"/>
                <a:ext cx="640080" cy="64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0" name="Picture 6" descr="http://searchengineland.com/figz/wp-content/seloads/2011/08/google-news-logo-square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743" y="1615575"/>
                <a:ext cx="640079" cy="640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8" name="Group 47"/>
          <p:cNvGrpSpPr/>
          <p:nvPr/>
        </p:nvGrpSpPr>
        <p:grpSpPr>
          <a:xfrm>
            <a:off x="5491950" y="2168200"/>
            <a:ext cx="2651760" cy="3200400"/>
            <a:chOff x="3399628" y="1428622"/>
            <a:chExt cx="2059949" cy="261474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629" y="1428622"/>
              <a:ext cx="2059948" cy="75552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99628" y="2292808"/>
              <a:ext cx="2059949" cy="1750554"/>
            </a:xfrm>
            <a:prstGeom prst="rect">
              <a:avLst/>
            </a:prstGeom>
          </p:spPr>
        </p:pic>
      </p:grpSp>
      <p:sp>
        <p:nvSpPr>
          <p:cNvPr id="51" name="TextBox 50"/>
          <p:cNvSpPr txBox="1"/>
          <p:nvPr/>
        </p:nvSpPr>
        <p:spPr>
          <a:xfrm>
            <a:off x="1749505" y="1347712"/>
            <a:ext cx="1459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places</a:t>
            </a:r>
            <a:endParaRPr lang="en-US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9161" y="147310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73688" y="1382544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formats</a:t>
            </a:r>
            <a:endParaRPr lang="en-US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94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>
                <a:sym typeface="Roboto"/>
              </a:rPr>
              <a:t>Information discovery process</a:t>
            </a:r>
            <a:endParaRPr lang="en" dirty="0">
              <a:sym typeface="Roboto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7874" y="2506046"/>
            <a:ext cx="8602538" cy="1893532"/>
            <a:chOff x="277874" y="2506046"/>
            <a:chExt cx="8602538" cy="1893532"/>
          </a:xfrm>
        </p:grpSpPr>
        <p:sp>
          <p:nvSpPr>
            <p:cNvPr id="4" name="Freeform 3"/>
            <p:cNvSpPr/>
            <p:nvPr/>
          </p:nvSpPr>
          <p:spPr>
            <a:xfrm>
              <a:off x="277874" y="2506046"/>
              <a:ext cx="1946275" cy="662400"/>
            </a:xfrm>
            <a:custGeom>
              <a:avLst/>
              <a:gdLst>
                <a:gd name="connsiteX0" fmla="*/ 0 w 1946275"/>
                <a:gd name="connsiteY0" fmla="*/ 0 h 662400"/>
                <a:gd name="connsiteX1" fmla="*/ 1946275 w 1946275"/>
                <a:gd name="connsiteY1" fmla="*/ 0 h 662400"/>
                <a:gd name="connsiteX2" fmla="*/ 1946275 w 1946275"/>
                <a:gd name="connsiteY2" fmla="*/ 662400 h 662400"/>
                <a:gd name="connsiteX3" fmla="*/ 0 w 1946275"/>
                <a:gd name="connsiteY3" fmla="*/ 662400 h 662400"/>
                <a:gd name="connsiteX4" fmla="*/ 0 w 1946275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662400">
                  <a:moveTo>
                    <a:pt x="0" y="0"/>
                  </a:moveTo>
                  <a:lnTo>
                    <a:pt x="1946275" y="0"/>
                  </a:lnTo>
                  <a:lnTo>
                    <a:pt x="1946275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/>
                <a:t>Find</a:t>
              </a:r>
              <a:endParaRPr lang="en-US" sz="2300" kern="1200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277874" y="3168446"/>
              <a:ext cx="1946275" cy="1231132"/>
            </a:xfrm>
            <a:custGeom>
              <a:avLst/>
              <a:gdLst>
                <a:gd name="connsiteX0" fmla="*/ 0 w 1946275"/>
                <a:gd name="connsiteY0" fmla="*/ 0 h 1231132"/>
                <a:gd name="connsiteX1" fmla="*/ 1946275 w 1946275"/>
                <a:gd name="connsiteY1" fmla="*/ 0 h 1231132"/>
                <a:gd name="connsiteX2" fmla="*/ 1946275 w 1946275"/>
                <a:gd name="connsiteY2" fmla="*/ 1231132 h 1231132"/>
                <a:gd name="connsiteX3" fmla="*/ 0 w 1946275"/>
                <a:gd name="connsiteY3" fmla="*/ 1231132 h 1231132"/>
                <a:gd name="connsiteX4" fmla="*/ 0 w 1946275"/>
                <a:gd name="connsiteY4" fmla="*/ 0 h 123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1231132">
                  <a:moveTo>
                    <a:pt x="0" y="0"/>
                  </a:moveTo>
                  <a:lnTo>
                    <a:pt x="1946275" y="0"/>
                  </a:lnTo>
                  <a:lnTo>
                    <a:pt x="1946275" y="1231132"/>
                  </a:lnTo>
                  <a:lnTo>
                    <a:pt x="0" y="12311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lvl="1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300" kern="1200" dirty="0" smtClean="0"/>
                <a:t>Surface new content</a:t>
              </a:r>
              <a:endParaRPr lang="en-US" sz="2300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496629" y="2506046"/>
              <a:ext cx="1946275" cy="662400"/>
            </a:xfrm>
            <a:custGeom>
              <a:avLst/>
              <a:gdLst>
                <a:gd name="connsiteX0" fmla="*/ 0 w 1946275"/>
                <a:gd name="connsiteY0" fmla="*/ 0 h 662400"/>
                <a:gd name="connsiteX1" fmla="*/ 1946275 w 1946275"/>
                <a:gd name="connsiteY1" fmla="*/ 0 h 662400"/>
                <a:gd name="connsiteX2" fmla="*/ 1946275 w 1946275"/>
                <a:gd name="connsiteY2" fmla="*/ 662400 h 662400"/>
                <a:gd name="connsiteX3" fmla="*/ 0 w 1946275"/>
                <a:gd name="connsiteY3" fmla="*/ 662400 h 662400"/>
                <a:gd name="connsiteX4" fmla="*/ 0 w 1946275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662400">
                  <a:moveTo>
                    <a:pt x="0" y="0"/>
                  </a:moveTo>
                  <a:lnTo>
                    <a:pt x="1946275" y="0"/>
                  </a:lnTo>
                  <a:lnTo>
                    <a:pt x="1946275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300" kern="1200" dirty="0" smtClean="0">
                  <a:sym typeface="Roboto"/>
                </a:rPr>
                <a:t>Skim</a:t>
              </a:r>
              <a:endParaRPr lang="en-US" sz="23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496629" y="3168446"/>
              <a:ext cx="1946275" cy="1231132"/>
            </a:xfrm>
            <a:custGeom>
              <a:avLst/>
              <a:gdLst>
                <a:gd name="connsiteX0" fmla="*/ 0 w 1946275"/>
                <a:gd name="connsiteY0" fmla="*/ 0 h 1231132"/>
                <a:gd name="connsiteX1" fmla="*/ 1946275 w 1946275"/>
                <a:gd name="connsiteY1" fmla="*/ 0 h 1231132"/>
                <a:gd name="connsiteX2" fmla="*/ 1946275 w 1946275"/>
                <a:gd name="connsiteY2" fmla="*/ 1231132 h 1231132"/>
                <a:gd name="connsiteX3" fmla="*/ 0 w 1946275"/>
                <a:gd name="connsiteY3" fmla="*/ 1231132 h 1231132"/>
                <a:gd name="connsiteX4" fmla="*/ 0 w 1946275"/>
                <a:gd name="connsiteY4" fmla="*/ 0 h 123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1231132">
                  <a:moveTo>
                    <a:pt x="0" y="0"/>
                  </a:moveTo>
                  <a:lnTo>
                    <a:pt x="1946275" y="0"/>
                  </a:lnTo>
                  <a:lnTo>
                    <a:pt x="1946275" y="1231132"/>
                  </a:lnTo>
                  <a:lnTo>
                    <a:pt x="0" y="12311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lvl="1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300" kern="1200" dirty="0" smtClean="0">
                  <a:sym typeface="Roboto"/>
                </a:rPr>
                <a:t>It quickly for relevance</a:t>
              </a:r>
              <a:endParaRPr lang="en-US" sz="2300" kern="1200" dirty="0">
                <a:sym typeface="Roboto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715383" y="2506046"/>
              <a:ext cx="1946275" cy="662400"/>
            </a:xfrm>
            <a:custGeom>
              <a:avLst/>
              <a:gdLst>
                <a:gd name="connsiteX0" fmla="*/ 0 w 1946275"/>
                <a:gd name="connsiteY0" fmla="*/ 0 h 662400"/>
                <a:gd name="connsiteX1" fmla="*/ 1946275 w 1946275"/>
                <a:gd name="connsiteY1" fmla="*/ 0 h 662400"/>
                <a:gd name="connsiteX2" fmla="*/ 1946275 w 1946275"/>
                <a:gd name="connsiteY2" fmla="*/ 662400 h 662400"/>
                <a:gd name="connsiteX3" fmla="*/ 0 w 1946275"/>
                <a:gd name="connsiteY3" fmla="*/ 662400 h 662400"/>
                <a:gd name="connsiteX4" fmla="*/ 0 w 1946275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662400">
                  <a:moveTo>
                    <a:pt x="0" y="0"/>
                  </a:moveTo>
                  <a:lnTo>
                    <a:pt x="1946275" y="0"/>
                  </a:lnTo>
                  <a:lnTo>
                    <a:pt x="1946275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300" kern="1200" dirty="0" smtClean="0">
                  <a:sym typeface="Roboto"/>
                </a:rPr>
                <a:t>Dive</a:t>
              </a:r>
              <a:endParaRPr lang="en-US" sz="2300" kern="12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715383" y="3168446"/>
              <a:ext cx="1946275" cy="1231132"/>
            </a:xfrm>
            <a:custGeom>
              <a:avLst/>
              <a:gdLst>
                <a:gd name="connsiteX0" fmla="*/ 0 w 1946275"/>
                <a:gd name="connsiteY0" fmla="*/ 0 h 1231132"/>
                <a:gd name="connsiteX1" fmla="*/ 1946275 w 1946275"/>
                <a:gd name="connsiteY1" fmla="*/ 0 h 1231132"/>
                <a:gd name="connsiteX2" fmla="*/ 1946275 w 1946275"/>
                <a:gd name="connsiteY2" fmla="*/ 1231132 h 1231132"/>
                <a:gd name="connsiteX3" fmla="*/ 0 w 1946275"/>
                <a:gd name="connsiteY3" fmla="*/ 1231132 h 1231132"/>
                <a:gd name="connsiteX4" fmla="*/ 0 w 1946275"/>
                <a:gd name="connsiteY4" fmla="*/ 0 h 123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1231132">
                  <a:moveTo>
                    <a:pt x="0" y="0"/>
                  </a:moveTo>
                  <a:lnTo>
                    <a:pt x="1946275" y="0"/>
                  </a:lnTo>
                  <a:lnTo>
                    <a:pt x="1946275" y="1231132"/>
                  </a:lnTo>
                  <a:lnTo>
                    <a:pt x="0" y="12311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lvl="1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300" kern="1200" dirty="0" smtClean="0">
                  <a:sym typeface="Roboto"/>
                </a:rPr>
                <a:t>D</a:t>
              </a:r>
              <a:r>
                <a:rPr lang="en" sz="2300" kern="1200" dirty="0" smtClean="0">
                  <a:sym typeface="Roboto"/>
                </a:rPr>
                <a:t>eeper for more details</a:t>
              </a:r>
              <a:endParaRPr lang="en-US" sz="2300" kern="1200" dirty="0">
                <a:sym typeface="Roboto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934137" y="2506046"/>
              <a:ext cx="1946275" cy="662400"/>
            </a:xfrm>
            <a:custGeom>
              <a:avLst/>
              <a:gdLst>
                <a:gd name="connsiteX0" fmla="*/ 0 w 1946275"/>
                <a:gd name="connsiteY0" fmla="*/ 0 h 662400"/>
                <a:gd name="connsiteX1" fmla="*/ 1946275 w 1946275"/>
                <a:gd name="connsiteY1" fmla="*/ 0 h 662400"/>
                <a:gd name="connsiteX2" fmla="*/ 1946275 w 1946275"/>
                <a:gd name="connsiteY2" fmla="*/ 662400 h 662400"/>
                <a:gd name="connsiteX3" fmla="*/ 0 w 1946275"/>
                <a:gd name="connsiteY3" fmla="*/ 662400 h 662400"/>
                <a:gd name="connsiteX4" fmla="*/ 0 w 1946275"/>
                <a:gd name="connsiteY4" fmla="*/ 0 h 66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662400">
                  <a:moveTo>
                    <a:pt x="0" y="0"/>
                  </a:moveTo>
                  <a:lnTo>
                    <a:pt x="1946275" y="0"/>
                  </a:lnTo>
                  <a:lnTo>
                    <a:pt x="1946275" y="662400"/>
                  </a:lnTo>
                  <a:lnTo>
                    <a:pt x="0" y="66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lvl="0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300" kern="1200" dirty="0" smtClean="0">
                  <a:sym typeface="Roboto"/>
                </a:rPr>
                <a:t>Save</a:t>
              </a:r>
              <a:endParaRPr lang="en-US" sz="23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6934137" y="3168446"/>
              <a:ext cx="1946275" cy="1231132"/>
            </a:xfrm>
            <a:custGeom>
              <a:avLst/>
              <a:gdLst>
                <a:gd name="connsiteX0" fmla="*/ 0 w 1946275"/>
                <a:gd name="connsiteY0" fmla="*/ 0 h 1231132"/>
                <a:gd name="connsiteX1" fmla="*/ 1946275 w 1946275"/>
                <a:gd name="connsiteY1" fmla="*/ 0 h 1231132"/>
                <a:gd name="connsiteX2" fmla="*/ 1946275 w 1946275"/>
                <a:gd name="connsiteY2" fmla="*/ 1231132 h 1231132"/>
                <a:gd name="connsiteX3" fmla="*/ 0 w 1946275"/>
                <a:gd name="connsiteY3" fmla="*/ 1231132 h 1231132"/>
                <a:gd name="connsiteX4" fmla="*/ 0 w 1946275"/>
                <a:gd name="connsiteY4" fmla="*/ 0 h 123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275" h="1231132">
                  <a:moveTo>
                    <a:pt x="0" y="0"/>
                  </a:moveTo>
                  <a:lnTo>
                    <a:pt x="1946275" y="0"/>
                  </a:lnTo>
                  <a:lnTo>
                    <a:pt x="1946275" y="1231132"/>
                  </a:lnTo>
                  <a:lnTo>
                    <a:pt x="0" y="123113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lvl="1" algn="ctr" defTabSz="102235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2300" kern="1200" dirty="0" smtClean="0">
                  <a:sym typeface="Roboto"/>
                </a:rPr>
                <a:t>I</a:t>
              </a:r>
              <a:r>
                <a:rPr lang="en" sz="2300" kern="1200" dirty="0" smtClean="0">
                  <a:sym typeface="Roboto"/>
                </a:rPr>
                <a:t>nteresting bits for later</a:t>
              </a:r>
              <a:endParaRPr lang="en" sz="2300" kern="1200" dirty="0"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53812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Process: Faceted Filters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32379" y="1145220"/>
            <a:ext cx="8652841" cy="4013666"/>
            <a:chOff x="132379" y="1145220"/>
            <a:chExt cx="8652841" cy="401366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37676"/>
            <a:stretch/>
          </p:blipFill>
          <p:spPr>
            <a:xfrm>
              <a:off x="4458798" y="1599934"/>
              <a:ext cx="1856159" cy="261111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56822" y="1145220"/>
              <a:ext cx="6496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V2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2379" y="4758776"/>
              <a:ext cx="8652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V2: New Layout + Reordering + Tooltips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32378" y="1172011"/>
            <a:ext cx="8907932" cy="4441589"/>
            <a:chOff x="132378" y="1172011"/>
            <a:chExt cx="8907932" cy="44415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b="53120"/>
            <a:stretch/>
          </p:blipFill>
          <p:spPr>
            <a:xfrm>
              <a:off x="7234343" y="1674665"/>
              <a:ext cx="1805967" cy="25484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589407" y="1172011"/>
              <a:ext cx="6496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V3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2378" y="5213490"/>
              <a:ext cx="8652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V3: Better Styling + Count Label + </a:t>
              </a:r>
              <a:r>
                <a:rPr lang="en-US" sz="2000" dirty="0">
                  <a:solidFill>
                    <a:schemeClr val="bg1"/>
                  </a:solidFill>
                </a:rPr>
                <a:t>New facet (Length</a:t>
              </a:r>
              <a:r>
                <a:rPr lang="en-US" sz="2000" dirty="0" smtClean="0">
                  <a:solidFill>
                    <a:schemeClr val="bg1"/>
                  </a:solidFill>
                </a:rPr>
                <a:t>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3905345" y="2101381"/>
            <a:ext cx="553453" cy="484632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6497924" y="2117325"/>
            <a:ext cx="553453" cy="484632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32380" y="1162041"/>
            <a:ext cx="8652841" cy="3548795"/>
            <a:chOff x="132380" y="1162041"/>
            <a:chExt cx="8652841" cy="35487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r="8510"/>
            <a:stretch/>
          </p:blipFill>
          <p:spPr>
            <a:xfrm>
              <a:off x="180538" y="1562151"/>
              <a:ext cx="3296588" cy="20477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04011" y="1162041"/>
              <a:ext cx="6496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V1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2380" y="4310726"/>
              <a:ext cx="8652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V1: Tabs + Correct statistics + Filter Interaction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52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User favorite: Paragraph Tiles</a:t>
            </a:r>
            <a:endParaRPr lang="en-US" sz="4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70289" y="3155135"/>
            <a:ext cx="1641796" cy="2179173"/>
            <a:chOff x="881571" y="2987186"/>
            <a:chExt cx="1641796" cy="2179173"/>
          </a:xfrm>
        </p:grpSpPr>
        <p:sp>
          <p:nvSpPr>
            <p:cNvPr id="6" name="Rounded Rectangle 5"/>
            <p:cNvSpPr/>
            <p:nvPr/>
          </p:nvSpPr>
          <p:spPr>
            <a:xfrm>
              <a:off x="986590" y="3496376"/>
              <a:ext cx="1431758" cy="49329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More</a:t>
              </a:r>
              <a:endParaRPr lang="en-US" sz="2400" dirty="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86590" y="4084720"/>
              <a:ext cx="1431758" cy="493295"/>
            </a:xfrm>
            <a:prstGeom prst="roundRect">
              <a:avLst>
                <a:gd name="adj" fmla="val 50000"/>
              </a:avLst>
            </a:prstGeom>
            <a:solidFill>
              <a:srgbClr val="B56456">
                <a:alpha val="50196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986590" y="4673064"/>
              <a:ext cx="1431758" cy="493295"/>
            </a:xfrm>
            <a:prstGeom prst="roundRect">
              <a:avLst>
                <a:gd name="adj" fmla="val 50000"/>
              </a:avLst>
            </a:prstGeom>
            <a:solidFill>
              <a:srgbClr val="7C4136">
                <a:alpha val="40000"/>
              </a:srgb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Less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1571" y="2987186"/>
              <a:ext cx="16417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Relevance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75889" y="1358459"/>
            <a:ext cx="2651688" cy="1351411"/>
            <a:chOff x="275888" y="789378"/>
            <a:chExt cx="2651688" cy="1351411"/>
          </a:xfrm>
        </p:grpSpPr>
        <p:sp>
          <p:nvSpPr>
            <p:cNvPr id="5" name="Rounded Rectangle 4"/>
            <p:cNvSpPr/>
            <p:nvPr/>
          </p:nvSpPr>
          <p:spPr>
            <a:xfrm>
              <a:off x="356466" y="1647494"/>
              <a:ext cx="2490537" cy="493295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56464" y="1368694"/>
              <a:ext cx="2490537" cy="191635"/>
              <a:chOff x="505325" y="2299835"/>
              <a:chExt cx="2490537" cy="19163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5325" y="2391275"/>
                <a:ext cx="2490537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413885" y="2391275"/>
                <a:ext cx="18288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>
                <a:off x="2904422" y="2400030"/>
                <a:ext cx="18288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75888" y="789378"/>
              <a:ext cx="26516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Paragraph Length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76089" y="3096365"/>
            <a:ext cx="5333374" cy="2389518"/>
            <a:chOff x="3434788" y="1553163"/>
            <a:chExt cx="5462793" cy="3439425"/>
          </a:xfrm>
        </p:grpSpPr>
        <p:sp>
          <p:nvSpPr>
            <p:cNvPr id="23" name="TextBox 22"/>
            <p:cNvSpPr txBox="1"/>
            <p:nvPr/>
          </p:nvSpPr>
          <p:spPr>
            <a:xfrm>
              <a:off x="3441032" y="1553163"/>
              <a:ext cx="2859097" cy="101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Hover to preview paragraph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434788" y="2508021"/>
              <a:ext cx="5462793" cy="2484567"/>
              <a:chOff x="3434788" y="2098411"/>
              <a:chExt cx="5462793" cy="2484567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3521606" y="2098411"/>
                <a:ext cx="752545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355431" y="2117929"/>
                <a:ext cx="905443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7127174" y="2140789"/>
                <a:ext cx="1717442" cy="365760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alpha val="50196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3434788" y="2140789"/>
                <a:ext cx="5462793" cy="2442189"/>
              </a:xfrm>
              <a:custGeom>
                <a:avLst/>
                <a:gdLst>
                  <a:gd name="connsiteX0" fmla="*/ 1617461 w 4666680"/>
                  <a:gd name="connsiteY0" fmla="*/ 246647 h 2603035"/>
                  <a:gd name="connsiteX1" fmla="*/ 1617461 w 4666680"/>
                  <a:gd name="connsiteY1" fmla="*/ 246647 h 2603035"/>
                  <a:gd name="connsiteX2" fmla="*/ 1617461 w 4666680"/>
                  <a:gd name="connsiteY2" fmla="*/ 246648 h 2603035"/>
                  <a:gd name="connsiteX3" fmla="*/ 1864109 w 4666680"/>
                  <a:gd name="connsiteY3" fmla="*/ 0 h 2603035"/>
                  <a:gd name="connsiteX4" fmla="*/ 2802572 w 4666680"/>
                  <a:gd name="connsiteY4" fmla="*/ 0 h 2603035"/>
                  <a:gd name="connsiteX5" fmla="*/ 3049220 w 4666680"/>
                  <a:gd name="connsiteY5" fmla="*/ 246648 h 2603035"/>
                  <a:gd name="connsiteX6" fmla="*/ 3049219 w 4666680"/>
                  <a:gd name="connsiteY6" fmla="*/ 246648 h 2603035"/>
                  <a:gd name="connsiteX7" fmla="*/ 3048851 w 4666680"/>
                  <a:gd name="connsiteY7" fmla="*/ 248474 h 2603035"/>
                  <a:gd name="connsiteX8" fmla="*/ 3049219 w 4666680"/>
                  <a:gd name="connsiteY8" fmla="*/ 248474 h 2603035"/>
                  <a:gd name="connsiteX9" fmla="*/ 3049219 w 4666680"/>
                  <a:gd name="connsiteY9" fmla="*/ 386215 h 2603035"/>
                  <a:gd name="connsiteX10" fmla="*/ 4345352 w 4666680"/>
                  <a:gd name="connsiteY10" fmla="*/ 386215 h 2603035"/>
                  <a:gd name="connsiteX11" fmla="*/ 4666680 w 4666680"/>
                  <a:gd name="connsiteY11" fmla="*/ 707543 h 2603035"/>
                  <a:gd name="connsiteX12" fmla="*/ 4666680 w 4666680"/>
                  <a:gd name="connsiteY12" fmla="*/ 2281707 h 2603035"/>
                  <a:gd name="connsiteX13" fmla="*/ 4345352 w 4666680"/>
                  <a:gd name="connsiteY13" fmla="*/ 2603035 h 2603035"/>
                  <a:gd name="connsiteX14" fmla="*/ 321328 w 4666680"/>
                  <a:gd name="connsiteY14" fmla="*/ 2603035 h 2603035"/>
                  <a:gd name="connsiteX15" fmla="*/ 0 w 4666680"/>
                  <a:gd name="connsiteY15" fmla="*/ 2281707 h 2603035"/>
                  <a:gd name="connsiteX16" fmla="*/ 0 w 4666680"/>
                  <a:gd name="connsiteY16" fmla="*/ 707543 h 2603035"/>
                  <a:gd name="connsiteX17" fmla="*/ 321328 w 4666680"/>
                  <a:gd name="connsiteY17" fmla="*/ 386215 h 2603035"/>
                  <a:gd name="connsiteX18" fmla="*/ 1617461 w 4666680"/>
                  <a:gd name="connsiteY18" fmla="*/ 386215 h 2603035"/>
                  <a:gd name="connsiteX19" fmla="*/ 1617461 w 4666680"/>
                  <a:gd name="connsiteY19" fmla="*/ 248474 h 2603035"/>
                  <a:gd name="connsiteX20" fmla="*/ 1617830 w 4666680"/>
                  <a:gd name="connsiteY20" fmla="*/ 248474 h 2603035"/>
                  <a:gd name="connsiteX21" fmla="*/ 1617461 w 4666680"/>
                  <a:gd name="connsiteY21" fmla="*/ 246647 h 2603035"/>
                  <a:gd name="connsiteX22" fmla="*/ 1636844 w 4666680"/>
                  <a:gd name="connsiteY22" fmla="*/ 150641 h 2603035"/>
                  <a:gd name="connsiteX23" fmla="*/ 1864109 w 4666680"/>
                  <a:gd name="connsiteY23" fmla="*/ 0 h 2603035"/>
                  <a:gd name="connsiteX0" fmla="*/ 1622807 w 4672026"/>
                  <a:gd name="connsiteY0" fmla="*/ 246647 h 2603035"/>
                  <a:gd name="connsiteX1" fmla="*/ 1622807 w 4672026"/>
                  <a:gd name="connsiteY1" fmla="*/ 246647 h 2603035"/>
                  <a:gd name="connsiteX2" fmla="*/ 1622807 w 4672026"/>
                  <a:gd name="connsiteY2" fmla="*/ 246648 h 2603035"/>
                  <a:gd name="connsiteX3" fmla="*/ 1622807 w 4672026"/>
                  <a:gd name="connsiteY3" fmla="*/ 246647 h 2603035"/>
                  <a:gd name="connsiteX4" fmla="*/ 1869455 w 4672026"/>
                  <a:gd name="connsiteY4" fmla="*/ 0 h 2603035"/>
                  <a:gd name="connsiteX5" fmla="*/ 2807918 w 4672026"/>
                  <a:gd name="connsiteY5" fmla="*/ 0 h 2603035"/>
                  <a:gd name="connsiteX6" fmla="*/ 3054566 w 4672026"/>
                  <a:gd name="connsiteY6" fmla="*/ 246648 h 2603035"/>
                  <a:gd name="connsiteX7" fmla="*/ 3054565 w 4672026"/>
                  <a:gd name="connsiteY7" fmla="*/ 246648 h 2603035"/>
                  <a:gd name="connsiteX8" fmla="*/ 3054197 w 4672026"/>
                  <a:gd name="connsiteY8" fmla="*/ 248474 h 2603035"/>
                  <a:gd name="connsiteX9" fmla="*/ 3054565 w 4672026"/>
                  <a:gd name="connsiteY9" fmla="*/ 248474 h 2603035"/>
                  <a:gd name="connsiteX10" fmla="*/ 3054565 w 4672026"/>
                  <a:gd name="connsiteY10" fmla="*/ 386215 h 2603035"/>
                  <a:gd name="connsiteX11" fmla="*/ 4350698 w 4672026"/>
                  <a:gd name="connsiteY11" fmla="*/ 386215 h 2603035"/>
                  <a:gd name="connsiteX12" fmla="*/ 4672026 w 4672026"/>
                  <a:gd name="connsiteY12" fmla="*/ 707543 h 2603035"/>
                  <a:gd name="connsiteX13" fmla="*/ 4672026 w 4672026"/>
                  <a:gd name="connsiteY13" fmla="*/ 2281707 h 2603035"/>
                  <a:gd name="connsiteX14" fmla="*/ 4350698 w 4672026"/>
                  <a:gd name="connsiteY14" fmla="*/ 2603035 h 2603035"/>
                  <a:gd name="connsiteX15" fmla="*/ 326674 w 4672026"/>
                  <a:gd name="connsiteY15" fmla="*/ 2603035 h 2603035"/>
                  <a:gd name="connsiteX16" fmla="*/ 5346 w 4672026"/>
                  <a:gd name="connsiteY16" fmla="*/ 2281707 h 2603035"/>
                  <a:gd name="connsiteX17" fmla="*/ 0 w 4672026"/>
                  <a:gd name="connsiteY17" fmla="*/ 950705 h 2603035"/>
                  <a:gd name="connsiteX18" fmla="*/ 326674 w 4672026"/>
                  <a:gd name="connsiteY18" fmla="*/ 386215 h 2603035"/>
                  <a:gd name="connsiteX19" fmla="*/ 1622807 w 4672026"/>
                  <a:gd name="connsiteY19" fmla="*/ 386215 h 2603035"/>
                  <a:gd name="connsiteX20" fmla="*/ 1622807 w 4672026"/>
                  <a:gd name="connsiteY20" fmla="*/ 248474 h 2603035"/>
                  <a:gd name="connsiteX21" fmla="*/ 1623176 w 4672026"/>
                  <a:gd name="connsiteY21" fmla="*/ 248474 h 2603035"/>
                  <a:gd name="connsiteX22" fmla="*/ 1622807 w 4672026"/>
                  <a:gd name="connsiteY22" fmla="*/ 246647 h 2603035"/>
                  <a:gd name="connsiteX23" fmla="*/ 1642190 w 4672026"/>
                  <a:gd name="connsiteY23" fmla="*/ 150641 h 2603035"/>
                  <a:gd name="connsiteX24" fmla="*/ 1869455 w 4672026"/>
                  <a:gd name="connsiteY24" fmla="*/ 0 h 2603035"/>
                  <a:gd name="connsiteX0" fmla="*/ 1622807 w 4672026"/>
                  <a:gd name="connsiteY0" fmla="*/ 246647 h 2603035"/>
                  <a:gd name="connsiteX1" fmla="*/ 1622807 w 4672026"/>
                  <a:gd name="connsiteY1" fmla="*/ 246647 h 2603035"/>
                  <a:gd name="connsiteX2" fmla="*/ 1622807 w 4672026"/>
                  <a:gd name="connsiteY2" fmla="*/ 246648 h 2603035"/>
                  <a:gd name="connsiteX3" fmla="*/ 1622807 w 4672026"/>
                  <a:gd name="connsiteY3" fmla="*/ 246647 h 2603035"/>
                  <a:gd name="connsiteX4" fmla="*/ 1869455 w 4672026"/>
                  <a:gd name="connsiteY4" fmla="*/ 0 h 2603035"/>
                  <a:gd name="connsiteX5" fmla="*/ 2807918 w 4672026"/>
                  <a:gd name="connsiteY5" fmla="*/ 0 h 2603035"/>
                  <a:gd name="connsiteX6" fmla="*/ 3054566 w 4672026"/>
                  <a:gd name="connsiteY6" fmla="*/ 246648 h 2603035"/>
                  <a:gd name="connsiteX7" fmla="*/ 3054565 w 4672026"/>
                  <a:gd name="connsiteY7" fmla="*/ 246648 h 2603035"/>
                  <a:gd name="connsiteX8" fmla="*/ 3054197 w 4672026"/>
                  <a:gd name="connsiteY8" fmla="*/ 248474 h 2603035"/>
                  <a:gd name="connsiteX9" fmla="*/ 3054565 w 4672026"/>
                  <a:gd name="connsiteY9" fmla="*/ 248474 h 2603035"/>
                  <a:gd name="connsiteX10" fmla="*/ 3054565 w 4672026"/>
                  <a:gd name="connsiteY10" fmla="*/ 386215 h 2603035"/>
                  <a:gd name="connsiteX11" fmla="*/ 4350698 w 4672026"/>
                  <a:gd name="connsiteY11" fmla="*/ 386215 h 2603035"/>
                  <a:gd name="connsiteX12" fmla="*/ 4672026 w 4672026"/>
                  <a:gd name="connsiteY12" fmla="*/ 707543 h 2603035"/>
                  <a:gd name="connsiteX13" fmla="*/ 4672026 w 4672026"/>
                  <a:gd name="connsiteY13" fmla="*/ 2281707 h 2603035"/>
                  <a:gd name="connsiteX14" fmla="*/ 4350698 w 4672026"/>
                  <a:gd name="connsiteY14" fmla="*/ 2603035 h 2603035"/>
                  <a:gd name="connsiteX15" fmla="*/ 326674 w 4672026"/>
                  <a:gd name="connsiteY15" fmla="*/ 2603035 h 2603035"/>
                  <a:gd name="connsiteX16" fmla="*/ 0 w 4672026"/>
                  <a:gd name="connsiteY16" fmla="*/ 2094660 h 2603035"/>
                  <a:gd name="connsiteX17" fmla="*/ 0 w 4672026"/>
                  <a:gd name="connsiteY17" fmla="*/ 950705 h 2603035"/>
                  <a:gd name="connsiteX18" fmla="*/ 326674 w 4672026"/>
                  <a:gd name="connsiteY18" fmla="*/ 386215 h 2603035"/>
                  <a:gd name="connsiteX19" fmla="*/ 1622807 w 4672026"/>
                  <a:gd name="connsiteY19" fmla="*/ 386215 h 2603035"/>
                  <a:gd name="connsiteX20" fmla="*/ 1622807 w 4672026"/>
                  <a:gd name="connsiteY20" fmla="*/ 248474 h 2603035"/>
                  <a:gd name="connsiteX21" fmla="*/ 1623176 w 4672026"/>
                  <a:gd name="connsiteY21" fmla="*/ 248474 h 2603035"/>
                  <a:gd name="connsiteX22" fmla="*/ 1622807 w 4672026"/>
                  <a:gd name="connsiteY22" fmla="*/ 246647 h 2603035"/>
                  <a:gd name="connsiteX23" fmla="*/ 1642190 w 4672026"/>
                  <a:gd name="connsiteY23" fmla="*/ 150641 h 2603035"/>
                  <a:gd name="connsiteX24" fmla="*/ 1869455 w 4672026"/>
                  <a:gd name="connsiteY24" fmla="*/ 0 h 2603035"/>
                  <a:gd name="connsiteX0" fmla="*/ 1622807 w 4672026"/>
                  <a:gd name="connsiteY0" fmla="*/ 246647 h 2603035"/>
                  <a:gd name="connsiteX1" fmla="*/ 1622807 w 4672026"/>
                  <a:gd name="connsiteY1" fmla="*/ 246647 h 2603035"/>
                  <a:gd name="connsiteX2" fmla="*/ 1622807 w 4672026"/>
                  <a:gd name="connsiteY2" fmla="*/ 246648 h 2603035"/>
                  <a:gd name="connsiteX3" fmla="*/ 1622807 w 4672026"/>
                  <a:gd name="connsiteY3" fmla="*/ 246647 h 2603035"/>
                  <a:gd name="connsiteX4" fmla="*/ 1869455 w 4672026"/>
                  <a:gd name="connsiteY4" fmla="*/ 0 h 2603035"/>
                  <a:gd name="connsiteX5" fmla="*/ 2807918 w 4672026"/>
                  <a:gd name="connsiteY5" fmla="*/ 0 h 2603035"/>
                  <a:gd name="connsiteX6" fmla="*/ 3054566 w 4672026"/>
                  <a:gd name="connsiteY6" fmla="*/ 246648 h 2603035"/>
                  <a:gd name="connsiteX7" fmla="*/ 3054565 w 4672026"/>
                  <a:gd name="connsiteY7" fmla="*/ 246648 h 2603035"/>
                  <a:gd name="connsiteX8" fmla="*/ 3054197 w 4672026"/>
                  <a:gd name="connsiteY8" fmla="*/ 248474 h 2603035"/>
                  <a:gd name="connsiteX9" fmla="*/ 3054565 w 4672026"/>
                  <a:gd name="connsiteY9" fmla="*/ 248474 h 2603035"/>
                  <a:gd name="connsiteX10" fmla="*/ 3054565 w 4672026"/>
                  <a:gd name="connsiteY10" fmla="*/ 386215 h 2603035"/>
                  <a:gd name="connsiteX11" fmla="*/ 4350698 w 4672026"/>
                  <a:gd name="connsiteY11" fmla="*/ 386215 h 2603035"/>
                  <a:gd name="connsiteX12" fmla="*/ 4672026 w 4672026"/>
                  <a:gd name="connsiteY12" fmla="*/ 707543 h 2603035"/>
                  <a:gd name="connsiteX13" fmla="*/ 4672026 w 4672026"/>
                  <a:gd name="connsiteY13" fmla="*/ 2281707 h 2603035"/>
                  <a:gd name="connsiteX14" fmla="*/ 4350698 w 4672026"/>
                  <a:gd name="connsiteY14" fmla="*/ 2603035 h 2603035"/>
                  <a:gd name="connsiteX15" fmla="*/ 326674 w 4672026"/>
                  <a:gd name="connsiteY15" fmla="*/ 2603035 h 2603035"/>
                  <a:gd name="connsiteX16" fmla="*/ 0 w 4672026"/>
                  <a:gd name="connsiteY16" fmla="*/ 2094660 h 2603035"/>
                  <a:gd name="connsiteX17" fmla="*/ 0 w 4672026"/>
                  <a:gd name="connsiteY17" fmla="*/ 950705 h 2603035"/>
                  <a:gd name="connsiteX18" fmla="*/ 326674 w 4672026"/>
                  <a:gd name="connsiteY18" fmla="*/ 386215 h 2603035"/>
                  <a:gd name="connsiteX19" fmla="*/ 1622807 w 4672026"/>
                  <a:gd name="connsiteY19" fmla="*/ 386215 h 2603035"/>
                  <a:gd name="connsiteX20" fmla="*/ 1622807 w 4672026"/>
                  <a:gd name="connsiteY20" fmla="*/ 248474 h 2603035"/>
                  <a:gd name="connsiteX21" fmla="*/ 1623176 w 4672026"/>
                  <a:gd name="connsiteY21" fmla="*/ 248474 h 2603035"/>
                  <a:gd name="connsiteX22" fmla="*/ 1622807 w 4672026"/>
                  <a:gd name="connsiteY22" fmla="*/ 246647 h 2603035"/>
                  <a:gd name="connsiteX23" fmla="*/ 1642190 w 4672026"/>
                  <a:gd name="connsiteY23" fmla="*/ 150641 h 2603035"/>
                  <a:gd name="connsiteX24" fmla="*/ 1869455 w 4672026"/>
                  <a:gd name="connsiteY24" fmla="*/ 0 h 2603035"/>
                  <a:gd name="connsiteX0" fmla="*/ 1622807 w 4672026"/>
                  <a:gd name="connsiteY0" fmla="*/ 246647 h 2603035"/>
                  <a:gd name="connsiteX1" fmla="*/ 1622807 w 4672026"/>
                  <a:gd name="connsiteY1" fmla="*/ 246647 h 2603035"/>
                  <a:gd name="connsiteX2" fmla="*/ 1622807 w 4672026"/>
                  <a:gd name="connsiteY2" fmla="*/ 246648 h 2603035"/>
                  <a:gd name="connsiteX3" fmla="*/ 1622807 w 4672026"/>
                  <a:gd name="connsiteY3" fmla="*/ 246647 h 2603035"/>
                  <a:gd name="connsiteX4" fmla="*/ 1869455 w 4672026"/>
                  <a:gd name="connsiteY4" fmla="*/ 0 h 2603035"/>
                  <a:gd name="connsiteX5" fmla="*/ 2807918 w 4672026"/>
                  <a:gd name="connsiteY5" fmla="*/ 0 h 2603035"/>
                  <a:gd name="connsiteX6" fmla="*/ 3054566 w 4672026"/>
                  <a:gd name="connsiteY6" fmla="*/ 246648 h 2603035"/>
                  <a:gd name="connsiteX7" fmla="*/ 3054565 w 4672026"/>
                  <a:gd name="connsiteY7" fmla="*/ 246648 h 2603035"/>
                  <a:gd name="connsiteX8" fmla="*/ 3054197 w 4672026"/>
                  <a:gd name="connsiteY8" fmla="*/ 248474 h 2603035"/>
                  <a:gd name="connsiteX9" fmla="*/ 3054565 w 4672026"/>
                  <a:gd name="connsiteY9" fmla="*/ 248474 h 2603035"/>
                  <a:gd name="connsiteX10" fmla="*/ 3054565 w 4672026"/>
                  <a:gd name="connsiteY10" fmla="*/ 386215 h 2603035"/>
                  <a:gd name="connsiteX11" fmla="*/ 4350698 w 4672026"/>
                  <a:gd name="connsiteY11" fmla="*/ 386215 h 2603035"/>
                  <a:gd name="connsiteX12" fmla="*/ 4672026 w 4672026"/>
                  <a:gd name="connsiteY12" fmla="*/ 707543 h 2603035"/>
                  <a:gd name="connsiteX13" fmla="*/ 4672026 w 4672026"/>
                  <a:gd name="connsiteY13" fmla="*/ 2281707 h 2603035"/>
                  <a:gd name="connsiteX14" fmla="*/ 4350698 w 4672026"/>
                  <a:gd name="connsiteY14" fmla="*/ 2603035 h 2603035"/>
                  <a:gd name="connsiteX15" fmla="*/ 326674 w 4672026"/>
                  <a:gd name="connsiteY15" fmla="*/ 2603035 h 2603035"/>
                  <a:gd name="connsiteX16" fmla="*/ 0 w 4672026"/>
                  <a:gd name="connsiteY16" fmla="*/ 2094660 h 2603035"/>
                  <a:gd name="connsiteX17" fmla="*/ 0 w 4672026"/>
                  <a:gd name="connsiteY17" fmla="*/ 950705 h 2603035"/>
                  <a:gd name="connsiteX18" fmla="*/ 326674 w 4672026"/>
                  <a:gd name="connsiteY18" fmla="*/ 386215 h 2603035"/>
                  <a:gd name="connsiteX19" fmla="*/ 1622807 w 4672026"/>
                  <a:gd name="connsiteY19" fmla="*/ 386215 h 2603035"/>
                  <a:gd name="connsiteX20" fmla="*/ 1622807 w 4672026"/>
                  <a:gd name="connsiteY20" fmla="*/ 248474 h 2603035"/>
                  <a:gd name="connsiteX21" fmla="*/ 1623176 w 4672026"/>
                  <a:gd name="connsiteY21" fmla="*/ 248474 h 2603035"/>
                  <a:gd name="connsiteX22" fmla="*/ 1622807 w 4672026"/>
                  <a:gd name="connsiteY22" fmla="*/ 246647 h 2603035"/>
                  <a:gd name="connsiteX23" fmla="*/ 1642190 w 4672026"/>
                  <a:gd name="connsiteY23" fmla="*/ 150641 h 2603035"/>
                  <a:gd name="connsiteX24" fmla="*/ 1869455 w 4672026"/>
                  <a:gd name="connsiteY24" fmla="*/ 0 h 2603035"/>
                  <a:gd name="connsiteX0" fmla="*/ 1622807 w 4672026"/>
                  <a:gd name="connsiteY0" fmla="*/ 246647 h 2603035"/>
                  <a:gd name="connsiteX1" fmla="*/ 1622807 w 4672026"/>
                  <a:gd name="connsiteY1" fmla="*/ 246647 h 2603035"/>
                  <a:gd name="connsiteX2" fmla="*/ 1622807 w 4672026"/>
                  <a:gd name="connsiteY2" fmla="*/ 246648 h 2603035"/>
                  <a:gd name="connsiteX3" fmla="*/ 1622807 w 4672026"/>
                  <a:gd name="connsiteY3" fmla="*/ 246647 h 2603035"/>
                  <a:gd name="connsiteX4" fmla="*/ 1869455 w 4672026"/>
                  <a:gd name="connsiteY4" fmla="*/ 0 h 2603035"/>
                  <a:gd name="connsiteX5" fmla="*/ 2807918 w 4672026"/>
                  <a:gd name="connsiteY5" fmla="*/ 0 h 2603035"/>
                  <a:gd name="connsiteX6" fmla="*/ 3054566 w 4672026"/>
                  <a:gd name="connsiteY6" fmla="*/ 246648 h 2603035"/>
                  <a:gd name="connsiteX7" fmla="*/ 3054565 w 4672026"/>
                  <a:gd name="connsiteY7" fmla="*/ 246648 h 2603035"/>
                  <a:gd name="connsiteX8" fmla="*/ 3054197 w 4672026"/>
                  <a:gd name="connsiteY8" fmla="*/ 248474 h 2603035"/>
                  <a:gd name="connsiteX9" fmla="*/ 3054565 w 4672026"/>
                  <a:gd name="connsiteY9" fmla="*/ 248474 h 2603035"/>
                  <a:gd name="connsiteX10" fmla="*/ 3054565 w 4672026"/>
                  <a:gd name="connsiteY10" fmla="*/ 386215 h 2603035"/>
                  <a:gd name="connsiteX11" fmla="*/ 4350698 w 4672026"/>
                  <a:gd name="connsiteY11" fmla="*/ 386215 h 2603035"/>
                  <a:gd name="connsiteX12" fmla="*/ 4672026 w 4672026"/>
                  <a:gd name="connsiteY12" fmla="*/ 997467 h 2603035"/>
                  <a:gd name="connsiteX13" fmla="*/ 4672026 w 4672026"/>
                  <a:gd name="connsiteY13" fmla="*/ 2281707 h 2603035"/>
                  <a:gd name="connsiteX14" fmla="*/ 4350698 w 4672026"/>
                  <a:gd name="connsiteY14" fmla="*/ 2603035 h 2603035"/>
                  <a:gd name="connsiteX15" fmla="*/ 326674 w 4672026"/>
                  <a:gd name="connsiteY15" fmla="*/ 2603035 h 2603035"/>
                  <a:gd name="connsiteX16" fmla="*/ 0 w 4672026"/>
                  <a:gd name="connsiteY16" fmla="*/ 2094660 h 2603035"/>
                  <a:gd name="connsiteX17" fmla="*/ 0 w 4672026"/>
                  <a:gd name="connsiteY17" fmla="*/ 950705 h 2603035"/>
                  <a:gd name="connsiteX18" fmla="*/ 326674 w 4672026"/>
                  <a:gd name="connsiteY18" fmla="*/ 386215 h 2603035"/>
                  <a:gd name="connsiteX19" fmla="*/ 1622807 w 4672026"/>
                  <a:gd name="connsiteY19" fmla="*/ 386215 h 2603035"/>
                  <a:gd name="connsiteX20" fmla="*/ 1622807 w 4672026"/>
                  <a:gd name="connsiteY20" fmla="*/ 248474 h 2603035"/>
                  <a:gd name="connsiteX21" fmla="*/ 1623176 w 4672026"/>
                  <a:gd name="connsiteY21" fmla="*/ 248474 h 2603035"/>
                  <a:gd name="connsiteX22" fmla="*/ 1622807 w 4672026"/>
                  <a:gd name="connsiteY22" fmla="*/ 246647 h 2603035"/>
                  <a:gd name="connsiteX23" fmla="*/ 1642190 w 4672026"/>
                  <a:gd name="connsiteY23" fmla="*/ 150641 h 2603035"/>
                  <a:gd name="connsiteX24" fmla="*/ 1869455 w 4672026"/>
                  <a:gd name="connsiteY24" fmla="*/ 0 h 2603035"/>
                  <a:gd name="connsiteX0" fmla="*/ 1622807 w 4673138"/>
                  <a:gd name="connsiteY0" fmla="*/ 246647 h 2603035"/>
                  <a:gd name="connsiteX1" fmla="*/ 1622807 w 4673138"/>
                  <a:gd name="connsiteY1" fmla="*/ 246647 h 2603035"/>
                  <a:gd name="connsiteX2" fmla="*/ 1622807 w 4673138"/>
                  <a:gd name="connsiteY2" fmla="*/ 246648 h 2603035"/>
                  <a:gd name="connsiteX3" fmla="*/ 1622807 w 4673138"/>
                  <a:gd name="connsiteY3" fmla="*/ 246647 h 2603035"/>
                  <a:gd name="connsiteX4" fmla="*/ 1869455 w 4673138"/>
                  <a:gd name="connsiteY4" fmla="*/ 0 h 2603035"/>
                  <a:gd name="connsiteX5" fmla="*/ 2807918 w 4673138"/>
                  <a:gd name="connsiteY5" fmla="*/ 0 h 2603035"/>
                  <a:gd name="connsiteX6" fmla="*/ 3054566 w 4673138"/>
                  <a:gd name="connsiteY6" fmla="*/ 246648 h 2603035"/>
                  <a:gd name="connsiteX7" fmla="*/ 3054565 w 4673138"/>
                  <a:gd name="connsiteY7" fmla="*/ 246648 h 2603035"/>
                  <a:gd name="connsiteX8" fmla="*/ 3054197 w 4673138"/>
                  <a:gd name="connsiteY8" fmla="*/ 248474 h 2603035"/>
                  <a:gd name="connsiteX9" fmla="*/ 3054565 w 4673138"/>
                  <a:gd name="connsiteY9" fmla="*/ 248474 h 2603035"/>
                  <a:gd name="connsiteX10" fmla="*/ 3054565 w 4673138"/>
                  <a:gd name="connsiteY10" fmla="*/ 386215 h 2603035"/>
                  <a:gd name="connsiteX11" fmla="*/ 4350698 w 4673138"/>
                  <a:gd name="connsiteY11" fmla="*/ 386215 h 2603035"/>
                  <a:gd name="connsiteX12" fmla="*/ 4672026 w 4673138"/>
                  <a:gd name="connsiteY12" fmla="*/ 997467 h 2603035"/>
                  <a:gd name="connsiteX13" fmla="*/ 4672026 w 4673138"/>
                  <a:gd name="connsiteY13" fmla="*/ 2281707 h 2603035"/>
                  <a:gd name="connsiteX14" fmla="*/ 4350698 w 4673138"/>
                  <a:gd name="connsiteY14" fmla="*/ 2603035 h 2603035"/>
                  <a:gd name="connsiteX15" fmla="*/ 326674 w 4673138"/>
                  <a:gd name="connsiteY15" fmla="*/ 2603035 h 2603035"/>
                  <a:gd name="connsiteX16" fmla="*/ 0 w 4673138"/>
                  <a:gd name="connsiteY16" fmla="*/ 2094660 h 2603035"/>
                  <a:gd name="connsiteX17" fmla="*/ 0 w 4673138"/>
                  <a:gd name="connsiteY17" fmla="*/ 950705 h 2603035"/>
                  <a:gd name="connsiteX18" fmla="*/ 326674 w 4673138"/>
                  <a:gd name="connsiteY18" fmla="*/ 386215 h 2603035"/>
                  <a:gd name="connsiteX19" fmla="*/ 1622807 w 4673138"/>
                  <a:gd name="connsiteY19" fmla="*/ 386215 h 2603035"/>
                  <a:gd name="connsiteX20" fmla="*/ 1622807 w 4673138"/>
                  <a:gd name="connsiteY20" fmla="*/ 248474 h 2603035"/>
                  <a:gd name="connsiteX21" fmla="*/ 1623176 w 4673138"/>
                  <a:gd name="connsiteY21" fmla="*/ 248474 h 2603035"/>
                  <a:gd name="connsiteX22" fmla="*/ 1622807 w 4673138"/>
                  <a:gd name="connsiteY22" fmla="*/ 246647 h 2603035"/>
                  <a:gd name="connsiteX23" fmla="*/ 1642190 w 4673138"/>
                  <a:gd name="connsiteY23" fmla="*/ 150641 h 2603035"/>
                  <a:gd name="connsiteX24" fmla="*/ 1869455 w 4673138"/>
                  <a:gd name="connsiteY24" fmla="*/ 0 h 2603035"/>
                  <a:gd name="connsiteX0" fmla="*/ 1622807 w 4677372"/>
                  <a:gd name="connsiteY0" fmla="*/ 246647 h 2603035"/>
                  <a:gd name="connsiteX1" fmla="*/ 1622807 w 4677372"/>
                  <a:gd name="connsiteY1" fmla="*/ 246647 h 2603035"/>
                  <a:gd name="connsiteX2" fmla="*/ 1622807 w 4677372"/>
                  <a:gd name="connsiteY2" fmla="*/ 246648 h 2603035"/>
                  <a:gd name="connsiteX3" fmla="*/ 1622807 w 4677372"/>
                  <a:gd name="connsiteY3" fmla="*/ 246647 h 2603035"/>
                  <a:gd name="connsiteX4" fmla="*/ 1869455 w 4677372"/>
                  <a:gd name="connsiteY4" fmla="*/ 0 h 2603035"/>
                  <a:gd name="connsiteX5" fmla="*/ 2807918 w 4677372"/>
                  <a:gd name="connsiteY5" fmla="*/ 0 h 2603035"/>
                  <a:gd name="connsiteX6" fmla="*/ 3054566 w 4677372"/>
                  <a:gd name="connsiteY6" fmla="*/ 246648 h 2603035"/>
                  <a:gd name="connsiteX7" fmla="*/ 3054565 w 4677372"/>
                  <a:gd name="connsiteY7" fmla="*/ 246648 h 2603035"/>
                  <a:gd name="connsiteX8" fmla="*/ 3054197 w 4677372"/>
                  <a:gd name="connsiteY8" fmla="*/ 248474 h 2603035"/>
                  <a:gd name="connsiteX9" fmla="*/ 3054565 w 4677372"/>
                  <a:gd name="connsiteY9" fmla="*/ 248474 h 2603035"/>
                  <a:gd name="connsiteX10" fmla="*/ 3054565 w 4677372"/>
                  <a:gd name="connsiteY10" fmla="*/ 386215 h 2603035"/>
                  <a:gd name="connsiteX11" fmla="*/ 4350698 w 4677372"/>
                  <a:gd name="connsiteY11" fmla="*/ 386215 h 2603035"/>
                  <a:gd name="connsiteX12" fmla="*/ 4672026 w 4677372"/>
                  <a:gd name="connsiteY12" fmla="*/ 997467 h 2603035"/>
                  <a:gd name="connsiteX13" fmla="*/ 4677372 w 4677372"/>
                  <a:gd name="connsiteY13" fmla="*/ 2057251 h 2603035"/>
                  <a:gd name="connsiteX14" fmla="*/ 4350698 w 4677372"/>
                  <a:gd name="connsiteY14" fmla="*/ 2603035 h 2603035"/>
                  <a:gd name="connsiteX15" fmla="*/ 326674 w 4677372"/>
                  <a:gd name="connsiteY15" fmla="*/ 2603035 h 2603035"/>
                  <a:gd name="connsiteX16" fmla="*/ 0 w 4677372"/>
                  <a:gd name="connsiteY16" fmla="*/ 2094660 h 2603035"/>
                  <a:gd name="connsiteX17" fmla="*/ 0 w 4677372"/>
                  <a:gd name="connsiteY17" fmla="*/ 950705 h 2603035"/>
                  <a:gd name="connsiteX18" fmla="*/ 326674 w 4677372"/>
                  <a:gd name="connsiteY18" fmla="*/ 386215 h 2603035"/>
                  <a:gd name="connsiteX19" fmla="*/ 1622807 w 4677372"/>
                  <a:gd name="connsiteY19" fmla="*/ 386215 h 2603035"/>
                  <a:gd name="connsiteX20" fmla="*/ 1622807 w 4677372"/>
                  <a:gd name="connsiteY20" fmla="*/ 248474 h 2603035"/>
                  <a:gd name="connsiteX21" fmla="*/ 1623176 w 4677372"/>
                  <a:gd name="connsiteY21" fmla="*/ 248474 h 2603035"/>
                  <a:gd name="connsiteX22" fmla="*/ 1622807 w 4677372"/>
                  <a:gd name="connsiteY22" fmla="*/ 246647 h 2603035"/>
                  <a:gd name="connsiteX23" fmla="*/ 1642190 w 4677372"/>
                  <a:gd name="connsiteY23" fmla="*/ 150641 h 2603035"/>
                  <a:gd name="connsiteX24" fmla="*/ 1869455 w 4677372"/>
                  <a:gd name="connsiteY24" fmla="*/ 0 h 2603035"/>
                  <a:gd name="connsiteX0" fmla="*/ 1622807 w 4677372"/>
                  <a:gd name="connsiteY0" fmla="*/ 246647 h 2603035"/>
                  <a:gd name="connsiteX1" fmla="*/ 1622807 w 4677372"/>
                  <a:gd name="connsiteY1" fmla="*/ 246647 h 2603035"/>
                  <a:gd name="connsiteX2" fmla="*/ 1622807 w 4677372"/>
                  <a:gd name="connsiteY2" fmla="*/ 246648 h 2603035"/>
                  <a:gd name="connsiteX3" fmla="*/ 1622807 w 4677372"/>
                  <a:gd name="connsiteY3" fmla="*/ 246647 h 2603035"/>
                  <a:gd name="connsiteX4" fmla="*/ 1869455 w 4677372"/>
                  <a:gd name="connsiteY4" fmla="*/ 0 h 2603035"/>
                  <a:gd name="connsiteX5" fmla="*/ 2807918 w 4677372"/>
                  <a:gd name="connsiteY5" fmla="*/ 0 h 2603035"/>
                  <a:gd name="connsiteX6" fmla="*/ 3054566 w 4677372"/>
                  <a:gd name="connsiteY6" fmla="*/ 246648 h 2603035"/>
                  <a:gd name="connsiteX7" fmla="*/ 3054565 w 4677372"/>
                  <a:gd name="connsiteY7" fmla="*/ 246648 h 2603035"/>
                  <a:gd name="connsiteX8" fmla="*/ 3054197 w 4677372"/>
                  <a:gd name="connsiteY8" fmla="*/ 248474 h 2603035"/>
                  <a:gd name="connsiteX9" fmla="*/ 3054565 w 4677372"/>
                  <a:gd name="connsiteY9" fmla="*/ 248474 h 2603035"/>
                  <a:gd name="connsiteX10" fmla="*/ 3054565 w 4677372"/>
                  <a:gd name="connsiteY10" fmla="*/ 386215 h 2603035"/>
                  <a:gd name="connsiteX11" fmla="*/ 4350698 w 4677372"/>
                  <a:gd name="connsiteY11" fmla="*/ 386215 h 2603035"/>
                  <a:gd name="connsiteX12" fmla="*/ 4672026 w 4677372"/>
                  <a:gd name="connsiteY12" fmla="*/ 997467 h 2603035"/>
                  <a:gd name="connsiteX13" fmla="*/ 4677372 w 4677372"/>
                  <a:gd name="connsiteY13" fmla="*/ 2057251 h 2603035"/>
                  <a:gd name="connsiteX14" fmla="*/ 4350698 w 4677372"/>
                  <a:gd name="connsiteY14" fmla="*/ 2603035 h 2603035"/>
                  <a:gd name="connsiteX15" fmla="*/ 326674 w 4677372"/>
                  <a:gd name="connsiteY15" fmla="*/ 2603035 h 2603035"/>
                  <a:gd name="connsiteX16" fmla="*/ 0 w 4677372"/>
                  <a:gd name="connsiteY16" fmla="*/ 2094660 h 2603035"/>
                  <a:gd name="connsiteX17" fmla="*/ 0 w 4677372"/>
                  <a:gd name="connsiteY17" fmla="*/ 950705 h 2603035"/>
                  <a:gd name="connsiteX18" fmla="*/ 326674 w 4677372"/>
                  <a:gd name="connsiteY18" fmla="*/ 386215 h 2603035"/>
                  <a:gd name="connsiteX19" fmla="*/ 1622807 w 4677372"/>
                  <a:gd name="connsiteY19" fmla="*/ 386215 h 2603035"/>
                  <a:gd name="connsiteX20" fmla="*/ 1622807 w 4677372"/>
                  <a:gd name="connsiteY20" fmla="*/ 248474 h 2603035"/>
                  <a:gd name="connsiteX21" fmla="*/ 1623176 w 4677372"/>
                  <a:gd name="connsiteY21" fmla="*/ 248474 h 2603035"/>
                  <a:gd name="connsiteX22" fmla="*/ 1622807 w 4677372"/>
                  <a:gd name="connsiteY22" fmla="*/ 246647 h 2603035"/>
                  <a:gd name="connsiteX23" fmla="*/ 1642190 w 4677372"/>
                  <a:gd name="connsiteY23" fmla="*/ 150641 h 2603035"/>
                  <a:gd name="connsiteX24" fmla="*/ 1869455 w 4677372"/>
                  <a:gd name="connsiteY24" fmla="*/ 0 h 2603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677372" h="2603035">
                    <a:moveTo>
                      <a:pt x="1622807" y="246647"/>
                    </a:moveTo>
                    <a:lnTo>
                      <a:pt x="1622807" y="246647"/>
                    </a:lnTo>
                    <a:lnTo>
                      <a:pt x="1622807" y="246648"/>
                    </a:lnTo>
                    <a:lnTo>
                      <a:pt x="1622807" y="246647"/>
                    </a:lnTo>
                    <a:close/>
                    <a:moveTo>
                      <a:pt x="1869455" y="0"/>
                    </a:moveTo>
                    <a:lnTo>
                      <a:pt x="2807918" y="0"/>
                    </a:lnTo>
                    <a:cubicBezTo>
                      <a:pt x="2944138" y="0"/>
                      <a:pt x="3054566" y="110428"/>
                      <a:pt x="3054566" y="246648"/>
                    </a:cubicBezTo>
                    <a:lnTo>
                      <a:pt x="3054565" y="246648"/>
                    </a:lnTo>
                    <a:cubicBezTo>
                      <a:pt x="3054442" y="247257"/>
                      <a:pt x="3054320" y="247865"/>
                      <a:pt x="3054197" y="248474"/>
                    </a:cubicBezTo>
                    <a:lnTo>
                      <a:pt x="3054565" y="248474"/>
                    </a:lnTo>
                    <a:lnTo>
                      <a:pt x="3054565" y="386215"/>
                    </a:lnTo>
                    <a:lnTo>
                      <a:pt x="4350698" y="386215"/>
                    </a:lnTo>
                    <a:cubicBezTo>
                      <a:pt x="4528163" y="386215"/>
                      <a:pt x="4688065" y="427203"/>
                      <a:pt x="4672026" y="997467"/>
                    </a:cubicBezTo>
                    <a:lnTo>
                      <a:pt x="4677372" y="2057251"/>
                    </a:lnTo>
                    <a:cubicBezTo>
                      <a:pt x="4677372" y="2571402"/>
                      <a:pt x="4528163" y="2603035"/>
                      <a:pt x="4350698" y="2603035"/>
                    </a:cubicBezTo>
                    <a:lnTo>
                      <a:pt x="326674" y="2603035"/>
                    </a:lnTo>
                    <a:cubicBezTo>
                      <a:pt x="149209" y="2603035"/>
                      <a:pt x="0" y="2562048"/>
                      <a:pt x="0" y="2094660"/>
                    </a:cubicBezTo>
                    <a:lnTo>
                      <a:pt x="0" y="950705"/>
                    </a:lnTo>
                    <a:cubicBezTo>
                      <a:pt x="10692" y="427203"/>
                      <a:pt x="149209" y="386215"/>
                      <a:pt x="326674" y="386215"/>
                    </a:cubicBezTo>
                    <a:lnTo>
                      <a:pt x="1622807" y="386215"/>
                    </a:lnTo>
                    <a:lnTo>
                      <a:pt x="1622807" y="248474"/>
                    </a:lnTo>
                    <a:lnTo>
                      <a:pt x="1623176" y="248474"/>
                    </a:lnTo>
                    <a:lnTo>
                      <a:pt x="1622807" y="246647"/>
                    </a:lnTo>
                    <a:lnTo>
                      <a:pt x="1642190" y="150641"/>
                    </a:lnTo>
                    <a:cubicBezTo>
                      <a:pt x="1679633" y="62116"/>
                      <a:pt x="1767290" y="0"/>
                      <a:pt x="1869455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 lIns="274320" tIns="365760" rIns="274320" bIns="91440" rtlCol="0" anchor="b">
                <a:noAutofit/>
              </a:bodyPr>
              <a:lstStyle/>
              <a:p>
                <a:pPr algn="just"/>
                <a:r>
                  <a:rPr lang="en-US" sz="1800" dirty="0" smtClean="0">
                    <a:solidFill>
                      <a:sysClr val="windowText" lastClr="000000"/>
                    </a:solidFill>
                  </a:rPr>
                  <a:t>Let’s dispel the misapprehension that this is attributable to </a:t>
                </a:r>
                <a:r>
                  <a:rPr lang="en-US" sz="1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fracking</a:t>
                </a:r>
                <a:r>
                  <a:rPr lang="en-US" sz="1800" dirty="0" smtClean="0">
                    <a:solidFill>
                      <a:sysClr val="windowText" lastClr="000000"/>
                    </a:solidFill>
                  </a:rPr>
                  <a:t>. To blame is shoddy regulation, not the process of </a:t>
                </a:r>
                <a:r>
                  <a:rPr lang="en-US" sz="18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fracking</a:t>
                </a:r>
                <a:r>
                  <a:rPr lang="en-US" sz="1800" dirty="0" smtClean="0">
                    <a:solidFill>
                      <a:sysClr val="windowText" lastClr="000000"/>
                    </a:solidFill>
                  </a:rPr>
                  <a:t> per se…</a:t>
                </a:r>
                <a:endParaRPr lang="en-US" sz="200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3" name="Straight Arrow Connector 2"/>
              <p:cNvCxnSpPr/>
              <p:nvPr/>
            </p:nvCxnSpPr>
            <p:spPr>
              <a:xfrm flipH="1" flipV="1">
                <a:off x="6424863" y="2310300"/>
                <a:ext cx="397042" cy="495019"/>
              </a:xfrm>
              <a:prstGeom prst="straightConnector1">
                <a:avLst/>
              </a:prstGeom>
              <a:ln w="101600">
                <a:solidFill>
                  <a:schemeClr val="tx2">
                    <a:lumMod val="50000"/>
                  </a:schemeClr>
                </a:solidFill>
                <a:headEnd w="med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6821905" y="1637755"/>
              <a:ext cx="2033336" cy="1018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chemeClr val="bg1"/>
                  </a:solidFill>
                </a:rPr>
                <a:t>Click to bookmark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82062" y="1358459"/>
            <a:ext cx="5321305" cy="1421394"/>
            <a:chOff x="3582185" y="1574469"/>
            <a:chExt cx="5200868" cy="1421394"/>
          </a:xfrm>
        </p:grpSpPr>
        <p:grpSp>
          <p:nvGrpSpPr>
            <p:cNvPr id="41" name="Group 40"/>
            <p:cNvGrpSpPr/>
            <p:nvPr/>
          </p:nvGrpSpPr>
          <p:grpSpPr>
            <a:xfrm>
              <a:off x="3649249" y="2346602"/>
              <a:ext cx="5007845" cy="490014"/>
              <a:chOff x="3631113" y="1451596"/>
              <a:chExt cx="5147127" cy="721595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631113" y="1463329"/>
                <a:ext cx="1424462" cy="182880"/>
              </a:xfrm>
              <a:prstGeom prst="roundRect">
                <a:avLst>
                  <a:gd name="adj" fmla="val 50000"/>
                </a:avLst>
              </a:prstGeom>
              <a:solidFill>
                <a:srgbClr val="B5645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5100873" y="1459218"/>
                <a:ext cx="472365" cy="182880"/>
              </a:xfrm>
              <a:prstGeom prst="roundRect">
                <a:avLst>
                  <a:gd name="adj" fmla="val 50000"/>
                </a:avLst>
              </a:prstGeom>
              <a:solidFill>
                <a:srgbClr val="7C4136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5573237" y="1454591"/>
                <a:ext cx="696998" cy="18288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6314856" y="1451596"/>
                <a:ext cx="2463384" cy="182880"/>
              </a:xfrm>
              <a:prstGeom prst="roundRect">
                <a:avLst>
                  <a:gd name="adj" fmla="val 50000"/>
                </a:avLst>
              </a:prstGeom>
              <a:solidFill>
                <a:srgbClr val="7C4136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631113" y="1720399"/>
                <a:ext cx="938320" cy="182880"/>
              </a:xfrm>
              <a:prstGeom prst="roundRect">
                <a:avLst>
                  <a:gd name="adj" fmla="val 50000"/>
                </a:avLst>
              </a:prstGeom>
              <a:solidFill>
                <a:srgbClr val="7C4136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583358" y="1713379"/>
                <a:ext cx="2756495" cy="18288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353778" y="1713379"/>
                <a:ext cx="1424462" cy="182880"/>
              </a:xfrm>
              <a:prstGeom prst="roundRect">
                <a:avLst>
                  <a:gd name="adj" fmla="val 50000"/>
                </a:avLst>
              </a:prstGeom>
              <a:solidFill>
                <a:srgbClr val="B5645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3637042" y="1984548"/>
                <a:ext cx="1486042" cy="182880"/>
              </a:xfrm>
              <a:prstGeom prst="roundRect">
                <a:avLst>
                  <a:gd name="adj" fmla="val 50000"/>
                </a:avLst>
              </a:prstGeom>
              <a:solidFill>
                <a:srgbClr val="7C4136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5123084" y="1990311"/>
                <a:ext cx="1036388" cy="182880"/>
              </a:xfrm>
              <a:prstGeom prst="roundRect">
                <a:avLst>
                  <a:gd name="adj" fmla="val 50000"/>
                </a:avLst>
              </a:prstGeom>
              <a:solidFill>
                <a:srgbClr val="B5645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Rectangle 42"/>
            <p:cNvSpPr/>
            <p:nvPr/>
          </p:nvSpPr>
          <p:spPr>
            <a:xfrm>
              <a:off x="3582185" y="2197045"/>
              <a:ext cx="5200868" cy="798818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48521" y="1574469"/>
              <a:ext cx="20681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Article Length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18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Text an Datasets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2661" r="25025" b="83158"/>
          <a:stretch/>
        </p:blipFill>
        <p:spPr>
          <a:xfrm>
            <a:off x="276725" y="3082838"/>
            <a:ext cx="4206240" cy="2466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132" y="1335309"/>
            <a:ext cx="2803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Search View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Datasets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Result distribution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126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Text an Datasets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t="1642" r="26292" b="92572"/>
          <a:stretch/>
        </p:blipFill>
        <p:spPr>
          <a:xfrm>
            <a:off x="4670657" y="3082839"/>
            <a:ext cx="4206240" cy="1775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4" t="2661" r="25025" b="83158"/>
          <a:stretch/>
        </p:blipFill>
        <p:spPr>
          <a:xfrm>
            <a:off x="276725" y="3082838"/>
            <a:ext cx="4206240" cy="24668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132" y="1335309"/>
            <a:ext cx="2803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Search View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Datasets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Result distribution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2099" y="1335309"/>
            <a:ext cx="2803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Story View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Datasets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Bookmark overlay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0"/>
          <p:cNvPicPr preferRelativeResize="0"/>
          <p:nvPr/>
        </p:nvPicPr>
        <p:blipFill rotWithShape="1">
          <a:blip r:embed="rId3">
            <a:alphaModFix/>
          </a:blip>
          <a:srcRect t="5388"/>
          <a:stretch/>
        </p:blipFill>
        <p:spPr>
          <a:xfrm>
            <a:off x="626324" y="1323474"/>
            <a:ext cx="7569846" cy="24902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7"/>
          <p:cNvSpPr/>
          <p:nvPr/>
        </p:nvSpPr>
        <p:spPr>
          <a:xfrm>
            <a:off x="3257276" y="4502082"/>
            <a:ext cx="4080954" cy="5289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3200" dirty="0" smtClean="0">
                <a:solidFill>
                  <a:srgbClr val="434343"/>
                </a:solidFill>
              </a:rPr>
              <a:t>An I</a:t>
            </a:r>
            <a:r>
              <a:rPr lang="en-US" sz="3200" dirty="0" smtClean="0">
                <a:solidFill>
                  <a:srgbClr val="434343"/>
                </a:solidFill>
              </a:rPr>
              <a:t>S</a:t>
            </a:r>
            <a:r>
              <a:rPr lang="en" sz="3200" dirty="0" smtClean="0">
                <a:solidFill>
                  <a:srgbClr val="434343"/>
                </a:solidFill>
              </a:rPr>
              <a:t>chool project…</a:t>
            </a:r>
            <a:endParaRPr lang="en" sz="3200" dirty="0">
              <a:solidFill>
                <a:srgbClr val="434343"/>
              </a:solidFill>
            </a:endParaRPr>
          </a:p>
        </p:txBody>
      </p:sp>
      <p:pic>
        <p:nvPicPr>
          <p:cNvPr id="6" name="Shape 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38105" y="4502082"/>
            <a:ext cx="1348695" cy="5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rc 7"/>
          <p:cNvSpPr/>
          <p:nvPr/>
        </p:nvSpPr>
        <p:spPr>
          <a:xfrm flipH="1">
            <a:off x="483079" y="3854690"/>
            <a:ext cx="2318736" cy="4366718"/>
          </a:xfrm>
          <a:prstGeom prst="arc">
            <a:avLst>
              <a:gd name="adj1" fmla="val 16857597"/>
              <a:gd name="adj2" fmla="val 0"/>
            </a:avLst>
          </a:prstGeom>
          <a:ln w="209550">
            <a:solidFill>
              <a:schemeClr val="accent5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536198" y="4072054"/>
            <a:ext cx="30926" cy="1964333"/>
          </a:xfrm>
          <a:prstGeom prst="straightConnector1">
            <a:avLst/>
          </a:prstGeom>
          <a:ln w="209550">
            <a:solidFill>
              <a:schemeClr val="accent5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>
            <a:off x="407755" y="3826811"/>
            <a:ext cx="2318736" cy="4366718"/>
          </a:xfrm>
          <a:prstGeom prst="arc">
            <a:avLst>
              <a:gd name="adj1" fmla="val 16857597"/>
              <a:gd name="adj2" fmla="val 0"/>
            </a:avLst>
          </a:prstGeom>
          <a:ln w="209550">
            <a:solidFill>
              <a:schemeClr val="accent5"/>
            </a:solidFill>
            <a:head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2244" y="481263"/>
            <a:ext cx="8360876" cy="4947386"/>
            <a:chOff x="309114" y="1205564"/>
            <a:chExt cx="7417429" cy="4389120"/>
          </a:xfrm>
        </p:grpSpPr>
        <p:sp>
          <p:nvSpPr>
            <p:cNvPr id="4" name="Rectangle 3"/>
            <p:cNvSpPr/>
            <p:nvPr/>
          </p:nvSpPr>
          <p:spPr>
            <a:xfrm>
              <a:off x="309114" y="1205564"/>
              <a:ext cx="6067621" cy="4389120"/>
            </a:xfrm>
            <a:prstGeom prst="rect">
              <a:avLst/>
            </a:prstGeom>
            <a:ln>
              <a:noFill/>
            </a:ln>
          </p:spPr>
        </p:sp>
        <p:sp>
          <p:nvSpPr>
            <p:cNvPr id="5" name="Freeform 4"/>
            <p:cNvSpPr/>
            <p:nvPr/>
          </p:nvSpPr>
          <p:spPr>
            <a:xfrm>
              <a:off x="745224" y="1208314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smtClean="0">
                  <a:latin typeface="Roboto"/>
                  <a:ea typeface="Roboto"/>
                  <a:cs typeface="Roboto"/>
                  <a:sym typeface="Roboto"/>
                </a:rPr>
                <a:t>System Design</a:t>
              </a:r>
              <a:endParaRPr lang="en-US" sz="2000" kern="1200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531143" y="1208314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636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3636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UX Design 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4317062" y="1208314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7273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7273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smtClean="0">
                  <a:latin typeface="Roboto"/>
                  <a:ea typeface="Roboto"/>
                  <a:cs typeface="Roboto"/>
                  <a:sym typeface="Roboto"/>
                </a:rPr>
                <a:t>User Centered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745224" y="2344808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0909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0909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Usability 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6102981" y="1205564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4545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4545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Search 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102981" y="2344808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18182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18182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NLP  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45224" y="3481302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1818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1818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Information Architecture 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6102981" y="3489896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5455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5455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Info Visualization 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6102981" y="4617794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29091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29091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Info Organization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745224" y="4617795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2727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32727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dirty="0" smtClean="0">
                  <a:latin typeface="Roboto"/>
                  <a:ea typeface="Roboto"/>
                  <a:cs typeface="Roboto"/>
                  <a:sym typeface="Roboto"/>
                </a:rPr>
                <a:t>Data Science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531143" y="4617795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36364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36364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smtClean="0">
                  <a:latin typeface="Roboto"/>
                  <a:ea typeface="Roboto"/>
                  <a:cs typeface="Roboto"/>
                  <a:sym typeface="Roboto"/>
                </a:rPr>
                <a:t>Integration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317062" y="4617795"/>
              <a:ext cx="1623562" cy="974137"/>
            </a:xfrm>
            <a:custGeom>
              <a:avLst/>
              <a:gdLst>
                <a:gd name="connsiteX0" fmla="*/ 0 w 1623562"/>
                <a:gd name="connsiteY0" fmla="*/ 0 h 974137"/>
                <a:gd name="connsiteX1" fmla="*/ 1623562 w 1623562"/>
                <a:gd name="connsiteY1" fmla="*/ 0 h 974137"/>
                <a:gd name="connsiteX2" fmla="*/ 1623562 w 1623562"/>
                <a:gd name="connsiteY2" fmla="*/ 974137 h 974137"/>
                <a:gd name="connsiteX3" fmla="*/ 0 w 1623562"/>
                <a:gd name="connsiteY3" fmla="*/ 974137 h 974137"/>
                <a:gd name="connsiteX4" fmla="*/ 0 w 1623562"/>
                <a:gd name="connsiteY4" fmla="*/ 0 h 974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3562" h="974137">
                  <a:moveTo>
                    <a:pt x="0" y="0"/>
                  </a:moveTo>
                  <a:lnTo>
                    <a:pt x="1623562" y="0"/>
                  </a:lnTo>
                  <a:lnTo>
                    <a:pt x="1623562" y="974137"/>
                  </a:lnTo>
                  <a:lnTo>
                    <a:pt x="0" y="974137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fillRef>
            <a:effectRef idx="0">
              <a:schemeClr val="accent1">
                <a:alpha val="90000"/>
                <a:hueOff val="0"/>
                <a:satOff val="0"/>
                <a:lumOff val="0"/>
                <a:alphaOff val="-4000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" sz="2000" kern="1200" smtClean="0">
                  <a:latin typeface="Roboto"/>
                  <a:ea typeface="Roboto"/>
                  <a:cs typeface="Roboto"/>
                  <a:sym typeface="Roboto"/>
                </a:rPr>
                <a:t>Story Telling</a:t>
              </a:r>
              <a:endParaRPr lang="en" sz="2000" kern="12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0" name="Shape 40"/>
            <p:cNvPicPr preferRelativeResize="0"/>
            <p:nvPr/>
          </p:nvPicPr>
          <p:blipFill rotWithShape="1">
            <a:blip r:embed="rId3">
              <a:alphaModFix/>
            </a:blip>
            <a:srcRect r="70003"/>
            <a:stretch/>
          </p:blipFill>
          <p:spPr>
            <a:xfrm>
              <a:off x="3306109" y="2029459"/>
              <a:ext cx="1859548" cy="21554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 smtClean="0">
                <a:latin typeface="Roboto"/>
                <a:ea typeface="Roboto"/>
                <a:cs typeface="Roboto"/>
                <a:sym typeface="Roboto"/>
              </a:rPr>
              <a:t>Acknowledgements</a:t>
            </a:r>
            <a:endParaRPr lang="en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4139699"/>
          </a:xfrm>
        </p:spPr>
        <p:txBody>
          <a:bodyPr/>
          <a:lstStyle/>
          <a:p>
            <a:pPr lvl="0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Prof. Marti Hearst</a:t>
            </a:r>
          </a:p>
          <a:p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lvl="0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BIDS</a:t>
            </a:r>
          </a:p>
          <a:p>
            <a:endParaRPr lang="en-US" dirty="0">
              <a:latin typeface="Roboto"/>
              <a:ea typeface="Roboto"/>
              <a:cs typeface="Roboto"/>
              <a:sym typeface="Roboto"/>
            </a:endParaRPr>
          </a:p>
          <a:p>
            <a:pPr lvl="0"/>
            <a:r>
              <a:rPr lang="en-US" dirty="0">
                <a:latin typeface="Roboto"/>
                <a:ea typeface="Roboto"/>
                <a:cs typeface="Roboto"/>
                <a:sym typeface="Roboto"/>
              </a:rPr>
              <a:t>All of our interviewees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smtClean="0">
                <a:sym typeface="Roboto"/>
              </a:rPr>
              <a:t>Questions</a:t>
            </a:r>
            <a:endParaRPr lang="en" dirty="0">
              <a:sym typeface="Roboto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e</a:t>
            </a:r>
            <a:r>
              <a:rPr lang="en-US" sz="5400" dirty="0" smtClean="0">
                <a:solidFill>
                  <a:schemeClr val="accent1">
                    <a:lumMod val="60000"/>
                    <a:lumOff val="40000"/>
                  </a:schemeClr>
                </a:solidFill>
                <a:hlinkClick r:id="rId3"/>
              </a:rPr>
              <a:t>nform.ddns.net</a:t>
            </a:r>
            <a:endParaRPr lang="en-US" sz="5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smtClean="0"/>
              <a:t>Questions you might want to ask</a:t>
            </a:r>
            <a:endParaRPr lang="en"/>
          </a:p>
        </p:txBody>
      </p:sp>
      <p:sp>
        <p:nvSpPr>
          <p:cNvPr id="286" name="Shape 286"/>
          <p:cNvSpPr txBox="1">
            <a:spLocks noGrp="1"/>
          </p:cNvSpPr>
          <p:nvPr>
            <p:ph type="body" idx="13"/>
          </p:nvPr>
        </p:nvSpPr>
        <p:spPr/>
        <p:txBody>
          <a:bodyPr/>
          <a:lstStyle/>
          <a:p>
            <a:pPr lvl="0"/>
            <a:r>
              <a:rPr lang="en-US" sz="2400" dirty="0" smtClean="0"/>
              <a:t>Why Energy?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Can you describe the NLP methods more specifically?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 smtClean="0"/>
              <a:t>What would I do with a “story”?</a:t>
            </a:r>
          </a:p>
          <a:p>
            <a:pPr lvl="0"/>
            <a:endParaRPr lang="en-US" sz="2400" dirty="0" smtClean="0"/>
          </a:p>
          <a:p>
            <a:pPr lvl="0"/>
            <a:r>
              <a:rPr lang="en" sz="2400" dirty="0" smtClean="0"/>
              <a:t>What do you see as the next major changes for this app going forward? </a:t>
            </a:r>
            <a:endParaRPr lang="en-US" sz="2400" dirty="0" smtClean="0"/>
          </a:p>
          <a:p>
            <a:pPr lvl="0"/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most users, they see 10 blue links</a:t>
            </a:r>
            <a:endParaRPr lang="en-US" dirty="0"/>
          </a:p>
        </p:txBody>
      </p:sp>
      <p:pic>
        <p:nvPicPr>
          <p:cNvPr id="4" name="Shape 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3" y="1111993"/>
            <a:ext cx="9144000" cy="4687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9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smtClean="0"/>
              <a:t>Appendix</a:t>
            </a:r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Humble Brags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4294967295"/>
          </p:nvPr>
        </p:nvSpPr>
        <p:spPr>
          <a:xfrm>
            <a:off x="457200" y="1333500"/>
            <a:ext cx="8229600" cy="4139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17,000 lines of code (3 different languages)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15 customer interviews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30+ usability tests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4 design critiques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and 1 newborn baby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 txBox="1">
            <a:spLocks noGrp="1"/>
          </p:cNvSpPr>
          <p:nvPr>
            <p:ph type="title"/>
          </p:nvPr>
        </p:nvSpPr>
        <p:spPr>
          <a:xfrm>
            <a:off x="457200" y="73564"/>
            <a:ext cx="8229600" cy="95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System Architecture and Data Flow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47148" y="1134457"/>
            <a:ext cx="8649704" cy="4282495"/>
            <a:chOff x="121299" y="1377094"/>
            <a:chExt cx="11485973" cy="4781104"/>
          </a:xfrm>
        </p:grpSpPr>
        <p:sp>
          <p:nvSpPr>
            <p:cNvPr id="5" name="Rectangle 4"/>
            <p:cNvSpPr/>
            <p:nvPr/>
          </p:nvSpPr>
          <p:spPr>
            <a:xfrm>
              <a:off x="7622931" y="1443762"/>
              <a:ext cx="3984340" cy="3588837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400" dirty="0" smtClean="0">
                  <a:solidFill>
                    <a:schemeClr val="bg1"/>
                  </a:solidFill>
                </a:rPr>
                <a:t>Live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468117" y="2355274"/>
              <a:ext cx="5099010" cy="2677326"/>
            </a:xfrm>
            <a:prstGeom prst="rect">
              <a:avLst/>
            </a:prstGeom>
            <a:no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400" dirty="0" smtClean="0">
                  <a:solidFill>
                    <a:schemeClr val="bg1"/>
                  </a:solidFill>
                </a:rPr>
                <a:t>Offline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1299" y="3415001"/>
              <a:ext cx="914400" cy="457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NYT</a:t>
              </a:r>
              <a:endParaRPr lang="en-US" sz="1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1299" y="4068143"/>
              <a:ext cx="914400" cy="457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Google News</a:t>
              </a:r>
              <a:endParaRPr lang="en-US" sz="12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1299" y="4721285"/>
              <a:ext cx="914400" cy="457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Oil Gas Journal</a:t>
              </a:r>
              <a:endParaRPr lang="en-US" sz="11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74232" y="4329400"/>
              <a:ext cx="914400" cy="597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/>
                <a:t>Kimono </a:t>
              </a:r>
              <a:r>
                <a:rPr lang="en-US" sz="1050" dirty="0" smtClean="0"/>
                <a:t>Scraper</a:t>
              </a:r>
              <a:endParaRPr lang="en-US" sz="11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310728" y="3346967"/>
              <a:ext cx="1287624" cy="5971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Newspaper Scraper</a:t>
              </a:r>
              <a:endParaRPr lang="en-US" sz="12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87618" y="3346967"/>
              <a:ext cx="1287624" cy="5971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Text Processing</a:t>
              </a:r>
              <a:endParaRPr lang="en-US" sz="1200" dirty="0"/>
            </a:p>
          </p:txBody>
        </p:sp>
        <p:sp>
          <p:nvSpPr>
            <p:cNvPr id="13" name="Flowchart: Magnetic Disk 12"/>
            <p:cNvSpPr/>
            <p:nvPr/>
          </p:nvSpPr>
          <p:spPr>
            <a:xfrm>
              <a:off x="7805054" y="5206476"/>
              <a:ext cx="1166328" cy="951722"/>
            </a:xfrm>
            <a:prstGeom prst="flowChartMagneticDisk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 smtClean="0"/>
                <a:t>MongoDb</a:t>
              </a:r>
              <a:endParaRPr lang="en-US" sz="1600" dirty="0"/>
            </a:p>
          </p:txBody>
        </p:sp>
        <p:cxnSp>
          <p:nvCxnSpPr>
            <p:cNvPr id="14" name="Straight Arrow Connector 14"/>
            <p:cNvCxnSpPr>
              <a:stCxn id="8" idx="3"/>
            </p:cNvCxnSpPr>
            <p:nvPr/>
          </p:nvCxnSpPr>
          <p:spPr>
            <a:xfrm>
              <a:off x="1035699" y="4296743"/>
              <a:ext cx="438533" cy="331237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5"/>
            <p:cNvCxnSpPr>
              <a:stCxn id="9" idx="3"/>
            </p:cNvCxnSpPr>
            <p:nvPr/>
          </p:nvCxnSpPr>
          <p:spPr>
            <a:xfrm flipV="1">
              <a:off x="1035699" y="4627980"/>
              <a:ext cx="438533" cy="321905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8"/>
            <p:cNvCxnSpPr>
              <a:stCxn id="7" idx="3"/>
              <a:endCxn id="32" idx="1"/>
            </p:cNvCxnSpPr>
            <p:nvPr/>
          </p:nvCxnSpPr>
          <p:spPr>
            <a:xfrm>
              <a:off x="1035699" y="3643601"/>
              <a:ext cx="1670169" cy="1946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1"/>
            <p:cNvCxnSpPr>
              <a:endCxn id="32" idx="1"/>
            </p:cNvCxnSpPr>
            <p:nvPr/>
          </p:nvCxnSpPr>
          <p:spPr>
            <a:xfrm flipV="1">
              <a:off x="2388632" y="3645547"/>
              <a:ext cx="317236" cy="982433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1" idx="3"/>
              <a:endCxn id="12" idx="1"/>
            </p:cNvCxnSpPr>
            <p:nvPr/>
          </p:nvCxnSpPr>
          <p:spPr>
            <a:xfrm>
              <a:off x="5598352" y="3645547"/>
              <a:ext cx="28926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7"/>
            <p:cNvCxnSpPr>
              <a:stCxn id="12" idx="3"/>
              <a:endCxn id="13" idx="2"/>
            </p:cNvCxnSpPr>
            <p:nvPr/>
          </p:nvCxnSpPr>
          <p:spPr>
            <a:xfrm>
              <a:off x="7175242" y="3645547"/>
              <a:ext cx="629812" cy="2036790"/>
            </a:xfrm>
            <a:prstGeom prst="bentConnector3">
              <a:avLst>
                <a:gd name="adj1" fmla="val 25802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44858" y="2723991"/>
              <a:ext cx="914400" cy="4572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EIA Data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3332" y="3297105"/>
              <a:ext cx="575158" cy="30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API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3169" y="5032600"/>
              <a:ext cx="1496589" cy="51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Search Scrape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Elbow Connector 38"/>
            <p:cNvCxnSpPr>
              <a:stCxn id="20" idx="3"/>
              <a:endCxn id="34" idx="1"/>
            </p:cNvCxnSpPr>
            <p:nvPr/>
          </p:nvCxnSpPr>
          <p:spPr>
            <a:xfrm>
              <a:off x="1059258" y="2952591"/>
              <a:ext cx="164661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613654" y="2577342"/>
              <a:ext cx="575158" cy="30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API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87806" y="5369757"/>
              <a:ext cx="1819466" cy="6251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Elastic Search</a:t>
              </a:r>
              <a:endParaRPr lang="en-US" sz="18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03192" y="4268757"/>
              <a:ext cx="1371604" cy="6228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Get Results</a:t>
              </a:r>
              <a:endParaRPr lang="en-US" sz="1200" dirty="0"/>
            </a:p>
          </p:txBody>
        </p:sp>
        <p:cxnSp>
          <p:nvCxnSpPr>
            <p:cNvPr id="27" name="Straight Arrow Connector 26"/>
            <p:cNvCxnSpPr>
              <a:stCxn id="13" idx="4"/>
            </p:cNvCxnSpPr>
            <p:nvPr/>
          </p:nvCxnSpPr>
          <p:spPr>
            <a:xfrm>
              <a:off x="8971382" y="5682337"/>
              <a:ext cx="81642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66"/>
            <p:cNvCxnSpPr>
              <a:stCxn id="13" idx="1"/>
              <a:endCxn id="26" idx="2"/>
            </p:cNvCxnSpPr>
            <p:nvPr/>
          </p:nvCxnSpPr>
          <p:spPr>
            <a:xfrm rot="5400000" flipH="1" flipV="1">
              <a:off x="8231155" y="5048637"/>
              <a:ext cx="314902" cy="77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66"/>
            <p:cNvCxnSpPr>
              <a:stCxn id="32" idx="3"/>
              <a:endCxn id="11" idx="1"/>
            </p:cNvCxnSpPr>
            <p:nvPr/>
          </p:nvCxnSpPr>
          <p:spPr>
            <a:xfrm>
              <a:off x="3993492" y="3645547"/>
              <a:ext cx="31723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8696125" y="1619419"/>
              <a:ext cx="1819466" cy="625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Front End</a:t>
              </a:r>
              <a:endParaRPr lang="en-US" sz="18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696131" y="2574511"/>
              <a:ext cx="1819466" cy="62516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App Views (Web Services)</a:t>
              </a:r>
              <a:endParaRPr lang="en-US" sz="1200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705868" y="3346967"/>
              <a:ext cx="1287624" cy="5971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API Loader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489757" y="4667933"/>
              <a:ext cx="575158" cy="30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API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705868" y="2654011"/>
              <a:ext cx="1287624" cy="59716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API Loader</a:t>
              </a:r>
              <a:endParaRPr lang="en-US" sz="1200" dirty="0"/>
            </a:p>
          </p:txBody>
        </p:sp>
        <p:cxnSp>
          <p:nvCxnSpPr>
            <p:cNvPr id="35" name="Straight Arrow Connector 15"/>
            <p:cNvCxnSpPr>
              <a:stCxn id="34" idx="3"/>
              <a:endCxn id="13" idx="2"/>
            </p:cNvCxnSpPr>
            <p:nvPr/>
          </p:nvCxnSpPr>
          <p:spPr>
            <a:xfrm>
              <a:off x="3993492" y="2952591"/>
              <a:ext cx="3811562" cy="2729746"/>
            </a:xfrm>
            <a:prstGeom prst="bentConnector3">
              <a:avLst>
                <a:gd name="adj1" fmla="val 87803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702416" y="3427981"/>
              <a:ext cx="1371604" cy="6228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Calculate Statistics</a:t>
              </a:r>
              <a:endParaRPr lang="en-US" sz="12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10089740" y="4262922"/>
              <a:ext cx="1209874" cy="634486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Search Query</a:t>
              </a:r>
              <a:endParaRPr lang="en-US" sz="1200" dirty="0"/>
            </a:p>
          </p:txBody>
        </p:sp>
        <p:cxnSp>
          <p:nvCxnSpPr>
            <p:cNvPr id="38" name="Straight Arrow Connector 66"/>
            <p:cNvCxnSpPr>
              <a:stCxn id="37" idx="2"/>
            </p:cNvCxnSpPr>
            <p:nvPr/>
          </p:nvCxnSpPr>
          <p:spPr>
            <a:xfrm rot="16200000" flipH="1">
              <a:off x="10459934" y="5132151"/>
              <a:ext cx="472349" cy="2862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66"/>
            <p:cNvCxnSpPr>
              <a:stCxn id="26" idx="3"/>
            </p:cNvCxnSpPr>
            <p:nvPr/>
          </p:nvCxnSpPr>
          <p:spPr>
            <a:xfrm>
              <a:off x="9074796" y="4580166"/>
              <a:ext cx="908959" cy="789591"/>
            </a:xfrm>
            <a:prstGeom prst="bentConnector3">
              <a:avLst>
                <a:gd name="adj1" fmla="val 98246"/>
              </a:avLst>
            </a:prstGeom>
            <a:ln w="38100">
              <a:solidFill>
                <a:schemeClr val="accent6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66"/>
            <p:cNvCxnSpPr>
              <a:endCxn id="37" idx="0"/>
            </p:cNvCxnSpPr>
            <p:nvPr/>
          </p:nvCxnSpPr>
          <p:spPr>
            <a:xfrm>
              <a:off x="10515597" y="2887091"/>
              <a:ext cx="179080" cy="1375831"/>
            </a:xfrm>
            <a:prstGeom prst="bentConnector2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66"/>
            <p:cNvCxnSpPr>
              <a:stCxn id="26" idx="0"/>
              <a:endCxn id="36" idx="2"/>
            </p:cNvCxnSpPr>
            <p:nvPr/>
          </p:nvCxnSpPr>
          <p:spPr>
            <a:xfrm rot="16200000" flipV="1">
              <a:off x="8279627" y="4159390"/>
              <a:ext cx="217959" cy="77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66"/>
            <p:cNvCxnSpPr>
              <a:stCxn id="36" idx="0"/>
            </p:cNvCxnSpPr>
            <p:nvPr/>
          </p:nvCxnSpPr>
          <p:spPr>
            <a:xfrm rot="5400000" flipH="1" flipV="1">
              <a:off x="8271729" y="3003580"/>
              <a:ext cx="540890" cy="307913"/>
            </a:xfrm>
            <a:prstGeom prst="bentConnector2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66"/>
            <p:cNvCxnSpPr/>
            <p:nvPr/>
          </p:nvCxnSpPr>
          <p:spPr>
            <a:xfrm rot="16200000" flipV="1">
              <a:off x="9440895" y="2409542"/>
              <a:ext cx="329932" cy="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993492" y="1377094"/>
              <a:ext cx="2063071" cy="515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Flask App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Arrow Connector 44"/>
            <p:cNvCxnSpPr>
              <a:stCxn id="44" idx="3"/>
            </p:cNvCxnSpPr>
            <p:nvPr/>
          </p:nvCxnSpPr>
          <p:spPr>
            <a:xfrm>
              <a:off x="6056563" y="1634803"/>
              <a:ext cx="1464634" cy="70735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44" idx="2"/>
              <a:endCxn id="6" idx="0"/>
            </p:cNvCxnSpPr>
            <p:nvPr/>
          </p:nvCxnSpPr>
          <p:spPr>
            <a:xfrm flipH="1">
              <a:off x="5017623" y="1892510"/>
              <a:ext cx="7404" cy="462763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5274666" y="5316436"/>
              <a:ext cx="1819466" cy="625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Geocoder</a:t>
              </a:r>
              <a:endParaRPr lang="en-US" sz="1800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91201" y="5316436"/>
              <a:ext cx="1819466" cy="6251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 smtClean="0"/>
                <a:t>Stanford NER</a:t>
              </a:r>
              <a:endParaRPr lang="en-US" sz="1800" dirty="0"/>
            </a:p>
          </p:txBody>
        </p:sp>
        <p:cxnSp>
          <p:nvCxnSpPr>
            <p:cNvPr id="49" name="Straight Arrow Connector 66"/>
            <p:cNvCxnSpPr>
              <a:endCxn id="12" idx="2"/>
            </p:cNvCxnSpPr>
            <p:nvPr/>
          </p:nvCxnSpPr>
          <p:spPr>
            <a:xfrm rot="5400000" flipH="1" flipV="1">
              <a:off x="4680028" y="3465034"/>
              <a:ext cx="1372309" cy="2330496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66"/>
            <p:cNvCxnSpPr>
              <a:endCxn id="12" idx="2"/>
            </p:cNvCxnSpPr>
            <p:nvPr/>
          </p:nvCxnSpPr>
          <p:spPr>
            <a:xfrm rot="5400000" flipH="1" flipV="1">
              <a:off x="5671760" y="4456767"/>
              <a:ext cx="1372309" cy="347031"/>
            </a:xfrm>
            <a:prstGeom prst="bentConnector3">
              <a:avLst>
                <a:gd name="adj1" fmla="val 50000"/>
              </a:avLst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 smtClean="0"/>
              <a:t>Processing</a:t>
            </a:r>
          </a:p>
          <a:p>
            <a:r>
              <a:rPr lang="en" dirty="0" smtClean="0"/>
              <a:t>Named Entities</a:t>
            </a:r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86179" y="1437627"/>
            <a:ext cx="8306408" cy="3805705"/>
            <a:chOff x="514905" y="1535836"/>
            <a:chExt cx="10277764" cy="3757230"/>
          </a:xfrm>
        </p:grpSpPr>
        <p:sp>
          <p:nvSpPr>
            <p:cNvPr id="5" name="Pentagon 4"/>
            <p:cNvSpPr/>
            <p:nvPr/>
          </p:nvSpPr>
          <p:spPr>
            <a:xfrm>
              <a:off x="514905" y="1535836"/>
              <a:ext cx="3840480" cy="1003178"/>
            </a:xfrm>
            <a:prstGeom prst="homePlat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882" tIns="37882" rIns="37882" bIns="3788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1. Scrape and Parse Articles</a:t>
              </a:r>
            </a:p>
          </p:txBody>
        </p:sp>
        <p:sp>
          <p:nvSpPr>
            <p:cNvPr id="14" name="Chevron 13"/>
            <p:cNvSpPr/>
            <p:nvPr/>
          </p:nvSpPr>
          <p:spPr>
            <a:xfrm>
              <a:off x="3984342" y="1546489"/>
              <a:ext cx="3840480" cy="1003178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315871"/>
                <a:satOff val="10162"/>
                <a:lumOff val="15294"/>
                <a:alphaOff val="0"/>
              </a:schemeClr>
            </a:fillRef>
            <a:effectRef idx="0">
              <a:schemeClr val="accent5">
                <a:hueOff val="-4315871"/>
                <a:satOff val="10162"/>
                <a:lumOff val="152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882" tIns="37882" rIns="37882" bIns="3788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2. Process Named Entities</a:t>
              </a:r>
            </a:p>
          </p:txBody>
        </p:sp>
        <p:sp>
          <p:nvSpPr>
            <p:cNvPr id="23" name="Chevron 22"/>
            <p:cNvSpPr/>
            <p:nvPr/>
          </p:nvSpPr>
          <p:spPr>
            <a:xfrm>
              <a:off x="7453778" y="1535836"/>
              <a:ext cx="3338891" cy="1003178"/>
            </a:xfrm>
            <a:custGeom>
              <a:avLst/>
              <a:gdLst>
                <a:gd name="connsiteX0" fmla="*/ 0 w 3840480"/>
                <a:gd name="connsiteY0" fmla="*/ 0 h 1003178"/>
                <a:gd name="connsiteX1" fmla="*/ 3338891 w 3840480"/>
                <a:gd name="connsiteY1" fmla="*/ 0 h 1003178"/>
                <a:gd name="connsiteX2" fmla="*/ 3840480 w 3840480"/>
                <a:gd name="connsiteY2" fmla="*/ 501589 h 1003178"/>
                <a:gd name="connsiteX3" fmla="*/ 3338891 w 3840480"/>
                <a:gd name="connsiteY3" fmla="*/ 1003178 h 1003178"/>
                <a:gd name="connsiteX4" fmla="*/ 0 w 3840480"/>
                <a:gd name="connsiteY4" fmla="*/ 1003178 h 1003178"/>
                <a:gd name="connsiteX5" fmla="*/ 501589 w 3840480"/>
                <a:gd name="connsiteY5" fmla="*/ 501589 h 1003178"/>
                <a:gd name="connsiteX6" fmla="*/ 0 w 3840480"/>
                <a:gd name="connsiteY6" fmla="*/ 0 h 1003178"/>
                <a:gd name="connsiteX0" fmla="*/ 0 w 3338891"/>
                <a:gd name="connsiteY0" fmla="*/ 0 h 1003178"/>
                <a:gd name="connsiteX1" fmla="*/ 3338891 w 3338891"/>
                <a:gd name="connsiteY1" fmla="*/ 0 h 1003178"/>
                <a:gd name="connsiteX2" fmla="*/ 3338891 w 3338891"/>
                <a:gd name="connsiteY2" fmla="*/ 1003178 h 1003178"/>
                <a:gd name="connsiteX3" fmla="*/ 0 w 3338891"/>
                <a:gd name="connsiteY3" fmla="*/ 1003178 h 1003178"/>
                <a:gd name="connsiteX4" fmla="*/ 501589 w 3338891"/>
                <a:gd name="connsiteY4" fmla="*/ 501589 h 1003178"/>
                <a:gd name="connsiteX5" fmla="*/ 0 w 3338891"/>
                <a:gd name="connsiteY5" fmla="*/ 0 h 1003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8891" h="1003178">
                  <a:moveTo>
                    <a:pt x="0" y="0"/>
                  </a:moveTo>
                  <a:lnTo>
                    <a:pt x="3338891" y="0"/>
                  </a:lnTo>
                  <a:lnTo>
                    <a:pt x="3338891" y="1003178"/>
                  </a:lnTo>
                  <a:lnTo>
                    <a:pt x="0" y="1003178"/>
                  </a:lnTo>
                  <a:lnTo>
                    <a:pt x="501589" y="501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8631742"/>
                <a:satOff val="20324"/>
                <a:lumOff val="30589"/>
                <a:alphaOff val="0"/>
              </a:schemeClr>
            </a:fillRef>
            <a:effectRef idx="0">
              <a:schemeClr val="accent5">
                <a:hueOff val="-8631742"/>
                <a:satOff val="20324"/>
                <a:lumOff val="3058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882" tIns="37882" rIns="37882" bIns="37882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/>
                <a:t>3. Post Processing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14905" y="2693854"/>
              <a:ext cx="3291840" cy="5146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Scrape HTML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4905" y="3388693"/>
              <a:ext cx="3291840" cy="5146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-880225"/>
                <a:satOff val="3812"/>
                <a:lumOff val="599"/>
                <a:alphaOff val="0"/>
              </a:schemeClr>
            </a:lnRef>
            <a:fillRef idx="1">
              <a:schemeClr val="accent5">
                <a:tint val="40000"/>
                <a:alpha val="90000"/>
                <a:hueOff val="-880225"/>
                <a:satOff val="3812"/>
                <a:lumOff val="59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880225"/>
                <a:satOff val="3812"/>
                <a:lumOff val="59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Extract Text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4905" y="4083532"/>
              <a:ext cx="3291840" cy="5146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-1760450"/>
                <a:satOff val="7625"/>
                <a:lumOff val="1199"/>
                <a:alphaOff val="0"/>
              </a:schemeClr>
            </a:lnRef>
            <a:fillRef idx="1">
              <a:schemeClr val="accent5">
                <a:tint val="40000"/>
                <a:alpha val="90000"/>
                <a:hueOff val="-1760450"/>
                <a:satOff val="7625"/>
                <a:lumOff val="1199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1760450"/>
                <a:satOff val="7625"/>
                <a:lumOff val="119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Run built-in library NLP</a:t>
              </a:r>
              <a:br>
                <a:rPr lang="en-US" sz="1200" kern="1200" dirty="0"/>
              </a:br>
              <a:r>
                <a:rPr lang="en-US" sz="900" kern="1200" dirty="0"/>
                <a:t>(Keywords, Summary, Metadata)</a:t>
              </a:r>
              <a:endParaRPr lang="en-US" sz="1200" kern="12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84342" y="2693854"/>
              <a:ext cx="3291840" cy="5146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-3520899"/>
                <a:satOff val="15249"/>
                <a:lumOff val="2398"/>
                <a:alphaOff val="0"/>
              </a:schemeClr>
            </a:lnRef>
            <a:fillRef idx="1">
              <a:schemeClr val="accent5">
                <a:tint val="40000"/>
                <a:alpha val="90000"/>
                <a:hueOff val="-3520899"/>
                <a:satOff val="15249"/>
                <a:lumOff val="2398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3520899"/>
                <a:satOff val="15249"/>
                <a:lumOff val="239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Run Stanford NER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84342" y="3388693"/>
              <a:ext cx="3291840" cy="5146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-4401124"/>
                <a:satOff val="19061"/>
                <a:lumOff val="2997"/>
                <a:alphaOff val="0"/>
              </a:schemeClr>
            </a:lnRef>
            <a:fillRef idx="1">
              <a:schemeClr val="accent5">
                <a:tint val="40000"/>
                <a:alpha val="90000"/>
                <a:hueOff val="-4401124"/>
                <a:satOff val="19061"/>
                <a:lumOff val="299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4401124"/>
                <a:satOff val="19061"/>
                <a:lumOff val="299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Process Person Names</a:t>
              </a:r>
              <a:br>
                <a:rPr lang="en-US" sz="1200" kern="1200" dirty="0"/>
              </a:br>
              <a:r>
                <a:rPr lang="en-US" sz="900" kern="1200" dirty="0"/>
                <a:t>Reverse lookup, Freebase mapping</a:t>
              </a:r>
              <a:endParaRPr lang="en-US" sz="1200" kern="1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84342" y="4083532"/>
              <a:ext cx="3291840" cy="5146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-5281349"/>
                <a:satOff val="22874"/>
                <a:lumOff val="3597"/>
                <a:alphaOff val="0"/>
              </a:schemeClr>
            </a:lnRef>
            <a:fillRef idx="1">
              <a:schemeClr val="accent5">
                <a:tint val="40000"/>
                <a:alpha val="90000"/>
                <a:hueOff val="-5281349"/>
                <a:satOff val="22874"/>
                <a:lumOff val="3597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5281349"/>
                <a:satOff val="22874"/>
                <a:lumOff val="3597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Process Locations</a:t>
              </a:r>
              <a:br>
                <a:rPr lang="en-US" sz="1200" kern="1200" dirty="0"/>
              </a:br>
              <a:r>
                <a:rPr lang="en-US" sz="900" kern="1200" dirty="0"/>
                <a:t>Geocoding APIs</a:t>
              </a:r>
              <a:endParaRPr lang="en-US" sz="1200" kern="1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84342" y="4778371"/>
              <a:ext cx="3291840" cy="51469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5">
                <a:tint val="40000"/>
                <a:alpha val="90000"/>
                <a:hueOff val="-6161574"/>
                <a:satOff val="26686"/>
                <a:lumOff val="4196"/>
                <a:alphaOff val="0"/>
              </a:schemeClr>
            </a:lnRef>
            <a:fillRef idx="1">
              <a:schemeClr val="accent5">
                <a:tint val="40000"/>
                <a:alpha val="90000"/>
                <a:hueOff val="-6161574"/>
                <a:satOff val="26686"/>
                <a:lumOff val="419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6161574"/>
                <a:satOff val="26686"/>
                <a:lumOff val="419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Process Organizations</a:t>
              </a:r>
              <a:br>
                <a:rPr lang="en-US" sz="1200" kern="1200" dirty="0"/>
              </a:br>
              <a:r>
                <a:rPr lang="en-US" sz="900" kern="1200" dirty="0"/>
                <a:t>Decode Abbreviations, Freebase Mapping</a:t>
              </a:r>
              <a:endParaRPr lang="en-US" sz="1200" kern="12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53777" y="2693854"/>
              <a:ext cx="3338891" cy="514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5">
                <a:tint val="40000"/>
                <a:alpha val="90000"/>
                <a:hueOff val="-7041798"/>
                <a:satOff val="30498"/>
                <a:lumOff val="4796"/>
                <a:alphaOff val="0"/>
              </a:schemeClr>
            </a:lnRef>
            <a:fillRef idx="1">
              <a:schemeClr val="accent5">
                <a:tint val="40000"/>
                <a:alpha val="90000"/>
                <a:hueOff val="-7041798"/>
                <a:satOff val="30498"/>
                <a:lumOff val="4796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041798"/>
                <a:satOff val="30498"/>
                <a:lumOff val="4796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Clean Results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453777" y="3388693"/>
              <a:ext cx="3338891" cy="514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5">
                <a:tint val="40000"/>
                <a:alpha val="90000"/>
                <a:hueOff val="-7922023"/>
                <a:satOff val="34311"/>
                <a:lumOff val="5395"/>
                <a:alphaOff val="0"/>
              </a:schemeClr>
            </a:lnRef>
            <a:fillRef idx="1">
              <a:schemeClr val="accent5">
                <a:tint val="40000"/>
                <a:alpha val="90000"/>
                <a:hueOff val="-7922023"/>
                <a:satOff val="34311"/>
                <a:lumOff val="5395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7922023"/>
                <a:satOff val="34311"/>
                <a:lumOff val="539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Generate Basic Statistics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53777" y="4083532"/>
              <a:ext cx="3338891" cy="51469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5">
                <a:tint val="40000"/>
                <a:alpha val="90000"/>
                <a:hueOff val="-8802248"/>
                <a:satOff val="38123"/>
                <a:lumOff val="5995"/>
                <a:alphaOff val="0"/>
              </a:schemeClr>
            </a:lnRef>
            <a:fillRef idx="1">
              <a:schemeClr val="accent5">
                <a:tint val="40000"/>
                <a:alpha val="90000"/>
                <a:hueOff val="-8802248"/>
                <a:satOff val="38123"/>
                <a:lumOff val="5995"/>
                <a:alphaOff val="0"/>
              </a:schemeClr>
            </a:fillRef>
            <a:effectRef idx="0">
              <a:schemeClr val="accent5">
                <a:tint val="40000"/>
                <a:alpha val="90000"/>
                <a:hueOff val="-8802248"/>
                <a:satOff val="38123"/>
                <a:lumOff val="599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262" tIns="30262" rIns="30262" bIns="30262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Save to DB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Article scraping and processing pipeline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839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1611297" y="1401773"/>
            <a:ext cx="7248740" cy="3829983"/>
            <a:chOff x="715854" y="653526"/>
            <a:chExt cx="10493847" cy="4193477"/>
          </a:xfrm>
        </p:grpSpPr>
        <p:sp>
          <p:nvSpPr>
            <p:cNvPr id="25" name="Freeform 24"/>
            <p:cNvSpPr/>
            <p:nvPr/>
          </p:nvSpPr>
          <p:spPr>
            <a:xfrm>
              <a:off x="3858841" y="2440732"/>
              <a:ext cx="1001874" cy="745686"/>
            </a:xfrm>
            <a:custGeom>
              <a:avLst/>
              <a:gdLst>
                <a:gd name="connsiteX0" fmla="*/ 0 w 1001874"/>
                <a:gd name="connsiteY0" fmla="*/ 0 h 601124"/>
                <a:gd name="connsiteX1" fmla="*/ 1001874 w 1001874"/>
                <a:gd name="connsiteY1" fmla="*/ 0 h 601124"/>
                <a:gd name="connsiteX2" fmla="*/ 1001874 w 1001874"/>
                <a:gd name="connsiteY2" fmla="*/ 601124 h 601124"/>
                <a:gd name="connsiteX3" fmla="*/ 0 w 1001874"/>
                <a:gd name="connsiteY3" fmla="*/ 601124 h 601124"/>
                <a:gd name="connsiteX4" fmla="*/ 0 w 1001874"/>
                <a:gd name="connsiteY4" fmla="*/ 0 h 60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874" h="601124">
                  <a:moveTo>
                    <a:pt x="0" y="0"/>
                  </a:moveTo>
                  <a:lnTo>
                    <a:pt x="1001874" y="0"/>
                  </a:lnTo>
                  <a:lnTo>
                    <a:pt x="1001874" y="601124"/>
                  </a:lnTo>
                  <a:lnTo>
                    <a:pt x="0" y="60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/>
                <a:t>President Obama (1)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60904" y="2440732"/>
              <a:ext cx="1001874" cy="745686"/>
            </a:xfrm>
            <a:custGeom>
              <a:avLst/>
              <a:gdLst>
                <a:gd name="connsiteX0" fmla="*/ 0 w 1001874"/>
                <a:gd name="connsiteY0" fmla="*/ 0 h 601124"/>
                <a:gd name="connsiteX1" fmla="*/ 1001874 w 1001874"/>
                <a:gd name="connsiteY1" fmla="*/ 0 h 601124"/>
                <a:gd name="connsiteX2" fmla="*/ 1001874 w 1001874"/>
                <a:gd name="connsiteY2" fmla="*/ 601124 h 601124"/>
                <a:gd name="connsiteX3" fmla="*/ 0 w 1001874"/>
                <a:gd name="connsiteY3" fmla="*/ 601124 h 601124"/>
                <a:gd name="connsiteX4" fmla="*/ 0 w 1001874"/>
                <a:gd name="connsiteY4" fmla="*/ 0 h 60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874" h="601124">
                  <a:moveTo>
                    <a:pt x="0" y="0"/>
                  </a:moveTo>
                  <a:lnTo>
                    <a:pt x="1001874" y="0"/>
                  </a:lnTo>
                  <a:lnTo>
                    <a:pt x="1001874" y="601124"/>
                  </a:lnTo>
                  <a:lnTo>
                    <a:pt x="0" y="60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Ken Salazar (5)</a:t>
              </a:r>
            </a:p>
          </p:txBody>
        </p:sp>
        <p:sp>
          <p:nvSpPr>
            <p:cNvPr id="27" name="Freeform 26"/>
            <p:cNvSpPr/>
            <p:nvPr/>
          </p:nvSpPr>
          <p:spPr>
            <a:xfrm>
              <a:off x="6062966" y="2440732"/>
              <a:ext cx="1001874" cy="745686"/>
            </a:xfrm>
            <a:custGeom>
              <a:avLst/>
              <a:gdLst>
                <a:gd name="connsiteX0" fmla="*/ 0 w 1001874"/>
                <a:gd name="connsiteY0" fmla="*/ 0 h 601124"/>
                <a:gd name="connsiteX1" fmla="*/ 1001874 w 1001874"/>
                <a:gd name="connsiteY1" fmla="*/ 0 h 601124"/>
                <a:gd name="connsiteX2" fmla="*/ 1001874 w 1001874"/>
                <a:gd name="connsiteY2" fmla="*/ 601124 h 601124"/>
                <a:gd name="connsiteX3" fmla="*/ 0 w 1001874"/>
                <a:gd name="connsiteY3" fmla="*/ 601124 h 601124"/>
                <a:gd name="connsiteX4" fmla="*/ 0 w 1001874"/>
                <a:gd name="connsiteY4" fmla="*/ 0 h 60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874" h="601124">
                  <a:moveTo>
                    <a:pt x="0" y="0"/>
                  </a:moveTo>
                  <a:lnTo>
                    <a:pt x="1001874" y="0"/>
                  </a:lnTo>
                  <a:lnTo>
                    <a:pt x="1001874" y="601124"/>
                  </a:lnTo>
                  <a:lnTo>
                    <a:pt x="0" y="60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Tom Vilsack (1)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7165029" y="2440732"/>
              <a:ext cx="1001874" cy="745686"/>
            </a:xfrm>
            <a:custGeom>
              <a:avLst/>
              <a:gdLst>
                <a:gd name="connsiteX0" fmla="*/ 0 w 1001874"/>
                <a:gd name="connsiteY0" fmla="*/ 0 h 601124"/>
                <a:gd name="connsiteX1" fmla="*/ 1001874 w 1001874"/>
                <a:gd name="connsiteY1" fmla="*/ 0 h 601124"/>
                <a:gd name="connsiteX2" fmla="*/ 1001874 w 1001874"/>
                <a:gd name="connsiteY2" fmla="*/ 601124 h 601124"/>
                <a:gd name="connsiteX3" fmla="*/ 0 w 1001874"/>
                <a:gd name="connsiteY3" fmla="*/ 601124 h 601124"/>
                <a:gd name="connsiteX4" fmla="*/ 0 w 1001874"/>
                <a:gd name="connsiteY4" fmla="*/ 0 h 60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874" h="601124">
                  <a:moveTo>
                    <a:pt x="0" y="0"/>
                  </a:moveTo>
                  <a:lnTo>
                    <a:pt x="1001874" y="0"/>
                  </a:lnTo>
                  <a:lnTo>
                    <a:pt x="1001874" y="601124"/>
                  </a:lnTo>
                  <a:lnTo>
                    <a:pt x="0" y="60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/>
                <a:t>Luke Popovich (2)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715854" y="3683483"/>
              <a:ext cx="10493847" cy="1163520"/>
              <a:chOff x="696674" y="2706385"/>
              <a:chExt cx="10493847" cy="1163520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696674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/>
                  <a:t>Barack Obama</a:t>
                </a: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696674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http://freebase.com/m/02mjmr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US President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count : 3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403232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/>
                  <a:t>Ken Salazar</a:t>
                </a: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403232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http://freebase.com/m/03mdtj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U.S. Congressperson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count : 5</a:t>
                </a: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6109790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/>
                  <a:t>Tom Vilsack</a:t>
                </a: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6109790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http://freebase.com/m/0pf6f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Politician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count : 1</a:t>
                </a: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8816348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800" kern="1200" dirty="0"/>
                  <a:t>Luke Popovich</a:t>
                </a: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8816348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null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null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count : 2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870836" y="653526"/>
              <a:ext cx="10183883" cy="1369956"/>
              <a:chOff x="4948" y="712682"/>
              <a:chExt cx="10183883" cy="1369956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4948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Barack Obama</a:t>
                </a: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938471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Ken Salazar</a:t>
                </a: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1871994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/>
                  <a:t>Salazar</a:t>
                </a: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2805516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President Obama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3739039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Salazar</a:t>
                </a: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4672562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/>
                  <a:t>Tom Vilsack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5606085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Obama</a:t>
                </a: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6539608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Salazar</a:t>
                </a: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7473130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/>
                  <a:t>Salazar</a:t>
                </a: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8406652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kern="1200" dirty="0"/>
                  <a:t>Luke Popovich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9340175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00" kern="1200"/>
                  <a:t>Popovich</a:t>
                </a:r>
              </a:p>
            </p:txBody>
          </p:sp>
          <p:sp>
            <p:nvSpPr>
              <p:cNvPr id="72" name="Arc 71"/>
              <p:cNvSpPr/>
              <p:nvPr/>
            </p:nvSpPr>
            <p:spPr>
              <a:xfrm>
                <a:off x="1276350" y="1186049"/>
                <a:ext cx="1085777" cy="423222"/>
              </a:xfrm>
              <a:prstGeom prst="arc">
                <a:avLst>
                  <a:gd name="adj1" fmla="val 11223884"/>
                  <a:gd name="adj2" fmla="val 21196335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Arc 72"/>
              <p:cNvSpPr/>
              <p:nvPr/>
            </p:nvSpPr>
            <p:spPr>
              <a:xfrm>
                <a:off x="1276350" y="1047734"/>
                <a:ext cx="2922270" cy="611376"/>
              </a:xfrm>
              <a:prstGeom prst="arc">
                <a:avLst>
                  <a:gd name="adj1" fmla="val 10826686"/>
                  <a:gd name="adj2" fmla="val 215581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4" name="Arc 73"/>
              <p:cNvSpPr/>
              <p:nvPr/>
            </p:nvSpPr>
            <p:spPr>
              <a:xfrm>
                <a:off x="1276350" y="896645"/>
                <a:ext cx="5784905" cy="914865"/>
              </a:xfrm>
              <a:prstGeom prst="arc">
                <a:avLst>
                  <a:gd name="adj1" fmla="val 10826686"/>
                  <a:gd name="adj2" fmla="val 215581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5" name="Arc 74"/>
              <p:cNvSpPr/>
              <p:nvPr/>
            </p:nvSpPr>
            <p:spPr>
              <a:xfrm>
                <a:off x="1276351" y="712682"/>
                <a:ext cx="6569764" cy="1369956"/>
              </a:xfrm>
              <a:prstGeom prst="arc">
                <a:avLst>
                  <a:gd name="adj1" fmla="val 10826686"/>
                  <a:gd name="adj2" fmla="val 215581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" name="Arc 76"/>
              <p:cNvSpPr/>
              <p:nvPr/>
            </p:nvSpPr>
            <p:spPr>
              <a:xfrm>
                <a:off x="8775852" y="1186049"/>
                <a:ext cx="1085777" cy="423222"/>
              </a:xfrm>
              <a:prstGeom prst="arc">
                <a:avLst>
                  <a:gd name="adj1" fmla="val 11223884"/>
                  <a:gd name="adj2" fmla="val 21196335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Arc 77"/>
              <p:cNvSpPr/>
              <p:nvPr/>
            </p:nvSpPr>
            <p:spPr>
              <a:xfrm>
                <a:off x="553907" y="825003"/>
                <a:ext cx="5509059" cy="1058150"/>
              </a:xfrm>
              <a:prstGeom prst="arc">
                <a:avLst>
                  <a:gd name="adj1" fmla="val 10826686"/>
                  <a:gd name="adj2" fmla="val 21558146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cxnSp>
          <p:nvCxnSpPr>
            <p:cNvPr id="81" name="Straight Arrow Connector 80"/>
            <p:cNvCxnSpPr/>
            <p:nvPr/>
          </p:nvCxnSpPr>
          <p:spPr>
            <a:xfrm>
              <a:off x="1442176" y="1846129"/>
              <a:ext cx="1780198" cy="57963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096522" y="1824634"/>
              <a:ext cx="437596" cy="642471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2375560" y="1849705"/>
              <a:ext cx="3054536" cy="616557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H="1">
              <a:off x="7631346" y="1824634"/>
              <a:ext cx="2212535" cy="62432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1951371" y="3114138"/>
              <a:ext cx="2433091" cy="564317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6534118" y="3121307"/>
              <a:ext cx="781938" cy="557148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>
              <a:off x="4530860" y="3091222"/>
              <a:ext cx="899235" cy="609438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7631346" y="3121307"/>
              <a:ext cx="2391268" cy="57935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reeform 109"/>
            <p:cNvSpPr/>
            <p:nvPr/>
          </p:nvSpPr>
          <p:spPr>
            <a:xfrm>
              <a:off x="2721437" y="2448957"/>
              <a:ext cx="1001874" cy="745686"/>
            </a:xfrm>
            <a:custGeom>
              <a:avLst/>
              <a:gdLst>
                <a:gd name="connsiteX0" fmla="*/ 0 w 1001874"/>
                <a:gd name="connsiteY0" fmla="*/ 0 h 601124"/>
                <a:gd name="connsiteX1" fmla="*/ 1001874 w 1001874"/>
                <a:gd name="connsiteY1" fmla="*/ 0 h 601124"/>
                <a:gd name="connsiteX2" fmla="*/ 1001874 w 1001874"/>
                <a:gd name="connsiteY2" fmla="*/ 601124 h 601124"/>
                <a:gd name="connsiteX3" fmla="*/ 0 w 1001874"/>
                <a:gd name="connsiteY3" fmla="*/ 601124 h 601124"/>
                <a:gd name="connsiteX4" fmla="*/ 0 w 1001874"/>
                <a:gd name="connsiteY4" fmla="*/ 0 h 60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1874" h="601124">
                  <a:moveTo>
                    <a:pt x="0" y="0"/>
                  </a:moveTo>
                  <a:lnTo>
                    <a:pt x="1001874" y="0"/>
                  </a:lnTo>
                  <a:lnTo>
                    <a:pt x="1001874" y="601124"/>
                  </a:lnTo>
                  <a:lnTo>
                    <a:pt x="0" y="601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/>
                <a:t>Barack Obama (2)</a:t>
              </a:r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4127968" y="1856219"/>
              <a:ext cx="183237" cy="56954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H="1">
              <a:off x="1951371" y="3091222"/>
              <a:ext cx="1271003" cy="60943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193346" y="1937576"/>
            <a:ext cx="119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NER Person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93346" y="3158547"/>
            <a:ext cx="1195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Backward Lookup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124986" y="4379519"/>
            <a:ext cx="1332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Freebase Mapping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Normalizing person names using backward lookup and Freebase API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344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583329" y="1415018"/>
            <a:ext cx="8059465" cy="3828314"/>
            <a:chOff x="249805" y="988578"/>
            <a:chExt cx="9932883" cy="3914102"/>
          </a:xfrm>
        </p:grpSpPr>
        <p:grpSp>
          <p:nvGrpSpPr>
            <p:cNvPr id="19" name="Group 18"/>
            <p:cNvGrpSpPr/>
            <p:nvPr/>
          </p:nvGrpSpPr>
          <p:grpSpPr>
            <a:xfrm>
              <a:off x="4105659" y="2427652"/>
              <a:ext cx="4827720" cy="771846"/>
              <a:chOff x="5043133" y="2513013"/>
              <a:chExt cx="2952772" cy="601124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5043133" y="2513013"/>
                <a:ext cx="922741" cy="601124"/>
              </a:xfrm>
              <a:custGeom>
                <a:avLst/>
                <a:gdLst>
                  <a:gd name="connsiteX0" fmla="*/ 0 w 1001874"/>
                  <a:gd name="connsiteY0" fmla="*/ 0 h 601124"/>
                  <a:gd name="connsiteX1" fmla="*/ 1001874 w 1001874"/>
                  <a:gd name="connsiteY1" fmla="*/ 0 h 601124"/>
                  <a:gd name="connsiteX2" fmla="*/ 1001874 w 1001874"/>
                  <a:gd name="connsiteY2" fmla="*/ 601124 h 601124"/>
                  <a:gd name="connsiteX3" fmla="*/ 0 w 1001874"/>
                  <a:gd name="connsiteY3" fmla="*/ 601124 h 601124"/>
                  <a:gd name="connsiteX4" fmla="*/ 0 w 1001874"/>
                  <a:gd name="connsiteY4" fmla="*/ 0 h 60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874" h="601124">
                    <a:moveTo>
                      <a:pt x="0" y="0"/>
                    </a:moveTo>
                    <a:lnTo>
                      <a:pt x="1001874" y="0"/>
                    </a:lnTo>
                    <a:lnTo>
                      <a:pt x="1001874" y="601124"/>
                    </a:lnTo>
                    <a:lnTo>
                      <a:pt x="0" y="601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/>
                  <a:t>Energy Information Administration</a:t>
                </a:r>
                <a:endParaRPr lang="en-US" sz="1200" kern="1200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6058149" y="2513013"/>
                <a:ext cx="922741" cy="601124"/>
              </a:xfrm>
              <a:custGeom>
                <a:avLst/>
                <a:gdLst>
                  <a:gd name="connsiteX0" fmla="*/ 0 w 1001874"/>
                  <a:gd name="connsiteY0" fmla="*/ 0 h 601124"/>
                  <a:gd name="connsiteX1" fmla="*/ 1001874 w 1001874"/>
                  <a:gd name="connsiteY1" fmla="*/ 0 h 601124"/>
                  <a:gd name="connsiteX2" fmla="*/ 1001874 w 1001874"/>
                  <a:gd name="connsiteY2" fmla="*/ 601124 h 601124"/>
                  <a:gd name="connsiteX3" fmla="*/ 0 w 1001874"/>
                  <a:gd name="connsiteY3" fmla="*/ 601124 h 601124"/>
                  <a:gd name="connsiteX4" fmla="*/ 0 w 1001874"/>
                  <a:gd name="connsiteY4" fmla="*/ 0 h 60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874" h="601124">
                    <a:moveTo>
                      <a:pt x="0" y="0"/>
                    </a:moveTo>
                    <a:lnTo>
                      <a:pt x="1001874" y="0"/>
                    </a:lnTo>
                    <a:lnTo>
                      <a:pt x="1001874" y="601124"/>
                    </a:lnTo>
                    <a:lnTo>
                      <a:pt x="0" y="601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/>
                  <a:t>Bureau of Land Management</a:t>
                </a: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7073164" y="2513013"/>
                <a:ext cx="922741" cy="601124"/>
              </a:xfrm>
              <a:custGeom>
                <a:avLst/>
                <a:gdLst>
                  <a:gd name="connsiteX0" fmla="*/ 0 w 1001874"/>
                  <a:gd name="connsiteY0" fmla="*/ 0 h 601124"/>
                  <a:gd name="connsiteX1" fmla="*/ 1001874 w 1001874"/>
                  <a:gd name="connsiteY1" fmla="*/ 0 h 601124"/>
                  <a:gd name="connsiteX2" fmla="*/ 1001874 w 1001874"/>
                  <a:gd name="connsiteY2" fmla="*/ 601124 h 601124"/>
                  <a:gd name="connsiteX3" fmla="*/ 0 w 1001874"/>
                  <a:gd name="connsiteY3" fmla="*/ 601124 h 601124"/>
                  <a:gd name="connsiteX4" fmla="*/ 0 w 1001874"/>
                  <a:gd name="connsiteY4" fmla="*/ 0 h 60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1874" h="601124">
                    <a:moveTo>
                      <a:pt x="0" y="0"/>
                    </a:moveTo>
                    <a:lnTo>
                      <a:pt x="1001874" y="0"/>
                    </a:lnTo>
                    <a:lnTo>
                      <a:pt x="1001874" y="601124"/>
                    </a:lnTo>
                    <a:lnTo>
                      <a:pt x="0" y="6011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5720" tIns="45720" rIns="45720" bIns="45720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/>
                  <a:t>U.S. Congress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2935598" y="3739160"/>
              <a:ext cx="7172207" cy="1163520"/>
              <a:chOff x="696674" y="2706385"/>
              <a:chExt cx="7787289" cy="1163520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696674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/>
                  <a:t>Energy Information Administration</a:t>
                </a:r>
                <a:endParaRPr lang="en-US" sz="1200" kern="1200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696674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/>
                  <a:t>http://freebase.com/m/05ptrz 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/>
                  <a:t>Organization 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count : 2</a:t>
                </a: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3403232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/>
                  <a:t>United States Bureau of Land Management</a:t>
                </a:r>
                <a:endParaRPr lang="en-US" sz="1200" kern="1200" dirty="0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403232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/>
                  <a:t>http://freebase.com/m/0f4r5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/>
                  <a:t>Government Agency </a:t>
                </a:r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/>
                  <a:t>count </a:t>
                </a:r>
                <a:r>
                  <a:rPr lang="en-US" sz="825" kern="1200" dirty="0"/>
                  <a:t>: 3</a:t>
                </a: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6109790" y="2706385"/>
                <a:ext cx="2374173" cy="460800"/>
              </a:xfrm>
              <a:custGeom>
                <a:avLst/>
                <a:gdLst>
                  <a:gd name="connsiteX0" fmla="*/ 0 w 2374173"/>
                  <a:gd name="connsiteY0" fmla="*/ 0 h 460800"/>
                  <a:gd name="connsiteX1" fmla="*/ 2374173 w 2374173"/>
                  <a:gd name="connsiteY1" fmla="*/ 0 h 460800"/>
                  <a:gd name="connsiteX2" fmla="*/ 2374173 w 2374173"/>
                  <a:gd name="connsiteY2" fmla="*/ 460800 h 460800"/>
                  <a:gd name="connsiteX3" fmla="*/ 0 w 2374173"/>
                  <a:gd name="connsiteY3" fmla="*/ 460800 h 460800"/>
                  <a:gd name="connsiteX4" fmla="*/ 0 w 2374173"/>
                  <a:gd name="connsiteY4" fmla="*/ 0 h 4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46080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460800"/>
                    </a:lnTo>
                    <a:lnTo>
                      <a:pt x="0" y="460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8674" tIns="33528" rIns="58674" bIns="33528" numCol="1" spcCol="1270" anchor="ctr" anchorCtr="0">
                <a:noAutofit/>
              </a:bodyPr>
              <a:lstStyle/>
              <a:p>
                <a:pPr algn="ctr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200" dirty="0"/>
                  <a:t>United States Congress</a:t>
                </a:r>
                <a:endParaRPr lang="en-US" sz="1200" kern="1200" dirty="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6109790" y="3167185"/>
                <a:ext cx="2374173" cy="702720"/>
              </a:xfrm>
              <a:custGeom>
                <a:avLst/>
                <a:gdLst>
                  <a:gd name="connsiteX0" fmla="*/ 0 w 2374173"/>
                  <a:gd name="connsiteY0" fmla="*/ 0 h 702720"/>
                  <a:gd name="connsiteX1" fmla="*/ 2374173 w 2374173"/>
                  <a:gd name="connsiteY1" fmla="*/ 0 h 702720"/>
                  <a:gd name="connsiteX2" fmla="*/ 2374173 w 2374173"/>
                  <a:gd name="connsiteY2" fmla="*/ 702720 h 702720"/>
                  <a:gd name="connsiteX3" fmla="*/ 0 w 2374173"/>
                  <a:gd name="connsiteY3" fmla="*/ 702720 h 702720"/>
                  <a:gd name="connsiteX4" fmla="*/ 0 w 2374173"/>
                  <a:gd name="connsiteY4" fmla="*/ 0 h 702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173" h="702720">
                    <a:moveTo>
                      <a:pt x="0" y="0"/>
                    </a:moveTo>
                    <a:lnTo>
                      <a:pt x="2374173" y="0"/>
                    </a:lnTo>
                    <a:lnTo>
                      <a:pt x="2374173" y="702720"/>
                    </a:lnTo>
                    <a:lnTo>
                      <a:pt x="0" y="7027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4006" tIns="44006" rIns="58674" bIns="66008" numCol="1" spcCol="1270" anchor="t" anchorCtr="0">
                <a:noAutofit/>
              </a:bodyPr>
              <a:lstStyle/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>
                    <a:hlinkClick r:id="rId2"/>
                  </a:rPr>
                  <a:t>http://freebase.com/m/07t31</a:t>
                </a:r>
                <a:endParaRPr lang="en-US" sz="825" dirty="0"/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dirty="0"/>
                  <a:t>Government Body</a:t>
                </a:r>
                <a:endParaRPr lang="en-US" sz="825" kern="1200" dirty="0"/>
              </a:p>
              <a:p>
                <a:pPr marL="42863" lvl="1" indent="-42863" defTabSz="366713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825" kern="1200" dirty="0"/>
                  <a:t>count : 1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2800410" y="988578"/>
              <a:ext cx="7382278" cy="909402"/>
              <a:chOff x="4948" y="1047734"/>
              <a:chExt cx="5516270" cy="909402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4948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25" kern="1200" dirty="0"/>
                  <a:t>Energy Information Administration (EIA)</a:t>
                </a:r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938471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dirty="0"/>
                  <a:t>Bureau </a:t>
                </a:r>
                <a:r>
                  <a:rPr lang="en-US" sz="1050" kern="1200" dirty="0"/>
                  <a:t>of Land Management</a:t>
                </a: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1871994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BLM</a:t>
                </a: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2805516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EIA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3739039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BLM</a:t>
                </a: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4672562" y="1313895"/>
                <a:ext cx="848656" cy="597904"/>
              </a:xfrm>
              <a:custGeom>
                <a:avLst/>
                <a:gdLst>
                  <a:gd name="connsiteX0" fmla="*/ 0 w 618380"/>
                  <a:gd name="connsiteY0" fmla="*/ 0 h 371028"/>
                  <a:gd name="connsiteX1" fmla="*/ 618380 w 618380"/>
                  <a:gd name="connsiteY1" fmla="*/ 0 h 371028"/>
                  <a:gd name="connsiteX2" fmla="*/ 618380 w 618380"/>
                  <a:gd name="connsiteY2" fmla="*/ 371028 h 371028"/>
                  <a:gd name="connsiteX3" fmla="*/ 0 w 618380"/>
                  <a:gd name="connsiteY3" fmla="*/ 371028 h 371028"/>
                  <a:gd name="connsiteX4" fmla="*/ 0 w 618380"/>
                  <a:gd name="connsiteY4" fmla="*/ 0 h 37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8380" h="371028">
                    <a:moveTo>
                      <a:pt x="0" y="0"/>
                    </a:moveTo>
                    <a:lnTo>
                      <a:pt x="618380" y="0"/>
                    </a:lnTo>
                    <a:lnTo>
                      <a:pt x="618380" y="371028"/>
                    </a:lnTo>
                    <a:lnTo>
                      <a:pt x="0" y="3710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575" tIns="28575" rIns="28575" bIns="28575" numCol="1" spcCol="1270" anchor="ctr" anchorCtr="0">
                <a:noAutofit/>
              </a:bodyPr>
              <a:lstStyle/>
              <a:p>
                <a:pPr algn="ctr" defTabSz="33337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050" kern="1200" dirty="0"/>
                  <a:t>U.S. Congress</a:t>
                </a:r>
              </a:p>
            </p:txBody>
          </p:sp>
          <p:sp>
            <p:nvSpPr>
              <p:cNvPr id="71" name="Arc 70"/>
              <p:cNvSpPr/>
              <p:nvPr/>
            </p:nvSpPr>
            <p:spPr>
              <a:xfrm>
                <a:off x="491490" y="1047734"/>
                <a:ext cx="2804160" cy="909402"/>
              </a:xfrm>
              <a:prstGeom prst="arc">
                <a:avLst>
                  <a:gd name="adj1" fmla="val 11223884"/>
                  <a:gd name="adj2" fmla="val 21196335"/>
                </a:avLst>
              </a:prstGeom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2" name="Arc 71"/>
              <p:cNvSpPr/>
              <p:nvPr/>
            </p:nvSpPr>
            <p:spPr>
              <a:xfrm>
                <a:off x="1276350" y="1186049"/>
                <a:ext cx="1085777" cy="423222"/>
              </a:xfrm>
              <a:prstGeom prst="arc">
                <a:avLst>
                  <a:gd name="adj1" fmla="val 11223884"/>
                  <a:gd name="adj2" fmla="val 21196335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3" name="Arc 72"/>
              <p:cNvSpPr/>
              <p:nvPr/>
            </p:nvSpPr>
            <p:spPr>
              <a:xfrm>
                <a:off x="1276350" y="1047734"/>
                <a:ext cx="2922270" cy="611376"/>
              </a:xfrm>
              <a:prstGeom prst="arc">
                <a:avLst>
                  <a:gd name="adj1" fmla="val 10826686"/>
                  <a:gd name="adj2" fmla="val 21558146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cxnSp>
          <p:nvCxnSpPr>
            <p:cNvPr id="81" name="Straight Arrow Connector 80"/>
            <p:cNvCxnSpPr/>
            <p:nvPr/>
          </p:nvCxnSpPr>
          <p:spPr>
            <a:xfrm>
              <a:off x="3368277" y="1866115"/>
              <a:ext cx="1470053" cy="561537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>
              <a:off x="8131946" y="1838639"/>
              <a:ext cx="1482876" cy="59790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4563332" y="1852643"/>
              <a:ext cx="1871430" cy="55877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4033206" y="3114138"/>
              <a:ext cx="1494031" cy="67035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8149812" y="3230186"/>
              <a:ext cx="783567" cy="508974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6490282" y="3091222"/>
              <a:ext cx="58053" cy="68328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49805" y="1367928"/>
              <a:ext cx="2134119" cy="66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NER Organization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49805" y="2512374"/>
              <a:ext cx="2134119" cy="66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Abbreviation Decoder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49805" y="3918588"/>
              <a:ext cx="2134119" cy="660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bg1"/>
                  </a:solidFill>
                </a:rPr>
                <a:t>Freebase Mapping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Normalizing organizations using abbreviation decoding and Freebase API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128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464079" y="1515348"/>
            <a:ext cx="8261561" cy="3855305"/>
            <a:chOff x="1313820" y="792470"/>
            <a:chExt cx="8375715" cy="4300549"/>
          </a:xfrm>
        </p:grpSpPr>
        <p:sp>
          <p:nvSpPr>
            <p:cNvPr id="4" name="Freeform 3"/>
            <p:cNvSpPr/>
            <p:nvPr/>
          </p:nvSpPr>
          <p:spPr>
            <a:xfrm>
              <a:off x="1313820" y="834588"/>
              <a:ext cx="131943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Search Primary Geo API (Bing)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8086728" y="826517"/>
              <a:ext cx="131943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Search Backup APIs (x3)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3374636" y="792470"/>
              <a:ext cx="1932020" cy="706506"/>
            </a:xfrm>
            <a:custGeom>
              <a:avLst/>
              <a:gdLst>
                <a:gd name="connsiteX0" fmla="*/ 0 w 2732657"/>
                <a:gd name="connsiteY0" fmla="*/ 819797 h 1639594"/>
                <a:gd name="connsiteX1" fmla="*/ 1366329 w 2732657"/>
                <a:gd name="connsiteY1" fmla="*/ 0 h 1639594"/>
                <a:gd name="connsiteX2" fmla="*/ 2732657 w 2732657"/>
                <a:gd name="connsiteY2" fmla="*/ 819797 h 1639594"/>
                <a:gd name="connsiteX3" fmla="*/ 1366329 w 2732657"/>
                <a:gd name="connsiteY3" fmla="*/ 1639594 h 1639594"/>
                <a:gd name="connsiteX4" fmla="*/ 0 w 2732657"/>
                <a:gd name="connsiteY4" fmla="*/ 819797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819797"/>
                  </a:moveTo>
                  <a:lnTo>
                    <a:pt x="1366329" y="0"/>
                  </a:lnTo>
                  <a:lnTo>
                    <a:pt x="2732657" y="819797"/>
                  </a:lnTo>
                  <a:lnTo>
                    <a:pt x="1366329" y="1639594"/>
                  </a:lnTo>
                  <a:lnTo>
                    <a:pt x="0" y="81979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6671" tIns="401722" rIns="606671" bIns="401721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solidFill>
                    <a:schemeClr val="bg1"/>
                  </a:solidFill>
                </a:rPr>
                <a:t>Ok?</a:t>
              </a:r>
              <a:endParaRPr lang="en-US" sz="1050" kern="1200" dirty="0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996626" y="1606591"/>
              <a:ext cx="131943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Use result to search primary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463774" y="4470749"/>
              <a:ext cx="175374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Save Country, State, City in Article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757515" y="1562273"/>
              <a:ext cx="1932020" cy="706506"/>
            </a:xfrm>
            <a:custGeom>
              <a:avLst/>
              <a:gdLst>
                <a:gd name="connsiteX0" fmla="*/ 0 w 2732657"/>
                <a:gd name="connsiteY0" fmla="*/ 819797 h 1639594"/>
                <a:gd name="connsiteX1" fmla="*/ 1366329 w 2732657"/>
                <a:gd name="connsiteY1" fmla="*/ 0 h 1639594"/>
                <a:gd name="connsiteX2" fmla="*/ 2732657 w 2732657"/>
                <a:gd name="connsiteY2" fmla="*/ 819797 h 1639594"/>
                <a:gd name="connsiteX3" fmla="*/ 1366329 w 2732657"/>
                <a:gd name="connsiteY3" fmla="*/ 1639594 h 1639594"/>
                <a:gd name="connsiteX4" fmla="*/ 0 w 2732657"/>
                <a:gd name="connsiteY4" fmla="*/ 819797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819797"/>
                  </a:moveTo>
                  <a:lnTo>
                    <a:pt x="1366329" y="0"/>
                  </a:lnTo>
                  <a:lnTo>
                    <a:pt x="2732657" y="819797"/>
                  </a:lnTo>
                  <a:lnTo>
                    <a:pt x="1366329" y="1639594"/>
                  </a:lnTo>
                  <a:lnTo>
                    <a:pt x="0" y="81979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6671" tIns="401722" rIns="606671" bIns="401721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solidFill>
                    <a:schemeClr val="bg1"/>
                  </a:solidFill>
                </a:rPr>
                <a:t>Ok?</a:t>
              </a:r>
              <a:endParaRPr lang="en-US" sz="1050" kern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806909" y="3391320"/>
              <a:ext cx="175374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Save raw location only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698956" y="2516597"/>
              <a:ext cx="1932020" cy="706506"/>
            </a:xfrm>
            <a:custGeom>
              <a:avLst/>
              <a:gdLst>
                <a:gd name="connsiteX0" fmla="*/ 0 w 2732657"/>
                <a:gd name="connsiteY0" fmla="*/ 819797 h 1639594"/>
                <a:gd name="connsiteX1" fmla="*/ 1366329 w 2732657"/>
                <a:gd name="connsiteY1" fmla="*/ 0 h 1639594"/>
                <a:gd name="connsiteX2" fmla="*/ 2732657 w 2732657"/>
                <a:gd name="connsiteY2" fmla="*/ 819797 h 1639594"/>
                <a:gd name="connsiteX3" fmla="*/ 1366329 w 2732657"/>
                <a:gd name="connsiteY3" fmla="*/ 1639594 h 1639594"/>
                <a:gd name="connsiteX4" fmla="*/ 0 w 2732657"/>
                <a:gd name="connsiteY4" fmla="*/ 819797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819797"/>
                  </a:moveTo>
                  <a:lnTo>
                    <a:pt x="1366329" y="0"/>
                  </a:lnTo>
                  <a:lnTo>
                    <a:pt x="2732657" y="819797"/>
                  </a:lnTo>
                  <a:lnTo>
                    <a:pt x="1366329" y="1639594"/>
                  </a:lnTo>
                  <a:lnTo>
                    <a:pt x="0" y="81979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6671" tIns="401722" rIns="606671" bIns="401721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dirty="0">
                  <a:solidFill>
                    <a:schemeClr val="bg1"/>
                  </a:solidFill>
                </a:rPr>
                <a:t>Ok?</a:t>
              </a:r>
              <a:endParaRPr lang="en-US" sz="1050" kern="12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545727" y="1145722"/>
              <a:ext cx="84481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5056702" y="1137652"/>
              <a:ext cx="3287479" cy="80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7" idx="3"/>
            </p:cNvCxnSpPr>
            <p:nvPr/>
          </p:nvCxnSpPr>
          <p:spPr>
            <a:xfrm flipH="1">
              <a:off x="4306088" y="1498976"/>
              <a:ext cx="34558" cy="1954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11" idx="1"/>
            </p:cNvCxnSpPr>
            <p:nvPr/>
          </p:nvCxnSpPr>
          <p:spPr>
            <a:xfrm>
              <a:off x="8723525" y="1222876"/>
              <a:ext cx="1" cy="3393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703415" y="2206637"/>
              <a:ext cx="3225" cy="1184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3" idx="3"/>
            </p:cNvCxnSpPr>
            <p:nvPr/>
          </p:nvCxnSpPr>
          <p:spPr>
            <a:xfrm>
              <a:off x="6664966" y="3223103"/>
              <a:ext cx="8707" cy="168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Arrow Connector 20"/>
            <p:cNvCxnSpPr>
              <a:stCxn id="13" idx="0"/>
            </p:cNvCxnSpPr>
            <p:nvPr/>
          </p:nvCxnSpPr>
          <p:spPr>
            <a:xfrm flipH="1">
              <a:off x="4320615" y="2869850"/>
              <a:ext cx="1378341" cy="534341"/>
            </a:xfrm>
            <a:prstGeom prst="bentConnector3">
              <a:avLst>
                <a:gd name="adj1" fmla="val 100879"/>
              </a:avLst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Arrow Connector 20"/>
            <p:cNvCxnSpPr/>
            <p:nvPr/>
          </p:nvCxnSpPr>
          <p:spPr>
            <a:xfrm rot="10800000">
              <a:off x="7316059" y="1914368"/>
              <a:ext cx="484448" cy="201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7394680" y="1561973"/>
              <a:ext cx="422865" cy="3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Yes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716061" y="2534412"/>
              <a:ext cx="422865" cy="3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Yes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885845" y="1606591"/>
              <a:ext cx="422865" cy="3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Yes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841278" y="3096414"/>
              <a:ext cx="362734" cy="3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No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683780" y="2552676"/>
              <a:ext cx="362734" cy="3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No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74382" y="837945"/>
              <a:ext cx="362734" cy="3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No</a:t>
              </a:r>
            </a:p>
          </p:txBody>
        </p:sp>
        <p:sp>
          <p:nvSpPr>
            <p:cNvPr id="26" name="Freeform 25"/>
            <p:cNvSpPr/>
            <p:nvPr/>
          </p:nvSpPr>
          <p:spPr>
            <a:xfrm>
              <a:off x="3452453" y="3391320"/>
              <a:ext cx="175374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Save Location Object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88092" y="3391320"/>
              <a:ext cx="1753743" cy="622270"/>
            </a:xfrm>
            <a:custGeom>
              <a:avLst/>
              <a:gdLst>
                <a:gd name="connsiteX0" fmla="*/ 0 w 2732657"/>
                <a:gd name="connsiteY0" fmla="*/ 0 h 1639594"/>
                <a:gd name="connsiteX1" fmla="*/ 2732657 w 2732657"/>
                <a:gd name="connsiteY1" fmla="*/ 0 h 1639594"/>
                <a:gd name="connsiteX2" fmla="*/ 2732657 w 2732657"/>
                <a:gd name="connsiteY2" fmla="*/ 1639594 h 1639594"/>
                <a:gd name="connsiteX3" fmla="*/ 0 w 2732657"/>
                <a:gd name="connsiteY3" fmla="*/ 1639594 h 1639594"/>
                <a:gd name="connsiteX4" fmla="*/ 0 w 2732657"/>
                <a:gd name="connsiteY4" fmla="*/ 0 h 1639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657" h="1639594">
                  <a:moveTo>
                    <a:pt x="0" y="0"/>
                  </a:moveTo>
                  <a:lnTo>
                    <a:pt x="2732657" y="0"/>
                  </a:lnTo>
                  <a:lnTo>
                    <a:pt x="2732657" y="1639594"/>
                  </a:lnTo>
                  <a:lnTo>
                    <a:pt x="0" y="1639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298" tIns="94298" rIns="94298" bIns="94298" numCol="1" spcCol="1270" anchor="ctr" anchorCtr="0">
              <a:noAutofit/>
            </a:bodyPr>
            <a:lstStyle/>
            <a:p>
              <a:pPr algn="ctr" defTabSz="110013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50" kern="1200" dirty="0">
                  <a:solidFill>
                    <a:schemeClr val="bg1"/>
                  </a:solidFill>
                </a:rPr>
                <a:t>Save Alternate Location Object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>
              <a:off x="4340645" y="4013591"/>
              <a:ext cx="2" cy="444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10800000" flipV="1">
              <a:off x="4339298" y="4013588"/>
              <a:ext cx="2317045" cy="371035"/>
            </a:xfrm>
            <a:prstGeom prst="bentConnector3">
              <a:avLst>
                <a:gd name="adj1" fmla="val 134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endCxn id="13" idx="1"/>
            </p:cNvCxnSpPr>
            <p:nvPr/>
          </p:nvCxnSpPr>
          <p:spPr>
            <a:xfrm flipH="1">
              <a:off x="6664966" y="2189384"/>
              <a:ext cx="8707" cy="3272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itle 4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Normalizing locations using geocoding APIs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51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81722" y="2590930"/>
            <a:ext cx="8188320" cy="1738002"/>
            <a:chOff x="558307" y="1197575"/>
            <a:chExt cx="8159567" cy="1723179"/>
          </a:xfrm>
        </p:grpSpPr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1668883193"/>
                </p:ext>
              </p:extLst>
            </p:nvPr>
          </p:nvGraphicFramePr>
          <p:xfrm>
            <a:off x="558307" y="2077374"/>
            <a:ext cx="8128000" cy="84338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9" name="Group 8"/>
            <p:cNvGrpSpPr/>
            <p:nvPr/>
          </p:nvGrpSpPr>
          <p:grpSpPr>
            <a:xfrm>
              <a:off x="563735" y="1197575"/>
              <a:ext cx="4727356" cy="711124"/>
              <a:chOff x="1531401" y="221032"/>
              <a:chExt cx="3724180" cy="711124"/>
            </a:xfrm>
          </p:grpSpPr>
          <p:sp>
            <p:nvSpPr>
              <p:cNvPr id="4" name="Left Brace 3"/>
              <p:cNvSpPr/>
              <p:nvPr/>
            </p:nvSpPr>
            <p:spPr>
              <a:xfrm rot="5400000">
                <a:off x="3262544" y="-1060880"/>
                <a:ext cx="261893" cy="3724180"/>
              </a:xfrm>
              <a:prstGeom prst="leftBrace">
                <a:avLst>
                  <a:gd name="adj1" fmla="val 192949"/>
                  <a:gd name="adj2" fmla="val 5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3059258" y="221032"/>
                <a:ext cx="668462" cy="366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Offline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752730" y="1197575"/>
              <a:ext cx="2965144" cy="711125"/>
              <a:chOff x="5974671" y="221032"/>
              <a:chExt cx="3710869" cy="711125"/>
            </a:xfrm>
          </p:grpSpPr>
          <p:sp>
            <p:nvSpPr>
              <p:cNvPr id="5" name="Left Brace 4"/>
              <p:cNvSpPr/>
              <p:nvPr/>
            </p:nvSpPr>
            <p:spPr>
              <a:xfrm rot="5400000">
                <a:off x="7699159" y="-1054225"/>
                <a:ext cx="261894" cy="3710869"/>
              </a:xfrm>
              <a:prstGeom prst="leftBrace">
                <a:avLst>
                  <a:gd name="adj1" fmla="val 192949"/>
                  <a:gd name="adj2" fmla="val 50000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952386" y="221032"/>
                <a:ext cx="1755442" cy="366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On-demand</a:t>
                </a:r>
              </a:p>
            </p:txBody>
          </p:sp>
        </p:grp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EIA Dataset loading pipeline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86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457200" y="228864"/>
            <a:ext cx="8229600" cy="95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Search Limit Analysis</a:t>
            </a:r>
          </a:p>
        </p:txBody>
      </p:sp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225" y="1277300"/>
            <a:ext cx="6846499" cy="420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“We envision…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Shape 51"/>
          <p:cNvPicPr preferRelativeResize="0"/>
          <p:nvPr/>
        </p:nvPicPr>
        <p:blipFill rotWithShape="1">
          <a:blip r:embed="rId3">
            <a:alphaModFix/>
          </a:blip>
          <a:srcRect b="69019"/>
          <a:stretch/>
        </p:blipFill>
        <p:spPr>
          <a:xfrm>
            <a:off x="7473" y="1181665"/>
            <a:ext cx="9144000" cy="45333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46"/>
          <p:cNvSpPr txBox="1"/>
          <p:nvPr/>
        </p:nvSpPr>
        <p:spPr>
          <a:xfrm>
            <a:off x="0" y="1181663"/>
            <a:ext cx="9144000" cy="4533337"/>
          </a:xfrm>
          <a:prstGeom prst="rect">
            <a:avLst/>
          </a:prstGeom>
          <a:solidFill>
            <a:schemeClr val="accent1">
              <a:lumMod val="50000"/>
              <a:alpha val="85098"/>
            </a:schemeClr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365760" tIns="91425" rIns="365760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4000" b="1" dirty="0" smtClea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… a </a:t>
            </a:r>
            <a:r>
              <a:rPr lang="en" sz="40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platform that collects, synthesizes and visualizes structured and unstructured data sources to support integrated research and analysis.”</a:t>
            </a:r>
          </a:p>
        </p:txBody>
      </p:sp>
    </p:spTree>
    <p:extLst>
      <p:ext uri="{BB962C8B-B14F-4D97-AF65-F5344CB8AC3E}">
        <p14:creationId xmlns:p14="http://schemas.microsoft.com/office/powerpoint/2010/main" val="17729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Wireframe 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93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hape 4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9600"/>
            <a:ext cx="9143999" cy="526073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/>
          <p:nvPr/>
        </p:nvSpPr>
        <p:spPr>
          <a:xfrm>
            <a:off x="1770125" y="1078950"/>
            <a:ext cx="4181100" cy="792299"/>
          </a:xfrm>
          <a:prstGeom prst="rect">
            <a:avLst/>
          </a:prstGeom>
          <a:noFill/>
          <a:ln w="762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2400"/>
            <a:ext cx="9143999" cy="5260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5807"/>
            <a:ext cx="9143999" cy="490901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Roboto"/>
              </a:rPr>
              <a:t>Functional prototype v1</a:t>
            </a:r>
            <a:endParaRPr lang="en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l="874" t="11457" r="49155" b="69132"/>
          <a:stretch/>
        </p:blipFill>
        <p:spPr>
          <a:xfrm>
            <a:off x="227687" y="1798425"/>
            <a:ext cx="8688623" cy="18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Roboto"/>
              </a:rPr>
              <a:t>Search card v1</a:t>
            </a:r>
            <a:endParaRPr lang="en" dirty="0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 rotWithShape="1">
          <a:blip r:embed="rId3">
            <a:alphaModFix/>
          </a:blip>
          <a:srcRect l="730" t="9334" r="43910" b="51245"/>
          <a:stretch/>
        </p:blipFill>
        <p:spPr>
          <a:xfrm>
            <a:off x="229125" y="1798425"/>
            <a:ext cx="8685749" cy="365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z="3200" dirty="0" smtClean="0">
                <a:sym typeface="Roboto"/>
              </a:rPr>
              <a:t>User feedback informed many changes</a:t>
            </a:r>
            <a:endParaRPr lang="en" sz="3200" dirty="0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l="16540" t="17224" r="34069" b="68088"/>
          <a:stretch/>
        </p:blipFill>
        <p:spPr>
          <a:xfrm>
            <a:off x="328387" y="1731800"/>
            <a:ext cx="8487225" cy="145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Roboto"/>
              </a:rPr>
              <a:t>Search card v2</a:t>
            </a:r>
            <a:endParaRPr lang="en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l="18068" t="59397" r="26131" b="25915"/>
          <a:stretch/>
        </p:blipFill>
        <p:spPr>
          <a:xfrm>
            <a:off x="305525" y="1785075"/>
            <a:ext cx="8532950" cy="12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Roboto"/>
              </a:rPr>
              <a:t>Search card v3</a:t>
            </a:r>
            <a:endParaRPr lang="en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l="16539" t="60299" r="23295" b="22464"/>
          <a:stretch/>
        </p:blipFill>
        <p:spPr>
          <a:xfrm>
            <a:off x="318175" y="1731825"/>
            <a:ext cx="8507650" cy="12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" smtClean="0">
                <a:sym typeface="Roboto"/>
              </a:rPr>
              <a:t>Search card v4</a:t>
            </a:r>
            <a:endParaRPr lang="en">
              <a:sym typeface="Robo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/>
        </p:nvSpPr>
        <p:spPr>
          <a:xfrm>
            <a:off x="543500" y="11858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l="13779" t="713" r="14971" b="3647"/>
          <a:stretch/>
        </p:blipFill>
        <p:spPr>
          <a:xfrm>
            <a:off x="543500" y="3131370"/>
            <a:ext cx="2286000" cy="22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t="4870" b="25656"/>
          <a:stretch/>
        </p:blipFill>
        <p:spPr>
          <a:xfrm>
            <a:off x="3429000" y="1372598"/>
            <a:ext cx="2286000" cy="228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l="7249" t="3822" r="24783" b="-3822"/>
          <a:stretch/>
        </p:blipFill>
        <p:spPr>
          <a:xfrm>
            <a:off x="6429000" y="3131370"/>
            <a:ext cx="2286000" cy="228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Barbara need?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7155"/>
            <a:ext cx="9144000" cy="63583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Barbara need?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/>
          <p:cNvPicPr preferRelativeResize="0"/>
          <p:nvPr/>
        </p:nvPicPr>
        <p:blipFill rotWithShape="1">
          <a:blip r:embed="rId3">
            <a:alphaModFix/>
          </a:blip>
          <a:srcRect t="4425"/>
          <a:stretch/>
        </p:blipFill>
        <p:spPr>
          <a:xfrm>
            <a:off x="0" y="478401"/>
            <a:ext cx="9144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Barbara need?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Barbara need?</a:t>
            </a:r>
            <a:endParaRPr lang="en-US" dirty="0"/>
          </a:p>
        </p:txBody>
      </p:sp>
      <p:pic>
        <p:nvPicPr>
          <p:cNvPr id="1030" name="Picture 6" descr="http://t3.gstatic.com/images?q=tbn:ANd9GcQa_6RjVk0fPXuuQ4-_V94YCozDbG2LL_3lJZIMM1MHIYJzFY7Sk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0"/>
            <a:ext cx="9144000" cy="608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70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dark">
  <a:themeElements>
    <a:clrScheme name="Custom 5">
      <a:dk1>
        <a:srgbClr val="000000"/>
      </a:dk1>
      <a:lt1>
        <a:srgbClr val="FFFFFF"/>
      </a:lt1>
      <a:dk2>
        <a:srgbClr val="4C4C4C"/>
      </a:dk2>
      <a:lt2>
        <a:srgbClr val="CCCCCC"/>
      </a:lt2>
      <a:accent1>
        <a:srgbClr val="385B7F"/>
      </a:accent1>
      <a:accent2>
        <a:srgbClr val="808080"/>
      </a:accent2>
      <a:accent3>
        <a:srgbClr val="A5B492"/>
      </a:accent3>
      <a:accent4>
        <a:srgbClr val="E8CD6D"/>
      </a:accent4>
      <a:accent5>
        <a:srgbClr val="BDCB50"/>
      </a:accent5>
      <a:accent6>
        <a:srgbClr val="D09D94"/>
      </a:accent6>
      <a:hlink>
        <a:srgbClr val="5EA7AA"/>
      </a:hlink>
      <a:folHlink>
        <a:srgbClr val="A295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3015</Words>
  <Application>Microsoft Macintosh PowerPoint</Application>
  <PresentationFormat>On-screen Show (16:10)</PresentationFormat>
  <Paragraphs>664</Paragraphs>
  <Slides>58</Slides>
  <Notes>52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simple-dark</vt:lpstr>
      <vt:lpstr>PowerPoint Presentation</vt:lpstr>
      <vt:lpstr>PowerPoint Presentation</vt:lpstr>
      <vt:lpstr>Energy Information is scattered in…</vt:lpstr>
      <vt:lpstr>For most users, they see 10 blue links</vt:lpstr>
      <vt:lpstr>“We envision…</vt:lpstr>
      <vt:lpstr>What does Barbara need?</vt:lpstr>
      <vt:lpstr>What does Barbara need?</vt:lpstr>
      <vt:lpstr>What does Barbara need?</vt:lpstr>
      <vt:lpstr>What does Barbara need?</vt:lpstr>
      <vt:lpstr>Get content from different sources and formats</vt:lpstr>
      <vt:lpstr>…and context about the issue</vt:lpstr>
      <vt:lpstr>…and create collections of results</vt:lpstr>
      <vt:lpstr>DEMO</vt:lpstr>
      <vt:lpstr>PowerPoint Presentation</vt:lpstr>
      <vt:lpstr>Backend Technology</vt:lpstr>
      <vt:lpstr>Basic Building Blocks</vt:lpstr>
      <vt:lpstr>Basic Building Blocks</vt:lpstr>
      <vt:lpstr>The EnForm Loading Pipeline</vt:lpstr>
      <vt:lpstr>Multi Purpose Scraper to load content</vt:lpstr>
      <vt:lpstr>Article Processing Pipeline</vt:lpstr>
      <vt:lpstr>Article Processing Pipeline</vt:lpstr>
      <vt:lpstr>Article Processing Pipeline</vt:lpstr>
      <vt:lpstr>Article Processing Pipeline</vt:lpstr>
      <vt:lpstr>Article Search with Boosting</vt:lpstr>
      <vt:lpstr>Article Search with Boosting</vt:lpstr>
      <vt:lpstr>Dataset Search with Keywords</vt:lpstr>
      <vt:lpstr>Frontend Development</vt:lpstr>
      <vt:lpstr>User research</vt:lpstr>
      <vt:lpstr>Persona Preferences</vt:lpstr>
      <vt:lpstr>Information discovery process</vt:lpstr>
      <vt:lpstr>Iterative Process: Faceted Filters</vt:lpstr>
      <vt:lpstr>User favorite: Paragraph Tiles</vt:lpstr>
      <vt:lpstr>Blending Text an Datasets</vt:lpstr>
      <vt:lpstr>Blending Text an Datasets</vt:lpstr>
      <vt:lpstr>PowerPoint Presentation</vt:lpstr>
      <vt:lpstr>PowerPoint Presentation</vt:lpstr>
      <vt:lpstr>Acknowledgements</vt:lpstr>
      <vt:lpstr>Questions</vt:lpstr>
      <vt:lpstr>Questions you might want to ask</vt:lpstr>
      <vt:lpstr>Appendix</vt:lpstr>
      <vt:lpstr>Humble Brags</vt:lpstr>
      <vt:lpstr>System Architecture and Data Flow</vt:lpstr>
      <vt:lpstr>Processing Named Entities</vt:lpstr>
      <vt:lpstr>Article scraping and processing pipeline</vt:lpstr>
      <vt:lpstr>Normalizing person names using backward lookup and Freebase API</vt:lpstr>
      <vt:lpstr>Normalizing organizations using abbreviation decoding and Freebase API</vt:lpstr>
      <vt:lpstr>Normalizing locations using geocoding APIs</vt:lpstr>
      <vt:lpstr>EIA Dataset loading pipeline</vt:lpstr>
      <vt:lpstr>Search Limit Analysis</vt:lpstr>
      <vt:lpstr>Wireframe Examples</vt:lpstr>
      <vt:lpstr>PowerPoint Presentation</vt:lpstr>
      <vt:lpstr>PowerPoint Presentation</vt:lpstr>
      <vt:lpstr>Functional prototype v1</vt:lpstr>
      <vt:lpstr>Search card v1</vt:lpstr>
      <vt:lpstr>User feedback informed many changes</vt:lpstr>
      <vt:lpstr>Search card v2</vt:lpstr>
      <vt:lpstr>Search card v3</vt:lpstr>
      <vt:lpstr>Search card v4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</dc:title>
  <dc:creator>Hassan Jannah</dc:creator>
  <cp:lastModifiedBy>Shaun Giudici</cp:lastModifiedBy>
  <cp:revision>131</cp:revision>
  <cp:lastPrinted>2015-05-14T12:35:52Z</cp:lastPrinted>
  <dcterms:modified xsi:type="dcterms:W3CDTF">2015-05-16T08:19:32Z</dcterms:modified>
</cp:coreProperties>
</file>