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theme/themeOverride2.xml" ContentType="application/vnd.openxmlformats-officedocument.themeOverride+xml"/>
  <Override PartName="/ppt/slides/slide27.xml" ContentType="application/vnd.openxmlformats-officedocument.presentationml.slide+xml"/>
  <Override PartName="/ppt/charts/chart5.xml" ContentType="application/vnd.openxmlformats-officedocument.drawingml.char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Default Extension="xlsx" ContentType="application/vnd.openxmlformats-officedocument.spreadsheetml.shee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Default Extension="package" ContentType="application/vnd.openxmlformats-officedocument.package"/>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3"/>
  </p:notesMasterIdLst>
  <p:sldIdLst>
    <p:sldId id="326" r:id="rId2"/>
    <p:sldId id="275" r:id="rId3"/>
    <p:sldId id="258" r:id="rId4"/>
    <p:sldId id="309" r:id="rId5"/>
    <p:sldId id="310" r:id="rId6"/>
    <p:sldId id="312" r:id="rId7"/>
    <p:sldId id="304" r:id="rId8"/>
    <p:sldId id="307" r:id="rId9"/>
    <p:sldId id="308" r:id="rId10"/>
    <p:sldId id="263" r:id="rId11"/>
    <p:sldId id="313" r:id="rId12"/>
    <p:sldId id="264" r:id="rId13"/>
    <p:sldId id="320" r:id="rId14"/>
    <p:sldId id="301" r:id="rId15"/>
    <p:sldId id="269" r:id="rId16"/>
    <p:sldId id="268" r:id="rId17"/>
    <p:sldId id="270" r:id="rId18"/>
    <p:sldId id="271" r:id="rId19"/>
    <p:sldId id="267" r:id="rId20"/>
    <p:sldId id="317" r:id="rId21"/>
    <p:sldId id="318" r:id="rId22"/>
    <p:sldId id="325" r:id="rId23"/>
    <p:sldId id="316" r:id="rId24"/>
    <p:sldId id="273" r:id="rId25"/>
    <p:sldId id="265" r:id="rId26"/>
    <p:sldId id="266" r:id="rId27"/>
    <p:sldId id="276" r:id="rId28"/>
    <p:sldId id="278" r:id="rId29"/>
    <p:sldId id="277" r:id="rId30"/>
    <p:sldId id="293" r:id="rId31"/>
    <p:sldId id="274" r:id="rId32"/>
    <p:sldId id="289" r:id="rId33"/>
    <p:sldId id="294" r:id="rId34"/>
    <p:sldId id="305" r:id="rId35"/>
    <p:sldId id="321" r:id="rId36"/>
    <p:sldId id="259" r:id="rId37"/>
    <p:sldId id="302" r:id="rId38"/>
    <p:sldId id="286" r:id="rId39"/>
    <p:sldId id="315" r:id="rId40"/>
    <p:sldId id="303" r:id="rId41"/>
    <p:sldId id="32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A9B2B9"/>
    <a:srgbClr val="BAC4CB"/>
    <a:srgbClr val="CCD5DD"/>
    <a:srgbClr val="2B005B"/>
    <a:srgbClr val="FFE800"/>
    <a:srgbClr val="B39100"/>
    <a:srgbClr val="FFFF00"/>
    <a:srgbClr val="CBAE0C"/>
    <a:srgbClr val="9F8101"/>
    <a:srgbClr val="E3BA0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2237" autoAdjust="0"/>
  </p:normalViewPr>
  <p:slideViewPr>
    <p:cSldViewPr snapToGrid="0" snapToObjects="1" showGuides="1">
      <p:cViewPr varScale="1">
        <p:scale>
          <a:sx n="66" d="100"/>
          <a:sy n="66" d="100"/>
        </p:scale>
        <p:origin x="-1568" y="-112"/>
      </p:cViewPr>
      <p:guideLst>
        <p:guide orient="horz" pos="2278"/>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slide" Target="slides/slide4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package2.package"/><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package3.package"/><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0"/>
  <c:chart>
    <c:autoTitleDeleted val="1"/>
    <c:plotArea>
      <c:layout>
        <c:manualLayout>
          <c:layoutTarget val="inner"/>
          <c:xMode val="edge"/>
          <c:yMode val="edge"/>
          <c:x val="0.10232070223235"/>
          <c:y val="0.107653286146386"/>
          <c:w val="0.781785017037555"/>
          <c:h val="0.83057059061241"/>
        </c:manualLayout>
      </c:layout>
      <c:pieChart>
        <c:varyColors val="1"/>
        <c:ser>
          <c:idx val="0"/>
          <c:order val="0"/>
          <c:tx>
            <c:strRef>
              <c:f>Sheet1!$B$1</c:f>
              <c:strCache>
                <c:ptCount val="1"/>
                <c:pt idx="0">
                  <c:v>Editors by Gender</c:v>
                </c:pt>
              </c:strCache>
            </c:strRef>
          </c:tx>
          <c:spPr>
            <a:solidFill>
              <a:schemeClr val="accent2">
                <a:lumMod val="60000"/>
                <a:lumOff val="40000"/>
              </a:schemeClr>
            </a:solidFill>
            <a:ln>
              <a:noFill/>
            </a:ln>
            <a:scene3d>
              <a:camera prst="orthographicFront"/>
              <a:lightRig rig="threePt" dir="t"/>
            </a:scene3d>
            <a:sp3d prstMaterial="metal">
              <a:contourClr>
                <a:srgbClr val="000000"/>
              </a:contourClr>
            </a:sp3d>
          </c:spPr>
          <c:dPt>
            <c:idx val="0"/>
            <c:spPr>
              <a:solidFill>
                <a:schemeClr val="accent5">
                  <a:lumMod val="60000"/>
                  <a:lumOff val="40000"/>
                </a:schemeClr>
              </a:solidFill>
              <a:ln>
                <a:noFill/>
              </a:ln>
              <a:scene3d>
                <a:camera prst="orthographicFront"/>
                <a:lightRig rig="threePt" dir="t"/>
              </a:scene3d>
              <a:sp3d prstMaterial="metal">
                <a:contourClr>
                  <a:srgbClr val="000000"/>
                </a:contourClr>
              </a:sp3d>
            </c:spPr>
          </c:dPt>
          <c:dPt>
            <c:idx val="1"/>
            <c:spPr>
              <a:solidFill>
                <a:schemeClr val="accent1">
                  <a:lumMod val="20000"/>
                  <a:lumOff val="80000"/>
                </a:schemeClr>
              </a:solidFill>
              <a:ln>
                <a:noFill/>
              </a:ln>
              <a:scene3d>
                <a:camera prst="orthographicFront"/>
                <a:lightRig rig="threePt" dir="t"/>
              </a:scene3d>
              <a:sp3d prstMaterial="metal">
                <a:contourClr>
                  <a:srgbClr val="000000"/>
                </a:contourClr>
              </a:sp3d>
            </c:spPr>
          </c:dPt>
          <c:dLbls>
            <c:dLbl>
              <c:idx val="0"/>
              <c:layout>
                <c:manualLayout>
                  <c:x val="0.1392231366666"/>
                  <c:y val="0.274274435871214"/>
                </c:manualLayout>
              </c:layout>
              <c:tx>
                <c:rich>
                  <a:bodyPr/>
                  <a:lstStyle/>
                  <a:p>
                    <a:r>
                      <a:rPr lang="en-US" sz="3000" b="1" dirty="0">
                        <a:latin typeface="Franklin Gothic Book"/>
                        <a:cs typeface="Franklin Gothic Book"/>
                      </a:rPr>
                      <a:t>97%</a:t>
                    </a:r>
                  </a:p>
                </c:rich>
              </c:tx>
              <c:dLblPos val="bestFit"/>
              <c:showPercent val="1"/>
            </c:dLbl>
            <c:dLbl>
              <c:idx val="1"/>
              <c:layout>
                <c:manualLayout>
                  <c:x val="0.101912775447115"/>
                  <c:y val="0.0"/>
                </c:manualLayout>
              </c:layout>
              <c:tx>
                <c:rich>
                  <a:bodyPr/>
                  <a:lstStyle/>
                  <a:p>
                    <a:r>
                      <a:rPr lang="en-US" sz="3000" b="1" dirty="0">
                        <a:latin typeface="Franklin Gothic Book"/>
                        <a:cs typeface="Franklin Gothic Book"/>
                      </a:rPr>
                      <a:t>3%</a:t>
                    </a:r>
                  </a:p>
                </c:rich>
              </c:tx>
              <c:dLblPos val="bestFit"/>
              <c:showPercent val="1"/>
            </c:dLbl>
            <c:txPr>
              <a:bodyPr/>
              <a:lstStyle/>
              <a:p>
                <a:pPr>
                  <a:defRPr sz="1400">
                    <a:latin typeface="Franklin Gothic Book"/>
                    <a:cs typeface="Franklin Gothic Book"/>
                  </a:defRPr>
                </a:pPr>
                <a:endParaRPr lang="en-US"/>
              </a:p>
            </c:txPr>
            <c:showPercent val="1"/>
            <c:showLeaderLines val="1"/>
          </c:dLbls>
          <c:cat>
            <c:strRef>
              <c:f>Sheet1!$A$2:$A$3</c:f>
              <c:strCache>
                <c:ptCount val="2"/>
                <c:pt idx="0">
                  <c:v>Male</c:v>
                </c:pt>
                <c:pt idx="1">
                  <c:v>Female</c:v>
                </c:pt>
              </c:strCache>
            </c:strRef>
          </c:cat>
          <c:val>
            <c:numRef>
              <c:f>Sheet1!$B$2:$B$3</c:f>
              <c:numCache>
                <c:formatCode>General</c:formatCode>
                <c:ptCount val="2"/>
                <c:pt idx="0">
                  <c:v>227.0</c:v>
                </c:pt>
                <c:pt idx="1">
                  <c:v>7.0</c:v>
                </c:pt>
              </c:numCache>
            </c:numRef>
          </c:val>
        </c:ser>
        <c:dLbls>
          <c:showPercent val="1"/>
        </c:dLbls>
        <c:firstSliceAng val="160"/>
      </c:pieChart>
      <c:spPr>
        <a:noFill/>
      </c:spPr>
    </c:plotArea>
    <c:legend>
      <c:legendPos val="tr"/>
      <c:legendEntry>
        <c:idx val="0"/>
        <c:txPr>
          <a:bodyPr/>
          <a:lstStyle/>
          <a:p>
            <a:pPr>
              <a:defRPr sz="2400">
                <a:latin typeface="Franklin Gothic Book"/>
                <a:cs typeface="Franklin Gothic Book"/>
              </a:defRPr>
            </a:pPr>
            <a:endParaRPr lang="en-US"/>
          </a:p>
        </c:txPr>
      </c:legendEntry>
      <c:legendEntry>
        <c:idx val="1"/>
        <c:txPr>
          <a:bodyPr/>
          <a:lstStyle/>
          <a:p>
            <a:pPr>
              <a:defRPr sz="2400">
                <a:latin typeface="Franklin Gothic Book"/>
                <a:cs typeface="Franklin Gothic Book"/>
              </a:defRPr>
            </a:pPr>
            <a:endParaRPr lang="en-US"/>
          </a:p>
        </c:txPr>
      </c:legendEntry>
      <c:layout/>
      <c:spPr>
        <a:ln>
          <a:noFill/>
        </a:ln>
      </c:spPr>
      <c:txPr>
        <a:bodyPr/>
        <a:lstStyle/>
        <a:p>
          <a:pPr>
            <a:defRPr sz="2400">
              <a:latin typeface="Franklin Gothic Book"/>
              <a:cs typeface="Franklin Gothic Book"/>
            </a:defRPr>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manualLayout>
          <c:layoutTarget val="inner"/>
          <c:xMode val="edge"/>
          <c:yMode val="edge"/>
          <c:x val="0.028711176727909"/>
          <c:y val="0.0887895263092113"/>
          <c:w val="0.699888368023001"/>
          <c:h val="0.911210473690789"/>
        </c:manualLayout>
      </c:layout>
      <c:barChart>
        <c:barDir val="bar"/>
        <c:grouping val="clustered"/>
        <c:ser>
          <c:idx val="0"/>
          <c:order val="0"/>
          <c:tx>
            <c:strRef>
              <c:f>Sheet1!$B$1</c:f>
              <c:strCache>
                <c:ptCount val="1"/>
                <c:pt idx="0">
                  <c:v>Region</c:v>
                </c:pt>
              </c:strCache>
            </c:strRef>
          </c:tx>
          <c:spPr>
            <a:solidFill>
              <a:srgbClr val="616161"/>
            </a:solidFill>
            <a:ln w="25389">
              <a:noFill/>
            </a:ln>
          </c:spPr>
          <c:cat>
            <c:strRef>
              <c:f>Sheet1!$A$2:$A$6</c:f>
              <c:strCache>
                <c:ptCount val="5"/>
                <c:pt idx="0">
                  <c:v>Asia (5%)</c:v>
                </c:pt>
                <c:pt idx="1">
                  <c:v>South America (8%)</c:v>
                </c:pt>
                <c:pt idx="2">
                  <c:v>Australia/New Zealand (12%)</c:v>
                </c:pt>
                <c:pt idx="3">
                  <c:v>North America (31%)</c:v>
                </c:pt>
                <c:pt idx="4">
                  <c:v>Europe (59%)</c:v>
                </c:pt>
              </c:strCache>
            </c:strRef>
          </c:cat>
          <c:val>
            <c:numRef>
              <c:f>Sheet1!$B$2:$B$6</c:f>
              <c:numCache>
                <c:formatCode>General</c:formatCode>
                <c:ptCount val="5"/>
                <c:pt idx="0">
                  <c:v>5.0</c:v>
                </c:pt>
                <c:pt idx="1">
                  <c:v>8.0</c:v>
                </c:pt>
                <c:pt idx="2">
                  <c:v>12.0</c:v>
                </c:pt>
                <c:pt idx="3">
                  <c:v>78.0</c:v>
                </c:pt>
                <c:pt idx="4">
                  <c:v>153.0</c:v>
                </c:pt>
              </c:numCache>
            </c:numRef>
          </c:val>
        </c:ser>
        <c:gapWidth val="100"/>
        <c:axId val="522590488"/>
        <c:axId val="570515752"/>
      </c:barChart>
      <c:catAx>
        <c:axId val="522590488"/>
        <c:scaling>
          <c:orientation val="minMax"/>
        </c:scaling>
        <c:axPos val="l"/>
        <c:numFmt formatCode="General" sourceLinked="1"/>
        <c:tickLblPos val="nextTo"/>
        <c:spPr>
          <a:ln w="3173">
            <a:solidFill>
              <a:srgbClr val="808080"/>
            </a:solidFill>
            <a:prstDash val="solid"/>
          </a:ln>
        </c:spPr>
        <c:txPr>
          <a:bodyPr/>
          <a:lstStyle/>
          <a:p>
            <a:pPr>
              <a:defRPr sz="1800">
                <a:latin typeface="Franklin Gothic Book"/>
                <a:cs typeface="Franklin Gothic Book"/>
              </a:defRPr>
            </a:pPr>
            <a:endParaRPr lang="en-US"/>
          </a:p>
        </c:txPr>
        <c:crossAx val="570515752"/>
        <c:crosses val="autoZero"/>
        <c:auto val="1"/>
        <c:lblAlgn val="ctr"/>
        <c:lblOffset val="100"/>
      </c:catAx>
      <c:valAx>
        <c:axId val="570515752"/>
        <c:scaling>
          <c:orientation val="minMax"/>
        </c:scaling>
        <c:axPos val="b"/>
        <c:majorGridlines>
          <c:spPr>
            <a:ln w="3173">
              <a:solidFill>
                <a:srgbClr val="808080"/>
              </a:solidFill>
              <a:prstDash val="solid"/>
            </a:ln>
          </c:spPr>
        </c:majorGridlines>
        <c:numFmt formatCode="General" sourceLinked="1"/>
        <c:tickLblPos val="nextTo"/>
        <c:spPr>
          <a:ln w="3173">
            <a:solidFill>
              <a:srgbClr val="808080"/>
            </a:solidFill>
            <a:prstDash val="solid"/>
          </a:ln>
        </c:spPr>
        <c:txPr>
          <a:bodyPr/>
          <a:lstStyle/>
          <a:p>
            <a:pPr>
              <a:defRPr sz="1800">
                <a:latin typeface="Franklin Gothic Book"/>
                <a:cs typeface="Franklin Gothic Book"/>
              </a:defRPr>
            </a:pPr>
            <a:endParaRPr lang="en-US"/>
          </a:p>
        </c:txPr>
        <c:crossAx val="522590488"/>
        <c:crosses val="autoZero"/>
        <c:crossBetween val="between"/>
      </c:valAx>
      <c:spPr>
        <a:solidFill>
          <a:schemeClr val="bg1">
            <a:lumMod val="85000"/>
          </a:schemeClr>
        </a:solidFill>
      </c:spPr>
    </c:plotArea>
    <c:plotVisOnly val="1"/>
    <c:dispBlanksAs val="gap"/>
  </c:chart>
  <c:spPr>
    <a:solidFill>
      <a:srgbClr val="FFFFFF"/>
    </a:solidFill>
    <a:ln w="3173">
      <a:solidFill>
        <a:srgbClr val="808080"/>
      </a:solidFill>
      <a:prstDash val="solid"/>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3"/>
  <c:chart>
    <c:autoTitleDeleted val="1"/>
    <c:plotArea>
      <c:layout>
        <c:manualLayout>
          <c:layoutTarget val="inner"/>
          <c:xMode val="edge"/>
          <c:yMode val="edge"/>
          <c:x val="0.0723166375036454"/>
          <c:y val="0.0436507936507936"/>
          <c:w val="0.911479658792651"/>
          <c:h val="0.753307086614173"/>
        </c:manualLayout>
      </c:layout>
      <c:barChart>
        <c:barDir val="col"/>
        <c:grouping val="clustered"/>
        <c:ser>
          <c:idx val="0"/>
          <c:order val="0"/>
          <c:tx>
            <c:strRef>
              <c:f>Sheet1!$B$1</c:f>
              <c:strCache>
                <c:ptCount val="1"/>
                <c:pt idx="0">
                  <c:v>Respondents</c:v>
                </c:pt>
              </c:strCache>
            </c:strRef>
          </c:tx>
          <c:spPr>
            <a:solidFill>
              <a:srgbClr val="616161"/>
            </a:solidFill>
            <a:ln w="3175">
              <a:solidFill>
                <a:srgbClr val="333333"/>
              </a:solidFill>
              <a:prstDash val="solid"/>
            </a:ln>
          </c:spPr>
          <c:cat>
            <c:strRef>
              <c:f>Sheet1!$A$2:$A$12</c:f>
              <c:strCache>
                <c:ptCount val="11"/>
                <c:pt idx="0">
                  <c:v>Less than 1 yr</c:v>
                </c:pt>
                <c:pt idx="1">
                  <c:v>1 yr</c:v>
                </c:pt>
                <c:pt idx="2">
                  <c:v>2 yr</c:v>
                </c:pt>
                <c:pt idx="3">
                  <c:v>3 yr</c:v>
                </c:pt>
                <c:pt idx="4">
                  <c:v>4 yr</c:v>
                </c:pt>
                <c:pt idx="5">
                  <c:v>5 yr</c:v>
                </c:pt>
                <c:pt idx="6">
                  <c:v>6 yr</c:v>
                </c:pt>
                <c:pt idx="7">
                  <c:v>7 yr</c:v>
                </c:pt>
                <c:pt idx="8">
                  <c:v>8 yr</c:v>
                </c:pt>
                <c:pt idx="9">
                  <c:v>9 yr</c:v>
                </c:pt>
                <c:pt idx="10">
                  <c:v>10 yr</c:v>
                </c:pt>
              </c:strCache>
            </c:strRef>
          </c:cat>
          <c:val>
            <c:numRef>
              <c:f>Sheet1!$B$2:$B$12</c:f>
              <c:numCache>
                <c:formatCode>General</c:formatCode>
                <c:ptCount val="11"/>
                <c:pt idx="0">
                  <c:v>15.0</c:v>
                </c:pt>
                <c:pt idx="1">
                  <c:v>16.0</c:v>
                </c:pt>
                <c:pt idx="2">
                  <c:v>16.0</c:v>
                </c:pt>
                <c:pt idx="3">
                  <c:v>33.0</c:v>
                </c:pt>
                <c:pt idx="4">
                  <c:v>32.0</c:v>
                </c:pt>
                <c:pt idx="5">
                  <c:v>43.0</c:v>
                </c:pt>
                <c:pt idx="6">
                  <c:v>31.0</c:v>
                </c:pt>
                <c:pt idx="7">
                  <c:v>14.0</c:v>
                </c:pt>
                <c:pt idx="8">
                  <c:v>4.0</c:v>
                </c:pt>
                <c:pt idx="9">
                  <c:v>2.0</c:v>
                </c:pt>
                <c:pt idx="10">
                  <c:v>1.0</c:v>
                </c:pt>
              </c:numCache>
            </c:numRef>
          </c:val>
        </c:ser>
        <c:axId val="497537624"/>
        <c:axId val="571607480"/>
      </c:barChart>
      <c:catAx>
        <c:axId val="497537624"/>
        <c:scaling>
          <c:orientation val="minMax"/>
        </c:scaling>
        <c:axPos val="b"/>
        <c:numFmt formatCode="General" sourceLinked="1"/>
        <c:tickLblPos val="nextTo"/>
        <c:spPr>
          <a:ln w="3175">
            <a:solidFill>
              <a:srgbClr val="808080"/>
            </a:solidFill>
            <a:prstDash val="solid"/>
          </a:ln>
        </c:spPr>
        <c:txPr>
          <a:bodyPr/>
          <a:lstStyle/>
          <a:p>
            <a:pPr>
              <a:defRPr sz="1400">
                <a:latin typeface="Franklin Gothic Book"/>
                <a:cs typeface="Franklin Gothic Book"/>
              </a:defRPr>
            </a:pPr>
            <a:endParaRPr lang="en-US"/>
          </a:p>
        </c:txPr>
        <c:crossAx val="571607480"/>
        <c:crosses val="autoZero"/>
        <c:auto val="1"/>
        <c:lblAlgn val="ctr"/>
        <c:lblOffset val="100"/>
      </c:catAx>
      <c:valAx>
        <c:axId val="571607480"/>
        <c:scaling>
          <c:orientation val="minMax"/>
        </c:scaling>
        <c:axPos val="l"/>
        <c:majorGridlines>
          <c:spPr>
            <a:ln w="3175">
              <a:solidFill>
                <a:srgbClr val="808080"/>
              </a:solidFill>
              <a:prstDash val="solid"/>
            </a:ln>
          </c:spPr>
        </c:majorGridlines>
        <c:numFmt formatCode="General" sourceLinked="1"/>
        <c:tickLblPos val="nextTo"/>
        <c:spPr>
          <a:ln w="3175">
            <a:solidFill>
              <a:srgbClr val="808080"/>
            </a:solidFill>
            <a:prstDash val="solid"/>
          </a:ln>
        </c:spPr>
        <c:txPr>
          <a:bodyPr/>
          <a:lstStyle/>
          <a:p>
            <a:pPr>
              <a:defRPr sz="1800">
                <a:latin typeface="Franklin Gothic Book"/>
                <a:cs typeface="Franklin Gothic Book"/>
              </a:defRPr>
            </a:pPr>
            <a:endParaRPr lang="en-US"/>
          </a:p>
        </c:txPr>
        <c:crossAx val="497537624"/>
        <c:crosses val="autoZero"/>
        <c:crossBetween val="between"/>
      </c:valAx>
      <c:spPr>
        <a:solidFill>
          <a:srgbClr val="E7E7E7"/>
        </a:solidFill>
        <a:ln w="25408">
          <a:noFill/>
        </a:ln>
      </c:spPr>
    </c:plotArea>
    <c:plotVisOnly val="1"/>
    <c:dispBlanksAs val="gap"/>
  </c:chart>
  <c:spPr>
    <a:solidFill>
      <a:srgbClr val="FFFFFF"/>
    </a:solidFill>
    <a:ln w="3175">
      <a:solidFill>
        <a:srgbClr val="808080"/>
      </a:solidFill>
      <a:prstDash val="solid"/>
    </a:ln>
  </c:spPr>
  <c:txPr>
    <a:bodyPr/>
    <a:lstStyle/>
    <a:p>
      <a:pPr>
        <a:defRPr>
          <a:latin typeface="Times New Roman"/>
          <a:cs typeface="Times New Roman"/>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manualLayout>
          <c:layoutTarget val="inner"/>
          <c:xMode val="edge"/>
          <c:yMode val="edge"/>
          <c:x val="0.0726388307494333"/>
          <c:y val="0.0895225997412635"/>
          <c:w val="0.853236588166613"/>
          <c:h val="0.781084864391951"/>
        </c:manualLayout>
      </c:layout>
      <c:barChart>
        <c:barDir val="col"/>
        <c:grouping val="clustered"/>
        <c:ser>
          <c:idx val="0"/>
          <c:order val="0"/>
          <c:tx>
            <c:strRef>
              <c:f>Sheet1!$B$1</c:f>
              <c:strCache>
                <c:ptCount val="1"/>
                <c:pt idx="0">
                  <c:v>Respondents</c:v>
                </c:pt>
              </c:strCache>
            </c:strRef>
          </c:tx>
          <c:cat>
            <c:strRef>
              <c:f>Sheet1!$A$2:$A$7</c:f>
              <c:strCache>
                <c:ptCount val="6"/>
                <c:pt idx="0">
                  <c:v>Today (111)</c:v>
                </c:pt>
                <c:pt idx="1">
                  <c:v>Yesterday (12)</c:v>
                </c:pt>
                <c:pt idx="2">
                  <c:v>Last week (25)</c:v>
                </c:pt>
                <c:pt idx="3">
                  <c:v>Last month (27)</c:v>
                </c:pt>
                <c:pt idx="4">
                  <c:v>Last year (5)</c:v>
                </c:pt>
                <c:pt idx="5">
                  <c:v>1+ year ago (4)</c:v>
                </c:pt>
              </c:strCache>
            </c:strRef>
          </c:cat>
          <c:val>
            <c:numRef>
              <c:f>Sheet1!$B$2:$B$7</c:f>
              <c:numCache>
                <c:formatCode>General</c:formatCode>
                <c:ptCount val="6"/>
                <c:pt idx="0">
                  <c:v>111.0</c:v>
                </c:pt>
                <c:pt idx="1">
                  <c:v>12.0</c:v>
                </c:pt>
                <c:pt idx="2">
                  <c:v>25.0</c:v>
                </c:pt>
                <c:pt idx="3">
                  <c:v>27.0</c:v>
                </c:pt>
                <c:pt idx="4">
                  <c:v>5.0</c:v>
                </c:pt>
                <c:pt idx="5">
                  <c:v>4.0</c:v>
                </c:pt>
              </c:numCache>
            </c:numRef>
          </c:val>
        </c:ser>
        <c:axId val="590313208"/>
        <c:axId val="572409736"/>
      </c:barChart>
      <c:catAx>
        <c:axId val="590313208"/>
        <c:scaling>
          <c:orientation val="minMax"/>
        </c:scaling>
        <c:axPos val="b"/>
        <c:tickLblPos val="nextTo"/>
        <c:txPr>
          <a:bodyPr/>
          <a:lstStyle/>
          <a:p>
            <a:pPr>
              <a:defRPr sz="1400">
                <a:latin typeface="Franklin Gothic Book"/>
                <a:cs typeface="Franklin Gothic Book"/>
              </a:defRPr>
            </a:pPr>
            <a:endParaRPr lang="en-US"/>
          </a:p>
        </c:txPr>
        <c:crossAx val="572409736"/>
        <c:crosses val="autoZero"/>
        <c:auto val="1"/>
        <c:lblAlgn val="ctr"/>
        <c:lblOffset val="100"/>
      </c:catAx>
      <c:valAx>
        <c:axId val="572409736"/>
        <c:scaling>
          <c:orientation val="minMax"/>
        </c:scaling>
        <c:axPos val="l"/>
        <c:majorGridlines/>
        <c:numFmt formatCode="General" sourceLinked="1"/>
        <c:tickLblPos val="nextTo"/>
        <c:txPr>
          <a:bodyPr/>
          <a:lstStyle/>
          <a:p>
            <a:pPr>
              <a:defRPr>
                <a:latin typeface="Franklin Gothic Book"/>
                <a:cs typeface="Franklin Gothic Book"/>
              </a:defRPr>
            </a:pPr>
            <a:endParaRPr lang="en-US"/>
          </a:p>
        </c:txPr>
        <c:crossAx val="590313208"/>
        <c:crosses val="autoZero"/>
        <c:crossBetween val="between"/>
      </c:valAx>
      <c:spPr>
        <a:solidFill>
          <a:schemeClr val="tx2">
            <a:lumMod val="20000"/>
            <a:lumOff val="80000"/>
          </a:schemeClr>
        </a:solidFill>
        <a:ln>
          <a:solidFill>
            <a:schemeClr val="bg1">
              <a:lumMod val="75000"/>
            </a:schemeClr>
          </a:solidFill>
        </a:ln>
      </c:spPr>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manualLayout>
          <c:layoutTarget val="inner"/>
          <c:xMode val="edge"/>
          <c:yMode val="edge"/>
          <c:x val="0.326335780106898"/>
          <c:y val="0.0449438301654052"/>
          <c:w val="0.54784065415833"/>
          <c:h val="0.868356823046276"/>
        </c:manualLayout>
      </c:layout>
      <c:barChart>
        <c:barDir val="bar"/>
        <c:grouping val="clustered"/>
        <c:ser>
          <c:idx val="0"/>
          <c:order val="0"/>
          <c:tx>
            <c:strRef>
              <c:f>Sheet1!$B$1</c:f>
              <c:strCache>
                <c:ptCount val="1"/>
                <c:pt idx="0">
                  <c:v>Editors</c:v>
                </c:pt>
              </c:strCache>
            </c:strRef>
          </c:tx>
          <c:cat>
            <c:strRef>
              <c:f>Sheet1!$A$2:$A$7</c:f>
              <c:strCache>
                <c:ptCount val="6"/>
                <c:pt idx="0">
                  <c:v>0 – 500 edits</c:v>
                </c:pt>
                <c:pt idx="1">
                  <c:v>501 – 1,500 edits</c:v>
                </c:pt>
                <c:pt idx="2">
                  <c:v>1,501 – 10,000 edits</c:v>
                </c:pt>
                <c:pt idx="3">
                  <c:v>10,001 – 25,000 edits</c:v>
                </c:pt>
                <c:pt idx="4">
                  <c:v>25,001 – 100,000 edits</c:v>
                </c:pt>
                <c:pt idx="5">
                  <c:v>More than 100,001 edits</c:v>
                </c:pt>
              </c:strCache>
            </c:strRef>
          </c:cat>
          <c:val>
            <c:numRef>
              <c:f>Sheet1!$B$2:$B$7</c:f>
              <c:numCache>
                <c:formatCode>General</c:formatCode>
                <c:ptCount val="6"/>
                <c:pt idx="0">
                  <c:v>56.0</c:v>
                </c:pt>
                <c:pt idx="1">
                  <c:v>40.0</c:v>
                </c:pt>
                <c:pt idx="2">
                  <c:v>49.0</c:v>
                </c:pt>
                <c:pt idx="3">
                  <c:v>19.0</c:v>
                </c:pt>
                <c:pt idx="4">
                  <c:v>16.0</c:v>
                </c:pt>
                <c:pt idx="5">
                  <c:v>4.0</c:v>
                </c:pt>
              </c:numCache>
            </c:numRef>
          </c:val>
        </c:ser>
        <c:axId val="600580648"/>
        <c:axId val="595540888"/>
      </c:barChart>
      <c:catAx>
        <c:axId val="600580648"/>
        <c:scaling>
          <c:orientation val="minMax"/>
        </c:scaling>
        <c:axPos val="l"/>
        <c:tickLblPos val="nextTo"/>
        <c:txPr>
          <a:bodyPr/>
          <a:lstStyle/>
          <a:p>
            <a:pPr>
              <a:defRPr sz="1600">
                <a:latin typeface="Franklin Gothic Book"/>
                <a:cs typeface="Franklin Gothic Book"/>
              </a:defRPr>
            </a:pPr>
            <a:endParaRPr lang="en-US"/>
          </a:p>
        </c:txPr>
        <c:crossAx val="595540888"/>
        <c:crosses val="autoZero"/>
        <c:auto val="1"/>
        <c:lblAlgn val="ctr"/>
        <c:lblOffset val="100"/>
      </c:catAx>
      <c:valAx>
        <c:axId val="595540888"/>
        <c:scaling>
          <c:orientation val="minMax"/>
        </c:scaling>
        <c:axPos val="b"/>
        <c:majorGridlines/>
        <c:numFmt formatCode="General" sourceLinked="1"/>
        <c:tickLblPos val="nextTo"/>
        <c:txPr>
          <a:bodyPr/>
          <a:lstStyle/>
          <a:p>
            <a:pPr>
              <a:defRPr sz="1200">
                <a:latin typeface="Franklin Gothic Book"/>
                <a:cs typeface="Franklin Gothic Book"/>
              </a:defRPr>
            </a:pPr>
            <a:endParaRPr lang="en-US"/>
          </a:p>
        </c:txPr>
        <c:crossAx val="600580648"/>
        <c:crosses val="autoZero"/>
        <c:crossBetween val="between"/>
      </c:valAx>
      <c:spPr>
        <a:solidFill>
          <a:schemeClr val="bg1">
            <a:lumMod val="85000"/>
          </a:schemeClr>
        </a:solidFill>
        <a:ln>
          <a:solidFill>
            <a:schemeClr val="bg1">
              <a:lumMod val="50000"/>
            </a:schemeClr>
          </a:solidFill>
        </a:ln>
      </c:spPr>
    </c:plotArea>
    <c:legend>
      <c:legendPos val="r"/>
      <c:layout>
        <c:manualLayout>
          <c:xMode val="edge"/>
          <c:yMode val="edge"/>
          <c:x val="0.86603831910912"/>
          <c:y val="0.0406936301631492"/>
          <c:w val="0.110213801399825"/>
          <c:h val="0.0698518935133108"/>
        </c:manualLayout>
      </c:layout>
      <c:txPr>
        <a:bodyPr/>
        <a:lstStyle/>
        <a:p>
          <a:pPr>
            <a:defRPr sz="1400">
              <a:latin typeface="Franklin Gothic Book"/>
              <a:cs typeface="Franklin Gothic Book"/>
            </a:defRPr>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89DED-A174-2D4A-82D2-4C7AF3F2A5CA}" type="datetimeFigureOut">
              <a:rPr lang="en-US" smtClean="0"/>
              <a:pPr/>
              <a:t>5/12/11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592D8-FE56-824B-9696-227769C03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Literature review began</a:t>
            </a:r>
            <a:r>
              <a:rPr lang="en-US" baseline="0" dirty="0" smtClean="0"/>
              <a:t> in Brian Carver’s Commons-based Peer-production class here at the I School, and I latched on to a framing and a framework</a:t>
            </a:r>
            <a:r>
              <a:rPr lang="en-US" baseline="0" dirty="0" smtClean="0"/>
              <a:t> presented by </a:t>
            </a:r>
            <a:r>
              <a:rPr lang="en-US" dirty="0" smtClean="0"/>
              <a:t>Madison, </a:t>
            </a:r>
            <a:r>
              <a:rPr lang="en-US" dirty="0" err="1" smtClean="0"/>
              <a:t>Frishmann</a:t>
            </a:r>
            <a:r>
              <a:rPr lang="en-US" dirty="0" smtClean="0"/>
              <a:t>, and </a:t>
            </a:r>
            <a:r>
              <a:rPr lang="en-US" dirty="0" err="1" smtClean="0"/>
              <a:t>Strandburg’s</a:t>
            </a:r>
            <a:r>
              <a:rPr lang="en-US" dirty="0" smtClean="0"/>
              <a:t> in the</a:t>
            </a:r>
            <a:r>
              <a:rPr lang="en-US" baseline="0" dirty="0" smtClean="0"/>
              <a:t> Cornell Law Review called “Constructing Commons in the Cultural Environment.” </a:t>
            </a:r>
            <a:r>
              <a:rPr lang="en-US" dirty="0" smtClean="0"/>
              <a:t>based their framework</a:t>
            </a:r>
            <a:r>
              <a:rPr lang="en-US" baseline="0" dirty="0" smtClean="0"/>
              <a:t> </a:t>
            </a:r>
            <a:r>
              <a:rPr lang="en-US" dirty="0" smtClean="0"/>
              <a:t>on the natural resource commons work of </a:t>
            </a:r>
            <a:r>
              <a:rPr lang="en-US" dirty="0" err="1" smtClean="0"/>
              <a:t>Elinor</a:t>
            </a:r>
            <a:r>
              <a:rPr lang="en-US" dirty="0" smtClean="0"/>
              <a:t> Ostrom. Here is the definition they use</a:t>
            </a:r>
            <a:r>
              <a:rPr lang="en-US" baseline="0" dirty="0" smtClean="0"/>
              <a:t> for constructed cultural commons.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3FA592D8-FE56-824B-9696-227769C034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give several examples of cultural commons. </a:t>
            </a:r>
            <a:r>
              <a:rPr lang="en-US" dirty="0" err="1" smtClean="0"/>
              <a:t>Jamband</a:t>
            </a:r>
            <a:r>
              <a:rPr lang="en-US" dirty="0" smtClean="0"/>
              <a:t> fan communities where fans share tapes of live performances;</a:t>
            </a:r>
            <a:r>
              <a:rPr lang="en-US" baseline="0" dirty="0" smtClean="0"/>
              <a:t> patent pools; the associated press; </a:t>
            </a:r>
            <a:r>
              <a:rPr lang="en-US" baseline="0" dirty="0" err="1" smtClean="0"/>
              <a:t>wikipedia</a:t>
            </a:r>
            <a:r>
              <a:rPr lang="en-US" baseline="0" dirty="0" smtClean="0"/>
              <a:t>; and </a:t>
            </a:r>
            <a:r>
              <a:rPr lang="en-US" baseline="0" dirty="0" err="1" smtClean="0"/>
              <a:t>linux</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intentionally put </a:t>
            </a:r>
            <a:r>
              <a:rPr lang="en-US" sz="1200" kern="1200" dirty="0" err="1" smtClean="0">
                <a:solidFill>
                  <a:schemeClr val="tx1"/>
                </a:solidFill>
                <a:latin typeface="+mn-lt"/>
                <a:ea typeface="+mn-ea"/>
                <a:cs typeface="+mn-cs"/>
              </a:rPr>
              <a:t>linux</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wikipedia</a:t>
            </a:r>
            <a:r>
              <a:rPr lang="en-US" sz="1200" kern="1200" baseline="0" dirty="0" smtClean="0">
                <a:solidFill>
                  <a:schemeClr val="tx1"/>
                </a:solidFill>
                <a:latin typeface="+mn-lt"/>
                <a:ea typeface="+mn-ea"/>
                <a:cs typeface="+mn-cs"/>
              </a:rPr>
              <a:t> at the end because they are most similar to MusicBrainz, which is also a cultural commons. Some of the characteristics of MusicBrainz are shown on this slide. MusicBrainz fits the cultural commons definition, ad shares some characteristics in common with Wikipedia and Linux that are listed here.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MusicBrainz</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as a constructed cultural commons: </a:t>
            </a:r>
          </a:p>
          <a:p>
            <a:r>
              <a:rPr lang="en-US" sz="1200" kern="1200" baseline="0" dirty="0" smtClean="0">
                <a:solidFill>
                  <a:schemeClr val="tx1"/>
                </a:solidFill>
                <a:latin typeface="+mn-lt"/>
                <a:ea typeface="+mn-ea"/>
                <a:cs typeface="+mn-cs"/>
              </a:rPr>
              <a:t>— free</a:t>
            </a:r>
          </a:p>
          <a:p>
            <a:r>
              <a:rPr lang="en-US" sz="1200" kern="1200" baseline="0" dirty="0" smtClean="0">
                <a:solidFill>
                  <a:schemeClr val="tx1"/>
                </a:solidFill>
                <a:latin typeface="+mn-lt"/>
                <a:ea typeface="+mn-ea"/>
                <a:cs typeface="+mn-cs"/>
              </a:rPr>
              <a:t>— peer produced</a:t>
            </a:r>
          </a:p>
          <a:p>
            <a:r>
              <a:rPr lang="en-US" sz="1200" kern="1200" baseline="0" dirty="0" smtClean="0">
                <a:solidFill>
                  <a:schemeClr val="tx1"/>
                </a:solidFill>
                <a:latin typeface="+mn-lt"/>
                <a:ea typeface="+mn-ea"/>
                <a:cs typeface="+mn-cs"/>
              </a:rPr>
              <a:t>— open source, open license</a:t>
            </a:r>
          </a:p>
          <a:p>
            <a:r>
              <a:rPr lang="en-US" sz="1200" kern="1200" baseline="0" dirty="0" smtClean="0">
                <a:solidFill>
                  <a:schemeClr val="tx1"/>
                </a:solidFill>
                <a:latin typeface="+mn-lt"/>
                <a:ea typeface="+mn-ea"/>
                <a:cs typeface="+mn-cs"/>
              </a:rPr>
              <a:t>— community standards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A592D8-FE56-824B-9696-227769C034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chunk of literature presented studies of different aspects of cultural commons, largely Wikipedia and free/open </a:t>
            </a:r>
            <a:r>
              <a:rPr lang="en-US" baseline="0" dirty="0" smtClean="0"/>
              <a:t>source </a:t>
            </a:r>
            <a:r>
              <a:rPr lang="en-US" baseline="0" dirty="0" smtClean="0"/>
              <a:t>software. One particular article, in the book Free and Open Source Software, laid out a nice motivational framework that I used along with the constructed cultural commons framework to inform my research </a:t>
            </a:r>
            <a:r>
              <a:rPr lang="en-US" baseline="0" dirty="0" smtClean="0"/>
              <a:t>questions and frame some if my findings.</a:t>
            </a:r>
            <a:endParaRPr lang="en-US" baseline="0" dirty="0" smtClean="0"/>
          </a:p>
          <a:p>
            <a:endParaRPr lang="en-US" dirty="0" smtClean="0"/>
          </a:p>
          <a:p>
            <a:r>
              <a:rPr lang="en-US" dirty="0" smtClean="0"/>
              <a:t>Intrinsic:</a:t>
            </a:r>
          </a:p>
          <a:p>
            <a:r>
              <a:rPr lang="en-US" dirty="0" smtClean="0"/>
              <a:t>Enjoyment-based</a:t>
            </a:r>
            <a:r>
              <a:rPr lang="en-US" baseline="0" dirty="0" smtClean="0"/>
              <a:t> — Flow “</a:t>
            </a:r>
            <a:r>
              <a:rPr lang="en-US" sz="1200" dirty="0" smtClean="0">
                <a:latin typeface="Franklin Gothic Book"/>
                <a:cs typeface="Franklin Gothic Book"/>
              </a:rPr>
              <a:t>enjoyment is maximized, characterized by intense and focused concentration”</a:t>
            </a:r>
          </a:p>
          <a:p>
            <a:r>
              <a:rPr lang="en-US" sz="1600" dirty="0" smtClean="0">
                <a:solidFill>
                  <a:srgbClr val="000000"/>
                </a:solidFill>
                <a:latin typeface="Franklin Gothic Book"/>
                <a:ea typeface="Verdana"/>
                <a:cs typeface="Franklin Gothic Book"/>
              </a:rPr>
              <a:t>Community/Obligation-based</a:t>
            </a:r>
          </a:p>
          <a:p>
            <a:r>
              <a:rPr lang="en-US" dirty="0" smtClean="0">
                <a:solidFill>
                  <a:srgbClr val="000000"/>
                </a:solidFill>
                <a:latin typeface="Franklin Gothic Book"/>
                <a:ea typeface="Verdana"/>
                <a:cs typeface="Franklin Gothic Book"/>
              </a:rPr>
              <a:t>	Group dictates normative 	frame of action</a:t>
            </a:r>
          </a:p>
          <a:p>
            <a:endParaRPr lang="en-US" dirty="0" smtClean="0">
              <a:solidFill>
                <a:srgbClr val="000000"/>
              </a:solidFill>
              <a:latin typeface="Franklin Gothic Book"/>
              <a:ea typeface="Verdana"/>
              <a:cs typeface="Franklin Gothic Book"/>
            </a:endParaRPr>
          </a:p>
          <a:p>
            <a:r>
              <a:rPr lang="en-US" dirty="0" smtClean="0">
                <a:solidFill>
                  <a:srgbClr val="000000"/>
                </a:solidFill>
                <a:latin typeface="Franklin Gothic Book"/>
                <a:ea typeface="Verdana"/>
                <a:cs typeface="Franklin Gothic Book"/>
              </a:rPr>
              <a:t>Extrinsic: </a:t>
            </a:r>
            <a:r>
              <a:rPr lang="en-US" sz="1600" dirty="0" smtClean="0">
                <a:solidFill>
                  <a:srgbClr val="000000"/>
                </a:solidFill>
                <a:latin typeface="Franklin Gothic Book"/>
                <a:ea typeface="Verdana"/>
                <a:cs typeface="Franklin Gothic Book"/>
              </a:rPr>
              <a:t>Immediate Payoffs</a:t>
            </a:r>
          </a:p>
          <a:p>
            <a:r>
              <a:rPr lang="en-US" dirty="0" smtClean="0">
                <a:solidFill>
                  <a:srgbClr val="000000"/>
                </a:solidFill>
                <a:latin typeface="Franklin Gothic Book"/>
                <a:ea typeface="Verdana"/>
                <a:cs typeface="Franklin Gothic Book"/>
              </a:rPr>
              <a:t>	Pay</a:t>
            </a:r>
          </a:p>
          <a:p>
            <a:r>
              <a:rPr lang="en-US" dirty="0" smtClean="0">
                <a:solidFill>
                  <a:srgbClr val="000000"/>
                </a:solidFill>
                <a:latin typeface="Franklin Gothic Book"/>
                <a:ea typeface="Verdana"/>
                <a:cs typeface="Franklin Gothic Book"/>
              </a:rPr>
              <a:t>	Satisfying a user need</a:t>
            </a:r>
          </a:p>
          <a:p>
            <a:endParaRPr lang="en-US" dirty="0" smtClean="0">
              <a:solidFill>
                <a:srgbClr val="000000"/>
              </a:solidFill>
              <a:latin typeface="Franklin Gothic Book"/>
              <a:ea typeface="Verdana"/>
              <a:cs typeface="Franklin Gothic Book"/>
            </a:endParaRPr>
          </a:p>
          <a:p>
            <a:r>
              <a:rPr lang="en-US" dirty="0" smtClean="0">
                <a:solidFill>
                  <a:srgbClr val="000000"/>
                </a:solidFill>
                <a:latin typeface="Franklin Gothic Book"/>
                <a:ea typeface="Verdana"/>
                <a:cs typeface="Franklin Gothic Book"/>
              </a:rPr>
              <a:t>Delayed Benefits</a:t>
            </a:r>
          </a:p>
          <a:p>
            <a:r>
              <a:rPr lang="en-US" dirty="0" smtClean="0">
                <a:solidFill>
                  <a:srgbClr val="000000"/>
                </a:solidFill>
                <a:latin typeface="Franklin Gothic Book"/>
                <a:ea typeface="Verdana"/>
                <a:cs typeface="Franklin Gothic Book"/>
              </a:rPr>
              <a:t>	Professional skills</a:t>
            </a:r>
          </a:p>
          <a:p>
            <a:r>
              <a:rPr lang="en-US" dirty="0" smtClean="0">
                <a:solidFill>
                  <a:srgbClr val="000000"/>
                </a:solidFill>
                <a:latin typeface="Franklin Gothic Book"/>
                <a:ea typeface="Verdana"/>
                <a:cs typeface="Franklin Gothic Book"/>
              </a:rPr>
              <a:t>	Career advancement</a:t>
            </a:r>
            <a:endParaRPr lang="en-US" dirty="0" smtClean="0">
              <a:latin typeface="Franklin Gothic Book"/>
              <a:cs typeface="Franklin Gothic Book"/>
            </a:endParaRPr>
          </a:p>
          <a:p>
            <a:endParaRPr lang="en-US" dirty="0" smtClean="0">
              <a:latin typeface="Franklin Gothic Book"/>
              <a:cs typeface="Franklin Gothic Book"/>
            </a:endParaRPr>
          </a:p>
          <a:p>
            <a:endParaRPr lang="en-US" dirty="0" smtClean="0">
              <a:latin typeface="Franklin Gothic Book"/>
              <a:cs typeface="Franklin Gothic Book"/>
            </a:endParaRPr>
          </a:p>
          <a:p>
            <a:endParaRPr lang="en-US" dirty="0" smtClean="0"/>
          </a:p>
        </p:txBody>
      </p:sp>
      <p:sp>
        <p:nvSpPr>
          <p:cNvPr id="4" name="Slide Number Placeholder 3"/>
          <p:cNvSpPr>
            <a:spLocks noGrp="1"/>
          </p:cNvSpPr>
          <p:nvPr>
            <p:ph type="sldNum" sz="quarter" idx="10"/>
          </p:nvPr>
        </p:nvSpPr>
        <p:spPr/>
        <p:txBody>
          <a:bodyPr/>
          <a:lstStyle/>
          <a:p>
            <a:fld id="{3FA592D8-FE56-824B-9696-227769C03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latin typeface="Franklin Gothic Book"/>
                <a:cs typeface="Franklin Gothic Book"/>
              </a:rPr>
              <a:t>	Why do people contribute?</a:t>
            </a:r>
          </a:p>
          <a:p>
            <a:pPr lvl="0"/>
            <a:r>
              <a:rPr lang="en-US" sz="1200" dirty="0" smtClean="0">
                <a:latin typeface="Franklin Gothic Book"/>
                <a:cs typeface="Franklin Gothic Book"/>
              </a:rPr>
              <a:t>	Who are the MusicBrainz contributors? </a:t>
            </a:r>
          </a:p>
          <a:p>
            <a:pPr lvl="0"/>
            <a:r>
              <a:rPr lang="en-US" sz="1200" dirty="0" smtClean="0">
                <a:latin typeface="Franklin Gothic Book"/>
                <a:cs typeface="Franklin Gothic Book"/>
              </a:rPr>
              <a:t>	What characterizes editors’ participation? </a:t>
            </a:r>
          </a:p>
          <a:p>
            <a:pPr lvl="0"/>
            <a:r>
              <a:rPr lang="en-US" sz="1200" dirty="0" smtClean="0">
                <a:latin typeface="Franklin Gothic Book"/>
                <a:cs typeface="Franklin Gothic Book"/>
              </a:rPr>
              <a:t>	How is contribution linked to cultural preference? </a:t>
            </a:r>
          </a:p>
          <a:p>
            <a:pPr lvl="0"/>
            <a:endParaRPr lang="en-US" sz="1200" dirty="0" smtClean="0">
              <a:latin typeface="Franklin Gothic Book"/>
              <a:cs typeface="Franklin Gothic Book"/>
            </a:endParaRPr>
          </a:p>
          <a:p>
            <a:pPr lvl="0"/>
            <a:endParaRPr lang="en-US" sz="1200" dirty="0" smtClean="0">
              <a:latin typeface="Franklin Gothic Book"/>
              <a:cs typeface="Franklin Gothic Book"/>
            </a:endParaRPr>
          </a:p>
          <a:p>
            <a:pPr lvl="0"/>
            <a:r>
              <a:rPr lang="en-US" dirty="0" smtClean="0">
                <a:latin typeface="Franklin Gothic Book"/>
                <a:cs typeface="Franklin Gothic Book"/>
              </a:rPr>
              <a:t> </a:t>
            </a:r>
            <a:r>
              <a:rPr lang="en-US" sz="1200" dirty="0" smtClean="0">
                <a:latin typeface="Franklin Gothic Book"/>
                <a:cs typeface="Franklin Gothic Book"/>
              </a:rPr>
              <a:t>	How does MusicBrainz negotiate guidelines and standards? </a:t>
            </a:r>
          </a:p>
          <a:p>
            <a:pPr lvl="0"/>
            <a:r>
              <a:rPr lang="en-US" sz="1200" dirty="0" smtClean="0">
                <a:latin typeface="Franklin Gothic Book"/>
                <a:cs typeface="Franklin Gothic Book"/>
              </a:rPr>
              <a:t>	What is the relationship of MusicBrainz to other music resources? </a:t>
            </a:r>
          </a:p>
          <a:p>
            <a:pPr lvl="0"/>
            <a:r>
              <a:rPr lang="en-US" sz="1200" dirty="0" smtClean="0">
                <a:latin typeface="Franklin Gothic Book"/>
                <a:cs typeface="Franklin Gothic Book"/>
              </a:rPr>
              <a:t>	What is the role of metadata in music technology?</a:t>
            </a:r>
          </a:p>
          <a:p>
            <a:endParaRPr lang="en-US" dirty="0" smtClean="0">
              <a:latin typeface="Franklin Gothic Book"/>
              <a:cs typeface="Franklin Gothic Book"/>
            </a:endParaRPr>
          </a:p>
          <a:p>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was open for ~2 </a:t>
            </a:r>
            <a:r>
              <a:rPr lang="en-US" dirty="0" smtClean="0"/>
              <a:t>weeks, posted on my blog,</a:t>
            </a:r>
            <a:r>
              <a:rPr lang="en-US" baseline="0" dirty="0" smtClean="0"/>
              <a:t> the official MusicBrainz blog, sent to the mailing list, and posted to the forums</a:t>
            </a:r>
            <a:r>
              <a:rPr lang="en-US" dirty="0" smtClean="0"/>
              <a:t>; from those channels I got a convenience sample of 256 </a:t>
            </a:r>
            <a:r>
              <a:rPr lang="en-US" dirty="0" smtClean="0"/>
              <a:t>total respondents, 241 were registered editors and</a:t>
            </a:r>
            <a:r>
              <a:rPr lang="en-US" baseline="0" dirty="0" smtClean="0"/>
              <a:t> 114 volunteered their email address for follow-up interviews, which indicates the willingness for people to talk about why they do what they do. 18+ only. All users were asked general questions about music </a:t>
            </a:r>
            <a:r>
              <a:rPr lang="en-US" baseline="0" dirty="0" smtClean="0"/>
              <a:t>information sources, </a:t>
            </a:r>
            <a:r>
              <a:rPr lang="en-US" baseline="0" dirty="0" smtClean="0"/>
              <a:t>while registered users only were asked to respond to</a:t>
            </a:r>
            <a:r>
              <a:rPr lang="en-US" baseline="0" dirty="0" smtClean="0"/>
              <a:t> questions about actual contribution. Editors were also </a:t>
            </a:r>
            <a:r>
              <a:rPr lang="en-US" baseline="0" dirty="0" smtClean="0"/>
              <a:t>asked to provide usernames, registration date, and, as I mentioned, </a:t>
            </a:r>
            <a:r>
              <a:rPr lang="en-US" baseline="0" dirty="0" smtClean="0"/>
              <a:t>email addresses. The entire survey is included in the appendix of the paper.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wrote</a:t>
            </a:r>
            <a:r>
              <a:rPr lang="en-US" baseline="0" dirty="0" smtClean="0"/>
              <a:t> and executed two Python scripts to gather additional data about my sample. </a:t>
            </a:r>
            <a:r>
              <a:rPr lang="en-US" dirty="0" smtClean="0"/>
              <a:t>In</a:t>
            </a:r>
            <a:r>
              <a:rPr lang="en-US" baseline="0" dirty="0" smtClean="0"/>
              <a:t> order to satisfy the requirements of a qualitative research methods class, I needed to conduct two of my interviews face-to-face. I asked users to enter their region on the survey, and since I also logged IP addresses to prevent duplicates, I created a script that looked up the North American respondents’ IP address on </a:t>
            </a:r>
            <a:r>
              <a:rPr lang="en-US" baseline="0" dirty="0" err="1" smtClean="0"/>
              <a:t>melissadata.com</a:t>
            </a:r>
            <a:r>
              <a:rPr lang="en-US" baseline="0" dirty="0" smtClean="0"/>
              <a:t> (which had the easiest URL to modify) and returned their city and state. For the second script, </a:t>
            </a:r>
            <a:r>
              <a:rPr lang="en-US" dirty="0" smtClean="0"/>
              <a:t>since 186 usernames was such an</a:t>
            </a:r>
            <a:r>
              <a:rPr lang="en-US" baseline="0" dirty="0" smtClean="0"/>
              <a:t> overwhelming response, I thought I could add to the data set by scraping information about their MusicBrainz activity from their user profiles. I created five regular expressions to extract the data from their public profiles and printed it to a CSV file.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Contacted 24, talked to 14; </a:t>
            </a:r>
            <a:r>
              <a:rPr lang="en-US" baseline="0" dirty="0" smtClean="0"/>
              <a:t>I also conducted interviews with four music technology experts, including the MusicBrainz founder, Rob Kaye, Dan </a:t>
            </a:r>
            <a:r>
              <a:rPr lang="en-US" baseline="0" dirty="0" err="1" smtClean="0"/>
              <a:t>Trenz</a:t>
            </a:r>
            <a:r>
              <a:rPr lang="en-US" baseline="0" dirty="0" smtClean="0"/>
              <a:t> and Linda </a:t>
            </a:r>
            <a:r>
              <a:rPr lang="en-US" baseline="0" dirty="0" err="1" smtClean="0"/>
              <a:t>Quach</a:t>
            </a:r>
            <a:r>
              <a:rPr lang="en-US" baseline="0" dirty="0" smtClean="0"/>
              <a:t> from </a:t>
            </a:r>
            <a:r>
              <a:rPr lang="en-US" baseline="0" dirty="0" err="1" smtClean="0"/>
              <a:t>Rovi</a:t>
            </a:r>
            <a:r>
              <a:rPr lang="en-US" baseline="0" dirty="0" smtClean="0"/>
              <a:t>, who own AllMusic, and Ian Rogers of Topspin Media, a music marketing and distribution platform, where I interned this summer.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give a quick overview of how MusicBrainz works</a:t>
            </a:r>
            <a:r>
              <a:rPr lang="en-US" baseline="0" dirty="0" smtClean="0"/>
              <a:t> to set the stage for my findings.</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page looks like when you enter an edit. In this case, I</a:t>
            </a:r>
            <a:r>
              <a:rPr lang="en-US" baseline="0" dirty="0" smtClean="0"/>
              <a:t> was looking at a release I just entered. </a:t>
            </a:r>
            <a:endParaRPr lang="en-US" dirty="0" smtClean="0"/>
          </a:p>
          <a:p>
            <a:endParaRPr lang="en-US" dirty="0" smtClean="0"/>
          </a:p>
          <a:p>
            <a:r>
              <a:rPr lang="en-US" baseline="0" dirty="0" smtClean="0"/>
              <a:t>There’s a voting period; if it gets enough votes it’s accepted; it is recommended that you enter an edit note that includes some kind of citation for your edit. Official sources like band websites are preferred, but Wikipedia and </a:t>
            </a:r>
            <a:r>
              <a:rPr lang="en-US" baseline="0" dirty="0" err="1" smtClean="0"/>
              <a:t>discogs</a:t>
            </a:r>
            <a:r>
              <a:rPr lang="en-US" baseline="0" dirty="0" smtClean="0"/>
              <a:t>, mentioned at the beginning of this talk, are okay if nothing else is available. </a:t>
            </a:r>
          </a:p>
          <a:p>
            <a:endParaRPr lang="en-US" baseline="0" dirty="0" smtClean="0"/>
          </a:p>
          <a:p>
            <a:r>
              <a:rPr lang="en-US" baseline="0" dirty="0" smtClean="0"/>
              <a:t>Edit notes help other editors verify your edit so that they can vote yes or no. All editors’ edits go through a voting queue, and you can read more about that process in my paper. Only the editors of Auto-Editors are committed to the database instantly.</a:t>
            </a:r>
          </a:p>
          <a:p>
            <a:endParaRPr lang="en-US" baseline="0" dirty="0" smtClean="0"/>
          </a:p>
          <a:p>
            <a:r>
              <a:rPr lang="en-US" baseline="0" dirty="0" smtClean="0"/>
              <a:t>It’s also important to note that MusicBrainz does not classify by genre; there is a field for tags, but those are not official and there are no standards for genre. Interviewees suggested that genre is simply too subjective for the community to agree on the right ones.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Thank you all for coming. I’m Jess Hemerly, and I’m looking forward to sharing my research with you today.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what adding a relationship for an artist looks like,</a:t>
            </a:r>
            <a:r>
              <a:rPr lang="en-US" baseline="0" dirty="0" smtClean="0"/>
              <a:t> and I’m adding a relationship here between the artist Cassie Berman and an album she played on.</a:t>
            </a:r>
            <a:r>
              <a:rPr lang="en-US" baseline="0" dirty="0" smtClean="0"/>
              <a:t> The bottom half shows Cassie Berman’s page on MusicBrainz, and you can see the relationships are outbound links to other websites and a link to another artist who’s her husband.</a:t>
            </a:r>
            <a:endParaRPr lang="en-US" baseline="0" dirty="0" smtClean="0"/>
          </a:p>
        </p:txBody>
      </p:sp>
      <p:sp>
        <p:nvSpPr>
          <p:cNvPr id="4" name="Slide Number Placeholder 3"/>
          <p:cNvSpPr>
            <a:spLocks noGrp="1"/>
          </p:cNvSpPr>
          <p:nvPr>
            <p:ph type="sldNum" sz="quarter" idx="10"/>
          </p:nvPr>
        </p:nvSpPr>
        <p:spPr/>
        <p:txBody>
          <a:bodyPr/>
          <a:lstStyle/>
          <a:p>
            <a:fld id="{3FA592D8-FE56-824B-9696-227769C0340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Screenshot of the American Song-Poem Anthology</a:t>
            </a:r>
            <a:r>
              <a:rPr lang="en-US" baseline="0" dirty="0" smtClean="0"/>
              <a:t> in Picard, on the left are the untagged tracks as I ripped them into iTunes and on the right is the matched metadata for the tracks. To add the the metadata, I would drag the untagged files from the left-hand pane into the right-hand pane</a:t>
            </a:r>
            <a:r>
              <a:rPr lang="en-US" baseline="0" dirty="0" smtClean="0"/>
              <a:t>. The actual tagging functionality is explained in greater detail in the paper.</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respondents and my participation bears this out</a:t>
            </a:r>
            <a:r>
              <a:rPr lang="en-US" baseline="0" dirty="0" smtClean="0"/>
              <a:t> – representative sample</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sample was dominated by</a:t>
            </a:r>
            <a:r>
              <a:rPr lang="en-US" baseline="0" dirty="0" smtClean="0"/>
              <a:t> Europe and North America.</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the active contributors who really have staying power, as I found. MusicBrainz signed a deal with Last.fm in 2007 to provide</a:t>
            </a:r>
            <a:r>
              <a:rPr lang="en-US" baseline="0" dirty="0" smtClean="0"/>
              <a:t> data, but it was about 6 years ago that Last.fm started using the data, and 5 years ago that Rob recognized it publicly on the MusicBrainz blog. There’s a reason I point this out, which we’ll get to a little later.</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this shows that most of the respondents</a:t>
            </a:r>
            <a:r>
              <a:rPr lang="en-US" baseline="0" dirty="0" smtClean="0"/>
              <a:t> log in regularly; only 9 logged in more than a year ago. You did not need to be logged in to take the survey or to see the post about it on the </a:t>
            </a:r>
            <a:r>
              <a:rPr lang="en-US" baseline="0" dirty="0" err="1" smtClean="0"/>
              <a:t>MsuicBrainz</a:t>
            </a:r>
            <a:r>
              <a:rPr lang="en-US" baseline="0" dirty="0" smtClean="0"/>
              <a:t> blog, but it could have prompted respondents to log in because they hadn’t for a while.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majority of users are under 10,000</a:t>
            </a:r>
            <a:r>
              <a:rPr lang="en-US" baseline="0" dirty="0" smtClean="0"/>
              <a:t> edits, but there are a handful that exceed that number. This is broken down by the percentiles. Four users had more than 100,001 edits, and they are not bots. It’s pretty crazy.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presenting</a:t>
            </a:r>
            <a:r>
              <a:rPr lang="en-US" baseline="0" dirty="0" smtClean="0"/>
              <a:t> only a few findings, and sparing you the tables and statistics. If you are interested in more of this, my thesis is available online, and is about 60 pages of written text.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mentioned the Last.fm</a:t>
            </a:r>
            <a:r>
              <a:rPr lang="en-US" baseline="0" dirty="0" smtClean="0"/>
              <a:t> connection for a reason. I</a:t>
            </a:r>
            <a:r>
              <a:rPr lang="en-US" dirty="0" smtClean="0"/>
              <a:t> </a:t>
            </a:r>
            <a:r>
              <a:rPr lang="en-US" dirty="0" smtClean="0"/>
              <a:t>asked survey</a:t>
            </a:r>
            <a:r>
              <a:rPr lang="en-US" baseline="0" dirty="0" smtClean="0"/>
              <a:t> respondents how they first learned about MusicBrainz. This lists the sources and the mean number of the log of edits entered into MusicBrainz. Most significant is that users who come from Last.fm have entered a larger average number of edits than those who did not, and with a </a:t>
            </a:r>
            <a:r>
              <a:rPr lang="en-US" baseline="0" dirty="0" err="1" smtClean="0"/>
              <a:t>p</a:t>
            </a:r>
            <a:r>
              <a:rPr lang="en-US" baseline="0" dirty="0" smtClean="0"/>
              <a:t>-value of </a:t>
            </a:r>
            <a:r>
              <a:rPr lang="en-US" baseline="0" dirty="0" smtClean="0"/>
              <a:t>0.0021, which is </a:t>
            </a:r>
            <a:r>
              <a:rPr lang="en-US" baseline="0" dirty="0" smtClean="0"/>
              <a:t>highly significant.</a:t>
            </a:r>
            <a:r>
              <a:rPr lang="en-US" baseline="0" dirty="0" smtClean="0"/>
              <a:t> It also shows a large effect size, so there’s practical significance. There is something about Last.fm that brings MusicBrainz great contributors. </a:t>
            </a:r>
            <a:r>
              <a:rPr lang="en-US" dirty="0" smtClean="0"/>
              <a:t>Users </a:t>
            </a:r>
            <a:r>
              <a:rPr lang="en-US" dirty="0" smtClean="0"/>
              <a:t>come to MusicBrainz from a number</a:t>
            </a:r>
            <a:r>
              <a:rPr lang="en-US" baseline="0" dirty="0" smtClean="0"/>
              <a:t> of sources, but those who come from Last.fm tend to be more active contributors</a:t>
            </a:r>
            <a:r>
              <a:rPr lang="en-US" baseline="0" dirty="0" smtClean="0"/>
              <a:t>. Because getting good recommendations in </a:t>
            </a:r>
            <a:r>
              <a:rPr lang="en-US" baseline="0" dirty="0" err="1" smtClean="0"/>
              <a:t>last.fm</a:t>
            </a:r>
            <a:r>
              <a:rPr lang="en-US" baseline="0" dirty="0" smtClean="0"/>
              <a:t> depended on accurate metadata, many of these editors were driven by an extrinsic motivation—that is, satisfying an information need, building something they want and need to use.</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One of the most interesting findings in terms of patterns of contribution is a distinction between activities that contribute to the breadth of the information and activities that contribute to the depth of the information. Breadth is tightly tied to musical taste, and I’ll show a little bit of that in the next slide; depth is something that can be done by anyone, such as adding advanced </a:t>
            </a:r>
            <a:r>
              <a:rPr lang="en-US" sz="1200" kern="1200" baseline="0" dirty="0" smtClean="0">
                <a:solidFill>
                  <a:schemeClr val="tx1"/>
                </a:solidFill>
                <a:latin typeface="+mn-lt"/>
                <a:ea typeface="+mn-ea"/>
                <a:cs typeface="+mn-cs"/>
              </a:rPr>
              <a:t>relationships or linking out to lyrics for tracks on </a:t>
            </a:r>
            <a:r>
              <a:rPr lang="en-US" sz="1200" kern="1200" baseline="0" dirty="0" err="1" smtClean="0">
                <a:solidFill>
                  <a:schemeClr val="tx1"/>
                </a:solidFill>
                <a:latin typeface="+mn-lt"/>
                <a:ea typeface="+mn-ea"/>
                <a:cs typeface="+mn-cs"/>
              </a:rPr>
              <a:t>LyricWiki</a:t>
            </a:r>
            <a:r>
              <a:rPr lang="en-US" sz="1200" kern="1200" baseline="0" dirty="0" smtClean="0">
                <a:solidFill>
                  <a:schemeClr val="tx1"/>
                </a:solidFill>
                <a:latin typeface="+mn-lt"/>
                <a:ea typeface="+mn-ea"/>
                <a:cs typeface="+mn-cs"/>
              </a:rPr>
              <a:t>. It sounds macabre, but one </a:t>
            </a:r>
            <a:r>
              <a:rPr lang="en-US" sz="1200" kern="1200" baseline="0" dirty="0" smtClean="0">
                <a:solidFill>
                  <a:schemeClr val="tx1"/>
                </a:solidFill>
                <a:latin typeface="+mn-lt"/>
                <a:ea typeface="+mn-ea"/>
                <a:cs typeface="+mn-cs"/>
              </a:rPr>
              <a:t>interesting finding was in the use of obituaries as an information </a:t>
            </a:r>
            <a:r>
              <a:rPr lang="en-US" sz="1200" kern="1200" baseline="0" dirty="0" smtClean="0">
                <a:solidFill>
                  <a:schemeClr val="tx1"/>
                </a:solidFill>
                <a:latin typeface="+mn-lt"/>
                <a:ea typeface="+mn-ea"/>
                <a:cs typeface="+mn-cs"/>
              </a:rPr>
              <a:t>resource. There’s a group of editors who add artist death dates when an artist dies.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 can also </a:t>
            </a:r>
            <a:r>
              <a:rPr lang="en-US" baseline="0" dirty="0" smtClean="0"/>
              <a:t>artists and get email updates of any changes to those edits, sort of a way to “own” an area of the database and help new editors working specifically in those areas.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Franklin Gothic Book"/>
              <a:cs typeface="Franklin Gothic Book"/>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Franklin Gothic Book"/>
                <a:cs typeface="Franklin Gothic Book"/>
              </a:rPr>
              <a:t>“</a:t>
            </a:r>
            <a:r>
              <a:rPr lang="en-US" sz="1200" dirty="0" smtClean="0">
                <a:latin typeface="Franklin Gothic Book"/>
                <a:cs typeface="Franklin Gothic Book"/>
              </a:rPr>
              <a:t>We cannot evade the conclusion that the answer to our question, ‘What is good music?,’ may differ from culture to culture, from epoch to epoch, from person to person, and even from time to time within the same person, as well as the particular occasion” (Mueller, 1956)</a:t>
            </a:r>
          </a:p>
          <a:p>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 blog post on the Last.fm blog in 2007,</a:t>
            </a:r>
            <a:r>
              <a:rPr lang="en-US" baseline="0" dirty="0" smtClean="0"/>
              <a:t> about 50 of </a:t>
            </a:r>
            <a:r>
              <a:rPr lang="en-US" dirty="0" smtClean="0"/>
              <a:t>100 ways that Last.fm users had “</a:t>
            </a:r>
            <a:r>
              <a:rPr lang="en-US" dirty="0" err="1" smtClean="0"/>
              <a:t>knockin</a:t>
            </a:r>
            <a:r>
              <a:rPr lang="en-US" dirty="0" smtClean="0"/>
              <a:t> on</a:t>
            </a:r>
            <a:r>
              <a:rPr lang="en-US" baseline="0" dirty="0" smtClean="0"/>
              <a:t> heaven’s door” tagged in their music collections</a:t>
            </a:r>
            <a:r>
              <a:rPr lang="en-US" baseline="0" dirty="0" smtClean="0"/>
              <a:t>. For those not familiar with Last.fm, it’s an online, streaming radio service that also offers software that allows you to track and post your listening habits to the Last.fm site in order to build a library for better recommendations. This is what people’s data looked like. Inconsistent</a:t>
            </a:r>
            <a:r>
              <a:rPr lang="en-US" baseline="0" dirty="0" smtClean="0"/>
              <a:t>, misspelled, mixed capitalization, mixed punctuation, album name for some, letter N instead of ampersand… and 2 with the wrong artist. They called it “the guns </a:t>
            </a:r>
            <a:r>
              <a:rPr lang="en-US" baseline="0" dirty="0" err="1" smtClean="0"/>
              <a:t>n</a:t>
            </a:r>
            <a:r>
              <a:rPr lang="en-US" baseline="0" dirty="0" smtClean="0"/>
              <a:t> roses” issue. I call it the metadata problem.</a:t>
            </a:r>
            <a:r>
              <a:rPr lang="en-US" baseline="0" dirty="0" smtClean="0"/>
              <a:t> </a:t>
            </a:r>
          </a:p>
        </p:txBody>
      </p:sp>
      <p:sp>
        <p:nvSpPr>
          <p:cNvPr id="4" name="Slide Number Placeholder 3"/>
          <p:cNvSpPr>
            <a:spLocks noGrp="1"/>
          </p:cNvSpPr>
          <p:nvPr>
            <p:ph type="sldNum" sz="quarter" idx="10"/>
          </p:nvPr>
        </p:nvSpPr>
        <p:spPr/>
        <p:txBody>
          <a:bodyPr/>
          <a:lstStyle/>
          <a:p>
            <a:fld id="{3FA592D8-FE56-824B-9696-227769C0340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meant to address the breadth issue,</a:t>
            </a:r>
            <a:r>
              <a:rPr lang="en-US" baseline="0" dirty="0" smtClean="0"/>
              <a:t> showing how distributed users’ taste is. The breadth of the database depends on people who like “obscure” and “niche” stuff—things that would not fall under “popular music.” </a:t>
            </a:r>
            <a:r>
              <a:rPr lang="en-US" dirty="0" smtClean="0"/>
              <a:t>MusicBrainz </a:t>
            </a:r>
            <a:r>
              <a:rPr lang="en-US" dirty="0" smtClean="0"/>
              <a:t>users are passionate about music, and some</a:t>
            </a:r>
            <a:r>
              <a:rPr lang="en-US" baseline="0" dirty="0" smtClean="0"/>
              <a:t> of the findings in the paper show this in various ways. </a:t>
            </a:r>
            <a:r>
              <a:rPr lang="en-US" dirty="0" smtClean="0"/>
              <a:t>These are the</a:t>
            </a:r>
            <a:r>
              <a:rPr lang="en-US" baseline="0" dirty="0" smtClean="0"/>
              <a:t> </a:t>
            </a:r>
            <a:r>
              <a:rPr lang="en-US" dirty="0" smtClean="0"/>
              <a:t>Last.fm top 10 artists of all time for 7 of the 14 interviewees who</a:t>
            </a:r>
            <a:r>
              <a:rPr lang="en-US" baseline="0" dirty="0" smtClean="0"/>
              <a:t> had public Last.fm profiles, and some of the adjectives interview subjects use to describe their taste. The swirls indicate shared artists — Metallica, The Beatles, The Prodigy — which span multiple genres. Eclecticism is paramount here, and subjects repeatedly describe their taste as “eclectic.” It seems to be the way that people say “I listen to everything that’s good” despite genre, and that could be an interesting launching point for future work on taste, that was outside the scope of this study — what does it mean to have “eclectic” taste in music?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Editors also often</a:t>
            </a:r>
            <a:r>
              <a:rPr lang="en-US" baseline="0" dirty="0" smtClean="0"/>
              <a:t> discover new artists just by browsing new edits or watching</a:t>
            </a:r>
            <a:r>
              <a:rPr lang="en-US" baseline="0" dirty="0" smtClean="0"/>
              <a:t> musical “areas.” </a:t>
            </a:r>
            <a:r>
              <a:rPr lang="en-US" dirty="0" smtClean="0"/>
              <a:t>T</a:t>
            </a:r>
            <a:r>
              <a:rPr lang="en-US" dirty="0" smtClean="0"/>
              <a:t>-test results: </a:t>
            </a:r>
            <a:r>
              <a:rPr lang="en-US" dirty="0" err="1" smtClean="0"/>
              <a:t>p</a:t>
            </a:r>
            <a:r>
              <a:rPr lang="en-US" dirty="0" smtClean="0"/>
              <a:t>-value of 0.000, editors</a:t>
            </a:r>
            <a:r>
              <a:rPr lang="en-US" baseline="0" dirty="0" smtClean="0"/>
              <a:t> who have discovered a new artist through </a:t>
            </a:r>
            <a:r>
              <a:rPr lang="en-US" baseline="0" dirty="0" err="1" smtClean="0"/>
              <a:t>musicbrainz</a:t>
            </a:r>
            <a:r>
              <a:rPr lang="en-US" baseline="0" dirty="0" smtClean="0"/>
              <a:t> have on average entered more edits than those who have not, meaning that the more contributions you make, the more likely you are to discover a new artist through MusicBrainz.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But how the editors interpret the word “discovered” varies. Some editors actually listen to the music and add it to their collections.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Other editors just interpreted “discovered” to mean read about or were informed of. Th</a:t>
            </a:r>
            <a:r>
              <a:rPr lang="en-US" sz="1200" kern="1200" baseline="0" dirty="0" smtClean="0">
                <a:solidFill>
                  <a:schemeClr val="tx1"/>
                </a:solidFill>
                <a:latin typeface="+mn-lt"/>
                <a:ea typeface="+mn-ea"/>
                <a:cs typeface="+mn-cs"/>
              </a:rPr>
              <a:t>is is another area for further investigation. </a:t>
            </a:r>
            <a:endParaRPr lang="en-US" baseline="0" dirty="0" smtClean="0"/>
          </a:p>
        </p:txBody>
      </p:sp>
      <p:sp>
        <p:nvSpPr>
          <p:cNvPr id="4" name="Slide Number Placeholder 3"/>
          <p:cNvSpPr>
            <a:spLocks noGrp="1"/>
          </p:cNvSpPr>
          <p:nvPr>
            <p:ph type="sldNum" sz="quarter" idx="10"/>
          </p:nvPr>
        </p:nvSpPr>
        <p:spPr/>
        <p:txBody>
          <a:bodyPr/>
          <a:lstStyle/>
          <a:p>
            <a:fld id="{3FA592D8-FE56-824B-9696-227769C0340C}"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Community/obligation-based motivation</a:t>
            </a:r>
            <a:r>
              <a:rPr lang="en-US" dirty="0" smtClean="0"/>
              <a:t> from the Lakhani and Wolf framework</a:t>
            </a:r>
            <a:r>
              <a:rPr lang="en-US" baseline="0" dirty="0" smtClean="0"/>
              <a:t> </a:t>
            </a:r>
            <a:r>
              <a:rPr lang="en-US" dirty="0" smtClean="0"/>
              <a:t>— </a:t>
            </a:r>
            <a:r>
              <a:rPr lang="en-US" dirty="0" smtClean="0"/>
              <a:t>there</a:t>
            </a:r>
            <a:r>
              <a:rPr lang="en-US" baseline="0" dirty="0" smtClean="0"/>
              <a:t> is a sense of being a part of something bigger, something that everyone can use. Frustrations are also a price to be paid for access to a free resource. Survey results back this </a:t>
            </a:r>
            <a:r>
              <a:rPr lang="en-US" baseline="0" dirty="0" smtClean="0"/>
              <a:t>up and interview data back this up.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Franklin Gothic Book"/>
                <a:cs typeface="Franklin Gothic Book"/>
              </a:rPr>
              <a:t>Developing reputation</a:t>
            </a:r>
            <a:r>
              <a:rPr lang="en-US" sz="1200" baseline="0" dirty="0" smtClean="0">
                <a:latin typeface="Franklin Gothic Book"/>
                <a:cs typeface="Franklin Gothic Book"/>
              </a:rPr>
              <a:t> by making edits, and people just get to know you after a while. They recognize your username, see what you’re doing. Many of the most active users also hang out in the internet relay chat room talking about everything from data representation to drinking.</a:t>
            </a:r>
            <a:r>
              <a:rPr lang="en-US" sz="1200" baseline="0" dirty="0" smtClean="0">
                <a:latin typeface="Franklin Gothic Book"/>
                <a:cs typeface="Franklin Gothic Book"/>
              </a:rPr>
              <a:t> The community helps people to cooperate, really fostering these community/obligation-based motivations.</a:t>
            </a:r>
            <a:endParaRPr lang="en-US" sz="1200" dirty="0" smtClean="0">
              <a:latin typeface="Franklin Gothic Book"/>
              <a:cs typeface="Franklin Gothic Book"/>
            </a:endParaRPr>
          </a:p>
          <a:p>
            <a:endParaRPr lang="en-US" sz="1200" dirty="0" smtClean="0">
              <a:latin typeface="Franklin Gothic Book"/>
              <a:cs typeface="Franklin Gothic Book"/>
            </a:endParaRPr>
          </a:p>
          <a:p>
            <a:r>
              <a:rPr lang="en-US" dirty="0" smtClean="0"/>
              <a:t>Despite the disparity in taste people get along and help each other to learn the guidelines and the system. Because they have one thing in common…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smtClean="0"/>
              <a:t>my interviews,</a:t>
            </a:r>
            <a:r>
              <a:rPr lang="en-US" baseline="0" dirty="0" smtClean="0"/>
              <a:t> a theme of obsessive-compulsive disorder as a colloquialism emerged.</a:t>
            </a:r>
            <a:r>
              <a:rPr lang="en-US" baseline="0" dirty="0" smtClean="0"/>
              <a:t> Editors describe editing as “meditating” and “relaxing,” but which shows enjoyment</a:t>
            </a:r>
            <a:r>
              <a:rPr lang="en-US" baseline="0" dirty="0" smtClean="0"/>
              <a:t>-based motivation for editing,</a:t>
            </a:r>
            <a:r>
              <a:rPr lang="en-US" baseline="0" dirty="0" smtClean="0"/>
              <a:t> but there’s also what seems to be a </a:t>
            </a:r>
            <a:r>
              <a:rPr lang="en-US" baseline="0" dirty="0" smtClean="0"/>
              <a:t>COMPULSION-based motivation as well. I actually put a bunch more quotes like this in the paper as well.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ones who are REALLY OCD are the ones who become Auto-Editors.</a:t>
            </a:r>
            <a:r>
              <a:rPr lang="en-US" baseline="0" dirty="0" smtClean="0"/>
              <a:t> </a:t>
            </a:r>
            <a:r>
              <a:rPr lang="en-US" dirty="0" smtClean="0"/>
              <a:t>Auto-Editors</a:t>
            </a:r>
            <a:r>
              <a:rPr lang="en-US" baseline="0" dirty="0" smtClean="0"/>
              <a:t> are nominated by the community for their contribution and their willingness to help others. Achieving auto-edit status means that your edits are no longer held in the voting queue. There is added pressure to be correct. But the data on this slide shows that the title is indeed consistent with more and with more subscriptions, which indicates greater engagement with MusicBrainz.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a lot that can be done with the study because of the amount of detail, and I also have access to the community such that gathering more data is a possibility.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a CPHS protocol for this research,</a:t>
            </a:r>
            <a:r>
              <a:rPr lang="en-US" baseline="0" dirty="0" smtClean="0"/>
              <a:t> meaning that I can use it in published papers. Here are </a:t>
            </a:r>
            <a:r>
              <a:rPr lang="en-US" baseline="0" dirty="0" err="1" smtClean="0"/>
              <a:t>afew</a:t>
            </a:r>
            <a:r>
              <a:rPr lang="en-US" baseline="0" dirty="0" smtClean="0"/>
              <a:t> areas of potential future investigation or focus.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a lot that can be done with the study because of the amount of detail, and I also have access to the community such that gathering more data is a possibility.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smtClean="0"/>
              <a:t>two major proprietary</a:t>
            </a:r>
            <a:r>
              <a:rPr lang="en-US" baseline="0" dirty="0" smtClean="0"/>
              <a:t> metadata sources and some of their partners. You’ll notice that iTunes uses both. </a:t>
            </a:r>
            <a:r>
              <a:rPr lang="en-US" dirty="0" smtClean="0"/>
              <a:t>When you pop a </a:t>
            </a:r>
            <a:r>
              <a:rPr lang="en-US" dirty="0" err="1" smtClean="0"/>
              <a:t>cd</a:t>
            </a:r>
            <a:r>
              <a:rPr lang="en-US" dirty="0" smtClean="0"/>
              <a:t> into </a:t>
            </a:r>
            <a:r>
              <a:rPr lang="en-US" dirty="0" err="1" smtClean="0"/>
              <a:t>itunes</a:t>
            </a:r>
            <a:r>
              <a:rPr lang="en-US" dirty="0" smtClean="0"/>
              <a:t>, it’s accessing </a:t>
            </a:r>
            <a:r>
              <a:rPr lang="en-US" dirty="0" err="1" smtClean="0"/>
              <a:t>gracenote’s</a:t>
            </a:r>
            <a:r>
              <a:rPr lang="en-US" dirty="0" smtClean="0"/>
              <a:t> CDDB</a:t>
            </a:r>
            <a:r>
              <a:rPr lang="en-US" baseline="0" dirty="0" smtClean="0"/>
              <a:t>; iTunes uses </a:t>
            </a:r>
            <a:r>
              <a:rPr lang="en-US" baseline="0" dirty="0" err="1" smtClean="0"/>
              <a:t>allmusic</a:t>
            </a:r>
            <a:r>
              <a:rPr lang="en-US" baseline="0" dirty="0" smtClean="0"/>
              <a:t> for biographical information</a:t>
            </a:r>
            <a:endParaRPr lang="en-US"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3FA592D8-FE56-824B-9696-227769C034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of the major peer-produced metadata sources, FreeDB and </a:t>
            </a:r>
            <a:r>
              <a:rPr lang="en-US" dirty="0" err="1" smtClean="0"/>
              <a:t>discogs</a:t>
            </a:r>
            <a:r>
              <a:rPr lang="en-US" dirty="0" smtClean="0"/>
              <a:t>, which is also a music marketplace,</a:t>
            </a:r>
            <a:r>
              <a:rPr lang="en-US" baseline="0" dirty="0" smtClean="0"/>
              <a:t> and MusicBrainz.</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MusicBrainz</a:t>
            </a:r>
            <a:r>
              <a:rPr lang="en-US" dirty="0" smtClean="0"/>
              <a:t>,</a:t>
            </a:r>
            <a:r>
              <a:rPr lang="en-US" baseline="0" dirty="0" smtClean="0"/>
              <a:t> the focus of this research study. MusicBrainz was actually </a:t>
            </a:r>
            <a:r>
              <a:rPr lang="en-US" baseline="0" dirty="0" smtClean="0"/>
              <a:t>founded by Robert Kaye </a:t>
            </a:r>
            <a:r>
              <a:rPr lang="en-US" baseline="0" dirty="0" smtClean="0"/>
              <a:t>after Gracenote purchased and privatized</a:t>
            </a:r>
            <a:r>
              <a:rPr lang="en-US" baseline="0" dirty="0" smtClean="0"/>
              <a:t> CDDB. CDDB was user-contributed, and the founder of </a:t>
            </a:r>
            <a:r>
              <a:rPr lang="en-US" baseline="0" dirty="0" err="1" smtClean="0"/>
              <a:t>MBz</a:t>
            </a:r>
            <a:r>
              <a:rPr lang="en-US" baseline="0" dirty="0" smtClean="0"/>
              <a:t> was upset that the work he and other contributors had done was no longer freely available to him to use. He made a pledge, which is reflected in the MusicBrainz social contract, that the resource he created would not be privatized. MusicBrainz </a:t>
            </a:r>
            <a:r>
              <a:rPr lang="en-US" baseline="0" dirty="0" smtClean="0"/>
              <a:t>is a “community metadatabase” and an “open music encyclopedia.”</a:t>
            </a:r>
            <a:r>
              <a:rPr lang="en-US" baseline="0" dirty="0" smtClean="0"/>
              <a:t> </a:t>
            </a:r>
            <a:r>
              <a:rPr lang="en-US" dirty="0" smtClean="0"/>
              <a:t>3 </a:t>
            </a:r>
            <a:r>
              <a:rPr lang="en-US" dirty="0" smtClean="0"/>
              <a:t>different kinds of licensing happening:</a:t>
            </a:r>
            <a:r>
              <a:rPr lang="en-US" baseline="0" dirty="0" smtClean="0"/>
              <a:t> </a:t>
            </a:r>
            <a:r>
              <a:rPr lang="en-US" dirty="0" smtClean="0"/>
              <a:t>Live data feed, tags and</a:t>
            </a:r>
            <a:r>
              <a:rPr lang="en-US" baseline="0" dirty="0" smtClean="0"/>
              <a:t> annotations are CC; the actual facts are in the public domain; and the Picard tagger, which allows users to automatically add metadata to digital music tracks, is licensed under the GNU General Public License, or GPL.</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lots of people use iTunes, why </a:t>
            </a:r>
            <a:r>
              <a:rPr lang="en-US" dirty="0" smtClean="0"/>
              <a:t>does anyone</a:t>
            </a:r>
            <a:r>
              <a:rPr lang="en-US" baseline="0" dirty="0" smtClean="0"/>
              <a:t> use this site when Gracenote works with iTunes just fine? Well here are a couple of use cases.</a:t>
            </a:r>
            <a:endParaRPr lang="en-US" dirty="0" smtClean="0"/>
          </a:p>
          <a:p>
            <a:endParaRPr lang="en-US" dirty="0" smtClean="0"/>
          </a:p>
          <a:p>
            <a:r>
              <a:rPr lang="en-US" dirty="0" smtClean="0"/>
              <a:t>Sometimes you get</a:t>
            </a:r>
            <a:r>
              <a:rPr lang="en-US" dirty="0" smtClean="0"/>
              <a:t> lousy metadata </a:t>
            </a:r>
            <a:r>
              <a:rPr lang="en-US" dirty="0" smtClean="0"/>
              <a:t>from official</a:t>
            </a:r>
            <a:r>
              <a:rPr lang="en-US" baseline="0" dirty="0" smtClean="0"/>
              <a:t> sources, here is some less than ideal metadata. This is the metadata on Straight </a:t>
            </a:r>
            <a:r>
              <a:rPr lang="en-US" baseline="0" dirty="0" err="1" smtClean="0"/>
              <a:t>Outta</a:t>
            </a:r>
            <a:r>
              <a:rPr lang="en-US" baseline="0" dirty="0" smtClean="0"/>
              <a:t> Compton that was on the file when I downloaded it from Amazon. It shows weird empty parentheses, and inconsistency in the way Digital Master is typed out. If you download music from multiple sources with different metadata syntax, you will end up with inconsistent metadata cross your music collection. This becomes a challenge for music information retrieval—that is, it alters the way your things are listed and may make it harder to find exactly what you are looking for.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CD I have </a:t>
            </a:r>
            <a:r>
              <a:rPr lang="en-US" dirty="0" smtClean="0"/>
              <a:t>that isn’t in Gracenot</a:t>
            </a:r>
            <a:r>
              <a:rPr lang="en-US" baseline="0" dirty="0" smtClean="0"/>
              <a:t>e or </a:t>
            </a:r>
            <a:r>
              <a:rPr lang="en-US" baseline="0" dirty="0" err="1" smtClean="0"/>
              <a:t>Allmusic</a:t>
            </a:r>
            <a:r>
              <a:rPr lang="en-US" baseline="0" dirty="0" smtClean="0"/>
              <a:t>, because it’s fairly obscure.. When I went </a:t>
            </a:r>
            <a:r>
              <a:rPr lang="en-US" baseline="0" dirty="0" smtClean="0"/>
              <a:t>to see if I could add it to MusicBrainz, it was already there.</a:t>
            </a:r>
            <a:r>
              <a:rPr lang="en-US" baseline="0" dirty="0" smtClean="0"/>
              <a:t> If it hadn’t been there, I could have added it, but adding to Gracenote or </a:t>
            </a:r>
            <a:r>
              <a:rPr lang="en-US" baseline="0" dirty="0" err="1" smtClean="0"/>
              <a:t>Allmusic</a:t>
            </a:r>
            <a:r>
              <a:rPr lang="en-US" baseline="0" dirty="0" smtClean="0"/>
              <a:t> means submitting to their staff and it may never be added. </a:t>
            </a:r>
            <a:endParaRPr lang="en-US" dirty="0" smtClean="0"/>
          </a:p>
        </p:txBody>
      </p:sp>
      <p:sp>
        <p:nvSpPr>
          <p:cNvPr id="4" name="Slide Number Placeholder 3"/>
          <p:cNvSpPr>
            <a:spLocks noGrp="1"/>
          </p:cNvSpPr>
          <p:nvPr>
            <p:ph type="sldNum" sz="quarter" idx="10"/>
          </p:nvPr>
        </p:nvSpPr>
        <p:spPr/>
        <p:txBody>
          <a:bodyPr/>
          <a:lstStyle/>
          <a:p>
            <a:fld id="{3FA592D8-FE56-824B-9696-227769C03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 everybody uses iTunes. if </a:t>
            </a:r>
            <a:r>
              <a:rPr lang="en-US" baseline="0" dirty="0" smtClean="0"/>
              <a:t>you don’t use iTunes to rip CDs, you don’t have access to CDDB. You enter metadata manually for CDs, and may have changed your CD ripping settings at some point in time so that the data displays differently. You probably also acquire metadata from multiple digital stores</a:t>
            </a:r>
            <a:r>
              <a:rPr lang="en-US" baseline="0" dirty="0" smtClean="0"/>
              <a:t>. You may be also philosophically aligned with free and open source software principles, so MusicBrainz would be for you.</a:t>
            </a:r>
            <a:endParaRPr lang="en-US" dirty="0"/>
          </a:p>
        </p:txBody>
      </p:sp>
      <p:sp>
        <p:nvSpPr>
          <p:cNvPr id="4" name="Slide Number Placeholder 3"/>
          <p:cNvSpPr>
            <a:spLocks noGrp="1"/>
          </p:cNvSpPr>
          <p:nvPr>
            <p:ph type="sldNum" sz="quarter" idx="10"/>
          </p:nvPr>
        </p:nvSpPr>
        <p:spPr/>
        <p:txBody>
          <a:bodyPr/>
          <a:lstStyle/>
          <a:p>
            <a:fld id="{3FA592D8-FE56-824B-9696-227769C034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93637A-F6EF-C84A-B09B-00A5E95D73F7}"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3637A-F6EF-C84A-B09B-00A5E95D73F7}"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3637A-F6EF-C84A-B09B-00A5E95D73F7}"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3637A-F6EF-C84A-B09B-00A5E95D73F7}"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3637A-F6EF-C84A-B09B-00A5E95D73F7}" type="datetimeFigureOut">
              <a:rPr lang="en-US" smtClean="0"/>
              <a:pPr/>
              <a:t>5/12/11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93637A-F6EF-C84A-B09B-00A5E95D73F7}" type="datetimeFigureOut">
              <a:rPr lang="en-US" smtClean="0"/>
              <a:pPr/>
              <a:t>5/12/11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93637A-F6EF-C84A-B09B-00A5E95D73F7}" type="datetimeFigureOut">
              <a:rPr lang="en-US" smtClean="0"/>
              <a:pPr/>
              <a:t>5/12/11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3637A-F6EF-C84A-B09B-00A5E95D73F7}" type="datetimeFigureOut">
              <a:rPr lang="en-US" smtClean="0"/>
              <a:pPr/>
              <a:t>5/12/11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3637A-F6EF-C84A-B09B-00A5E95D73F7}" type="datetimeFigureOut">
              <a:rPr lang="en-US" smtClean="0"/>
              <a:pPr/>
              <a:t>5/12/11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3637A-F6EF-C84A-B09B-00A5E95D73F7}" type="datetimeFigureOut">
              <a:rPr lang="en-US" smtClean="0"/>
              <a:pPr/>
              <a:t>5/12/11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3637A-F6EF-C84A-B09B-00A5E95D73F7}" type="datetimeFigureOut">
              <a:rPr lang="en-US" smtClean="0"/>
              <a:pPr/>
              <a:t>5/12/11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63E19-1F67-9F4D-9300-858992105E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3637A-F6EF-C84A-B09B-00A5E95D73F7}" type="datetimeFigureOut">
              <a:rPr lang="en-US" smtClean="0"/>
              <a:pPr/>
              <a:t>5/12/11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63E19-1F67-9F4D-9300-858992105E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image" Target="../media/image14.jpeg"/><Relationship Id="rId5" Type="http://schemas.openxmlformats.org/officeDocument/2006/relationships/image" Target="../media/image15.png"/><Relationship Id="rId7"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eg"/><Relationship Id="rId6" Type="http://schemas.openxmlformats.org/officeDocument/2006/relationships/image" Target="../media/image16.jpeg"/></Relationships>
</file>

<file path=ppt/slides/_rels/slide12.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chart" Target="../charts/chart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chart" Target="../charts/chart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chart" Target="../charts/chart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chart" Target="../charts/chart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jpeg"/><Relationship Id="rId5"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image" Target="../media/image31.gif"/><Relationship Id="rId4" Type="http://schemas.openxmlformats.org/officeDocument/2006/relationships/image" Target="../media/image27.gif"/><Relationship Id="rId10" Type="http://schemas.openxmlformats.org/officeDocument/2006/relationships/image" Target="../media/image33.gif"/><Relationship Id="rId5" Type="http://schemas.openxmlformats.org/officeDocument/2006/relationships/image" Target="../media/image28.gif"/><Relationship Id="rId7" Type="http://schemas.openxmlformats.org/officeDocument/2006/relationships/image" Target="../media/image30.gif"/><Relationship Id="rId1" Type="http://schemas.openxmlformats.org/officeDocument/2006/relationships/slideLayout" Target="../slideLayouts/slideLayout7.xml"/><Relationship Id="rId2" Type="http://schemas.openxmlformats.org/officeDocument/2006/relationships/notesSlide" Target="../notesSlides/notesSlide30.xml"/><Relationship Id="rId9" Type="http://schemas.openxmlformats.org/officeDocument/2006/relationships/image" Target="../media/image32.gif"/><Relationship Id="rId3" Type="http://schemas.openxmlformats.org/officeDocument/2006/relationships/image" Target="../media/image26.gif"/><Relationship Id="rId6" Type="http://schemas.openxmlformats.org/officeDocument/2006/relationships/image" Target="../media/image29.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e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image" Target="../media/image8.gif"/><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gif"/><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0" y="0"/>
            <a:ext cx="9144000" cy="9571847"/>
          </a:xfrm>
          <a:prstGeom prst="rect">
            <a:avLst/>
          </a:prstGeom>
          <a:noFill/>
        </p:spPr>
        <p:txBody>
          <a:bodyPr wrap="square" numCol="2" spcCol="182880" rtlCol="0">
            <a:spAutoFit/>
          </a:bodyPr>
          <a:lstStyle/>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N'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Knocking On Heavens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err="1" smtClean="0">
                <a:latin typeface="Courier"/>
                <a:cs typeface="Courier"/>
              </a:rPr>
              <a:t>Guns'n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Heavens Door </a:t>
            </a:r>
          </a:p>
          <a:p>
            <a:r>
              <a:rPr lang="en-US" sz="1400" dirty="0" err="1" smtClean="0">
                <a:latin typeface="Courier"/>
                <a:cs typeface="Courier"/>
              </a:rPr>
              <a:t>Guns'n'Roses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&amp;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a:t>
            </a:r>
            <a:r>
              <a:rPr lang="en-US" sz="1400" dirty="0" err="1" smtClean="0">
                <a:latin typeface="Courier"/>
                <a:cs typeface="Courier"/>
              </a:rPr>
              <a:t>Knockin</a:t>
            </a:r>
            <a:r>
              <a:rPr lang="en-US" sz="1400" dirty="0" smtClean="0">
                <a:latin typeface="Courier"/>
                <a:cs typeface="Courier"/>
              </a:rPr>
              <a:t>' On Heaven's Door</a:t>
            </a:r>
          </a:p>
          <a:p>
            <a:r>
              <a:rPr lang="en-US" sz="1400" dirty="0" err="1" smtClean="0">
                <a:latin typeface="Courier"/>
                <a:cs typeface="Courier"/>
              </a:rPr>
              <a:t>Guns'n</a:t>
            </a:r>
            <a:r>
              <a:rPr lang="en-US" sz="1400" dirty="0" smtClean="0">
                <a:latin typeface="Courier"/>
                <a:cs typeface="Courier"/>
              </a:rPr>
              <a:t>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Aerosmith - Knocking On Heaven's Door </a:t>
            </a:r>
          </a:p>
          <a:p>
            <a:r>
              <a:rPr lang="en-US" sz="1400" dirty="0" smtClean="0">
                <a:latin typeface="Courier"/>
                <a:cs typeface="Courier"/>
              </a:rPr>
              <a:t>Guns '</a:t>
            </a:r>
            <a:r>
              <a:rPr lang="en-US" sz="1400" dirty="0" err="1" smtClean="0">
                <a:latin typeface="Courier"/>
                <a:cs typeface="Courier"/>
              </a:rPr>
              <a:t>n</a:t>
            </a:r>
            <a:r>
              <a:rPr lang="en-US" sz="1400" dirty="0" smtClean="0">
                <a:latin typeface="Courier"/>
                <a:cs typeface="Courier"/>
              </a:rPr>
              <a:t> Roses - Knocking On Heaven's Door </a:t>
            </a:r>
          </a:p>
          <a:p>
            <a:r>
              <a:rPr lang="en-US" sz="1400" dirty="0" smtClean="0">
                <a:latin typeface="Courier"/>
                <a:cs typeface="Courier"/>
              </a:rPr>
              <a:t>Guns 'n' Roses - Knocking On Heavens Door </a:t>
            </a:r>
          </a:p>
          <a:p>
            <a:r>
              <a:rPr lang="en-US" sz="1400" dirty="0" smtClean="0">
                <a:latin typeface="Courier"/>
                <a:cs typeface="Courier"/>
              </a:rPr>
              <a:t>Guns N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Aerosmith - Aerosmith - Knocking On Heaven’s Door</a:t>
            </a:r>
          </a:p>
          <a:p>
            <a:r>
              <a:rPr lang="en-US" sz="1400" dirty="0" smtClean="0">
                <a:latin typeface="Courier"/>
                <a:cs typeface="Courier"/>
              </a:rPr>
              <a:t>Guns And Roses - Knocking on heavens doors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&amp; Roses - 04 Guns &amp;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And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Heaven's Door </a:t>
            </a:r>
            <a:r>
              <a:rPr lang="en-US" sz="1400" dirty="0" err="1" smtClean="0">
                <a:latin typeface="Courier"/>
                <a:cs typeface="Courier"/>
              </a:rPr>
              <a:t>Guns'n'Roses</a:t>
            </a:r>
            <a:r>
              <a:rPr lang="en-US" sz="1400" dirty="0" smtClean="0">
                <a:latin typeface="Courier"/>
                <a:cs typeface="Courier"/>
              </a:rPr>
              <a:t> - Knocking On Heavens Door </a:t>
            </a:r>
          </a:p>
          <a:p>
            <a:r>
              <a:rPr lang="en-US" sz="1400" dirty="0" smtClean="0">
                <a:latin typeface="Courier"/>
                <a:cs typeface="Courier"/>
              </a:rPr>
              <a:t>Guns 'N Roses - Knocking On Heavens Door </a:t>
            </a:r>
          </a:p>
          <a:p>
            <a:r>
              <a:rPr lang="en-US" sz="1400" dirty="0" smtClean="0">
                <a:latin typeface="Courier"/>
                <a:cs typeface="Courier"/>
              </a:rPr>
              <a:t>Guns </a:t>
            </a:r>
            <a:r>
              <a:rPr lang="en-US" sz="1400" dirty="0" err="1" smtClean="0">
                <a:latin typeface="Courier"/>
                <a:cs typeface="Courier"/>
              </a:rPr>
              <a:t>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door.mp3</a:t>
            </a:r>
          </a:p>
          <a:p>
            <a:endParaRPr lang="en-US" sz="1400" dirty="0" smtClean="0">
              <a:latin typeface="Courier"/>
              <a:cs typeface="Courier"/>
            </a:endParaRPr>
          </a:p>
          <a:p>
            <a:r>
              <a:rPr lang="en-US" sz="1400" dirty="0" err="1" smtClean="0">
                <a:latin typeface="Courier"/>
                <a:cs typeface="Courier"/>
              </a:rPr>
              <a:t>Guns'n'Roses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Use Your Illusion II - 04 - </a:t>
            </a:r>
            <a:r>
              <a:rPr lang="en-US" sz="1400" dirty="0" err="1" smtClean="0">
                <a:latin typeface="Courier"/>
                <a:cs typeface="Courier"/>
              </a:rPr>
              <a:t>Knockin</a:t>
            </a:r>
            <a:r>
              <a:rPr lang="en-US" sz="1400" dirty="0" smtClean="0">
                <a:latin typeface="Courier"/>
                <a:cs typeface="Courier"/>
              </a:rPr>
              <a:t>' on Heaven's Door </a:t>
            </a:r>
          </a:p>
          <a:p>
            <a:r>
              <a:rPr lang="en-US" sz="1400" dirty="0" err="1" smtClean="0">
                <a:latin typeface="Courier"/>
                <a:cs typeface="Courier"/>
              </a:rPr>
              <a:t>Guns'N'Roses</a:t>
            </a:r>
            <a:r>
              <a:rPr lang="en-US" sz="1400" dirty="0" smtClean="0">
                <a:latin typeface="Courier"/>
                <a:cs typeface="Courier"/>
              </a:rPr>
              <a:t> - Knocking On Heaven's Door </a:t>
            </a:r>
          </a:p>
          <a:p>
            <a:r>
              <a:rPr lang="en-US" sz="1400" dirty="0" smtClean="0">
                <a:latin typeface="Courier"/>
                <a:cs typeface="Courier"/>
              </a:rPr>
              <a:t>Guns N' Roses - Knocking On Heavens Doors </a:t>
            </a:r>
          </a:p>
          <a:p>
            <a:r>
              <a:rPr lang="en-US" sz="1400" dirty="0" smtClean="0">
                <a:latin typeface="Courier"/>
                <a:cs typeface="Courier"/>
              </a:rPr>
              <a:t>GNR - Knocking on Heaven's Door </a:t>
            </a:r>
          </a:p>
          <a:p>
            <a:r>
              <a:rPr lang="en-US" sz="1400" dirty="0" smtClean="0">
                <a:latin typeface="Courier"/>
                <a:cs typeface="Courier"/>
              </a:rPr>
              <a:t>Guns and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err="1" smtClean="0">
                <a:latin typeface="Courier"/>
                <a:cs typeface="Courier"/>
              </a:rPr>
              <a:t>Guns'n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Knocking on haven's door </a:t>
            </a:r>
          </a:p>
          <a:p>
            <a:r>
              <a:rPr lang="en-US" sz="1400" dirty="0" err="1" smtClean="0">
                <a:latin typeface="Courier"/>
                <a:cs typeface="Courier"/>
              </a:rPr>
              <a:t>Guns'n'Roses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&amp; Roses - Knocking On Heavens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Guns N' Roses - Knocking On Heavens Door Guns N' Roses - </a:t>
            </a:r>
            <a:r>
              <a:rPr lang="en-US" sz="1400" dirty="0" err="1" smtClean="0">
                <a:latin typeface="Courier"/>
                <a:cs typeface="Courier"/>
              </a:rPr>
              <a:t>Knockin</a:t>
            </a:r>
            <a:r>
              <a:rPr lang="en-US" sz="1400" dirty="0" smtClean="0">
                <a:latin typeface="Courier"/>
                <a:cs typeface="Courier"/>
              </a:rPr>
              <a:t>' On Havens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Knocking On Heavens Door </a:t>
            </a:r>
          </a:p>
          <a:p>
            <a:r>
              <a:rPr lang="en-US" sz="1400" dirty="0" smtClean="0">
                <a:latin typeface="Courier"/>
                <a:cs typeface="Courier"/>
              </a:rPr>
              <a:t>Guns N' Roses - Knocking' on heaven's door </a:t>
            </a:r>
            <a:r>
              <a:rPr lang="en-US" sz="1400" dirty="0" err="1" smtClean="0">
                <a:latin typeface="Courier"/>
                <a:cs typeface="Courier"/>
              </a:rPr>
              <a:t>GunsÂ´n</a:t>
            </a:r>
            <a:r>
              <a:rPr lang="en-US" sz="1400" dirty="0" smtClean="0">
                <a:latin typeface="Courier"/>
                <a:cs typeface="Courier"/>
              </a:rPr>
              <a:t> Roses - KNOCKIN' ON HEAVENS DOOR </a:t>
            </a:r>
          </a:p>
          <a:p>
            <a:r>
              <a:rPr lang="en-US" sz="1400" dirty="0" smtClean="0">
                <a:latin typeface="Courier"/>
                <a:cs typeface="Courier"/>
              </a:rPr>
              <a:t>Guns &amp; Roses - Knocking On Heaven's Door </a:t>
            </a:r>
          </a:p>
          <a:p>
            <a:r>
              <a:rPr lang="en-US" sz="1400" dirty="0" err="1" smtClean="0">
                <a:latin typeface="Courier"/>
                <a:cs typeface="Courier"/>
              </a:rPr>
              <a:t>Guns'n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Aerosmith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a:t>
            </a:r>
          </a:p>
          <a:p>
            <a:r>
              <a:rPr lang="en-US" sz="1400" dirty="0" err="1" smtClean="0">
                <a:latin typeface="Courier"/>
                <a:cs typeface="Courier"/>
              </a:rPr>
              <a:t>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(LP Version) </a:t>
            </a:r>
          </a:p>
          <a:p>
            <a:r>
              <a:rPr lang="en-US" sz="1400" dirty="0" smtClean="0">
                <a:latin typeface="Courier"/>
                <a:cs typeface="Courier"/>
              </a:rPr>
              <a:t>Guns N Roses - Knocking On </a:t>
            </a:r>
            <a:r>
              <a:rPr lang="en-US" sz="1400" dirty="0" err="1" smtClean="0">
                <a:latin typeface="Courier"/>
                <a:cs typeface="Courier"/>
              </a:rPr>
              <a:t>Hevens</a:t>
            </a:r>
            <a:r>
              <a:rPr lang="en-US" sz="1400" dirty="0" smtClean="0">
                <a:latin typeface="Courier"/>
                <a:cs typeface="Courier"/>
              </a:rPr>
              <a:t>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N' Roses - </a:t>
            </a:r>
            <a:r>
              <a:rPr lang="en-US" sz="1400" dirty="0" err="1" smtClean="0">
                <a:latin typeface="Courier"/>
                <a:cs typeface="Courier"/>
              </a:rPr>
              <a:t>Knockin'on</a:t>
            </a:r>
            <a:r>
              <a:rPr lang="en-US" sz="1400" dirty="0" smtClean="0">
                <a:latin typeface="Courier"/>
                <a:cs typeface="Courier"/>
              </a:rPr>
              <a:t> Heaven's Door </a:t>
            </a:r>
          </a:p>
          <a:p>
            <a:r>
              <a:rPr lang="en-US" sz="1400" dirty="0" smtClean="0">
                <a:latin typeface="Courier"/>
                <a:cs typeface="Courier"/>
              </a:rPr>
              <a:t>Guns N' Roses - Knocking On Heavens</a:t>
            </a:r>
          </a:p>
          <a:p>
            <a:r>
              <a:rPr lang="en-US" sz="1400" dirty="0" smtClean="0">
                <a:latin typeface="Courier"/>
                <a:cs typeface="Courier"/>
              </a:rPr>
              <a:t>Guns &amp;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t>
            </a:r>
            <a:r>
              <a:rPr lang="en-US" sz="1400" dirty="0" err="1" smtClean="0">
                <a:latin typeface="Courier"/>
                <a:cs typeface="Courier"/>
              </a:rPr>
              <a:t>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748847" y="1687876"/>
            <a:ext cx="4222317" cy="2862322"/>
          </a:xfrm>
          <a:prstGeom prst="rect">
            <a:avLst/>
          </a:prstGeom>
          <a:noFill/>
        </p:spPr>
        <p:txBody>
          <a:bodyPr wrap="square" rtlCol="0">
            <a:spAutoFit/>
          </a:bodyPr>
          <a:lstStyle/>
          <a:p>
            <a:r>
              <a:rPr lang="en-US" sz="6000" dirty="0" smtClean="0">
                <a:solidFill>
                  <a:srgbClr val="2B005B"/>
                </a:solidFill>
                <a:latin typeface="Franklin Gothic Medium"/>
                <a:cs typeface="Franklin Gothic Medium"/>
              </a:rPr>
              <a:t>Constructed Cultural Commons</a:t>
            </a:r>
            <a:endParaRPr lang="en-US" sz="6000" dirty="0">
              <a:solidFill>
                <a:srgbClr val="2B005B"/>
              </a:solidFill>
              <a:latin typeface="Franklin Gothic Medium"/>
              <a:cs typeface="Franklin Gothic Medium"/>
            </a:endParaRPr>
          </a:p>
        </p:txBody>
      </p:sp>
      <p:sp>
        <p:nvSpPr>
          <p:cNvPr id="4" name="Rectangle 3"/>
          <p:cNvSpPr/>
          <p:nvPr/>
        </p:nvSpPr>
        <p:spPr>
          <a:xfrm>
            <a:off x="4947072" y="5921990"/>
            <a:ext cx="3900188" cy="553998"/>
          </a:xfrm>
          <a:prstGeom prst="rect">
            <a:avLst/>
          </a:prstGeom>
        </p:spPr>
        <p:txBody>
          <a:bodyPr wrap="square">
            <a:spAutoFit/>
          </a:bodyPr>
          <a:lstStyle/>
          <a:p>
            <a:r>
              <a:rPr lang="en-US" sz="1000" dirty="0">
                <a:latin typeface="Courier"/>
                <a:cs typeface="Courier"/>
              </a:rPr>
              <a:t>Madison, M., </a:t>
            </a:r>
            <a:r>
              <a:rPr lang="en-US" sz="1000" dirty="0" err="1">
                <a:latin typeface="Courier"/>
                <a:cs typeface="Courier"/>
              </a:rPr>
              <a:t>Frishmann</a:t>
            </a:r>
            <a:r>
              <a:rPr lang="en-US" sz="1000" dirty="0">
                <a:latin typeface="Courier"/>
                <a:cs typeface="Courier"/>
              </a:rPr>
              <a:t>, B., and </a:t>
            </a:r>
            <a:r>
              <a:rPr lang="en-US" sz="1000" dirty="0" err="1">
                <a:latin typeface="Courier"/>
                <a:cs typeface="Courier"/>
              </a:rPr>
              <a:t>Strandburg</a:t>
            </a:r>
            <a:r>
              <a:rPr lang="en-US" sz="1000" dirty="0">
                <a:latin typeface="Courier"/>
                <a:cs typeface="Courier"/>
              </a:rPr>
              <a:t>, K. Constructing Commons in the Cultural Environment. </a:t>
            </a:r>
            <a:r>
              <a:rPr lang="en-US" sz="1000" i="1" dirty="0">
                <a:latin typeface="Courier"/>
                <a:cs typeface="Courier"/>
              </a:rPr>
              <a:t>Cornell Law Review 95</a:t>
            </a:r>
            <a:r>
              <a:rPr lang="en-US" sz="1000" dirty="0">
                <a:latin typeface="Courier"/>
                <a:cs typeface="Courier"/>
              </a:rPr>
              <a:t>, (2010), 657.</a:t>
            </a:r>
            <a:r>
              <a:rPr lang="en-US" sz="1000" dirty="0" smtClean="0">
                <a:latin typeface="Courier"/>
                <a:cs typeface="Courier"/>
              </a:rPr>
              <a:t> </a:t>
            </a:r>
            <a:endParaRPr lang="en-US" sz="1000" dirty="0">
              <a:latin typeface="Courier"/>
              <a:cs typeface="Courier"/>
            </a:endParaRPr>
          </a:p>
        </p:txBody>
      </p:sp>
      <p:sp>
        <p:nvSpPr>
          <p:cNvPr id="5" name="TextBox 4"/>
          <p:cNvSpPr txBox="1"/>
          <p:nvPr/>
        </p:nvSpPr>
        <p:spPr>
          <a:xfrm>
            <a:off x="257242" y="389768"/>
            <a:ext cx="4314758" cy="5940088"/>
          </a:xfrm>
          <a:prstGeom prst="rect">
            <a:avLst/>
          </a:prstGeom>
          <a:noFill/>
        </p:spPr>
        <p:txBody>
          <a:bodyPr wrap="square" rtlCol="0">
            <a:spAutoFit/>
          </a:bodyPr>
          <a:lstStyle/>
          <a:p>
            <a:r>
              <a:rPr lang="en-US" sz="3800" dirty="0" smtClean="0">
                <a:solidFill>
                  <a:srgbClr val="000000"/>
                </a:solidFill>
                <a:latin typeface="Franklin Gothic Book"/>
                <a:cs typeface="Franklin Gothic Book"/>
              </a:rPr>
              <a:t>“…environments for developing and distributing cultural and scientific knowledge through institutions that support pooling and sharing knowledge </a:t>
            </a:r>
          </a:p>
          <a:p>
            <a:r>
              <a:rPr lang="en-US" sz="3800" dirty="0" smtClean="0">
                <a:solidFill>
                  <a:srgbClr val="000000"/>
                </a:solidFill>
                <a:latin typeface="Franklin Gothic Book"/>
                <a:cs typeface="Franklin Gothic Book"/>
              </a:rPr>
              <a:t>in a managed way…”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852159" y="-16712"/>
            <a:ext cx="10818711" cy="6874712"/>
            <a:chOff x="3577854" y="2691502"/>
            <a:chExt cx="6355280" cy="3671653"/>
          </a:xfrm>
        </p:grpSpPr>
        <p:pic>
          <p:nvPicPr>
            <p:cNvPr id="12" name="Picture 11" descr="tapingsection.jpg"/>
            <p:cNvPicPr>
              <a:picLocks noChangeAspect="1"/>
            </p:cNvPicPr>
            <p:nvPr/>
          </p:nvPicPr>
          <p:blipFill>
            <a:blip r:embed="rId3"/>
            <a:stretch>
              <a:fillRect/>
            </a:stretch>
          </p:blipFill>
          <p:spPr>
            <a:xfrm>
              <a:off x="3577854" y="2691502"/>
              <a:ext cx="6054518" cy="3671653"/>
            </a:xfrm>
            <a:prstGeom prst="rect">
              <a:avLst/>
            </a:prstGeom>
          </p:spPr>
        </p:pic>
        <p:sp>
          <p:nvSpPr>
            <p:cNvPr id="9" name="Rectangle 8"/>
            <p:cNvSpPr/>
            <p:nvPr/>
          </p:nvSpPr>
          <p:spPr>
            <a:xfrm>
              <a:off x="4394204" y="6089204"/>
              <a:ext cx="5538930" cy="131822"/>
            </a:xfrm>
            <a:prstGeom prst="rect">
              <a:avLst/>
            </a:prstGeom>
          </p:spPr>
          <p:txBody>
            <a:bodyPr wrap="square">
              <a:spAutoFit/>
            </a:bodyPr>
            <a:lstStyle/>
            <a:p>
              <a:r>
                <a:rPr lang="en-US" sz="1000" b="1" dirty="0" smtClean="0">
                  <a:solidFill>
                    <a:srgbClr val="FFFFFF"/>
                  </a:solidFill>
                  <a:latin typeface="Courier"/>
                  <a:cs typeface="Courier"/>
                </a:rPr>
                <a:t>http://</a:t>
              </a:r>
              <a:r>
                <a:rPr lang="en-US" sz="1000" b="1" dirty="0" err="1" smtClean="0">
                  <a:solidFill>
                    <a:srgbClr val="FFFFFF"/>
                  </a:solidFill>
                  <a:latin typeface="Courier"/>
                  <a:cs typeface="Courier"/>
                </a:rPr>
                <a:t>www.trufun.com/gd.gallery/taping.section.jpg</a:t>
              </a:r>
              <a:endParaRPr lang="en-US" sz="1000" b="1" dirty="0">
                <a:solidFill>
                  <a:srgbClr val="FFFFFF"/>
                </a:solidFill>
                <a:latin typeface="Courier"/>
                <a:cs typeface="Courier"/>
              </a:endParaRPr>
            </a:p>
          </p:txBody>
        </p:sp>
      </p:grpSp>
      <p:grpSp>
        <p:nvGrpSpPr>
          <p:cNvPr id="10" name="Group 9"/>
          <p:cNvGrpSpPr/>
          <p:nvPr/>
        </p:nvGrpSpPr>
        <p:grpSpPr>
          <a:xfrm>
            <a:off x="-90857" y="79263"/>
            <a:ext cx="9798786" cy="6778737"/>
            <a:chOff x="720354" y="1964880"/>
            <a:chExt cx="6003014" cy="4124325"/>
          </a:xfrm>
        </p:grpSpPr>
        <p:pic>
          <p:nvPicPr>
            <p:cNvPr id="8" name="Picture 7" descr="Wright-Brothers-Airplane-001.jpg"/>
            <p:cNvPicPr>
              <a:picLocks noChangeAspect="1"/>
            </p:cNvPicPr>
            <p:nvPr/>
          </p:nvPicPr>
          <p:blipFill>
            <a:blip r:embed="rId4"/>
            <a:stretch>
              <a:fillRect/>
            </a:stretch>
          </p:blipFill>
          <p:spPr>
            <a:xfrm>
              <a:off x="720354" y="1964880"/>
              <a:ext cx="5715000" cy="4124325"/>
            </a:xfrm>
            <a:prstGeom prst="rect">
              <a:avLst/>
            </a:prstGeom>
          </p:spPr>
        </p:pic>
        <p:sp>
          <p:nvSpPr>
            <p:cNvPr id="6" name="Rectangle 5"/>
            <p:cNvSpPr/>
            <p:nvPr/>
          </p:nvSpPr>
          <p:spPr>
            <a:xfrm>
              <a:off x="720354" y="5826498"/>
              <a:ext cx="6003014" cy="149806"/>
            </a:xfrm>
            <a:prstGeom prst="rect">
              <a:avLst/>
            </a:prstGeom>
          </p:spPr>
          <p:txBody>
            <a:bodyPr wrap="square">
              <a:spAutoFit/>
            </a:bodyPr>
            <a:lstStyle/>
            <a:p>
              <a:r>
                <a:rPr lang="en-US" sz="1000" b="1" dirty="0" smtClean="0">
                  <a:solidFill>
                    <a:schemeClr val="bg1"/>
                  </a:solidFill>
                  <a:latin typeface="Courier"/>
                  <a:cs typeface="Courier"/>
                </a:rPr>
                <a:t>http://www.old-picture.com/wright-brothers/Wright-Brothers-Airplane-001.htm</a:t>
              </a:r>
              <a:endParaRPr lang="en-US" sz="1000" b="1" dirty="0">
                <a:solidFill>
                  <a:schemeClr val="bg1"/>
                </a:solidFill>
                <a:latin typeface="Courier"/>
                <a:cs typeface="Courier"/>
              </a:endParaRPr>
            </a:p>
          </p:txBody>
        </p:sp>
      </p:grpSp>
      <p:pic>
        <p:nvPicPr>
          <p:cNvPr id="5" name="Picture 4" descr="wikipedia-logo.png"/>
          <p:cNvPicPr>
            <a:picLocks noChangeAspect="1"/>
          </p:cNvPicPr>
          <p:nvPr/>
        </p:nvPicPr>
        <p:blipFill>
          <a:blip r:embed="rId5"/>
          <a:stretch>
            <a:fillRect/>
          </a:stretch>
        </p:blipFill>
        <p:spPr>
          <a:xfrm>
            <a:off x="2017245" y="575151"/>
            <a:ext cx="5129070" cy="6282849"/>
          </a:xfrm>
          <a:prstGeom prst="rect">
            <a:avLst/>
          </a:prstGeom>
        </p:spPr>
      </p:pic>
      <p:pic>
        <p:nvPicPr>
          <p:cNvPr id="7" name="Picture 6" descr="associated-press-logo-o.jpg"/>
          <p:cNvPicPr>
            <a:picLocks noChangeAspect="1"/>
          </p:cNvPicPr>
          <p:nvPr/>
        </p:nvPicPr>
        <p:blipFill>
          <a:blip r:embed="rId6"/>
          <a:stretch>
            <a:fillRect/>
          </a:stretch>
        </p:blipFill>
        <p:spPr>
          <a:xfrm>
            <a:off x="1021703" y="1285386"/>
            <a:ext cx="6124612" cy="4287228"/>
          </a:xfrm>
          <a:prstGeom prst="rect">
            <a:avLst/>
          </a:prstGeom>
        </p:spPr>
      </p:pic>
      <p:pic>
        <p:nvPicPr>
          <p:cNvPr id="11" name="Picture 10" descr="linux_tux_1.jpg"/>
          <p:cNvPicPr>
            <a:picLocks noChangeAspect="1"/>
          </p:cNvPicPr>
          <p:nvPr/>
        </p:nvPicPr>
        <p:blipFill>
          <a:blip r:embed="rId7"/>
          <a:stretch>
            <a:fillRect/>
          </a:stretch>
        </p:blipFill>
        <p:spPr>
          <a:xfrm>
            <a:off x="233926" y="1581673"/>
            <a:ext cx="8656730" cy="3694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usicBrainzLogo.png"/>
          <p:cNvPicPr>
            <a:picLocks noChangeAspect="1"/>
          </p:cNvPicPr>
          <p:nvPr/>
        </p:nvPicPr>
        <p:blipFill>
          <a:blip r:embed="rId3"/>
          <a:srcRect l="14440" t="58435" r="14884" b="-9029"/>
          <a:stretch>
            <a:fillRect/>
          </a:stretch>
        </p:blipFill>
        <p:spPr>
          <a:xfrm>
            <a:off x="4605921" y="1415350"/>
            <a:ext cx="4063785" cy="3469660"/>
          </a:xfrm>
          <a:prstGeom prst="rect">
            <a:avLst/>
          </a:prstGeom>
        </p:spPr>
      </p:pic>
      <p:pic>
        <p:nvPicPr>
          <p:cNvPr id="5" name="Picture 4" descr="ccbyncsa.png"/>
          <p:cNvPicPr>
            <a:picLocks noChangeAspect="1"/>
          </p:cNvPicPr>
          <p:nvPr/>
        </p:nvPicPr>
        <p:blipFill>
          <a:blip r:embed="rId4"/>
          <a:stretch>
            <a:fillRect/>
          </a:stretch>
        </p:blipFill>
        <p:spPr>
          <a:xfrm>
            <a:off x="7660662" y="6075878"/>
            <a:ext cx="1117460" cy="393651"/>
          </a:xfrm>
          <a:prstGeom prst="rect">
            <a:avLst/>
          </a:prstGeom>
        </p:spPr>
      </p:pic>
      <p:sp>
        <p:nvSpPr>
          <p:cNvPr id="6" name="Rectangle 5"/>
          <p:cNvSpPr/>
          <p:nvPr/>
        </p:nvSpPr>
        <p:spPr>
          <a:xfrm>
            <a:off x="4243816" y="6075878"/>
            <a:ext cx="3416846" cy="246221"/>
          </a:xfrm>
          <a:prstGeom prst="rect">
            <a:avLst/>
          </a:prstGeom>
        </p:spPr>
        <p:txBody>
          <a:bodyPr wrap="none">
            <a:spAutoFit/>
          </a:bodyPr>
          <a:lstStyle/>
          <a:p>
            <a:r>
              <a:rPr lang="en-US" sz="1000" dirty="0" smtClean="0">
                <a:latin typeface="Courier"/>
                <a:cs typeface="Courier"/>
              </a:rPr>
              <a:t>http://</a:t>
            </a:r>
            <a:r>
              <a:rPr lang="en-US" sz="1000" dirty="0" err="1" smtClean="0">
                <a:latin typeface="Courier"/>
                <a:cs typeface="Courier"/>
              </a:rPr>
              <a:t>musicbrainz.org/doc/MusicBrainzLogo</a:t>
            </a:r>
            <a:endParaRPr lang="en-US" sz="1000" dirty="0">
              <a:latin typeface="Courier"/>
              <a:cs typeface="Courier"/>
            </a:endParaRPr>
          </a:p>
        </p:txBody>
      </p:sp>
      <p:sp>
        <p:nvSpPr>
          <p:cNvPr id="8" name="TextBox 7"/>
          <p:cNvSpPr txBox="1"/>
          <p:nvPr/>
        </p:nvSpPr>
        <p:spPr>
          <a:xfrm>
            <a:off x="603424" y="529441"/>
            <a:ext cx="4314758" cy="5355313"/>
          </a:xfrm>
          <a:prstGeom prst="rect">
            <a:avLst/>
          </a:prstGeom>
          <a:noFill/>
        </p:spPr>
        <p:txBody>
          <a:bodyPr wrap="square" rtlCol="0">
            <a:spAutoFit/>
          </a:bodyPr>
          <a:lstStyle/>
          <a:p>
            <a:pPr>
              <a:buFont typeface="Arial"/>
              <a:buChar char="•"/>
            </a:pPr>
            <a:r>
              <a:rPr lang="en-US" sz="3800" dirty="0" smtClean="0">
                <a:latin typeface="Franklin Gothic Book"/>
                <a:cs typeface="Franklin Gothic Book"/>
              </a:rPr>
              <a:t> free</a:t>
            </a:r>
            <a:endParaRPr lang="en-US" sz="3800" dirty="0" smtClean="0">
              <a:solidFill>
                <a:srgbClr val="000000"/>
              </a:solidFill>
              <a:latin typeface="Franklin Gothic Book"/>
              <a:cs typeface="Franklin Gothic Book"/>
            </a:endParaRPr>
          </a:p>
          <a:p>
            <a:endParaRPr lang="en-US" sz="3800" dirty="0" smtClean="0">
              <a:solidFill>
                <a:srgbClr val="000000"/>
              </a:solidFill>
              <a:latin typeface="Franklin Gothic Book"/>
              <a:cs typeface="Franklin Gothic Book"/>
            </a:endParaRPr>
          </a:p>
          <a:p>
            <a:pPr>
              <a:buFont typeface="Arial"/>
              <a:buChar char="•"/>
            </a:pPr>
            <a:r>
              <a:rPr lang="en-US" sz="3800" dirty="0" smtClean="0">
                <a:solidFill>
                  <a:srgbClr val="000000"/>
                </a:solidFill>
                <a:latin typeface="Franklin Gothic Book"/>
                <a:cs typeface="Franklin Gothic Book"/>
              </a:rPr>
              <a:t> peer-produced</a:t>
            </a:r>
          </a:p>
          <a:p>
            <a:endParaRPr lang="en-US" sz="3800" dirty="0" smtClean="0">
              <a:solidFill>
                <a:srgbClr val="000000"/>
              </a:solidFill>
              <a:latin typeface="Franklin Gothic Book"/>
              <a:cs typeface="Franklin Gothic Book"/>
            </a:endParaRPr>
          </a:p>
          <a:p>
            <a:pPr>
              <a:buFont typeface="Arial"/>
              <a:buChar char="•"/>
            </a:pPr>
            <a:r>
              <a:rPr lang="en-US" sz="3800" dirty="0" smtClean="0">
                <a:solidFill>
                  <a:srgbClr val="000000"/>
                </a:solidFill>
                <a:latin typeface="Franklin Gothic Book"/>
                <a:cs typeface="Franklin Gothic Book"/>
              </a:rPr>
              <a:t> open community</a:t>
            </a:r>
          </a:p>
          <a:p>
            <a:pPr>
              <a:buFont typeface="Arial"/>
              <a:buChar char="•"/>
            </a:pPr>
            <a:endParaRPr lang="en-US" sz="3800" dirty="0" smtClean="0">
              <a:solidFill>
                <a:srgbClr val="000000"/>
              </a:solidFill>
              <a:latin typeface="Franklin Gothic Book"/>
              <a:cs typeface="Franklin Gothic Book"/>
            </a:endParaRPr>
          </a:p>
          <a:p>
            <a:pPr>
              <a:buFont typeface="Arial"/>
              <a:buChar char="•"/>
            </a:pPr>
            <a:r>
              <a:rPr lang="en-US" sz="3800" dirty="0" smtClean="0">
                <a:solidFill>
                  <a:srgbClr val="000000"/>
                </a:solidFill>
                <a:latin typeface="Franklin Gothic Book"/>
                <a:cs typeface="Franklin Gothic Book"/>
              </a:rPr>
              <a:t> open license</a:t>
            </a:r>
          </a:p>
          <a:p>
            <a:pPr>
              <a:buFont typeface="Arial"/>
              <a:buChar char="•"/>
            </a:pPr>
            <a:endParaRPr lang="en-US" sz="3800" dirty="0" smtClean="0">
              <a:solidFill>
                <a:srgbClr val="000000"/>
              </a:solidFill>
              <a:latin typeface="Franklin Gothic Book"/>
              <a:cs typeface="Franklin Gothic Book"/>
            </a:endParaRPr>
          </a:p>
          <a:p>
            <a:pPr>
              <a:buFont typeface="Arial"/>
              <a:buChar char="•"/>
            </a:pPr>
            <a:r>
              <a:rPr lang="en-US" sz="3800" dirty="0" smtClean="0">
                <a:solidFill>
                  <a:srgbClr val="000000"/>
                </a:solidFill>
                <a:latin typeface="Franklin Gothic Book"/>
                <a:cs typeface="Franklin Gothic Book"/>
              </a:rPr>
              <a:t> self-governance</a:t>
            </a:r>
            <a:endParaRPr lang="en-US" sz="3800" dirty="0">
              <a:solidFill>
                <a:srgbClr val="000000"/>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991938"/>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B005B"/>
                </a:solidFill>
                <a:effectLst/>
                <a:uLnTx/>
                <a:uFillTx/>
                <a:latin typeface="Franklin Gothic Medium"/>
                <a:ea typeface="+mj-ea"/>
                <a:cs typeface="Franklin Gothic Medium"/>
              </a:rPr>
              <a:t>Lakhani and</a:t>
            </a:r>
            <a:r>
              <a:rPr kumimoji="0" lang="en-US" sz="4400" b="0" i="0" u="none" strike="noStrike" kern="1200" cap="none" spc="0" normalizeH="0" noProof="0" dirty="0" smtClean="0">
                <a:ln>
                  <a:noFill/>
                </a:ln>
                <a:solidFill>
                  <a:srgbClr val="2B005B"/>
                </a:solidFill>
                <a:effectLst/>
                <a:uLnTx/>
                <a:uFillTx/>
                <a:latin typeface="Franklin Gothic Medium"/>
                <a:ea typeface="+mj-ea"/>
                <a:cs typeface="Franklin Gothic Medium"/>
              </a:rPr>
              <a:t> Wolf (2005)</a:t>
            </a:r>
          </a:p>
          <a:p>
            <a:pPr lvl="0" algn="ctr">
              <a:spcBef>
                <a:spcPct val="0"/>
              </a:spcBef>
            </a:pPr>
            <a:r>
              <a:rPr lang="en-US" sz="2400" dirty="0" smtClean="0">
                <a:solidFill>
                  <a:srgbClr val="2B005B"/>
                </a:solidFill>
                <a:latin typeface="Franklin Gothic Medium"/>
                <a:ea typeface="+mj-ea"/>
                <a:cs typeface="Franklin Gothic Medium"/>
              </a:rPr>
              <a:t>“Why Hackers Do What They Do: Understanding Motivation and Effort in Free/Open Source Software Projects” </a:t>
            </a:r>
            <a:r>
              <a:rPr kumimoji="0" lang="en-US" sz="2400" b="0" i="0" u="none" strike="noStrike" kern="1200" cap="none" spc="0" normalizeH="0" noProof="0" dirty="0" smtClean="0">
                <a:ln>
                  <a:noFill/>
                </a:ln>
                <a:solidFill>
                  <a:srgbClr val="2B005B"/>
                </a:solidFill>
                <a:effectLst/>
                <a:uLnTx/>
                <a:uFillTx/>
                <a:latin typeface="Franklin Gothic Medium"/>
                <a:ea typeface="+mj-ea"/>
                <a:cs typeface="Franklin Gothic Medium"/>
              </a:rPr>
              <a:t> </a:t>
            </a:r>
            <a:endParaRPr kumimoji="0" lang="en-US" sz="2400" b="0" i="0" u="none" strike="noStrike" kern="1200" cap="none" spc="0" normalizeH="0" baseline="0" noProof="0" dirty="0">
              <a:ln>
                <a:noFill/>
              </a:ln>
              <a:solidFill>
                <a:srgbClr val="2B005B"/>
              </a:solidFill>
              <a:effectLst/>
              <a:uLnTx/>
              <a:uFillTx/>
              <a:latin typeface="Franklin Gothic Medium"/>
              <a:ea typeface="+mj-ea"/>
              <a:cs typeface="Franklin Gothic Medium"/>
            </a:endParaRPr>
          </a:p>
        </p:txBody>
      </p:sp>
      <p:sp>
        <p:nvSpPr>
          <p:cNvPr id="3" name="TextBox 2"/>
          <p:cNvSpPr txBox="1"/>
          <p:nvPr/>
        </p:nvSpPr>
        <p:spPr>
          <a:xfrm>
            <a:off x="954211" y="2628460"/>
            <a:ext cx="2906765" cy="492443"/>
          </a:xfrm>
          <a:prstGeom prst="rect">
            <a:avLst/>
          </a:prstGeom>
          <a:noFill/>
        </p:spPr>
        <p:txBody>
          <a:bodyPr wrap="none" rtlCol="0">
            <a:spAutoFit/>
          </a:bodyPr>
          <a:lstStyle/>
          <a:p>
            <a:r>
              <a:rPr lang="en-US" sz="2600" dirty="0" smtClean="0">
                <a:solidFill>
                  <a:srgbClr val="2B005B"/>
                </a:solidFill>
                <a:latin typeface="Franklin Gothic Medium"/>
                <a:cs typeface="Franklin Gothic Medium"/>
              </a:rPr>
              <a:t>Intrinsic Motivation</a:t>
            </a:r>
            <a:endParaRPr lang="en-US" sz="2600" dirty="0"/>
          </a:p>
        </p:txBody>
      </p:sp>
      <p:sp>
        <p:nvSpPr>
          <p:cNvPr id="4" name="TextBox 3"/>
          <p:cNvSpPr txBox="1"/>
          <p:nvPr/>
        </p:nvSpPr>
        <p:spPr>
          <a:xfrm>
            <a:off x="5268239" y="2628460"/>
            <a:ext cx="2963422" cy="492443"/>
          </a:xfrm>
          <a:prstGeom prst="rect">
            <a:avLst/>
          </a:prstGeom>
          <a:noFill/>
        </p:spPr>
        <p:txBody>
          <a:bodyPr wrap="none" rtlCol="0">
            <a:spAutoFit/>
          </a:bodyPr>
          <a:lstStyle/>
          <a:p>
            <a:r>
              <a:rPr lang="en-US" sz="2600" dirty="0" smtClean="0">
                <a:solidFill>
                  <a:srgbClr val="2B005B"/>
                </a:solidFill>
                <a:latin typeface="Franklin Gothic Medium"/>
                <a:cs typeface="Franklin Gothic Medium"/>
              </a:rPr>
              <a:t>Extrinsic Motivation</a:t>
            </a:r>
            <a:endParaRPr lang="en-US" sz="2600" dirty="0"/>
          </a:p>
        </p:txBody>
      </p:sp>
      <p:sp>
        <p:nvSpPr>
          <p:cNvPr id="5" name="TextBox 4"/>
          <p:cNvSpPr txBox="1"/>
          <p:nvPr/>
        </p:nvSpPr>
        <p:spPr>
          <a:xfrm>
            <a:off x="836020" y="3360471"/>
            <a:ext cx="3344094" cy="2215991"/>
          </a:xfrm>
          <a:prstGeom prst="rect">
            <a:avLst/>
          </a:prstGeom>
          <a:noFill/>
        </p:spPr>
        <p:txBody>
          <a:bodyPr wrap="square" rtlCol="0">
            <a:spAutoFit/>
          </a:bodyPr>
          <a:lstStyle/>
          <a:p>
            <a:r>
              <a:rPr lang="en-US" sz="2200" dirty="0" smtClean="0">
                <a:solidFill>
                  <a:srgbClr val="000000"/>
                </a:solidFill>
                <a:latin typeface="Franklin Gothic Book"/>
                <a:ea typeface="Verdana"/>
                <a:cs typeface="Franklin Gothic Book"/>
              </a:rPr>
              <a:t>Enjoyment-based</a:t>
            </a:r>
          </a:p>
          <a:p>
            <a:r>
              <a:rPr lang="en-US" dirty="0" smtClean="0">
                <a:solidFill>
                  <a:srgbClr val="000000"/>
                </a:solidFill>
                <a:latin typeface="Franklin Gothic Book"/>
                <a:ea typeface="Verdana"/>
                <a:cs typeface="Franklin Gothic Book"/>
              </a:rPr>
              <a:t>	“Flow” (</a:t>
            </a:r>
            <a:r>
              <a:rPr lang="en-US" dirty="0" err="1" smtClean="0">
                <a:latin typeface="Franklin Gothic Book"/>
                <a:cs typeface="Franklin Gothic Book"/>
              </a:rPr>
              <a:t>Csikszentmihalyi</a:t>
            </a:r>
            <a:r>
              <a:rPr lang="en-US" dirty="0" smtClean="0">
                <a:latin typeface="Franklin Gothic Book"/>
                <a:cs typeface="Franklin Gothic Book"/>
              </a:rPr>
              <a:t>)</a:t>
            </a:r>
            <a:endParaRPr lang="en-US" dirty="0" smtClean="0">
              <a:solidFill>
                <a:srgbClr val="000000"/>
              </a:solidFill>
              <a:latin typeface="Franklin Gothic Book"/>
              <a:ea typeface="Verdana"/>
              <a:cs typeface="Franklin Gothic Book"/>
            </a:endParaRPr>
          </a:p>
          <a:p>
            <a:endParaRPr lang="en-US" dirty="0" smtClean="0">
              <a:solidFill>
                <a:srgbClr val="000000"/>
              </a:solidFill>
              <a:latin typeface="Franklin Gothic Book"/>
              <a:ea typeface="Verdana"/>
              <a:cs typeface="Franklin Gothic Book"/>
            </a:endParaRPr>
          </a:p>
          <a:p>
            <a:r>
              <a:rPr lang="en-US" sz="2200" dirty="0" smtClean="0">
                <a:solidFill>
                  <a:srgbClr val="000000"/>
                </a:solidFill>
                <a:latin typeface="Franklin Gothic Book"/>
                <a:ea typeface="Verdana"/>
                <a:cs typeface="Franklin Gothic Book"/>
              </a:rPr>
              <a:t>Community/Obligation-based</a:t>
            </a:r>
          </a:p>
          <a:p>
            <a:r>
              <a:rPr lang="en-US" dirty="0" smtClean="0">
                <a:solidFill>
                  <a:srgbClr val="000000"/>
                </a:solidFill>
                <a:latin typeface="Franklin Gothic Book"/>
                <a:ea typeface="Verdana"/>
                <a:cs typeface="Franklin Gothic Book"/>
              </a:rPr>
              <a:t>	Group dictates normative 	frame of action</a:t>
            </a:r>
            <a:endParaRPr lang="en-US" dirty="0">
              <a:latin typeface="Franklin Gothic Book"/>
              <a:cs typeface="Franklin Gothic Book"/>
            </a:endParaRPr>
          </a:p>
        </p:txBody>
      </p:sp>
      <p:sp>
        <p:nvSpPr>
          <p:cNvPr id="6" name="TextBox 5"/>
          <p:cNvSpPr txBox="1"/>
          <p:nvPr/>
        </p:nvSpPr>
        <p:spPr>
          <a:xfrm>
            <a:off x="5268239" y="3360471"/>
            <a:ext cx="3755410" cy="2154436"/>
          </a:xfrm>
          <a:prstGeom prst="rect">
            <a:avLst/>
          </a:prstGeom>
          <a:noFill/>
        </p:spPr>
        <p:txBody>
          <a:bodyPr wrap="square" rtlCol="0">
            <a:spAutoFit/>
          </a:bodyPr>
          <a:lstStyle/>
          <a:p>
            <a:r>
              <a:rPr lang="en-US" sz="2200" dirty="0" smtClean="0">
                <a:solidFill>
                  <a:srgbClr val="000000"/>
                </a:solidFill>
                <a:latin typeface="Franklin Gothic Book"/>
                <a:ea typeface="Verdana"/>
                <a:cs typeface="Franklin Gothic Book"/>
              </a:rPr>
              <a:t>Immediate Payoffs</a:t>
            </a:r>
          </a:p>
          <a:p>
            <a:r>
              <a:rPr lang="en-US" dirty="0" smtClean="0">
                <a:solidFill>
                  <a:srgbClr val="000000"/>
                </a:solidFill>
                <a:latin typeface="Franklin Gothic Book"/>
                <a:ea typeface="Verdana"/>
                <a:cs typeface="Franklin Gothic Book"/>
              </a:rPr>
              <a:t>	Pay</a:t>
            </a:r>
          </a:p>
          <a:p>
            <a:r>
              <a:rPr lang="en-US" dirty="0" smtClean="0">
                <a:solidFill>
                  <a:srgbClr val="000000"/>
                </a:solidFill>
                <a:latin typeface="Franklin Gothic Book"/>
                <a:ea typeface="Verdana"/>
                <a:cs typeface="Franklin Gothic Book"/>
              </a:rPr>
              <a:t>	Satisfying a user need</a:t>
            </a:r>
          </a:p>
          <a:p>
            <a:endParaRPr lang="en-US" dirty="0" smtClean="0">
              <a:solidFill>
                <a:srgbClr val="000000"/>
              </a:solidFill>
              <a:latin typeface="Franklin Gothic Book"/>
              <a:ea typeface="Verdana"/>
              <a:cs typeface="Franklin Gothic Book"/>
            </a:endParaRPr>
          </a:p>
          <a:p>
            <a:r>
              <a:rPr lang="en-US" sz="2200" dirty="0" smtClean="0">
                <a:solidFill>
                  <a:srgbClr val="000000"/>
                </a:solidFill>
                <a:latin typeface="Franklin Gothic Book"/>
                <a:ea typeface="Verdana"/>
                <a:cs typeface="Franklin Gothic Book"/>
              </a:rPr>
              <a:t>Delayed Benefits</a:t>
            </a:r>
          </a:p>
          <a:p>
            <a:r>
              <a:rPr lang="en-US" dirty="0" smtClean="0">
                <a:solidFill>
                  <a:srgbClr val="000000"/>
                </a:solidFill>
                <a:latin typeface="Franklin Gothic Book"/>
                <a:ea typeface="Verdana"/>
                <a:cs typeface="Franklin Gothic Book"/>
              </a:rPr>
              <a:t>	Professional skills</a:t>
            </a:r>
          </a:p>
          <a:p>
            <a:r>
              <a:rPr lang="en-US" dirty="0" smtClean="0">
                <a:solidFill>
                  <a:srgbClr val="000000"/>
                </a:solidFill>
                <a:latin typeface="Franklin Gothic Book"/>
                <a:ea typeface="Verdana"/>
                <a:cs typeface="Franklin Gothic Book"/>
              </a:rPr>
              <a:t>	Career advancement</a:t>
            </a:r>
            <a:endParaRPr lang="en-US"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87510" y="1128836"/>
            <a:ext cx="8223506" cy="5047536"/>
          </a:xfrm>
          <a:prstGeom prst="rect">
            <a:avLst/>
          </a:prstGeom>
          <a:noFill/>
        </p:spPr>
        <p:txBody>
          <a:bodyPr wrap="square" rtlCol="0">
            <a:spAutoFit/>
          </a:bodyPr>
          <a:lstStyle/>
          <a:p>
            <a:r>
              <a:rPr lang="en-US" sz="4800" dirty="0" smtClean="0">
                <a:solidFill>
                  <a:srgbClr val="2B005B"/>
                </a:solidFill>
                <a:latin typeface="Franklin Gothic Medium"/>
                <a:cs typeface="Franklin Gothic Medium"/>
              </a:rPr>
              <a:t>Contribution</a:t>
            </a:r>
            <a:r>
              <a:rPr lang="en-US" sz="4800" dirty="0" smtClean="0">
                <a:latin typeface="Franklin Gothic Book"/>
                <a:cs typeface="Franklin Gothic Book"/>
              </a:rPr>
              <a:t>	</a:t>
            </a:r>
          </a:p>
          <a:p>
            <a:r>
              <a:rPr lang="en-US" sz="4000" dirty="0" smtClean="0">
                <a:latin typeface="Franklin Gothic Book"/>
                <a:cs typeface="Franklin Gothic Book"/>
              </a:rPr>
              <a:t>Who, what, where, when, how, and, most importantly… WHY?</a:t>
            </a:r>
          </a:p>
          <a:p>
            <a:pPr lvl="0"/>
            <a:endParaRPr lang="en-US" sz="3000" dirty="0" smtClean="0">
              <a:solidFill>
                <a:srgbClr val="2B005B"/>
              </a:solidFill>
              <a:latin typeface="Franklin Gothic Medium"/>
              <a:cs typeface="Franklin Gothic Medium"/>
            </a:endParaRPr>
          </a:p>
          <a:p>
            <a:r>
              <a:rPr lang="en-US" dirty="0" smtClean="0">
                <a:latin typeface="Franklin Gothic Book"/>
                <a:cs typeface="Franklin Gothic Book"/>
              </a:rPr>
              <a:t> </a:t>
            </a:r>
          </a:p>
          <a:p>
            <a:pPr lvl="0"/>
            <a:r>
              <a:rPr lang="en-US" sz="4800" dirty="0" smtClean="0">
                <a:solidFill>
                  <a:srgbClr val="2B005B"/>
                </a:solidFill>
                <a:latin typeface="Franklin Gothic Medium"/>
                <a:cs typeface="Franklin Gothic Medium"/>
              </a:rPr>
              <a:t>Information Resource</a:t>
            </a:r>
          </a:p>
          <a:p>
            <a:pPr lvl="0"/>
            <a:r>
              <a:rPr lang="en-US" sz="4000" dirty="0" smtClean="0">
                <a:latin typeface="Franklin Gothic Book"/>
                <a:cs typeface="Franklin Gothic Book"/>
              </a:rPr>
              <a:t>Why is metadata so important? </a:t>
            </a:r>
          </a:p>
          <a:p>
            <a:pPr lvl="0"/>
            <a:endParaRPr lang="en-US" sz="4000" dirty="0" smtClean="0">
              <a:solidFill>
                <a:srgbClr val="2B005B"/>
              </a:solidFill>
              <a:latin typeface="Franklin Gothic Medium"/>
              <a:cs typeface="Franklin Gothic Medium"/>
            </a:endParaRPr>
          </a:p>
          <a:p>
            <a:endParaRPr lang="en-US"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32608" y="3108493"/>
            <a:ext cx="4395153" cy="1015663"/>
          </a:xfrm>
          <a:prstGeom prst="rect">
            <a:avLst/>
          </a:prstGeom>
          <a:noFill/>
        </p:spPr>
        <p:txBody>
          <a:bodyPr wrap="square" rtlCol="0">
            <a:spAutoFit/>
          </a:bodyPr>
          <a:lstStyle/>
          <a:p>
            <a:r>
              <a:rPr lang="en-US" sz="6000" dirty="0" smtClean="0">
                <a:solidFill>
                  <a:srgbClr val="2B005B"/>
                </a:solidFill>
                <a:latin typeface="Franklin Gothic Medium"/>
                <a:cs typeface="Franklin Gothic Medium"/>
              </a:rPr>
              <a:t>Methodology</a:t>
            </a:r>
            <a:endParaRPr lang="en-US" sz="6000" dirty="0">
              <a:solidFill>
                <a:srgbClr val="2B005B"/>
              </a:solidFill>
              <a:latin typeface="Franklin Gothic Medium"/>
              <a:cs typeface="Franklin Gothic Medium"/>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15170" y="273050"/>
            <a:ext cx="2555596" cy="1162050"/>
          </a:xfrm>
        </p:spPr>
        <p:txBody>
          <a:bodyPr anchor="t">
            <a:normAutofit/>
          </a:bodyPr>
          <a:lstStyle/>
          <a:p>
            <a:r>
              <a:rPr lang="en-US" sz="6000" dirty="0" smtClean="0">
                <a:solidFill>
                  <a:srgbClr val="2B005B"/>
                </a:solidFill>
              </a:rPr>
              <a:t>Survey</a:t>
            </a:r>
            <a:endParaRPr lang="en-US" sz="6000" dirty="0">
              <a:solidFill>
                <a:srgbClr val="2B005B"/>
              </a:solidFill>
            </a:endParaRPr>
          </a:p>
        </p:txBody>
      </p:sp>
      <p:sp>
        <p:nvSpPr>
          <p:cNvPr id="3" name="Content Placeholder 2"/>
          <p:cNvSpPr>
            <a:spLocks noGrp="1"/>
          </p:cNvSpPr>
          <p:nvPr>
            <p:ph idx="1"/>
          </p:nvPr>
        </p:nvSpPr>
        <p:spPr>
          <a:xfrm>
            <a:off x="4810138" y="796935"/>
            <a:ext cx="4240934" cy="5406678"/>
          </a:xfrm>
        </p:spPr>
        <p:txBody>
          <a:bodyPr>
            <a:normAutofit/>
          </a:bodyPr>
          <a:lstStyle/>
          <a:p>
            <a:pPr>
              <a:buNone/>
            </a:pPr>
            <a:r>
              <a:rPr lang="en-US" b="1" dirty="0" smtClean="0">
                <a:solidFill>
                  <a:srgbClr val="2B005B"/>
                </a:solidFill>
                <a:latin typeface="Franklin Gothic Medium"/>
                <a:cs typeface="Franklin Gothic Medium"/>
              </a:rPr>
              <a:t>Open to All (18+)</a:t>
            </a:r>
          </a:p>
          <a:p>
            <a:pPr lvl="1"/>
            <a:r>
              <a:rPr lang="en-US" sz="2600" dirty="0" smtClean="0"/>
              <a:t>MusicBrainz Usage</a:t>
            </a:r>
          </a:p>
          <a:p>
            <a:pPr lvl="1"/>
            <a:r>
              <a:rPr lang="en-US" sz="2600" dirty="0" smtClean="0"/>
              <a:t>Basic Information</a:t>
            </a:r>
          </a:p>
          <a:p>
            <a:pPr>
              <a:buNone/>
            </a:pPr>
            <a:endParaRPr lang="en-US" dirty="0" smtClean="0"/>
          </a:p>
          <a:p>
            <a:pPr>
              <a:buNone/>
            </a:pPr>
            <a:r>
              <a:rPr lang="en-US" dirty="0" smtClean="0">
                <a:solidFill>
                  <a:srgbClr val="2B005B"/>
                </a:solidFill>
                <a:latin typeface="Franklin Gothic Medium"/>
                <a:cs typeface="Franklin Gothic Medium"/>
              </a:rPr>
              <a:t>Registered Users Only</a:t>
            </a:r>
          </a:p>
          <a:p>
            <a:pPr lvl="1"/>
            <a:r>
              <a:rPr lang="en-US" sz="2600" dirty="0" smtClean="0"/>
              <a:t>Activities</a:t>
            </a:r>
          </a:p>
          <a:p>
            <a:pPr lvl="1"/>
            <a:r>
              <a:rPr lang="en-US" sz="2600" dirty="0" smtClean="0"/>
              <a:t>Attitude</a:t>
            </a:r>
          </a:p>
          <a:p>
            <a:pPr lvl="1"/>
            <a:r>
              <a:rPr lang="en-US" sz="2600" dirty="0" smtClean="0"/>
              <a:t>Resources</a:t>
            </a:r>
          </a:p>
          <a:p>
            <a:pPr lvl="1"/>
            <a:r>
              <a:rPr lang="en-US" sz="2600" dirty="0" smtClean="0"/>
              <a:t>Contribution</a:t>
            </a:r>
          </a:p>
          <a:p>
            <a:pPr lvl="1"/>
            <a:r>
              <a:rPr lang="en-US" sz="2600" dirty="0" smtClean="0"/>
              <a:t>Editing</a:t>
            </a:r>
          </a:p>
          <a:p>
            <a:endParaRPr lang="en-US" dirty="0" smtClean="0"/>
          </a:p>
        </p:txBody>
      </p:sp>
      <p:sp>
        <p:nvSpPr>
          <p:cNvPr id="4" name="Text Placeholder 3"/>
          <p:cNvSpPr>
            <a:spLocks noGrp="1"/>
          </p:cNvSpPr>
          <p:nvPr>
            <p:ph type="body" sz="half" idx="2"/>
          </p:nvPr>
        </p:nvSpPr>
        <p:spPr>
          <a:xfrm>
            <a:off x="379760" y="1537454"/>
            <a:ext cx="4114800" cy="4691063"/>
          </a:xfrm>
        </p:spPr>
        <p:txBody>
          <a:bodyPr>
            <a:normAutofit/>
          </a:bodyPr>
          <a:lstStyle/>
          <a:p>
            <a:pPr algn="ctr"/>
            <a:r>
              <a:rPr lang="en-US" sz="2000" dirty="0" smtClean="0"/>
              <a:t>Administered via </a:t>
            </a:r>
            <a:r>
              <a:rPr lang="en-US" sz="2000" dirty="0" err="1" smtClean="0"/>
              <a:t>LimeSurvey</a:t>
            </a:r>
            <a:endParaRPr lang="en-US" sz="2000" dirty="0" smtClean="0"/>
          </a:p>
          <a:p>
            <a:pPr algn="ctr"/>
            <a:r>
              <a:rPr lang="en-US" sz="2000" dirty="0" smtClean="0"/>
              <a:t>July 8 — July </a:t>
            </a:r>
            <a:r>
              <a:rPr lang="en-US" sz="2000" dirty="0"/>
              <a:t>24, 2010</a:t>
            </a:r>
            <a:r>
              <a:rPr lang="en-US" sz="2000" dirty="0" smtClean="0"/>
              <a:t> </a:t>
            </a:r>
          </a:p>
          <a:p>
            <a:endParaRPr lang="en-US" sz="2000" dirty="0" smtClean="0"/>
          </a:p>
          <a:p>
            <a:r>
              <a:rPr lang="en-US" sz="2400" dirty="0" smtClean="0"/>
              <a:t>	256  responses in dataset</a:t>
            </a:r>
          </a:p>
          <a:p>
            <a:r>
              <a:rPr lang="en-US" sz="2400" dirty="0"/>
              <a:t>	</a:t>
            </a:r>
            <a:r>
              <a:rPr lang="en-US" sz="2400" dirty="0" smtClean="0"/>
              <a:t>241  MusicBrainz editors</a:t>
            </a:r>
          </a:p>
          <a:p>
            <a:pPr marL="914400" lvl="1" indent="-457200">
              <a:buAutoNum type="arabicPlain" startAt="186"/>
            </a:pPr>
            <a:r>
              <a:rPr lang="en-US" sz="2200" dirty="0" smtClean="0"/>
              <a:t>  </a:t>
            </a:r>
            <a:r>
              <a:rPr lang="en-US" sz="2400" dirty="0" smtClean="0"/>
              <a:t>valid usernames</a:t>
            </a:r>
          </a:p>
          <a:p>
            <a:pPr marL="457200" indent="-457200"/>
            <a:r>
              <a:rPr lang="en-US" sz="2400" dirty="0" smtClean="0"/>
              <a:t>	114  valid email addresses</a:t>
            </a:r>
          </a:p>
          <a:p>
            <a:endParaRPr lang="en-US" sz="2400" dirty="0" smtClean="0"/>
          </a:p>
          <a:p>
            <a:r>
              <a:rPr lang="en-US" sz="2000" dirty="0" smtClean="0"/>
              <a:t>2237 </a:t>
            </a:r>
            <a:r>
              <a:rPr lang="en-US" sz="2000" dirty="0"/>
              <a:t>editors</a:t>
            </a:r>
            <a:r>
              <a:rPr lang="en-US" sz="2000" dirty="0" smtClean="0"/>
              <a:t> made </a:t>
            </a:r>
            <a:r>
              <a:rPr lang="en-US" sz="2000" dirty="0"/>
              <a:t>at least one </a:t>
            </a:r>
            <a:r>
              <a:rPr lang="en-US" sz="2000" dirty="0" smtClean="0"/>
              <a:t>edit </a:t>
            </a:r>
          </a:p>
          <a:p>
            <a:r>
              <a:rPr lang="en-US" sz="2000" dirty="0" smtClean="0"/>
              <a:t>557 </a:t>
            </a:r>
            <a:r>
              <a:rPr lang="en-US" sz="2000" dirty="0"/>
              <a:t>editors</a:t>
            </a:r>
            <a:r>
              <a:rPr lang="en-US" sz="2000" dirty="0" smtClean="0"/>
              <a:t>  made 10+ more </a:t>
            </a:r>
            <a:r>
              <a:rPr lang="en-US" sz="2000" dirty="0"/>
              <a:t>edits</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97591" y="185456"/>
            <a:ext cx="4948818" cy="1162050"/>
          </a:xfrm>
        </p:spPr>
        <p:txBody>
          <a:bodyPr anchor="t">
            <a:normAutofit/>
          </a:bodyPr>
          <a:lstStyle/>
          <a:p>
            <a:pPr algn="ctr"/>
            <a:r>
              <a:rPr lang="en-US" sz="6000" dirty="0" smtClean="0">
                <a:solidFill>
                  <a:srgbClr val="2B005B"/>
                </a:solidFill>
              </a:rPr>
              <a:t>Data Scraping</a:t>
            </a:r>
            <a:endParaRPr lang="en-US" sz="6000" dirty="0">
              <a:solidFill>
                <a:srgbClr val="2B005B"/>
              </a:solidFill>
            </a:endParaRPr>
          </a:p>
        </p:txBody>
      </p:sp>
      <p:sp>
        <p:nvSpPr>
          <p:cNvPr id="3" name="Content Placeholder 2"/>
          <p:cNvSpPr>
            <a:spLocks noGrp="1"/>
          </p:cNvSpPr>
          <p:nvPr>
            <p:ph idx="1"/>
          </p:nvPr>
        </p:nvSpPr>
        <p:spPr>
          <a:xfrm>
            <a:off x="637629" y="1391303"/>
            <a:ext cx="3963567" cy="5156199"/>
          </a:xfrm>
        </p:spPr>
        <p:txBody>
          <a:bodyPr>
            <a:normAutofit/>
          </a:bodyPr>
          <a:lstStyle/>
          <a:p>
            <a:pPr>
              <a:buNone/>
            </a:pPr>
            <a:r>
              <a:rPr lang="en-US" sz="2800" b="1" dirty="0" smtClean="0">
                <a:latin typeface="Franklin Gothic Medium"/>
                <a:cs typeface="Franklin Gothic Medium"/>
              </a:rPr>
              <a:t>Location by IP Address</a:t>
            </a:r>
          </a:p>
          <a:p>
            <a:pPr>
              <a:buNone/>
            </a:pPr>
            <a:endParaRPr lang="en-US" sz="2800" b="1" dirty="0" smtClean="0">
              <a:latin typeface="Franklin Gothic Medium"/>
              <a:cs typeface="Franklin Gothic Medium"/>
            </a:endParaRPr>
          </a:p>
          <a:p>
            <a:pPr>
              <a:buNone/>
            </a:pPr>
            <a:r>
              <a:rPr lang="en-US" sz="2800" b="1" dirty="0" smtClean="0">
                <a:latin typeface="Franklin Gothic Medium"/>
                <a:cs typeface="Franklin Gothic Medium"/>
              </a:rPr>
              <a:t>Profile Data</a:t>
            </a:r>
          </a:p>
          <a:p>
            <a:r>
              <a:rPr lang="en-US" sz="2600" dirty="0" smtClean="0"/>
              <a:t>Edits accepted</a:t>
            </a:r>
          </a:p>
          <a:p>
            <a:r>
              <a:rPr lang="en-US" sz="2600" dirty="0" smtClean="0"/>
              <a:t>Auto-Edits entered</a:t>
            </a:r>
          </a:p>
          <a:p>
            <a:r>
              <a:rPr lang="en-US" sz="2600" dirty="0" smtClean="0"/>
              <a:t>Edits voted down</a:t>
            </a:r>
          </a:p>
          <a:p>
            <a:r>
              <a:rPr lang="en-US" sz="2600" dirty="0" smtClean="0"/>
              <a:t>Edits failed for other reasons</a:t>
            </a:r>
          </a:p>
          <a:p>
            <a:r>
              <a:rPr lang="en-US" sz="2600" dirty="0" smtClean="0"/>
              <a:t>Artist subscriptions</a:t>
            </a:r>
          </a:p>
          <a:p>
            <a:pPr>
              <a:buNone/>
            </a:pPr>
            <a:endParaRPr lang="en-US" sz="2800" dirty="0" smtClean="0"/>
          </a:p>
        </p:txBody>
      </p:sp>
      <p:sp>
        <p:nvSpPr>
          <p:cNvPr id="4" name="Text Placeholder 3"/>
          <p:cNvSpPr>
            <a:spLocks noGrp="1"/>
          </p:cNvSpPr>
          <p:nvPr>
            <p:ph type="body" sz="half" idx="2"/>
          </p:nvPr>
        </p:nvSpPr>
        <p:spPr>
          <a:xfrm>
            <a:off x="4703381" y="1347506"/>
            <a:ext cx="4248947" cy="4946594"/>
          </a:xfrm>
        </p:spPr>
        <p:txBody>
          <a:bodyPr>
            <a:noAutofit/>
          </a:bodyPr>
          <a:lstStyle/>
          <a:p>
            <a:pPr marL="457200" indent="-457200" algn="ctr"/>
            <a:endParaRPr lang="en-US" sz="1100" dirty="0" smtClean="0"/>
          </a:p>
          <a:p>
            <a:pPr marL="457200" indent="-457200"/>
            <a:r>
              <a:rPr lang="en-US" sz="1200" dirty="0" err="1" smtClean="0">
                <a:latin typeface="Courier"/>
                <a:cs typeface="Courier"/>
              </a:rPr>
              <a:t>IPurl</a:t>
            </a:r>
            <a:r>
              <a:rPr lang="en-US" sz="1200" dirty="0" smtClean="0">
                <a:latin typeface="Courier"/>
                <a:cs typeface="Courier"/>
              </a:rPr>
              <a:t> = </a:t>
            </a:r>
            <a:r>
              <a:rPr lang="en-US" sz="1200" dirty="0" smtClean="0">
                <a:solidFill>
                  <a:srgbClr val="FF0000"/>
                </a:solidFill>
                <a:latin typeface="Courier"/>
                <a:cs typeface="Courier"/>
              </a:rPr>
              <a:t>"http://</a:t>
            </a:r>
            <a:r>
              <a:rPr lang="en-US" sz="1200" dirty="0" err="1" smtClean="0">
                <a:solidFill>
                  <a:srgbClr val="FF0000"/>
                </a:solidFill>
                <a:latin typeface="Courier"/>
                <a:cs typeface="Courier"/>
              </a:rPr>
              <a:t>www.melissadata.com/lookups/iplocation.asp?ipaddress</a:t>
            </a:r>
            <a:r>
              <a:rPr lang="en-US" sz="1200" dirty="0" smtClean="0">
                <a:solidFill>
                  <a:srgbClr val="FF0000"/>
                </a:solidFill>
                <a:latin typeface="Courier"/>
                <a:cs typeface="Courier"/>
              </a:rPr>
              <a:t>="</a:t>
            </a:r>
          </a:p>
          <a:p>
            <a:pPr marL="457200" indent="-457200"/>
            <a:endParaRPr lang="en-US" sz="1200" dirty="0" smtClean="0">
              <a:latin typeface="Courier"/>
              <a:cs typeface="Courier"/>
            </a:endParaRPr>
          </a:p>
          <a:p>
            <a:pPr marL="457200" indent="-457200"/>
            <a:endParaRPr lang="en-US" sz="1200" dirty="0" smtClean="0">
              <a:latin typeface="Courier"/>
              <a:cs typeface="Courier"/>
            </a:endParaRPr>
          </a:p>
          <a:p>
            <a:pPr marL="457200" indent="-457200"/>
            <a:r>
              <a:rPr lang="en-US" sz="1200" dirty="0" err="1" smtClean="0">
                <a:latin typeface="Courier"/>
                <a:cs typeface="Courier"/>
              </a:rPr>
              <a:t>editsAccepted</a:t>
            </a:r>
            <a:r>
              <a:rPr lang="en-US" sz="1200" dirty="0" smtClean="0">
                <a:latin typeface="Courier"/>
                <a:cs typeface="Courier"/>
              </a:rPr>
              <a:t> = </a:t>
            </a:r>
            <a:r>
              <a:rPr lang="en-US" sz="1200" dirty="0" err="1" smtClean="0">
                <a:latin typeface="Courier"/>
                <a:cs typeface="Courier"/>
              </a:rPr>
              <a:t>re.findall</a:t>
            </a:r>
            <a:r>
              <a:rPr lang="en-US" sz="1200" dirty="0" err="1" smtClean="0">
                <a:solidFill>
                  <a:schemeClr val="accent1">
                    <a:lumMod val="60000"/>
                    <a:lumOff val="40000"/>
                  </a:schemeClr>
                </a:solidFill>
                <a:latin typeface="Courier"/>
                <a:cs typeface="Courier"/>
              </a:rPr>
              <a:t>('"label</a:t>
            </a:r>
            <a:r>
              <a:rPr lang="en-US" sz="1200" dirty="0" smtClean="0">
                <a:solidFill>
                  <a:schemeClr val="accent1">
                    <a:lumMod val="60000"/>
                    <a:lumOff val="40000"/>
                  </a:schemeClr>
                </a:solidFill>
                <a:latin typeface="Courier"/>
                <a:cs typeface="Courier"/>
              </a:rPr>
              <a:t>"\&gt;\</a:t>
            </a:r>
            <a:r>
              <a:rPr lang="en-US" sz="1200" dirty="0" err="1" smtClean="0">
                <a:solidFill>
                  <a:schemeClr val="accent1">
                    <a:lumMod val="60000"/>
                    <a:lumOff val="40000"/>
                  </a:schemeClr>
                </a:solidFill>
                <a:latin typeface="Courier"/>
                <a:cs typeface="Courier"/>
              </a:rPr>
              <a:t>s</a:t>
            </a:r>
            <a:r>
              <a:rPr lang="en-US" sz="1200" dirty="0" smtClean="0">
                <a:solidFill>
                  <a:schemeClr val="accent1">
                    <a:lumMod val="60000"/>
                    <a:lumOff val="40000"/>
                  </a:schemeClr>
                </a:solidFill>
                <a:latin typeface="Courier"/>
                <a:cs typeface="Courier"/>
              </a:rPr>
              <a:t>*([0-9]*)&lt;/td&gt;\</a:t>
            </a:r>
            <a:r>
              <a:rPr lang="en-US" sz="1200" dirty="0" err="1" smtClean="0">
                <a:solidFill>
                  <a:schemeClr val="accent1">
                    <a:lumMod val="60000"/>
                    <a:lumOff val="40000"/>
                  </a:schemeClr>
                </a:solidFill>
                <a:latin typeface="Courier"/>
                <a:cs typeface="Courier"/>
              </a:rPr>
              <a:t>s</a:t>
            </a:r>
            <a:r>
              <a:rPr lang="en-US" sz="1200" dirty="0" smtClean="0">
                <a:solidFill>
                  <a:schemeClr val="accent1">
                    <a:lumMod val="60000"/>
                    <a:lumOff val="40000"/>
                  </a:schemeClr>
                </a:solidFill>
                <a:latin typeface="Courier"/>
                <a:cs typeface="Courier"/>
              </a:rPr>
              <a:t>*&lt;td&gt;\</a:t>
            </a:r>
            <a:r>
              <a:rPr lang="en-US" sz="1200" dirty="0" err="1" smtClean="0">
                <a:solidFill>
                  <a:schemeClr val="accent1">
                    <a:lumMod val="60000"/>
                    <a:lumOff val="40000"/>
                  </a:schemeClr>
                </a:solidFill>
                <a:latin typeface="Courier"/>
                <a:cs typeface="Courier"/>
              </a:rPr>
              <a:t>s</a:t>
            </a:r>
            <a:r>
              <a:rPr lang="en-US" sz="1200" dirty="0" smtClean="0">
                <a:solidFill>
                  <a:schemeClr val="accent1">
                    <a:lumMod val="60000"/>
                    <a:lumOff val="40000"/>
                  </a:schemeClr>
                </a:solidFill>
                <a:latin typeface="Courier"/>
                <a:cs typeface="Courier"/>
              </a:rPr>
              <a:t>*edits accepted', page</a:t>
            </a:r>
            <a:r>
              <a:rPr lang="en-US" sz="1200" dirty="0" smtClean="0">
                <a:latin typeface="Courier"/>
                <a:cs typeface="Courier"/>
              </a:rPr>
              <a:t>)</a:t>
            </a:r>
          </a:p>
          <a:p>
            <a:pPr marL="457200" indent="-457200"/>
            <a:endParaRPr lang="en-US" sz="1200" dirty="0" smtClean="0">
              <a:latin typeface="Courier"/>
              <a:cs typeface="Courier"/>
            </a:endParaRPr>
          </a:p>
          <a:p>
            <a:pPr marL="457200" indent="-457200"/>
            <a:r>
              <a:rPr lang="en-US" sz="1200" dirty="0" err="1" smtClean="0">
                <a:latin typeface="Courier"/>
                <a:cs typeface="Courier"/>
              </a:rPr>
              <a:t>autoedits</a:t>
            </a:r>
            <a:r>
              <a:rPr lang="en-US" sz="1200" dirty="0" smtClean="0">
                <a:latin typeface="Courier"/>
                <a:cs typeface="Courier"/>
              </a:rPr>
              <a:t> = </a:t>
            </a:r>
            <a:r>
              <a:rPr lang="en-US" sz="1200" dirty="0" err="1" smtClean="0">
                <a:latin typeface="Courier"/>
                <a:cs typeface="Courier"/>
              </a:rPr>
              <a:t>re.findall(</a:t>
            </a:r>
            <a:r>
              <a:rPr lang="en-US" sz="1200" dirty="0" err="1" smtClean="0">
                <a:solidFill>
                  <a:srgbClr val="FF2929"/>
                </a:solidFill>
                <a:latin typeface="Courier"/>
                <a:cs typeface="Courier"/>
              </a:rPr>
              <a:t>'"label</a:t>
            </a:r>
            <a:r>
              <a:rPr lang="en-US" sz="1200" dirty="0" smtClean="0">
                <a:solidFill>
                  <a:srgbClr val="FF2929"/>
                </a:solidFill>
                <a:latin typeface="Courier"/>
                <a:cs typeface="Courier"/>
              </a:rPr>
              <a:t>"\&gt;\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*([0-9]*)&lt;/td&gt;\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*&lt;td&gt;\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a:t>
            </a:r>
            <a:r>
              <a:rPr lang="en-US" sz="1200" dirty="0" err="1" smtClean="0">
                <a:solidFill>
                  <a:srgbClr val="FF2929"/>
                </a:solidFill>
                <a:latin typeface="Courier"/>
                <a:cs typeface="Courier"/>
              </a:rPr>
              <a:t>autoedits</a:t>
            </a:r>
            <a:r>
              <a:rPr lang="en-US" sz="1200" dirty="0" smtClean="0">
                <a:solidFill>
                  <a:srgbClr val="FF2929"/>
                </a:solidFill>
                <a:latin typeface="Courier"/>
                <a:cs typeface="Courier"/>
              </a:rPr>
              <a:t> entered', page</a:t>
            </a:r>
            <a:r>
              <a:rPr lang="en-US" sz="1200" dirty="0" smtClean="0">
                <a:latin typeface="Courier"/>
                <a:cs typeface="Courier"/>
              </a:rPr>
              <a:t>)</a:t>
            </a:r>
          </a:p>
          <a:p>
            <a:pPr marL="457200" indent="-457200"/>
            <a:endParaRPr lang="en-US" sz="1200" dirty="0" smtClean="0">
              <a:latin typeface="Courier"/>
              <a:cs typeface="Courier"/>
            </a:endParaRPr>
          </a:p>
          <a:p>
            <a:pPr marL="457200" indent="-457200"/>
            <a:r>
              <a:rPr lang="en-US" sz="1200" dirty="0" err="1" smtClean="0">
                <a:latin typeface="Courier"/>
                <a:cs typeface="Courier"/>
              </a:rPr>
              <a:t>votedDown</a:t>
            </a:r>
            <a:r>
              <a:rPr lang="en-US" sz="1200" dirty="0" smtClean="0">
                <a:latin typeface="Courier"/>
                <a:cs typeface="Courier"/>
              </a:rPr>
              <a:t> = </a:t>
            </a:r>
            <a:r>
              <a:rPr lang="en-US" sz="1200" dirty="0" err="1" smtClean="0">
                <a:latin typeface="Courier"/>
                <a:cs typeface="Courier"/>
              </a:rPr>
              <a:t>re.findall(</a:t>
            </a:r>
            <a:r>
              <a:rPr lang="en-US" sz="1200" dirty="0" err="1" smtClean="0">
                <a:solidFill>
                  <a:srgbClr val="FF2929"/>
                </a:solidFill>
                <a:latin typeface="Courier"/>
                <a:cs typeface="Courier"/>
              </a:rPr>
              <a:t>'"label</a:t>
            </a:r>
            <a:r>
              <a:rPr lang="en-US" sz="1200" dirty="0" smtClean="0">
                <a:solidFill>
                  <a:srgbClr val="FF2929"/>
                </a:solidFill>
                <a:latin typeface="Courier"/>
                <a:cs typeface="Courier"/>
              </a:rPr>
              <a:t>"\&gt;\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*([0-9]*)&lt;/td&gt;\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*&lt;td&gt;\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*edits voted down', page</a:t>
            </a:r>
            <a:r>
              <a:rPr lang="en-US" sz="1200" dirty="0" smtClean="0">
                <a:latin typeface="Courier"/>
                <a:cs typeface="Courier"/>
              </a:rPr>
              <a:t>)</a:t>
            </a:r>
          </a:p>
          <a:p>
            <a:pPr marL="457200" indent="-457200"/>
            <a:endParaRPr lang="en-US" sz="1200" dirty="0" smtClean="0">
              <a:latin typeface="Courier"/>
              <a:cs typeface="Courier"/>
            </a:endParaRPr>
          </a:p>
          <a:p>
            <a:pPr marL="457200" indent="-457200"/>
            <a:r>
              <a:rPr lang="en-US" sz="1200" dirty="0" err="1" smtClean="0">
                <a:latin typeface="Courier"/>
                <a:cs typeface="Courier"/>
              </a:rPr>
              <a:t>failedOther</a:t>
            </a:r>
            <a:r>
              <a:rPr lang="en-US" sz="1200" dirty="0" smtClean="0">
                <a:latin typeface="Courier"/>
                <a:cs typeface="Courier"/>
              </a:rPr>
              <a:t> = </a:t>
            </a:r>
            <a:r>
              <a:rPr lang="en-US" sz="1200" dirty="0" err="1" smtClean="0">
                <a:latin typeface="Courier"/>
                <a:cs typeface="Courier"/>
              </a:rPr>
              <a:t>re.findall(</a:t>
            </a:r>
            <a:r>
              <a:rPr lang="en-US" sz="1200" dirty="0" err="1" smtClean="0">
                <a:solidFill>
                  <a:srgbClr val="FF2929"/>
                </a:solidFill>
                <a:latin typeface="Courier"/>
                <a:cs typeface="Courier"/>
              </a:rPr>
              <a:t>'"label</a:t>
            </a:r>
            <a:r>
              <a:rPr lang="en-US" sz="1200" dirty="0" smtClean="0">
                <a:solidFill>
                  <a:srgbClr val="FF2929"/>
                </a:solidFill>
                <a:latin typeface="Courier"/>
                <a:cs typeface="Courier"/>
              </a:rPr>
              <a:t>"\&gt;\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*([0-9]*)&lt;/td&gt;\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*&lt;td&gt;\</a:t>
            </a:r>
            <a:r>
              <a:rPr lang="en-US" sz="1200" dirty="0" err="1" smtClean="0">
                <a:solidFill>
                  <a:srgbClr val="FF2929"/>
                </a:solidFill>
                <a:latin typeface="Courier"/>
                <a:cs typeface="Courier"/>
              </a:rPr>
              <a:t>s</a:t>
            </a:r>
            <a:r>
              <a:rPr lang="en-US" sz="1200" dirty="0" smtClean="0">
                <a:solidFill>
                  <a:srgbClr val="FF2929"/>
                </a:solidFill>
                <a:latin typeface="Courier"/>
                <a:cs typeface="Courier"/>
              </a:rPr>
              <a:t>*edits failed for other reasons', page</a:t>
            </a:r>
            <a:r>
              <a:rPr lang="en-US" sz="1200" dirty="0" smtClean="0">
                <a:latin typeface="Courier"/>
                <a:cs typeface="Courier"/>
              </a:rPr>
              <a:t>)</a:t>
            </a:r>
          </a:p>
          <a:p>
            <a:pPr marL="457200" indent="-457200"/>
            <a:endParaRPr lang="en-US" sz="1200" dirty="0" smtClean="0">
              <a:latin typeface="Courier"/>
              <a:cs typeface="Courier"/>
            </a:endParaRPr>
          </a:p>
          <a:p>
            <a:pPr marL="457200" indent="-457200"/>
            <a:r>
              <a:rPr lang="en-US" sz="1200" dirty="0" err="1" smtClean="0">
                <a:latin typeface="Courier"/>
                <a:cs typeface="Courier"/>
              </a:rPr>
              <a:t>totalSubs</a:t>
            </a:r>
            <a:r>
              <a:rPr lang="en-US" sz="1200" dirty="0" smtClean="0">
                <a:latin typeface="Courier"/>
                <a:cs typeface="Courier"/>
              </a:rPr>
              <a:t> = </a:t>
            </a:r>
            <a:r>
              <a:rPr lang="en-US" sz="1200" dirty="0" err="1" smtClean="0">
                <a:latin typeface="Courier"/>
                <a:cs typeface="Courier"/>
              </a:rPr>
              <a:t>re.findall</a:t>
            </a:r>
            <a:r>
              <a:rPr lang="en-US" sz="1200" dirty="0" smtClean="0">
                <a:latin typeface="Courier"/>
                <a:cs typeface="Courier"/>
              </a:rPr>
              <a:t>(</a:t>
            </a:r>
            <a:r>
              <a:rPr lang="en-US" sz="1200" dirty="0" smtClean="0">
                <a:solidFill>
                  <a:srgbClr val="FF0000"/>
                </a:solidFill>
                <a:latin typeface="Courier"/>
                <a:cs typeface="Courier"/>
              </a:rPr>
              <a:t>'&lt;strong&gt;([0-9]*)&lt;/strong&gt; artists', page</a:t>
            </a:r>
            <a:r>
              <a:rPr lang="en-US" sz="1200" dirty="0" smtClean="0">
                <a:latin typeface="Courier"/>
                <a:cs typeface="Courier"/>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2323" y="273050"/>
            <a:ext cx="3313811" cy="1162050"/>
          </a:xfrm>
        </p:spPr>
        <p:txBody>
          <a:bodyPr anchor="t">
            <a:normAutofit fontScale="90000"/>
          </a:bodyPr>
          <a:lstStyle/>
          <a:p>
            <a:r>
              <a:rPr lang="en-US" sz="6000" dirty="0" smtClean="0">
                <a:solidFill>
                  <a:srgbClr val="2B005B"/>
                </a:solidFill>
              </a:rPr>
              <a:t>Interviews</a:t>
            </a:r>
            <a:endParaRPr lang="en-US" sz="6000" dirty="0">
              <a:solidFill>
                <a:srgbClr val="2B005B"/>
              </a:solidFill>
            </a:endParaRPr>
          </a:p>
        </p:txBody>
      </p:sp>
      <p:sp>
        <p:nvSpPr>
          <p:cNvPr id="3" name="Content Placeholder 2"/>
          <p:cNvSpPr>
            <a:spLocks noGrp="1"/>
          </p:cNvSpPr>
          <p:nvPr>
            <p:ph idx="1"/>
          </p:nvPr>
        </p:nvSpPr>
        <p:spPr>
          <a:xfrm>
            <a:off x="4610922" y="375404"/>
            <a:ext cx="4240934" cy="5853113"/>
          </a:xfrm>
        </p:spPr>
        <p:txBody>
          <a:bodyPr>
            <a:normAutofit/>
          </a:bodyPr>
          <a:lstStyle/>
          <a:p>
            <a:pPr>
              <a:buNone/>
            </a:pPr>
            <a:r>
              <a:rPr lang="en-US" sz="2400" b="1" dirty="0" smtClean="0">
                <a:solidFill>
                  <a:srgbClr val="2B005B"/>
                </a:solidFill>
                <a:latin typeface="Franklin Gothic Medium"/>
                <a:cs typeface="Franklin Gothic Medium"/>
              </a:rPr>
              <a:t>Editors:</a:t>
            </a:r>
          </a:p>
          <a:p>
            <a:pPr>
              <a:buNone/>
            </a:pPr>
            <a:r>
              <a:rPr lang="en-US" sz="2400" dirty="0" smtClean="0"/>
              <a:t>	24 editors contacted</a:t>
            </a:r>
          </a:p>
          <a:p>
            <a:pPr>
              <a:buNone/>
            </a:pPr>
            <a:r>
              <a:rPr lang="en-US" sz="2400" dirty="0" smtClean="0"/>
              <a:t>	14 interviews conducted</a:t>
            </a:r>
          </a:p>
          <a:p>
            <a:pPr lvl="2">
              <a:buNone/>
            </a:pPr>
            <a:r>
              <a:rPr lang="en-US" sz="2000" dirty="0" smtClean="0"/>
              <a:t>2 in person</a:t>
            </a:r>
          </a:p>
          <a:p>
            <a:pPr lvl="2">
              <a:buNone/>
            </a:pPr>
            <a:r>
              <a:rPr lang="en-US" sz="2000" dirty="0" smtClean="0"/>
              <a:t>7 Skype audio/</a:t>
            </a:r>
            <a:r>
              <a:rPr lang="en-US" sz="2000" dirty="0" err="1" smtClean="0"/>
              <a:t>SkypeOut</a:t>
            </a:r>
            <a:endParaRPr lang="en-US" sz="2000" dirty="0" smtClean="0"/>
          </a:p>
          <a:p>
            <a:pPr lvl="2">
              <a:buNone/>
            </a:pPr>
            <a:r>
              <a:rPr lang="en-US" sz="2000" dirty="0" smtClean="0"/>
              <a:t>1 Skype video</a:t>
            </a:r>
          </a:p>
          <a:p>
            <a:pPr lvl="2">
              <a:buNone/>
            </a:pPr>
            <a:r>
              <a:rPr lang="en-US" sz="2000" dirty="0" smtClean="0"/>
              <a:t>1 Google Chat</a:t>
            </a:r>
          </a:p>
          <a:p>
            <a:pPr lvl="2">
              <a:buNone/>
            </a:pPr>
            <a:r>
              <a:rPr lang="en-US" sz="2000" dirty="0" smtClean="0"/>
              <a:t>1 Jabber</a:t>
            </a:r>
          </a:p>
          <a:p>
            <a:pPr lvl="2">
              <a:buNone/>
            </a:pPr>
            <a:r>
              <a:rPr lang="en-US" sz="2000" dirty="0" smtClean="0"/>
              <a:t>1 Skype audio &amp; IM</a:t>
            </a:r>
            <a:endParaRPr lang="en-US" sz="2000" b="1" dirty="0" smtClean="0"/>
          </a:p>
          <a:p>
            <a:pPr>
              <a:buNone/>
            </a:pPr>
            <a:r>
              <a:rPr lang="en-US" sz="2378" b="1" dirty="0" smtClean="0">
                <a:solidFill>
                  <a:srgbClr val="2B005B"/>
                </a:solidFill>
                <a:latin typeface="Franklin Gothic Medium"/>
                <a:cs typeface="Franklin Gothic Medium"/>
              </a:rPr>
              <a:t>Experts: </a:t>
            </a:r>
          </a:p>
          <a:p>
            <a:pPr>
              <a:buNone/>
            </a:pPr>
            <a:r>
              <a:rPr lang="en-US" sz="2400" b="1" dirty="0" smtClean="0"/>
              <a:t>	</a:t>
            </a:r>
            <a:r>
              <a:rPr lang="en-US" sz="2400" dirty="0" smtClean="0"/>
              <a:t>Robert Kaye (MusicBrainz)</a:t>
            </a:r>
          </a:p>
          <a:p>
            <a:pPr>
              <a:buNone/>
            </a:pPr>
            <a:r>
              <a:rPr lang="en-US" sz="2400" dirty="0" smtClean="0"/>
              <a:t>	Dan </a:t>
            </a:r>
            <a:r>
              <a:rPr lang="en-US" sz="2400" dirty="0" err="1" smtClean="0"/>
              <a:t>Trenz</a:t>
            </a:r>
            <a:r>
              <a:rPr lang="en-US" sz="2400" dirty="0" smtClean="0"/>
              <a:t> (</a:t>
            </a:r>
            <a:r>
              <a:rPr lang="en-US" sz="2400" dirty="0" err="1" smtClean="0"/>
              <a:t>Rovi</a:t>
            </a:r>
            <a:r>
              <a:rPr lang="en-US" sz="2400" dirty="0" smtClean="0"/>
              <a:t>)</a:t>
            </a:r>
          </a:p>
          <a:p>
            <a:pPr>
              <a:buNone/>
            </a:pPr>
            <a:r>
              <a:rPr lang="en-US" sz="2400" dirty="0" smtClean="0"/>
              <a:t>	Linda </a:t>
            </a:r>
            <a:r>
              <a:rPr lang="en-US" sz="2400" dirty="0" err="1" smtClean="0"/>
              <a:t>Quach</a:t>
            </a:r>
            <a:r>
              <a:rPr lang="en-US" sz="2400" dirty="0" smtClean="0"/>
              <a:t> (</a:t>
            </a:r>
            <a:r>
              <a:rPr lang="en-US" sz="2400" dirty="0" err="1" smtClean="0"/>
              <a:t>Rovi</a:t>
            </a:r>
            <a:r>
              <a:rPr lang="en-US" sz="2400" dirty="0" smtClean="0"/>
              <a:t>)</a:t>
            </a:r>
          </a:p>
          <a:p>
            <a:pPr>
              <a:buNone/>
            </a:pPr>
            <a:r>
              <a:rPr lang="en-US" sz="2400" dirty="0" smtClean="0"/>
              <a:t>	Ian Rogers (Topspin Media)</a:t>
            </a:r>
          </a:p>
          <a:p>
            <a:pPr>
              <a:buNone/>
            </a:pPr>
            <a:endParaRPr lang="en-US" sz="2400" dirty="0" smtClean="0"/>
          </a:p>
        </p:txBody>
      </p:sp>
      <p:sp>
        <p:nvSpPr>
          <p:cNvPr id="4" name="Text Placeholder 3"/>
          <p:cNvSpPr>
            <a:spLocks noGrp="1"/>
          </p:cNvSpPr>
          <p:nvPr>
            <p:ph type="body" sz="half" idx="2"/>
          </p:nvPr>
        </p:nvSpPr>
        <p:spPr>
          <a:xfrm>
            <a:off x="168092" y="1512550"/>
            <a:ext cx="4488739" cy="4691063"/>
          </a:xfrm>
        </p:spPr>
        <p:txBody>
          <a:bodyPr>
            <a:normAutofit/>
          </a:bodyPr>
          <a:lstStyle/>
          <a:p>
            <a:pPr algn="ctr"/>
            <a:r>
              <a:rPr lang="en-US" sz="2000" dirty="0" smtClean="0"/>
              <a:t>114 valid email addresses collected</a:t>
            </a:r>
          </a:p>
          <a:p>
            <a:pPr algn="ctr"/>
            <a:endParaRPr lang="en-US" sz="2000" dirty="0" smtClean="0"/>
          </a:p>
          <a:p>
            <a:r>
              <a:rPr lang="en-US" sz="2400" b="1" dirty="0" smtClean="0">
                <a:solidFill>
                  <a:srgbClr val="2B005B"/>
                </a:solidFill>
                <a:latin typeface="Franklin Gothic Medium"/>
                <a:cs typeface="Franklin Gothic Medium"/>
              </a:rPr>
              <a:t>Interview Guide</a:t>
            </a:r>
          </a:p>
          <a:p>
            <a:pPr lvl="1"/>
            <a:r>
              <a:rPr lang="en-US" sz="2400" b="1" dirty="0" smtClean="0"/>
              <a:t>Part I. Discovery</a:t>
            </a:r>
          </a:p>
          <a:p>
            <a:pPr lvl="1"/>
            <a:r>
              <a:rPr lang="en-US" sz="2400" b="1" dirty="0" smtClean="0"/>
              <a:t>Part II. Contribution</a:t>
            </a:r>
          </a:p>
          <a:p>
            <a:pPr lvl="1"/>
            <a:r>
              <a:rPr lang="en-US" sz="2400" b="1" dirty="0" smtClean="0"/>
              <a:t>Part III. Community</a:t>
            </a:r>
          </a:p>
          <a:p>
            <a:pPr lvl="1"/>
            <a:r>
              <a:rPr lang="en-US" sz="2400" b="1" dirty="0" smtClean="0"/>
              <a:t>Part IV. Music</a:t>
            </a:r>
          </a:p>
          <a:p>
            <a:pPr lvl="1"/>
            <a:r>
              <a:rPr lang="en-US" sz="2400" b="1" dirty="0" smtClean="0"/>
              <a:t>Part V. Future of MusicBrainz</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10281" y="1997839"/>
            <a:ext cx="5168548" cy="2862322"/>
          </a:xfrm>
          <a:prstGeom prst="rect">
            <a:avLst/>
          </a:prstGeom>
          <a:noFill/>
        </p:spPr>
        <p:txBody>
          <a:bodyPr wrap="square" rtlCol="0">
            <a:spAutoFit/>
          </a:bodyPr>
          <a:lstStyle/>
          <a:p>
            <a:r>
              <a:rPr lang="en-US" sz="6000" dirty="0" smtClean="0">
                <a:solidFill>
                  <a:srgbClr val="2B005B"/>
                </a:solidFill>
                <a:latin typeface="Franklin Gothic Medium"/>
                <a:cs typeface="Franklin Gothic Medium"/>
              </a:rPr>
              <a:t>How MusicBrainz Works</a:t>
            </a:r>
            <a:endParaRPr lang="en-US" sz="6000" dirty="0">
              <a:solidFill>
                <a:srgbClr val="2B005B"/>
              </a:solidFill>
              <a:latin typeface="Franklin Gothic Medium"/>
              <a:cs typeface="Franklin Gothic Medium"/>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82706" y="896471"/>
            <a:ext cx="7037294" cy="1631216"/>
          </a:xfrm>
          <a:prstGeom prst="rect">
            <a:avLst/>
          </a:prstGeom>
          <a:noFill/>
        </p:spPr>
        <p:txBody>
          <a:bodyPr wrap="square" rtlCol="0">
            <a:spAutoFit/>
          </a:bodyPr>
          <a:lstStyle/>
          <a:p>
            <a:r>
              <a:rPr lang="en-US" sz="5000" dirty="0" smtClean="0">
                <a:solidFill>
                  <a:srgbClr val="2B005B"/>
                </a:solidFill>
                <a:latin typeface="Franklin Gothic Medium"/>
                <a:cs typeface="Franklin Gothic Medium"/>
              </a:rPr>
              <a:t>Making Metadata: </a:t>
            </a:r>
          </a:p>
          <a:p>
            <a:r>
              <a:rPr lang="en-US" sz="5000" dirty="0" smtClean="0">
                <a:solidFill>
                  <a:srgbClr val="2B005B"/>
                </a:solidFill>
                <a:latin typeface="Franklin Gothic Medium"/>
                <a:cs typeface="Franklin Gothic Medium"/>
              </a:rPr>
              <a:t>The Case of MusicBrainz</a:t>
            </a:r>
            <a:endParaRPr lang="en-US" sz="5000" dirty="0">
              <a:solidFill>
                <a:srgbClr val="2B005B"/>
              </a:solidFill>
              <a:latin typeface="Franklin Gothic Medium"/>
              <a:cs typeface="Franklin Gothic Medium"/>
            </a:endParaRPr>
          </a:p>
        </p:txBody>
      </p:sp>
      <p:sp>
        <p:nvSpPr>
          <p:cNvPr id="3" name="Rectangle 2"/>
          <p:cNvSpPr/>
          <p:nvPr/>
        </p:nvSpPr>
        <p:spPr>
          <a:xfrm>
            <a:off x="4004236" y="4288118"/>
            <a:ext cx="4572000" cy="2015936"/>
          </a:xfrm>
          <a:prstGeom prst="rect">
            <a:avLst/>
          </a:prstGeom>
        </p:spPr>
        <p:txBody>
          <a:bodyPr>
            <a:spAutoFit/>
          </a:bodyPr>
          <a:lstStyle/>
          <a:p>
            <a:r>
              <a:rPr lang="en-US" sz="2500" dirty="0" smtClean="0">
                <a:latin typeface="Franklin Gothic Book"/>
                <a:cs typeface="Franklin Gothic Book"/>
              </a:rPr>
              <a:t>Jess Hemerly</a:t>
            </a:r>
          </a:p>
          <a:p>
            <a:r>
              <a:rPr lang="en-US" sz="2500" dirty="0" smtClean="0">
                <a:latin typeface="Franklin Gothic Book"/>
                <a:cs typeface="Franklin Gothic Book"/>
              </a:rPr>
              <a:t>School of Information</a:t>
            </a:r>
          </a:p>
          <a:p>
            <a:r>
              <a:rPr lang="en-US" sz="2500" dirty="0" smtClean="0">
                <a:latin typeface="Franklin Gothic Book"/>
                <a:cs typeface="Franklin Gothic Book"/>
              </a:rPr>
              <a:t>University of California, Berkeley</a:t>
            </a:r>
          </a:p>
          <a:p>
            <a:endParaRPr lang="en-US" sz="2500" dirty="0" smtClean="0">
              <a:latin typeface="Franklin Gothic Book"/>
              <a:cs typeface="Franklin Gothic Book"/>
            </a:endParaRPr>
          </a:p>
          <a:p>
            <a:r>
              <a:rPr lang="en-US" sz="2500" dirty="0" smtClean="0">
                <a:latin typeface="Franklin Gothic Book"/>
                <a:cs typeface="Franklin Gothic Book"/>
              </a:rPr>
              <a:t>Advisor: Brian Carver</a:t>
            </a:r>
            <a:endParaRPr lang="en-US" sz="2500"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ditnote.png"/>
          <p:cNvPicPr>
            <a:picLocks noChangeAspect="1"/>
          </p:cNvPicPr>
          <p:nvPr/>
        </p:nvPicPr>
        <p:blipFill>
          <a:blip r:embed="rId3"/>
          <a:stretch>
            <a:fillRect/>
          </a:stretch>
        </p:blipFill>
        <p:spPr>
          <a:xfrm>
            <a:off x="-100254" y="447715"/>
            <a:ext cx="12056176" cy="532368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elationship.png"/>
          <p:cNvPicPr>
            <a:picLocks noChangeAspect="1"/>
          </p:cNvPicPr>
          <p:nvPr/>
        </p:nvPicPr>
        <p:blipFill>
          <a:blip r:embed="rId3"/>
          <a:stretch>
            <a:fillRect/>
          </a:stretch>
        </p:blipFill>
        <p:spPr>
          <a:xfrm>
            <a:off x="1149982" y="-62464"/>
            <a:ext cx="6846338" cy="3090273"/>
          </a:xfrm>
          <a:prstGeom prst="rect">
            <a:avLst/>
          </a:prstGeom>
        </p:spPr>
      </p:pic>
      <p:pic>
        <p:nvPicPr>
          <p:cNvPr id="3" name="Picture 2" descr="cassieberman.png"/>
          <p:cNvPicPr>
            <a:picLocks noChangeAspect="1"/>
          </p:cNvPicPr>
          <p:nvPr/>
        </p:nvPicPr>
        <p:blipFill>
          <a:blip r:embed="rId4"/>
          <a:stretch>
            <a:fillRect/>
          </a:stretch>
        </p:blipFill>
        <p:spPr>
          <a:xfrm>
            <a:off x="0" y="3090273"/>
            <a:ext cx="9144000" cy="4125951"/>
          </a:xfrm>
          <a:prstGeom prst="rect">
            <a:avLst/>
          </a:prstGeom>
        </p:spPr>
      </p:pic>
      <p:sp>
        <p:nvSpPr>
          <p:cNvPr id="5" name="Left Arrow 4"/>
          <p:cNvSpPr/>
          <p:nvPr/>
        </p:nvSpPr>
        <p:spPr>
          <a:xfrm rot="19171067">
            <a:off x="3687013" y="4039065"/>
            <a:ext cx="2501110" cy="62463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ard.png"/>
          <p:cNvPicPr>
            <a:picLocks noChangeAspect="1"/>
          </p:cNvPicPr>
          <p:nvPr/>
        </p:nvPicPr>
        <p:blipFill>
          <a:blip r:embed="rId3"/>
          <a:stretch>
            <a:fillRect/>
          </a:stretch>
        </p:blipFill>
        <p:spPr>
          <a:xfrm>
            <a:off x="0" y="1247281"/>
            <a:ext cx="9144000" cy="5610719"/>
          </a:xfrm>
          <a:prstGeom prst="rect">
            <a:avLst/>
          </a:prstGeom>
        </p:spPr>
      </p:pic>
      <p:sp>
        <p:nvSpPr>
          <p:cNvPr id="5" name="Title 1"/>
          <p:cNvSpPr txBox="1">
            <a:spLocks/>
          </p:cNvSpPr>
          <p:nvPr/>
        </p:nvSpPr>
        <p:spPr>
          <a:xfrm>
            <a:off x="2097591" y="185456"/>
            <a:ext cx="4948818" cy="1162050"/>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2B005B"/>
                </a:solidFill>
                <a:effectLst/>
                <a:uLnTx/>
                <a:uFillTx/>
                <a:latin typeface="Franklin Gothic Medium"/>
                <a:ea typeface="+mj-ea"/>
                <a:cs typeface="Franklin Gothic Medium"/>
              </a:rPr>
              <a:t>Picard</a:t>
            </a:r>
            <a:endParaRPr kumimoji="0" lang="en-US" sz="6000" b="1" i="0" u="none" strike="noStrike" kern="1200" cap="none" spc="0" normalizeH="0" baseline="0" noProof="0" dirty="0">
              <a:ln>
                <a:noFill/>
              </a:ln>
              <a:solidFill>
                <a:srgbClr val="2B005B"/>
              </a:solidFill>
              <a:effectLst/>
              <a:uLnTx/>
              <a:uFillTx/>
              <a:latin typeface="Franklin Gothic Medium"/>
              <a:ea typeface="+mj-ea"/>
              <a:cs typeface="Franklin Gothic Medium"/>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60869" y="2811969"/>
            <a:ext cx="5168548" cy="1015663"/>
          </a:xfrm>
          <a:prstGeom prst="rect">
            <a:avLst/>
          </a:prstGeom>
          <a:noFill/>
        </p:spPr>
        <p:txBody>
          <a:bodyPr wrap="square" rtlCol="0">
            <a:spAutoFit/>
          </a:bodyPr>
          <a:lstStyle/>
          <a:p>
            <a:r>
              <a:rPr lang="en-US" sz="6000" dirty="0" smtClean="0">
                <a:solidFill>
                  <a:srgbClr val="2B005B"/>
                </a:solidFill>
                <a:latin typeface="Franklin Gothic Medium"/>
                <a:cs typeface="Franklin Gothic Medium"/>
              </a:rPr>
              <a:t>Demographics</a:t>
            </a:r>
            <a:endParaRPr lang="en-US" sz="6000" dirty="0">
              <a:solidFill>
                <a:srgbClr val="2B005B"/>
              </a:solidFill>
              <a:latin typeface="Franklin Gothic Medium"/>
              <a:cs typeface="Franklin Gothic Medium"/>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2B005B"/>
                </a:solidFill>
              </a:rPr>
              <a:t>Gender Makeup of Respondents</a:t>
            </a:r>
            <a:br>
              <a:rPr lang="en-US" dirty="0" smtClean="0">
                <a:solidFill>
                  <a:srgbClr val="2B005B"/>
                </a:solidFill>
              </a:rPr>
            </a:br>
            <a:r>
              <a:rPr lang="en-US" sz="2778" dirty="0" smtClean="0">
                <a:solidFill>
                  <a:srgbClr val="2B005B"/>
                </a:solidFill>
              </a:rPr>
              <a:t>(Registered Users Only)</a:t>
            </a:r>
            <a:endParaRPr lang="en-US" sz="2778" dirty="0">
              <a:solidFill>
                <a:srgbClr val="2B005B"/>
              </a:solidFill>
            </a:endParaRPr>
          </a:p>
        </p:txBody>
      </p:sp>
      <p:graphicFrame>
        <p:nvGraphicFramePr>
          <p:cNvPr id="3" name="C 4"/>
          <p:cNvGraphicFramePr/>
          <p:nvPr/>
        </p:nvGraphicFramePr>
        <p:xfrm>
          <a:off x="1562015" y="1681034"/>
          <a:ext cx="6087485" cy="46197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2B005B"/>
                </a:solidFill>
              </a:rPr>
              <a:t>Respondents by Region</a:t>
            </a:r>
            <a:br>
              <a:rPr lang="en-US" dirty="0" smtClean="0">
                <a:solidFill>
                  <a:srgbClr val="2B005B"/>
                </a:solidFill>
              </a:rPr>
            </a:br>
            <a:r>
              <a:rPr lang="en-US" sz="2500" dirty="0" smtClean="0">
                <a:solidFill>
                  <a:srgbClr val="2B005B"/>
                </a:solidFill>
              </a:rPr>
              <a:t>(All Survey Respondents)</a:t>
            </a:r>
            <a:endParaRPr lang="en-US" dirty="0">
              <a:solidFill>
                <a:srgbClr val="2B005B"/>
              </a:solidFill>
            </a:endParaRPr>
          </a:p>
        </p:txBody>
      </p:sp>
      <p:graphicFrame>
        <p:nvGraphicFramePr>
          <p:cNvPr id="5" name="C 7"/>
          <p:cNvGraphicFramePr/>
          <p:nvPr/>
        </p:nvGraphicFramePr>
        <p:xfrm>
          <a:off x="457201" y="1727430"/>
          <a:ext cx="8418556" cy="41276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17808" y="274638"/>
            <a:ext cx="8495130" cy="1143000"/>
          </a:xfrm>
        </p:spPr>
        <p:txBody>
          <a:bodyPr>
            <a:normAutofit fontScale="90000"/>
          </a:bodyPr>
          <a:lstStyle/>
          <a:p>
            <a:r>
              <a:rPr lang="en-US" dirty="0" smtClean="0">
                <a:solidFill>
                  <a:srgbClr val="2B005B"/>
                </a:solidFill>
              </a:rPr>
              <a:t>Respondents by # Years Registered</a:t>
            </a:r>
            <a:endParaRPr lang="en-US" dirty="0">
              <a:solidFill>
                <a:srgbClr val="2B005B"/>
              </a:solidFill>
            </a:endParaRPr>
          </a:p>
        </p:txBody>
      </p:sp>
      <p:graphicFrame>
        <p:nvGraphicFramePr>
          <p:cNvPr id="6" name="C 5"/>
          <p:cNvGraphicFramePr/>
          <p:nvPr/>
        </p:nvGraphicFramePr>
        <p:xfrm>
          <a:off x="627727" y="2586753"/>
          <a:ext cx="8185212" cy="37403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39511" y="1245204"/>
            <a:ext cx="6451186" cy="1015663"/>
          </a:xfrm>
          <a:prstGeom prst="rect">
            <a:avLst/>
          </a:prstGeom>
          <a:noFill/>
        </p:spPr>
        <p:txBody>
          <a:bodyPr wrap="square" numCol="2" spcCol="45720" rtlCol="0">
            <a:spAutoFit/>
          </a:bodyPr>
          <a:lstStyle/>
          <a:p>
            <a:r>
              <a:rPr lang="en-US" sz="2000" b="1" dirty="0">
                <a:latin typeface="Franklin Gothic Book"/>
                <a:cs typeface="Franklin Gothic Book"/>
              </a:rPr>
              <a:t>N</a:t>
            </a:r>
            <a:r>
              <a:rPr lang="en-US" sz="2000" dirty="0" smtClean="0">
                <a:latin typeface="Franklin Gothic Book"/>
                <a:cs typeface="Franklin Gothic Book"/>
              </a:rPr>
              <a:t> = 207</a:t>
            </a:r>
          </a:p>
          <a:p>
            <a:r>
              <a:rPr lang="en-US" sz="2000" dirty="0" smtClean="0">
                <a:latin typeface="Franklin Gothic Book"/>
                <a:cs typeface="Franklin Gothic Book"/>
              </a:rPr>
              <a:t>Mean = 4.5622 years</a:t>
            </a:r>
          </a:p>
          <a:p>
            <a:r>
              <a:rPr lang="en-US" sz="2000" dirty="0" smtClean="0">
                <a:latin typeface="Franklin Gothic Book"/>
                <a:cs typeface="Franklin Gothic Book"/>
              </a:rPr>
              <a:t>SD = 2.0765</a:t>
            </a:r>
          </a:p>
          <a:p>
            <a:r>
              <a:rPr lang="en-US" sz="2000" dirty="0" smtClean="0">
                <a:latin typeface="Franklin Gothic Book"/>
                <a:cs typeface="Franklin Gothic Book"/>
              </a:rPr>
              <a:t>Minimum = 0.2683 years</a:t>
            </a:r>
          </a:p>
          <a:p>
            <a:r>
              <a:rPr lang="en-US" sz="2000" dirty="0" smtClean="0">
                <a:latin typeface="Franklin Gothic Book"/>
                <a:cs typeface="Franklin Gothic Book"/>
              </a:rPr>
              <a:t>Maximum 10.7871 years</a:t>
            </a:r>
          </a:p>
          <a:p>
            <a:endParaRPr lang="en-US" sz="2000" dirty="0" smtClean="0">
              <a:latin typeface="Franklin Gothic Book"/>
              <a:cs typeface="Franklin Gothic Book"/>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9528" y="274638"/>
            <a:ext cx="8904941" cy="1143000"/>
          </a:xfrm>
        </p:spPr>
        <p:txBody>
          <a:bodyPr>
            <a:noAutofit/>
          </a:bodyPr>
          <a:lstStyle/>
          <a:p>
            <a:r>
              <a:rPr lang="en-US" sz="4000" dirty="0" smtClean="0">
                <a:solidFill>
                  <a:srgbClr val="2B005B"/>
                </a:solidFill>
              </a:rPr>
              <a:t>When did you last log in to MusicBrainz?</a:t>
            </a:r>
            <a:endParaRPr lang="en-US" sz="4000" dirty="0">
              <a:solidFill>
                <a:srgbClr val="2B005B"/>
              </a:solidFill>
            </a:endParaRPr>
          </a:p>
        </p:txBody>
      </p:sp>
      <p:graphicFrame>
        <p:nvGraphicFramePr>
          <p:cNvPr id="3" name="C 2"/>
          <p:cNvGraphicFramePr/>
          <p:nvPr/>
        </p:nvGraphicFramePr>
        <p:xfrm>
          <a:off x="473154" y="1417638"/>
          <a:ext cx="8551316" cy="50823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344803" y="1867647"/>
            <a:ext cx="1334959" cy="430887"/>
          </a:xfrm>
          <a:prstGeom prst="rect">
            <a:avLst/>
          </a:prstGeom>
          <a:noFill/>
        </p:spPr>
        <p:txBody>
          <a:bodyPr wrap="square" numCol="1" spcCol="45720" rtlCol="0">
            <a:spAutoFit/>
          </a:bodyPr>
          <a:lstStyle/>
          <a:p>
            <a:r>
              <a:rPr lang="en-US" sz="2200" b="1" dirty="0" smtClean="0">
                <a:solidFill>
                  <a:srgbClr val="2B005B"/>
                </a:solidFill>
                <a:latin typeface="Franklin Gothic Book"/>
                <a:cs typeface="Franklin Gothic Book"/>
              </a:rPr>
              <a:t>N = 184</a:t>
            </a:r>
            <a:endParaRPr lang="en-US" sz="2200" dirty="0" smtClean="0">
              <a:solidFill>
                <a:srgbClr val="2B005B"/>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252"/>
            <a:ext cx="8229600" cy="1143000"/>
          </a:xfrm>
        </p:spPr>
        <p:txBody>
          <a:bodyPr>
            <a:normAutofit/>
          </a:bodyPr>
          <a:lstStyle/>
          <a:p>
            <a:r>
              <a:rPr lang="en-US" dirty="0" smtClean="0">
                <a:solidFill>
                  <a:srgbClr val="2B005B"/>
                </a:solidFill>
              </a:rPr>
              <a:t>Edits Entered</a:t>
            </a:r>
            <a:endParaRPr lang="en-US" sz="2667" dirty="0">
              <a:solidFill>
                <a:srgbClr val="2B005B"/>
              </a:solidFill>
            </a:endParaRPr>
          </a:p>
        </p:txBody>
      </p:sp>
      <p:graphicFrame>
        <p:nvGraphicFramePr>
          <p:cNvPr id="5" name="C 15"/>
          <p:cNvGraphicFramePr/>
          <p:nvPr/>
        </p:nvGraphicFramePr>
        <p:xfrm>
          <a:off x="646974" y="2044241"/>
          <a:ext cx="7847886" cy="45211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43980" y="1150762"/>
            <a:ext cx="6077131" cy="1015663"/>
          </a:xfrm>
          <a:prstGeom prst="rect">
            <a:avLst/>
          </a:prstGeom>
          <a:noFill/>
        </p:spPr>
        <p:txBody>
          <a:bodyPr wrap="square" numCol="2" spcCol="45720" rtlCol="0">
            <a:spAutoFit/>
          </a:bodyPr>
          <a:lstStyle/>
          <a:p>
            <a:r>
              <a:rPr lang="en-US" sz="2000" dirty="0" smtClean="0">
                <a:latin typeface="Franklin Gothic Book"/>
                <a:cs typeface="Franklin Gothic Book"/>
              </a:rPr>
              <a:t>Mean = 13,591.72 edits</a:t>
            </a:r>
          </a:p>
          <a:p>
            <a:r>
              <a:rPr lang="en-US" sz="2000" dirty="0" smtClean="0">
                <a:latin typeface="Franklin Gothic Book"/>
                <a:cs typeface="Franklin Gothic Book"/>
              </a:rPr>
              <a:t>SD = 46,793.73 </a:t>
            </a:r>
          </a:p>
          <a:p>
            <a:endParaRPr lang="en-US" sz="2000" dirty="0" smtClean="0">
              <a:latin typeface="Franklin Gothic Book"/>
              <a:cs typeface="Franklin Gothic Book"/>
            </a:endParaRPr>
          </a:p>
          <a:p>
            <a:r>
              <a:rPr lang="en-US" sz="2000" dirty="0" smtClean="0">
                <a:latin typeface="Franklin Gothic Book"/>
                <a:cs typeface="Franklin Gothic Book"/>
              </a:rPr>
              <a:t>Minimum = 3 edits</a:t>
            </a:r>
          </a:p>
          <a:p>
            <a:r>
              <a:rPr lang="en-US" sz="2000" dirty="0" smtClean="0">
                <a:latin typeface="Franklin Gothic Book"/>
                <a:cs typeface="Franklin Gothic Book"/>
              </a:rPr>
              <a:t>Maximum = 494,857 edits</a:t>
            </a:r>
          </a:p>
          <a:p>
            <a:endParaRPr lang="en-US" sz="2000" dirty="0" smtClean="0">
              <a:latin typeface="Franklin Gothic Book"/>
              <a:cs typeface="Franklin Gothic Book"/>
            </a:endParaRPr>
          </a:p>
        </p:txBody>
      </p:sp>
      <p:sp>
        <p:nvSpPr>
          <p:cNvPr id="8" name="Rectangle 7"/>
          <p:cNvSpPr/>
          <p:nvPr/>
        </p:nvSpPr>
        <p:spPr>
          <a:xfrm>
            <a:off x="7621111" y="2571703"/>
            <a:ext cx="1005403" cy="369332"/>
          </a:xfrm>
          <a:prstGeom prst="rect">
            <a:avLst/>
          </a:prstGeom>
        </p:spPr>
        <p:txBody>
          <a:bodyPr wrap="none">
            <a:spAutoFit/>
          </a:bodyPr>
          <a:lstStyle/>
          <a:p>
            <a:r>
              <a:rPr lang="en-US" b="1" dirty="0" smtClean="0">
                <a:solidFill>
                  <a:srgbClr val="2B005B"/>
                </a:solidFill>
                <a:latin typeface="Franklin Gothic Book"/>
                <a:cs typeface="Franklin Gothic Book"/>
              </a:rPr>
              <a:t>N</a:t>
            </a:r>
            <a:r>
              <a:rPr lang="en-US" dirty="0" smtClean="0">
                <a:solidFill>
                  <a:srgbClr val="2B005B"/>
                </a:solidFill>
                <a:latin typeface="Franklin Gothic Book"/>
                <a:cs typeface="Franklin Gothic Book"/>
              </a:rPr>
              <a:t> = 184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748848" y="2941925"/>
            <a:ext cx="3676876" cy="1015663"/>
          </a:xfrm>
          <a:prstGeom prst="rect">
            <a:avLst/>
          </a:prstGeom>
          <a:noFill/>
        </p:spPr>
        <p:txBody>
          <a:bodyPr wrap="square" rtlCol="0">
            <a:spAutoFit/>
          </a:bodyPr>
          <a:lstStyle/>
          <a:p>
            <a:r>
              <a:rPr lang="en-US" sz="6000" dirty="0" smtClean="0">
                <a:solidFill>
                  <a:srgbClr val="2B005B"/>
                </a:solidFill>
                <a:latin typeface="Franklin Gothic Medium"/>
                <a:cs typeface="Franklin Gothic Medium"/>
              </a:rPr>
              <a:t>Findings</a:t>
            </a:r>
            <a:endParaRPr lang="en-US" sz="6000" dirty="0">
              <a:solidFill>
                <a:srgbClr val="2B005B"/>
              </a:solidFill>
              <a:latin typeface="Franklin Gothic Medium"/>
              <a:cs typeface="Franklin Gothic Medium"/>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Box 11"/>
          <p:cNvSpPr txBox="1"/>
          <p:nvPr/>
        </p:nvSpPr>
        <p:spPr>
          <a:xfrm>
            <a:off x="0" y="0"/>
            <a:ext cx="9144000" cy="9571847"/>
          </a:xfrm>
          <a:prstGeom prst="rect">
            <a:avLst/>
          </a:prstGeom>
          <a:noFill/>
        </p:spPr>
        <p:txBody>
          <a:bodyPr wrap="square" numCol="2" spcCol="182880" rtlCol="0">
            <a:spAutoFit/>
          </a:bodyPr>
          <a:lstStyle/>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N'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Knocking On Heavens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err="1" smtClean="0">
                <a:latin typeface="Courier"/>
                <a:cs typeface="Courier"/>
              </a:rPr>
              <a:t>Guns'n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Heavens Door </a:t>
            </a:r>
          </a:p>
          <a:p>
            <a:r>
              <a:rPr lang="en-US" sz="1400" dirty="0" err="1" smtClean="0">
                <a:latin typeface="Courier"/>
                <a:cs typeface="Courier"/>
              </a:rPr>
              <a:t>Guns'n'Roses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&amp;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a:t>
            </a:r>
            <a:r>
              <a:rPr lang="en-US" sz="1400" dirty="0" err="1" smtClean="0">
                <a:latin typeface="Courier"/>
                <a:cs typeface="Courier"/>
              </a:rPr>
              <a:t>Knockin</a:t>
            </a:r>
            <a:r>
              <a:rPr lang="en-US" sz="1400" dirty="0" smtClean="0">
                <a:latin typeface="Courier"/>
                <a:cs typeface="Courier"/>
              </a:rPr>
              <a:t>' On Heaven's Door</a:t>
            </a:r>
          </a:p>
          <a:p>
            <a:r>
              <a:rPr lang="en-US" sz="1400" dirty="0" err="1" smtClean="0">
                <a:latin typeface="Courier"/>
                <a:cs typeface="Courier"/>
              </a:rPr>
              <a:t>Guns'n</a:t>
            </a:r>
            <a:r>
              <a:rPr lang="en-US" sz="1400" dirty="0" smtClean="0">
                <a:latin typeface="Courier"/>
                <a:cs typeface="Courier"/>
              </a:rPr>
              <a:t>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Aerosmith - Knocking On Heaven's Door </a:t>
            </a:r>
          </a:p>
          <a:p>
            <a:r>
              <a:rPr lang="en-US" sz="1400" dirty="0" smtClean="0">
                <a:latin typeface="Courier"/>
                <a:cs typeface="Courier"/>
              </a:rPr>
              <a:t>Guns '</a:t>
            </a:r>
            <a:r>
              <a:rPr lang="en-US" sz="1400" dirty="0" err="1" smtClean="0">
                <a:latin typeface="Courier"/>
                <a:cs typeface="Courier"/>
              </a:rPr>
              <a:t>n</a:t>
            </a:r>
            <a:r>
              <a:rPr lang="en-US" sz="1400" dirty="0" smtClean="0">
                <a:latin typeface="Courier"/>
                <a:cs typeface="Courier"/>
              </a:rPr>
              <a:t> Roses - Knocking On Heaven's Door </a:t>
            </a:r>
          </a:p>
          <a:p>
            <a:r>
              <a:rPr lang="en-US" sz="1400" dirty="0" smtClean="0">
                <a:latin typeface="Courier"/>
                <a:cs typeface="Courier"/>
              </a:rPr>
              <a:t>Guns 'n' Roses - Knocking On Heavens Door </a:t>
            </a:r>
          </a:p>
          <a:p>
            <a:r>
              <a:rPr lang="en-US" sz="1400" dirty="0" smtClean="0">
                <a:latin typeface="Courier"/>
                <a:cs typeface="Courier"/>
              </a:rPr>
              <a:t>Guns N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Aerosmith - Aerosmith - Knocking On Heaven’s Door</a:t>
            </a:r>
          </a:p>
          <a:p>
            <a:r>
              <a:rPr lang="en-US" sz="1400" dirty="0" smtClean="0">
                <a:latin typeface="Courier"/>
                <a:cs typeface="Courier"/>
              </a:rPr>
              <a:t>Guns And Roses - Knocking on heavens doors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&amp; Roses - 04 Guns &amp;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And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Heaven's Door </a:t>
            </a:r>
            <a:r>
              <a:rPr lang="en-US" sz="1400" dirty="0" err="1" smtClean="0">
                <a:latin typeface="Courier"/>
                <a:cs typeface="Courier"/>
              </a:rPr>
              <a:t>Guns'n'Roses</a:t>
            </a:r>
            <a:r>
              <a:rPr lang="en-US" sz="1400" dirty="0" smtClean="0">
                <a:latin typeface="Courier"/>
                <a:cs typeface="Courier"/>
              </a:rPr>
              <a:t> - Knocking On Heavens Door </a:t>
            </a:r>
          </a:p>
          <a:p>
            <a:r>
              <a:rPr lang="en-US" sz="1400" dirty="0" smtClean="0">
                <a:latin typeface="Courier"/>
                <a:cs typeface="Courier"/>
              </a:rPr>
              <a:t>Guns 'N Roses - Knocking On Heavens Door </a:t>
            </a:r>
          </a:p>
          <a:p>
            <a:r>
              <a:rPr lang="en-US" sz="1400" dirty="0" smtClean="0">
                <a:latin typeface="Courier"/>
                <a:cs typeface="Courier"/>
              </a:rPr>
              <a:t>Guns </a:t>
            </a:r>
            <a:r>
              <a:rPr lang="en-US" sz="1400" dirty="0" err="1" smtClean="0">
                <a:latin typeface="Courier"/>
                <a:cs typeface="Courier"/>
              </a:rPr>
              <a:t>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door.mp3</a:t>
            </a:r>
          </a:p>
          <a:p>
            <a:endParaRPr lang="en-US" sz="1400" dirty="0" smtClean="0">
              <a:latin typeface="Courier"/>
              <a:cs typeface="Courier"/>
            </a:endParaRPr>
          </a:p>
          <a:p>
            <a:r>
              <a:rPr lang="en-US" sz="1400" dirty="0" err="1" smtClean="0">
                <a:latin typeface="Courier"/>
                <a:cs typeface="Courier"/>
              </a:rPr>
              <a:t>Guns'n'Roses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Use Your Illusion II - 04 - </a:t>
            </a:r>
            <a:r>
              <a:rPr lang="en-US" sz="1400" dirty="0" err="1" smtClean="0">
                <a:latin typeface="Courier"/>
                <a:cs typeface="Courier"/>
              </a:rPr>
              <a:t>Knockin</a:t>
            </a:r>
            <a:r>
              <a:rPr lang="en-US" sz="1400" dirty="0" smtClean="0">
                <a:latin typeface="Courier"/>
                <a:cs typeface="Courier"/>
              </a:rPr>
              <a:t>' on Heaven's Door </a:t>
            </a:r>
          </a:p>
          <a:p>
            <a:r>
              <a:rPr lang="en-US" sz="1400" dirty="0" err="1" smtClean="0">
                <a:latin typeface="Courier"/>
                <a:cs typeface="Courier"/>
              </a:rPr>
              <a:t>Guns'N'Roses</a:t>
            </a:r>
            <a:r>
              <a:rPr lang="en-US" sz="1400" dirty="0" smtClean="0">
                <a:latin typeface="Courier"/>
                <a:cs typeface="Courier"/>
              </a:rPr>
              <a:t> - Knocking On Heaven's Door </a:t>
            </a:r>
          </a:p>
          <a:p>
            <a:r>
              <a:rPr lang="en-US" sz="1400" dirty="0" smtClean="0">
                <a:latin typeface="Courier"/>
                <a:cs typeface="Courier"/>
              </a:rPr>
              <a:t>Guns N' Roses - Knocking On Heavens Doors </a:t>
            </a:r>
          </a:p>
          <a:p>
            <a:r>
              <a:rPr lang="en-US" sz="1400" dirty="0" smtClean="0">
                <a:latin typeface="Courier"/>
                <a:cs typeface="Courier"/>
              </a:rPr>
              <a:t>GNR - Knocking on Heaven's Door </a:t>
            </a:r>
          </a:p>
          <a:p>
            <a:r>
              <a:rPr lang="en-US" sz="1400" dirty="0" smtClean="0">
                <a:latin typeface="Courier"/>
                <a:cs typeface="Courier"/>
              </a:rPr>
              <a:t>Guns and Roses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err="1" smtClean="0">
                <a:latin typeface="Courier"/>
                <a:cs typeface="Courier"/>
              </a:rPr>
              <a:t>Guns'n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Knocking on haven's door </a:t>
            </a:r>
          </a:p>
          <a:p>
            <a:r>
              <a:rPr lang="en-US" sz="1400" dirty="0" err="1" smtClean="0">
                <a:latin typeface="Courier"/>
                <a:cs typeface="Courier"/>
              </a:rPr>
              <a:t>Guns'n'Roses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and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&amp; Roses - Knocking On Heavens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Guns N' Roses - Knocking On Heavens Door Guns N' Roses - </a:t>
            </a:r>
            <a:r>
              <a:rPr lang="en-US" sz="1400" dirty="0" err="1" smtClean="0">
                <a:latin typeface="Courier"/>
                <a:cs typeface="Courier"/>
              </a:rPr>
              <a:t>Knockin</a:t>
            </a:r>
            <a:r>
              <a:rPr lang="en-US" sz="1400" dirty="0" smtClean="0">
                <a:latin typeface="Courier"/>
                <a:cs typeface="Courier"/>
              </a:rPr>
              <a:t>' On Havens Door </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Knocking On Heavens Door </a:t>
            </a:r>
          </a:p>
          <a:p>
            <a:r>
              <a:rPr lang="en-US" sz="1400" dirty="0" smtClean="0">
                <a:latin typeface="Courier"/>
                <a:cs typeface="Courier"/>
              </a:rPr>
              <a:t>Guns N' Roses - Knocking' on heaven's door </a:t>
            </a:r>
            <a:r>
              <a:rPr lang="en-US" sz="1400" dirty="0" err="1" smtClean="0">
                <a:latin typeface="Courier"/>
                <a:cs typeface="Courier"/>
              </a:rPr>
              <a:t>GunsÂ´n</a:t>
            </a:r>
            <a:r>
              <a:rPr lang="en-US" sz="1400" dirty="0" smtClean="0">
                <a:latin typeface="Courier"/>
                <a:cs typeface="Courier"/>
              </a:rPr>
              <a:t> Roses - KNOCKIN' ON HEAVENS DOOR </a:t>
            </a:r>
          </a:p>
          <a:p>
            <a:r>
              <a:rPr lang="en-US" sz="1400" dirty="0" smtClean="0">
                <a:latin typeface="Courier"/>
                <a:cs typeface="Courier"/>
              </a:rPr>
              <a:t>Guns &amp; Roses - Knocking On Heaven's Door </a:t>
            </a:r>
          </a:p>
          <a:p>
            <a:r>
              <a:rPr lang="en-US" sz="1400" dirty="0" err="1" smtClean="0">
                <a:latin typeface="Courier"/>
                <a:cs typeface="Courier"/>
              </a:rPr>
              <a:t>Guns'n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Aerosmith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a:t>
            </a:r>
          </a:p>
          <a:p>
            <a:r>
              <a:rPr lang="en-US" sz="1400" dirty="0" err="1" smtClean="0">
                <a:latin typeface="Courier"/>
                <a:cs typeface="Courier"/>
              </a:rPr>
              <a:t>s;N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a:t>
            </a:r>
            <a:r>
              <a:rPr lang="en-US" sz="1400" dirty="0" err="1" smtClean="0">
                <a:latin typeface="Courier"/>
                <a:cs typeface="Courier"/>
              </a:rPr>
              <a:t>N'Roses</a:t>
            </a:r>
            <a:r>
              <a:rPr lang="en-US" sz="1400" dirty="0" smtClean="0">
                <a:latin typeface="Courier"/>
                <a:cs typeface="Courier"/>
              </a:rPr>
              <a:t> - Knocking On Heaven's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 (LP Version) </a:t>
            </a:r>
          </a:p>
          <a:p>
            <a:r>
              <a:rPr lang="en-US" sz="1400" dirty="0" smtClean="0">
                <a:latin typeface="Courier"/>
                <a:cs typeface="Courier"/>
              </a:rPr>
              <a:t>Guns N Roses - Knocking On </a:t>
            </a:r>
            <a:r>
              <a:rPr lang="en-US" sz="1400" dirty="0" err="1" smtClean="0">
                <a:latin typeface="Courier"/>
                <a:cs typeface="Courier"/>
              </a:rPr>
              <a:t>Hevens</a:t>
            </a:r>
            <a:r>
              <a:rPr lang="en-US" sz="1400" dirty="0" smtClean="0">
                <a:latin typeface="Courier"/>
                <a:cs typeface="Courier"/>
              </a:rPr>
              <a:t> Door </a:t>
            </a:r>
          </a:p>
          <a:p>
            <a:r>
              <a:rPr lang="en-US" sz="1400" dirty="0" smtClean="0">
                <a:latin typeface="Courier"/>
                <a:cs typeface="Courier"/>
              </a:rPr>
              <a:t>Guns 'N' Roses - </a:t>
            </a:r>
            <a:r>
              <a:rPr lang="en-US" sz="1400" dirty="0" err="1" smtClean="0">
                <a:latin typeface="Courier"/>
                <a:cs typeface="Courier"/>
              </a:rPr>
              <a:t>Knockin</a:t>
            </a:r>
            <a:r>
              <a:rPr lang="en-US" sz="1400" dirty="0" smtClean="0">
                <a:latin typeface="Courier"/>
                <a:cs typeface="Courier"/>
              </a:rPr>
              <a:t> On Heaven's Door</a:t>
            </a:r>
          </a:p>
          <a:p>
            <a:r>
              <a:rPr lang="en-US" sz="1400" dirty="0" smtClean="0">
                <a:latin typeface="Courier"/>
                <a:cs typeface="Courier"/>
              </a:rPr>
              <a:t>Guns N' Roses - </a:t>
            </a:r>
            <a:r>
              <a:rPr lang="en-US" sz="1400" dirty="0" err="1" smtClean="0">
                <a:latin typeface="Courier"/>
                <a:cs typeface="Courier"/>
              </a:rPr>
              <a:t>Knockin'on</a:t>
            </a:r>
            <a:r>
              <a:rPr lang="en-US" sz="1400" dirty="0" smtClean="0">
                <a:latin typeface="Courier"/>
                <a:cs typeface="Courier"/>
              </a:rPr>
              <a:t> Heaven's Door </a:t>
            </a:r>
          </a:p>
          <a:p>
            <a:r>
              <a:rPr lang="en-US" sz="1400" dirty="0" smtClean="0">
                <a:latin typeface="Courier"/>
                <a:cs typeface="Courier"/>
              </a:rPr>
              <a:t>Guns N' Roses - Knocking On Heavens</a:t>
            </a:r>
          </a:p>
          <a:p>
            <a:r>
              <a:rPr lang="en-US" sz="1400" dirty="0" smtClean="0">
                <a:latin typeface="Courier"/>
                <a:cs typeface="Courier"/>
              </a:rPr>
              <a:t>Guns &amp;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a:t>
            </a:r>
            <a:r>
              <a:rPr lang="en-US" sz="1400" dirty="0" err="1" smtClean="0">
                <a:latin typeface="Courier"/>
                <a:cs typeface="Courier"/>
              </a:rPr>
              <a:t>n</a:t>
            </a:r>
            <a:r>
              <a:rPr lang="en-US" sz="1400" dirty="0" smtClean="0">
                <a:latin typeface="Courier"/>
                <a:cs typeface="Courier"/>
              </a:rPr>
              <a:t> Roses - </a:t>
            </a:r>
            <a:r>
              <a:rPr lang="en-US" sz="1400" dirty="0" err="1" smtClean="0">
                <a:latin typeface="Courier"/>
                <a:cs typeface="Courier"/>
              </a:rPr>
              <a:t>Knockin</a:t>
            </a:r>
            <a:r>
              <a:rPr lang="en-US" sz="1400" dirty="0" smtClean="0">
                <a:latin typeface="Courier"/>
                <a:cs typeface="Courier"/>
              </a:rPr>
              <a:t>' On Heavens Door </a:t>
            </a:r>
          </a:p>
          <a:p>
            <a:r>
              <a:rPr lang="en-US" sz="1400" dirty="0" smtClean="0">
                <a:latin typeface="Courier"/>
                <a:cs typeface="Courier"/>
              </a:rPr>
              <a:t>Guns N Roses - Knocking on Heaven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2B005B"/>
                </a:solidFill>
              </a:rPr>
              <a:t>Discovering MusicBrainz</a:t>
            </a:r>
            <a:endParaRPr lang="en-US" dirty="0">
              <a:solidFill>
                <a:srgbClr val="2B005B"/>
              </a:solidFill>
            </a:endParaRPr>
          </a:p>
        </p:txBody>
      </p:sp>
      <p:graphicFrame>
        <p:nvGraphicFramePr>
          <p:cNvPr id="5" name="Table 4"/>
          <p:cNvGraphicFramePr>
            <a:graphicFrameLocks noGrp="1"/>
          </p:cNvGraphicFramePr>
          <p:nvPr/>
        </p:nvGraphicFramePr>
        <p:xfrm>
          <a:off x="308964" y="1299264"/>
          <a:ext cx="8526072" cy="4445245"/>
        </p:xfrm>
        <a:graphic>
          <a:graphicData uri="http://schemas.openxmlformats.org/drawingml/2006/table">
            <a:tbl>
              <a:tblPr firstRow="1" bandRow="1">
                <a:tableStyleId>{5C22544A-7EE6-4342-B048-85BDC9FD1C3A}</a:tableStyleId>
              </a:tblPr>
              <a:tblGrid>
                <a:gridCol w="2873462"/>
                <a:gridCol w="723279"/>
                <a:gridCol w="1101506"/>
                <a:gridCol w="712929"/>
                <a:gridCol w="1111857"/>
                <a:gridCol w="932037"/>
                <a:gridCol w="1071002"/>
              </a:tblGrid>
              <a:tr h="535161">
                <a:tc>
                  <a:txBody>
                    <a:bodyPr/>
                    <a:lstStyle/>
                    <a:p>
                      <a:pPr algn="ctr"/>
                      <a:endParaRPr lang="en-US"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600" dirty="0" smtClean="0">
                          <a:solidFill>
                            <a:srgbClr val="2B005B"/>
                          </a:solidFill>
                          <a:latin typeface="Franklin Gothic Medium"/>
                          <a:cs typeface="Franklin Gothic Medium"/>
                        </a:rPr>
                        <a:t>R selected Yes</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dirty="0">
                        <a:solidFill>
                          <a:srgbClr val="2B005B"/>
                        </a:solidFill>
                        <a:latin typeface="Franklin Gothic Medium"/>
                        <a:cs typeface="Franklin Gothic Medium"/>
                      </a:endParaRPr>
                    </a:p>
                  </a:txBody>
                  <a:tcPr anchor="ctr">
                    <a:lnL w="12700" cmpd="sng">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600" dirty="0" smtClean="0">
                          <a:solidFill>
                            <a:srgbClr val="2B005B"/>
                          </a:solidFill>
                          <a:latin typeface="Franklin Gothic Medium"/>
                          <a:cs typeface="Franklin Gothic Medium"/>
                        </a:rPr>
                        <a:t>R selected No</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dirty="0">
                        <a:solidFill>
                          <a:srgbClr val="2B005B"/>
                        </a:solidFill>
                        <a:latin typeface="Franklin Gothic Medium"/>
                        <a:cs typeface="Franklin Gothic Medium"/>
                      </a:endParaRPr>
                    </a:p>
                  </a:txBody>
                  <a:tcPr anchor="ctr">
                    <a:lnL w="12700" cmpd="sng">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5161">
                <a:tc>
                  <a:txBody>
                    <a:bodyPr/>
                    <a:lstStyle/>
                    <a:p>
                      <a:pPr algn="ctr"/>
                      <a:r>
                        <a:rPr lang="en-US" b="1" dirty="0" smtClean="0">
                          <a:solidFill>
                            <a:srgbClr val="2B005B"/>
                          </a:solidFill>
                          <a:latin typeface="Franklin Gothic Medium"/>
                          <a:cs typeface="Franklin Gothic Medium"/>
                        </a:rPr>
                        <a:t>Source</a:t>
                      </a:r>
                      <a:endParaRPr lang="en-US" b="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N</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Mean (SD) </a:t>
                      </a:r>
                      <a:endParaRPr lang="en-US" sz="1600" dirty="0">
                        <a:solidFill>
                          <a:srgbClr val="2B005B"/>
                        </a:solidFill>
                        <a:latin typeface="Franklin Gothic Medium"/>
                        <a:cs typeface="Franklin Gothic Medium"/>
                      </a:endParaRPr>
                    </a:p>
                  </a:txBody>
                  <a:tcPr anchor="ctr">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c>
                  <a:txBody>
                    <a:bodyPr/>
                    <a:lstStyle/>
                    <a:p>
                      <a:pPr algn="ctr"/>
                      <a:r>
                        <a:rPr lang="en-US" sz="1600" dirty="0" smtClean="0">
                          <a:solidFill>
                            <a:srgbClr val="2B005B"/>
                          </a:solidFill>
                          <a:latin typeface="Franklin Gothic Medium"/>
                          <a:cs typeface="Franklin Gothic Medium"/>
                        </a:rPr>
                        <a:t>N</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Mean (SD)</a:t>
                      </a:r>
                      <a:endParaRPr lang="en-US" sz="1600" dirty="0">
                        <a:solidFill>
                          <a:srgbClr val="2B005B"/>
                        </a:solidFill>
                        <a:latin typeface="Franklin Gothic Medium"/>
                        <a:cs typeface="Franklin Gothic Medium"/>
                      </a:endParaRPr>
                    </a:p>
                  </a:txBody>
                  <a:tcPr anchor="ctr">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c>
                  <a:txBody>
                    <a:bodyPr/>
                    <a:lstStyle/>
                    <a:p>
                      <a:pPr algn="ctr"/>
                      <a:r>
                        <a:rPr lang="en-US" sz="1600" i="1" dirty="0" err="1" smtClean="0">
                          <a:solidFill>
                            <a:srgbClr val="2B005B"/>
                          </a:solidFill>
                          <a:latin typeface="Franklin Gothic Medium"/>
                          <a:cs typeface="Franklin Gothic Medium"/>
                        </a:rPr>
                        <a:t>t</a:t>
                      </a: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Cohen’s </a:t>
                      </a:r>
                      <a:r>
                        <a:rPr lang="en-US" sz="1600" i="1" dirty="0" err="1" smtClean="0">
                          <a:solidFill>
                            <a:srgbClr val="2B005B"/>
                          </a:solidFill>
                          <a:latin typeface="Franklin Gothic Medium"/>
                          <a:cs typeface="Franklin Gothic Medium"/>
                        </a:rPr>
                        <a:t>d</a:t>
                      </a: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2438">
                <a:tc>
                  <a:txBody>
                    <a:bodyPr/>
                    <a:lstStyle/>
                    <a:p>
                      <a:r>
                        <a:rPr lang="en-US" sz="1800" b="1" dirty="0" smtClean="0">
                          <a:latin typeface="Franklin Gothic Book"/>
                          <a:cs typeface="Franklin Gothic Book"/>
                        </a:rPr>
                        <a:t>**Friend</a:t>
                      </a:r>
                      <a:endParaRPr lang="en-US" sz="1800" b="1" baseline="0" dirty="0" smtClean="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chemeClr val="bg1"/>
                    </a:solidFill>
                  </a:tcPr>
                </a:tc>
                <a:tc>
                  <a:txBody>
                    <a:bodyPr/>
                    <a:lstStyle/>
                    <a:p>
                      <a:pPr algn="ctr"/>
                      <a:r>
                        <a:rPr lang="en-US" sz="1400" dirty="0" smtClean="0">
                          <a:latin typeface="Franklin Gothic Book"/>
                          <a:cs typeface="Franklin Gothic Book"/>
                        </a:rPr>
                        <a:t>6</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chemeClr val="bg1"/>
                    </a:solidFill>
                  </a:tcPr>
                </a:tc>
                <a:tc>
                  <a:txBody>
                    <a:bodyPr/>
                    <a:lstStyle/>
                    <a:p>
                      <a:pPr algn="ctr"/>
                      <a:r>
                        <a:rPr lang="en-US" sz="1400" dirty="0" smtClean="0">
                          <a:latin typeface="Franklin Gothic Book"/>
                          <a:cs typeface="Franklin Gothic Book"/>
                        </a:rPr>
                        <a:t>6.13 </a:t>
                      </a:r>
                      <a:r>
                        <a:rPr lang="en-US" sz="1400" dirty="0" smtClean="0">
                          <a:latin typeface="Franklin Gothic Book"/>
                          <a:cs typeface="Franklin Gothic Book"/>
                        </a:rPr>
                        <a:t>(</a:t>
                      </a:r>
                      <a:r>
                        <a:rPr lang="en-US" sz="1400" dirty="0" smtClean="0">
                          <a:latin typeface="Franklin Gothic Book"/>
                          <a:cs typeface="Franklin Gothic Book"/>
                        </a:rPr>
                        <a:t>0.66)</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160</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smtClean="0">
                          <a:latin typeface="Franklin Gothic Book"/>
                          <a:ea typeface="Cambria"/>
                          <a:cs typeface="Franklin Gothic Book"/>
                        </a:rPr>
                        <a:t>7.35 </a:t>
                      </a:r>
                      <a:r>
                        <a:rPr lang="en-US" sz="1400" dirty="0">
                          <a:latin typeface="Franklin Gothic Book"/>
                          <a:ea typeface="Cambria"/>
                          <a:cs typeface="Franklin Gothic Book"/>
                        </a:rPr>
                        <a:t>(</a:t>
                      </a:r>
                      <a:r>
                        <a:rPr lang="en-US" sz="1400" dirty="0" smtClean="0">
                          <a:latin typeface="Franklin Gothic Book"/>
                          <a:ea typeface="Cambria"/>
                          <a:cs typeface="Franklin Gothic Book"/>
                        </a:rPr>
                        <a:t>2.32)</a:t>
                      </a:r>
                      <a:endParaRPr lang="en-US" sz="1400" dirty="0">
                        <a:latin typeface="Franklin Gothic Book"/>
                        <a:ea typeface="Cambria"/>
                        <a:cs typeface="Franklin Gothic Book"/>
                      </a:endParaRPr>
                    </a:p>
                  </a:txBody>
                  <a:tcPr marL="68580" marR="68580" marT="0" marB="0"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49000"/>
                      </a:srgbClr>
                    </a:solidFill>
                  </a:tcPr>
                </a:tc>
                <a:tc>
                  <a:txBody>
                    <a:bodyPr/>
                    <a:lstStyle/>
                    <a:p>
                      <a:pPr algn="ctr"/>
                      <a:r>
                        <a:rPr lang="en-US" sz="1400" kern="1200" dirty="0" smtClean="0">
                          <a:solidFill>
                            <a:schemeClr val="dk1"/>
                          </a:solidFill>
                          <a:latin typeface="Franklin Gothic Book"/>
                          <a:ea typeface="+mn-ea"/>
                          <a:cs typeface="Franklin Gothic Book"/>
                        </a:rPr>
                        <a:t>3.7541+</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chemeClr val="bg1"/>
                    </a:solidFill>
                  </a:tcPr>
                </a:tc>
                <a:tc>
                  <a:txBody>
                    <a:bodyPr/>
                    <a:lstStyle/>
                    <a:p>
                      <a:pPr algn="ctr"/>
                      <a:r>
                        <a:rPr lang="en-US" sz="1400" kern="1200" dirty="0" smtClean="0">
                          <a:solidFill>
                            <a:schemeClr val="dk1"/>
                          </a:solidFill>
                          <a:latin typeface="Franklin Gothic Book"/>
                          <a:ea typeface="+mn-ea"/>
                          <a:cs typeface="Franklin Gothic Book"/>
                        </a:rPr>
                        <a:t>0.7175</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r>
              <a:tr h="466673">
                <a:tc>
                  <a:txBody>
                    <a:bodyPr/>
                    <a:lstStyle/>
                    <a:p>
                      <a:r>
                        <a:rPr lang="en-US" sz="1600" dirty="0" smtClean="0">
                          <a:latin typeface="Franklin Gothic Book"/>
                          <a:cs typeface="Franklin Gothic Book"/>
                        </a:rPr>
                        <a:t>Blog/Twitter</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dirty="0" smtClean="0">
                          <a:latin typeface="Franklin Gothic Book"/>
                          <a:cs typeface="Franklin Gothic Book"/>
                        </a:rPr>
                        <a:t>10</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marL="0" marR="0" algn="ctr">
                        <a:spcBef>
                          <a:spcPts val="0"/>
                        </a:spcBef>
                        <a:spcAft>
                          <a:spcPts val="0"/>
                        </a:spcAft>
                      </a:pPr>
                      <a:r>
                        <a:rPr lang="en-US" sz="1400" dirty="0" smtClean="0">
                          <a:latin typeface="Franklin Gothic Book"/>
                          <a:ea typeface="Cambria"/>
                          <a:cs typeface="Franklin Gothic Book"/>
                        </a:rPr>
                        <a:t>6.82 </a:t>
                      </a:r>
                      <a:r>
                        <a:rPr lang="en-US" sz="1400" dirty="0">
                          <a:latin typeface="Franklin Gothic Book"/>
                          <a:ea typeface="Cambria"/>
                          <a:cs typeface="Franklin Gothic Book"/>
                        </a:rPr>
                        <a:t>(</a:t>
                      </a:r>
                      <a:r>
                        <a:rPr lang="en-US" sz="1400" dirty="0" smtClean="0">
                          <a:latin typeface="Franklin Gothic Book"/>
                          <a:ea typeface="Cambria"/>
                          <a:cs typeface="Franklin Gothic Book"/>
                        </a:rPr>
                        <a:t>3.28)</a:t>
                      </a:r>
                      <a:endParaRPr lang="en-US" sz="1400" dirty="0">
                        <a:latin typeface="Franklin Gothic Book"/>
                        <a:ea typeface="Cambria"/>
                        <a:cs typeface="Franklin Gothic Book"/>
                      </a:endParaRPr>
                    </a:p>
                  </a:txBody>
                  <a:tcPr marL="68580" marR="68580" marT="0" marB="0"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156</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7.34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2.22)</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49000"/>
                      </a:srgbClr>
                    </a:solidFill>
                  </a:tcPr>
                </a:tc>
                <a:tc>
                  <a:txBody>
                    <a:bodyPr/>
                    <a:lstStyle/>
                    <a:p>
                      <a:pPr algn="ctr"/>
                      <a:r>
                        <a:rPr lang="en-US" sz="1400" kern="1200" dirty="0" smtClean="0">
                          <a:solidFill>
                            <a:schemeClr val="dk1"/>
                          </a:solidFill>
                          <a:latin typeface="Franklin Gothic Book"/>
                          <a:ea typeface="+mn-ea"/>
                          <a:cs typeface="Franklin Gothic Book"/>
                        </a:rPr>
                        <a:t>0.4914+</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r>
              <a:tr h="466673">
                <a:tc>
                  <a:txBody>
                    <a:bodyPr/>
                    <a:lstStyle/>
                    <a:p>
                      <a:r>
                        <a:rPr lang="en-US" sz="1600" dirty="0" smtClean="0">
                          <a:latin typeface="Franklin Gothic Book"/>
                          <a:cs typeface="Franklin Gothic Book"/>
                        </a:rPr>
                        <a:t>Online discussion</a:t>
                      </a:r>
                      <a:r>
                        <a:rPr lang="en-US" sz="1600" baseline="0" dirty="0" smtClean="0">
                          <a:latin typeface="Franklin Gothic Book"/>
                          <a:cs typeface="Franklin Gothic Book"/>
                        </a:rPr>
                        <a:t> forum</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dirty="0" smtClean="0">
                          <a:latin typeface="Franklin Gothic Book"/>
                          <a:cs typeface="Franklin Gothic Book"/>
                        </a:rPr>
                        <a:t>36</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7.29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2.00)</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130</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7.31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2.37)</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49000"/>
                      </a:srgbClr>
                    </a:solidFill>
                  </a:tcPr>
                </a:tc>
                <a:tc>
                  <a:txBody>
                    <a:bodyPr/>
                    <a:lstStyle/>
                    <a:p>
                      <a:pPr algn="ctr"/>
                      <a:r>
                        <a:rPr lang="en-US" sz="1400" dirty="0" smtClean="0">
                          <a:latin typeface="Franklin Gothic Book"/>
                          <a:cs typeface="Franklin Gothic Book"/>
                        </a:rPr>
                        <a:t>0.505</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r>
              <a:tr h="466673">
                <a:tc>
                  <a:txBody>
                    <a:bodyPr/>
                    <a:lstStyle/>
                    <a:p>
                      <a:r>
                        <a:rPr lang="en-US" sz="1800" b="1" dirty="0" smtClean="0">
                          <a:latin typeface="Franklin Gothic Book"/>
                          <a:cs typeface="Franklin Gothic Book"/>
                        </a:rPr>
                        <a:t>***</a:t>
                      </a:r>
                      <a:r>
                        <a:rPr lang="en-US" sz="1800" b="1" dirty="0" err="1" smtClean="0">
                          <a:latin typeface="Franklin Gothic Book"/>
                          <a:cs typeface="Franklin Gothic Book"/>
                        </a:rPr>
                        <a:t>Last.fm</a:t>
                      </a:r>
                      <a:endParaRPr lang="en-US" sz="1800" b="1"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dirty="0" smtClean="0">
                          <a:latin typeface="Franklin Gothic Book"/>
                          <a:cs typeface="Franklin Gothic Book"/>
                        </a:rPr>
                        <a:t>28</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8.43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2.21)</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138</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7.08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2.24)</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49000"/>
                      </a:srgbClr>
                    </a:solidFill>
                  </a:tcPr>
                </a:tc>
                <a:tc>
                  <a:txBody>
                    <a:bodyPr/>
                    <a:lstStyle/>
                    <a:p>
                      <a:pPr algn="ctr"/>
                      <a:r>
                        <a:rPr lang="en-US" sz="1400" kern="1200" dirty="0" smtClean="0">
                          <a:solidFill>
                            <a:schemeClr val="dk1"/>
                          </a:solidFill>
                          <a:latin typeface="Franklin Gothic Book"/>
                          <a:ea typeface="+mn-ea"/>
                          <a:cs typeface="Franklin Gothic Book"/>
                        </a:rPr>
                        <a:t>-2.9029</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0.6044</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r>
              <a:tr h="466673">
                <a:tc>
                  <a:txBody>
                    <a:bodyPr/>
                    <a:lstStyle/>
                    <a:p>
                      <a:r>
                        <a:rPr lang="en-US" sz="1600" dirty="0" smtClean="0">
                          <a:latin typeface="Franklin Gothic Book"/>
                          <a:cs typeface="Franklin Gothic Book"/>
                        </a:rPr>
                        <a:t>Web search</a:t>
                      </a:r>
                      <a:r>
                        <a:rPr lang="en-US" sz="1600" baseline="0" dirty="0" smtClean="0">
                          <a:latin typeface="Franklin Gothic Book"/>
                          <a:cs typeface="Franklin Gothic Book"/>
                        </a:rPr>
                        <a:t> to clean up music metadata</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dirty="0" smtClean="0">
                          <a:latin typeface="Franklin Gothic Book"/>
                          <a:cs typeface="Franklin Gothic Book"/>
                        </a:rPr>
                        <a:t>55</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7.05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2.24)</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111</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7.44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2.31)</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49000"/>
                      </a:srgbClr>
                    </a:solidFill>
                  </a:tcPr>
                </a:tc>
                <a:tc>
                  <a:txBody>
                    <a:bodyPr/>
                    <a:lstStyle/>
                    <a:p>
                      <a:pPr algn="ctr"/>
                      <a:r>
                        <a:rPr lang="en-US" sz="1400" kern="1200" dirty="0" smtClean="0">
                          <a:solidFill>
                            <a:schemeClr val="dk1"/>
                          </a:solidFill>
                          <a:latin typeface="Franklin Gothic Book"/>
                          <a:ea typeface="+mn-ea"/>
                          <a:cs typeface="Franklin Gothic Book"/>
                        </a:rPr>
                        <a:t>1.0425</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r>
              <a:tr h="466673">
                <a:tc>
                  <a:txBody>
                    <a:bodyPr/>
                    <a:lstStyle/>
                    <a:p>
                      <a:r>
                        <a:rPr lang="en-US" sz="1600" dirty="0" smtClean="0">
                          <a:latin typeface="Franklin Gothic Book"/>
                          <a:cs typeface="Franklin Gothic Book"/>
                        </a:rPr>
                        <a:t>Other</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dirty="0" smtClean="0">
                          <a:latin typeface="Franklin Gothic Book"/>
                          <a:cs typeface="Franklin Gothic Book"/>
                        </a:rPr>
                        <a:t>21</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7.10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2.57)</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145</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7.33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2.25)</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49000"/>
                      </a:srgbClr>
                    </a:solidFill>
                  </a:tcPr>
                </a:tc>
                <a:tc>
                  <a:txBody>
                    <a:bodyPr/>
                    <a:lstStyle/>
                    <a:p>
                      <a:pPr algn="ctr"/>
                      <a:r>
                        <a:rPr lang="en-US" sz="1400" kern="1200" dirty="0" smtClean="0">
                          <a:solidFill>
                            <a:schemeClr val="dk1"/>
                          </a:solidFill>
                          <a:latin typeface="Franklin Gothic Book"/>
                          <a:ea typeface="+mn-ea"/>
                          <a:cs typeface="Franklin Gothic Book"/>
                        </a:rPr>
                        <a:t>0.2370</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noFill/>
                  </a:tcPr>
                </a:tc>
                <a:tc>
                  <a:txBody>
                    <a:bodyPr/>
                    <a:lstStyle/>
                    <a:p>
                      <a:pPr algn="ct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A6A6A6"/>
                      </a:solidFill>
                      <a:prstDash val="solid"/>
                      <a:round/>
                      <a:headEnd type="none" w="med" len="med"/>
                      <a:tailEnd type="none" w="med" len="med"/>
                    </a:lnB>
                    <a:solidFill>
                      <a:srgbClr val="D9D9D9">
                        <a:alpha val="50000"/>
                      </a:srgbClr>
                    </a:solidFill>
                  </a:tcPr>
                </a:tc>
              </a:tr>
              <a:tr h="466673">
                <a:tc>
                  <a:txBody>
                    <a:bodyPr/>
                    <a:lstStyle/>
                    <a:p>
                      <a:r>
                        <a:rPr lang="en-US" sz="1600" dirty="0" smtClean="0">
                          <a:latin typeface="Franklin Gothic Book"/>
                          <a:cs typeface="Franklin Gothic Book"/>
                        </a:rPr>
                        <a:t>Can’t remember</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lang="en-US" sz="1400" dirty="0" smtClean="0">
                          <a:latin typeface="Franklin Gothic Book"/>
                          <a:cs typeface="Franklin Gothic Book"/>
                        </a:rPr>
                        <a:t>9</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7.16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2.18)</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157</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3175" cap="flat" cmpd="sng" algn="ctr">
                      <a:solidFill>
                        <a:srgbClr val="A6A6A6"/>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r>
                        <a:rPr lang="en-US" sz="1400" kern="1200" dirty="0" smtClean="0">
                          <a:solidFill>
                            <a:schemeClr val="dk1"/>
                          </a:solidFill>
                          <a:latin typeface="Franklin Gothic Book"/>
                          <a:ea typeface="+mn-ea"/>
                          <a:cs typeface="Franklin Gothic Book"/>
                        </a:rPr>
                        <a:t>7.32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2.20)</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49000"/>
                      </a:srgbClr>
                    </a:solidFill>
                  </a:tcPr>
                </a:tc>
                <a:tc>
                  <a:txBody>
                    <a:bodyPr/>
                    <a:lstStyle/>
                    <a:p>
                      <a:pPr algn="ctr"/>
                      <a:r>
                        <a:rPr lang="en-US" sz="1400" kern="1200" dirty="0" smtClean="0">
                          <a:solidFill>
                            <a:schemeClr val="dk1"/>
                          </a:solidFill>
                          <a:latin typeface="Franklin Gothic Book"/>
                          <a:ea typeface="+mn-ea"/>
                          <a:cs typeface="Franklin Gothic Book"/>
                        </a:rPr>
                        <a:t>0.2043</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000000"/>
                      </a:solidFill>
                      <a:prstDash val="solid"/>
                      <a:round/>
                      <a:headEnd type="none" w="med" len="med"/>
                      <a:tailEnd type="none" w="med" len="med"/>
                    </a:lnB>
                    <a:noFill/>
                  </a:tcPr>
                </a:tc>
                <a:tc>
                  <a:txBody>
                    <a:bodyPr/>
                    <a:lstStyle/>
                    <a:p>
                      <a:pPr algn="ct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A6A6A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50000"/>
                      </a:srgbClr>
                    </a:solidFill>
                  </a:tcPr>
                </a:tc>
              </a:tr>
            </a:tbl>
          </a:graphicData>
        </a:graphic>
      </p:graphicFrame>
      <p:sp>
        <p:nvSpPr>
          <p:cNvPr id="7" name="TextBox 6"/>
          <p:cNvSpPr txBox="1"/>
          <p:nvPr/>
        </p:nvSpPr>
        <p:spPr>
          <a:xfrm>
            <a:off x="549104" y="5744509"/>
            <a:ext cx="8045792" cy="892552"/>
          </a:xfrm>
          <a:prstGeom prst="rect">
            <a:avLst/>
          </a:prstGeom>
          <a:noFill/>
        </p:spPr>
        <p:txBody>
          <a:bodyPr wrap="none" rtlCol="0">
            <a:spAutoFit/>
          </a:bodyPr>
          <a:lstStyle/>
          <a:p>
            <a:pPr algn="ctr"/>
            <a:r>
              <a:rPr lang="en-US" sz="1600" dirty="0" smtClean="0">
                <a:latin typeface="Franklin Gothic Book"/>
                <a:cs typeface="Franklin Gothic Book"/>
              </a:rPr>
              <a:t>N = 166; diff = mean(no(0)) – mean(yes(1)); +SD inequality required Welch’s unequal </a:t>
            </a:r>
            <a:r>
              <a:rPr lang="en-US" sz="1600" dirty="0" err="1" smtClean="0">
                <a:latin typeface="Franklin Gothic Book"/>
                <a:cs typeface="Franklin Gothic Book"/>
              </a:rPr>
              <a:t>t</a:t>
            </a:r>
            <a:r>
              <a:rPr lang="en-US" sz="1600" dirty="0" smtClean="0">
                <a:latin typeface="Franklin Gothic Book"/>
                <a:cs typeface="Franklin Gothic Book"/>
              </a:rPr>
              <a:t>-test</a:t>
            </a:r>
          </a:p>
          <a:p>
            <a:pPr algn="ctr"/>
            <a:r>
              <a:rPr lang="en-US" sz="2000" dirty="0" smtClean="0">
                <a:latin typeface="Franklin Gothic Book"/>
                <a:cs typeface="Franklin Gothic Book"/>
              </a:rPr>
              <a:t>** </a:t>
            </a:r>
            <a:r>
              <a:rPr lang="en-US" sz="2000" dirty="0" err="1" smtClean="0">
                <a:latin typeface="Franklin Gothic Book"/>
                <a:cs typeface="Franklin Gothic Book"/>
              </a:rPr>
              <a:t>pr(T</a:t>
            </a:r>
            <a:r>
              <a:rPr lang="en-US" sz="2000" dirty="0" smtClean="0">
                <a:latin typeface="Franklin Gothic Book"/>
                <a:cs typeface="Franklin Gothic Book"/>
              </a:rPr>
              <a:t> &gt; </a:t>
            </a:r>
            <a:r>
              <a:rPr lang="en-US" sz="2000" dirty="0" err="1" smtClean="0">
                <a:latin typeface="Franklin Gothic Book"/>
                <a:cs typeface="Franklin Gothic Book"/>
              </a:rPr>
              <a:t>t</a:t>
            </a:r>
            <a:r>
              <a:rPr lang="en-US" sz="2000" dirty="0" smtClean="0">
                <a:latin typeface="Franklin Gothic Book"/>
                <a:cs typeface="Franklin Gothic Book"/>
              </a:rPr>
              <a:t>) = 0.0012; *** </a:t>
            </a:r>
            <a:r>
              <a:rPr lang="en-US" sz="2000" dirty="0" err="1" smtClean="0">
                <a:latin typeface="Franklin Gothic Book"/>
                <a:cs typeface="Franklin Gothic Book"/>
              </a:rPr>
              <a:t>pr(T</a:t>
            </a:r>
            <a:r>
              <a:rPr lang="en-US" sz="2000" dirty="0" smtClean="0">
                <a:latin typeface="Franklin Gothic Book"/>
                <a:cs typeface="Franklin Gothic Book"/>
              </a:rPr>
              <a:t>&lt;</a:t>
            </a:r>
            <a:r>
              <a:rPr lang="en-US" sz="2000" dirty="0" err="1" smtClean="0">
                <a:latin typeface="Franklin Gothic Book"/>
                <a:cs typeface="Franklin Gothic Book"/>
              </a:rPr>
              <a:t>t</a:t>
            </a:r>
            <a:r>
              <a:rPr lang="en-US" sz="2000" dirty="0" smtClean="0">
                <a:latin typeface="Franklin Gothic Book"/>
                <a:cs typeface="Franklin Gothic Book"/>
              </a:rPr>
              <a:t>) = 0.0021</a:t>
            </a:r>
          </a:p>
          <a:p>
            <a:endParaRPr lang="en-US" sz="1600"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4174629" y="-6462"/>
            <a:ext cx="4969371" cy="6858000"/>
            <a:chOff x="-1032371" y="0"/>
            <a:chExt cx="4969371" cy="6858000"/>
          </a:xfrm>
        </p:grpSpPr>
        <p:pic>
          <p:nvPicPr>
            <p:cNvPr id="10" name="Picture 9" descr="beefheartobit.jpg"/>
            <p:cNvPicPr>
              <a:picLocks noChangeAspect="1"/>
            </p:cNvPicPr>
            <p:nvPr/>
          </p:nvPicPr>
          <p:blipFill>
            <a:blip r:embed="rId3"/>
            <a:stretch>
              <a:fillRect/>
            </a:stretch>
          </p:blipFill>
          <p:spPr>
            <a:xfrm>
              <a:off x="-1032371" y="0"/>
              <a:ext cx="4969371" cy="6858000"/>
            </a:xfrm>
            <a:prstGeom prst="rect">
              <a:avLst/>
            </a:prstGeom>
          </p:spPr>
        </p:pic>
        <p:sp>
          <p:nvSpPr>
            <p:cNvPr id="11" name="Rectangle 10"/>
            <p:cNvSpPr/>
            <p:nvPr/>
          </p:nvSpPr>
          <p:spPr>
            <a:xfrm>
              <a:off x="-638671" y="6516392"/>
              <a:ext cx="4356100" cy="215444"/>
            </a:xfrm>
            <a:prstGeom prst="rect">
              <a:avLst/>
            </a:prstGeom>
            <a:solidFill>
              <a:schemeClr val="bg1">
                <a:lumMod val="65000"/>
              </a:schemeClr>
            </a:solidFill>
          </p:spPr>
          <p:txBody>
            <a:bodyPr wrap="square">
              <a:spAutoFit/>
            </a:bodyPr>
            <a:lstStyle/>
            <a:p>
              <a:r>
                <a:rPr lang="en-US" sz="800" dirty="0">
                  <a:latin typeface="Courier"/>
                  <a:cs typeface="Courier"/>
                </a:rPr>
                <a:t>http://www.flickr.com/photos/fawbs/5295760957/in/pool-1625613@N22/</a:t>
              </a:r>
            </a:p>
          </p:txBody>
        </p:sp>
      </p:grpSp>
      <p:sp>
        <p:nvSpPr>
          <p:cNvPr id="12" name="TextBox 11"/>
          <p:cNvSpPr txBox="1"/>
          <p:nvPr/>
        </p:nvSpPr>
        <p:spPr>
          <a:xfrm>
            <a:off x="5189965" y="4641042"/>
            <a:ext cx="3995923" cy="1477328"/>
          </a:xfrm>
          <a:prstGeom prst="rect">
            <a:avLst/>
          </a:prstGeom>
          <a:solidFill>
            <a:schemeClr val="tx1"/>
          </a:solidFill>
        </p:spPr>
        <p:txBody>
          <a:bodyPr wrap="square" rtlCol="0" anchor="t">
            <a:spAutoFit/>
          </a:bodyPr>
          <a:lstStyle/>
          <a:p>
            <a:pPr algn="ctr"/>
            <a:r>
              <a:rPr lang="en-US" sz="9000" dirty="0" smtClean="0">
                <a:solidFill>
                  <a:srgbClr val="FFFFFF"/>
                </a:solidFill>
                <a:effectLst>
                  <a:outerShdw blurRad="50800" dist="38100" dir="2700000">
                    <a:srgbClr val="000000">
                      <a:alpha val="43000"/>
                    </a:srgbClr>
                  </a:outerShdw>
                </a:effectLst>
                <a:latin typeface="Franklin Gothic Medium"/>
                <a:cs typeface="Franklin Gothic Medium"/>
              </a:rPr>
              <a:t>Depth</a:t>
            </a:r>
            <a:endParaRPr lang="en-US" sz="9000" dirty="0">
              <a:solidFill>
                <a:srgbClr val="FFFFFF"/>
              </a:solidFill>
              <a:effectLst>
                <a:outerShdw blurRad="50800" dist="38100" dir="2700000">
                  <a:srgbClr val="000000">
                    <a:alpha val="43000"/>
                  </a:srgbClr>
                </a:outerShdw>
              </a:effectLst>
              <a:latin typeface="Franklin Gothic Medium"/>
              <a:cs typeface="Franklin Gothic Medium"/>
            </a:endParaRPr>
          </a:p>
        </p:txBody>
      </p:sp>
      <p:pic>
        <p:nvPicPr>
          <p:cNvPr id="3" name="Picture 2" descr="cheezylistening.jpg"/>
          <p:cNvPicPr>
            <a:picLocks noChangeAspect="1"/>
          </p:cNvPicPr>
          <p:nvPr/>
        </p:nvPicPr>
        <p:blipFill>
          <a:blip r:embed="rId4"/>
          <a:stretch>
            <a:fillRect/>
          </a:stretch>
        </p:blipFill>
        <p:spPr>
          <a:xfrm>
            <a:off x="-1425927" y="2868935"/>
            <a:ext cx="6006245" cy="4006119"/>
          </a:xfrm>
          <a:prstGeom prst="rect">
            <a:avLst/>
          </a:prstGeom>
        </p:spPr>
      </p:pic>
      <p:pic>
        <p:nvPicPr>
          <p:cNvPr id="4" name="Picture 3" descr="joesgarage"/>
          <p:cNvPicPr>
            <a:picLocks noChangeAspect="1"/>
          </p:cNvPicPr>
          <p:nvPr/>
        </p:nvPicPr>
        <p:blipFill>
          <a:blip r:embed="rId5"/>
          <a:srcRect r="9405" b="43777"/>
          <a:stretch>
            <a:fillRect/>
          </a:stretch>
        </p:blipFill>
        <p:spPr>
          <a:xfrm>
            <a:off x="-3688713" y="17054"/>
            <a:ext cx="8283962" cy="3429000"/>
          </a:xfrm>
          <a:prstGeom prst="rect">
            <a:avLst/>
          </a:prstGeom>
        </p:spPr>
      </p:pic>
      <p:sp>
        <p:nvSpPr>
          <p:cNvPr id="6" name="Rectangle 5"/>
          <p:cNvSpPr/>
          <p:nvPr/>
        </p:nvSpPr>
        <p:spPr>
          <a:xfrm>
            <a:off x="8318" y="6605317"/>
            <a:ext cx="3756545" cy="246221"/>
          </a:xfrm>
          <a:prstGeom prst="rect">
            <a:avLst/>
          </a:prstGeom>
        </p:spPr>
        <p:txBody>
          <a:bodyPr wrap="square">
            <a:spAutoFit/>
          </a:bodyPr>
          <a:lstStyle/>
          <a:p>
            <a:r>
              <a:rPr lang="en-US" sz="1000" dirty="0" smtClean="0">
                <a:latin typeface="Courier"/>
                <a:cs typeface="Courier"/>
              </a:rPr>
              <a:t>http://www.flickr.com/photos/koshi/4647679998/</a:t>
            </a:r>
            <a:endParaRPr lang="en-US" sz="1000" dirty="0">
              <a:latin typeface="Courier"/>
              <a:cs typeface="Courier"/>
            </a:endParaRPr>
          </a:p>
        </p:txBody>
      </p:sp>
      <p:sp>
        <p:nvSpPr>
          <p:cNvPr id="7" name="Rectangle 6"/>
          <p:cNvSpPr/>
          <p:nvPr/>
        </p:nvSpPr>
        <p:spPr>
          <a:xfrm>
            <a:off x="83023" y="3229715"/>
            <a:ext cx="3923324" cy="246221"/>
          </a:xfrm>
          <a:prstGeom prst="rect">
            <a:avLst/>
          </a:prstGeom>
        </p:spPr>
        <p:txBody>
          <a:bodyPr wrap="square">
            <a:spAutoFit/>
          </a:bodyPr>
          <a:lstStyle/>
          <a:p>
            <a:r>
              <a:rPr lang="en-US" sz="1000" dirty="0" smtClean="0">
                <a:solidFill>
                  <a:schemeClr val="bg1"/>
                </a:solidFill>
                <a:latin typeface="Courier"/>
                <a:cs typeface="Courier"/>
              </a:rPr>
              <a:t>http://www.flickr.com/photos/koshi/2227901906/</a:t>
            </a:r>
            <a:endParaRPr lang="en-US" sz="1000" dirty="0">
              <a:solidFill>
                <a:schemeClr val="bg1"/>
              </a:solidFill>
              <a:latin typeface="Courier"/>
              <a:cs typeface="Courier"/>
            </a:endParaRPr>
          </a:p>
        </p:txBody>
      </p:sp>
      <p:sp>
        <p:nvSpPr>
          <p:cNvPr id="8" name="TextBox 7"/>
          <p:cNvSpPr txBox="1"/>
          <p:nvPr/>
        </p:nvSpPr>
        <p:spPr>
          <a:xfrm>
            <a:off x="-21922" y="994875"/>
            <a:ext cx="4572000" cy="1477328"/>
          </a:xfrm>
          <a:prstGeom prst="rect">
            <a:avLst/>
          </a:prstGeom>
          <a:solidFill>
            <a:schemeClr val="tx1"/>
          </a:solidFill>
        </p:spPr>
        <p:txBody>
          <a:bodyPr wrap="square" rtlCol="0">
            <a:spAutoFit/>
          </a:bodyPr>
          <a:lstStyle/>
          <a:p>
            <a:pPr algn="ctr"/>
            <a:r>
              <a:rPr lang="en-US" sz="9000" dirty="0" smtClean="0">
                <a:solidFill>
                  <a:srgbClr val="FFFFFF"/>
                </a:solidFill>
                <a:effectLst>
                  <a:outerShdw blurRad="50800" dist="38100" dir="2700000">
                    <a:srgbClr val="000000">
                      <a:alpha val="43000"/>
                    </a:srgbClr>
                  </a:outerShdw>
                </a:effectLst>
                <a:latin typeface="Franklin Gothic Medium"/>
                <a:cs typeface="Franklin Gothic Medium"/>
              </a:rPr>
              <a:t>Breadth</a:t>
            </a:r>
            <a:endParaRPr lang="en-US" sz="9000" dirty="0">
              <a:solidFill>
                <a:srgbClr val="FFFFFF"/>
              </a:solidFill>
              <a:effectLst>
                <a:outerShdw blurRad="50800" dist="38100" dir="2700000">
                  <a:srgbClr val="000000">
                    <a:alpha val="43000"/>
                  </a:srgbClr>
                </a:outerShdw>
              </a:effectLst>
              <a:latin typeface="Franklin Gothic Medium"/>
              <a:cs typeface="Franklin Gothic Medium"/>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cid2.gif"/>
          <p:cNvPicPr>
            <a:picLocks noChangeAspect="1"/>
          </p:cNvPicPr>
          <p:nvPr/>
        </p:nvPicPr>
        <p:blipFill>
          <a:blip r:embed="rId3"/>
          <a:stretch>
            <a:fillRect/>
          </a:stretch>
        </p:blipFill>
        <p:spPr>
          <a:xfrm>
            <a:off x="4498300" y="3429000"/>
            <a:ext cx="2350421" cy="3208958"/>
          </a:xfrm>
          <a:prstGeom prst="rect">
            <a:avLst/>
          </a:prstGeom>
        </p:spPr>
      </p:pic>
      <p:pic>
        <p:nvPicPr>
          <p:cNvPr id="3" name="Picture 2" descr="Aeon.gif"/>
          <p:cNvPicPr>
            <a:picLocks noChangeAspect="1"/>
          </p:cNvPicPr>
          <p:nvPr/>
        </p:nvPicPr>
        <p:blipFill>
          <a:blip r:embed="rId4"/>
          <a:stretch>
            <a:fillRect/>
          </a:stretch>
        </p:blipFill>
        <p:spPr>
          <a:xfrm>
            <a:off x="2203499" y="234642"/>
            <a:ext cx="2350421" cy="3208958"/>
          </a:xfrm>
          <a:prstGeom prst="rect">
            <a:avLst/>
          </a:prstGeom>
        </p:spPr>
      </p:pic>
      <p:pic>
        <p:nvPicPr>
          <p:cNvPr id="4" name="Picture 3" descr="ianmcorvidae.gif"/>
          <p:cNvPicPr>
            <a:picLocks noChangeAspect="1"/>
          </p:cNvPicPr>
          <p:nvPr/>
        </p:nvPicPr>
        <p:blipFill>
          <a:blip r:embed="rId5"/>
          <a:stretch>
            <a:fillRect/>
          </a:stretch>
        </p:blipFill>
        <p:spPr>
          <a:xfrm>
            <a:off x="4538918" y="234642"/>
            <a:ext cx="2350420" cy="3208957"/>
          </a:xfrm>
          <a:prstGeom prst="rect">
            <a:avLst/>
          </a:prstGeom>
        </p:spPr>
      </p:pic>
      <p:pic>
        <p:nvPicPr>
          <p:cNvPr id="5" name="Picture 4" descr="mxxcon.gif"/>
          <p:cNvPicPr>
            <a:picLocks noChangeAspect="1"/>
          </p:cNvPicPr>
          <p:nvPr/>
        </p:nvPicPr>
        <p:blipFill>
          <a:blip r:embed="rId6"/>
          <a:stretch>
            <a:fillRect/>
          </a:stretch>
        </p:blipFill>
        <p:spPr>
          <a:xfrm>
            <a:off x="-43795" y="3443598"/>
            <a:ext cx="2350421" cy="3208958"/>
          </a:xfrm>
          <a:prstGeom prst="rect">
            <a:avLst/>
          </a:prstGeom>
        </p:spPr>
      </p:pic>
      <p:pic>
        <p:nvPicPr>
          <p:cNvPr id="6" name="Picture 5" descr="voiceinsideyou.gif"/>
          <p:cNvPicPr>
            <a:picLocks noChangeAspect="1"/>
          </p:cNvPicPr>
          <p:nvPr/>
        </p:nvPicPr>
        <p:blipFill>
          <a:blip r:embed="rId7"/>
          <a:stretch>
            <a:fillRect/>
          </a:stretch>
        </p:blipFill>
        <p:spPr>
          <a:xfrm>
            <a:off x="2198242" y="3431668"/>
            <a:ext cx="2359159" cy="3220888"/>
          </a:xfrm>
          <a:prstGeom prst="rect">
            <a:avLst/>
          </a:prstGeom>
        </p:spPr>
      </p:pic>
      <p:pic>
        <p:nvPicPr>
          <p:cNvPr id="7" name="Picture 6" descr="warp.gif"/>
          <p:cNvPicPr>
            <a:picLocks noChangeAspect="1"/>
          </p:cNvPicPr>
          <p:nvPr/>
        </p:nvPicPr>
        <p:blipFill>
          <a:blip r:embed="rId8"/>
          <a:stretch>
            <a:fillRect/>
          </a:stretch>
        </p:blipFill>
        <p:spPr>
          <a:xfrm>
            <a:off x="6798312" y="234642"/>
            <a:ext cx="2350420" cy="3208957"/>
          </a:xfrm>
          <a:prstGeom prst="rect">
            <a:avLst/>
          </a:prstGeom>
        </p:spPr>
      </p:pic>
      <p:pic>
        <p:nvPicPr>
          <p:cNvPr id="8" name="Picture 7" descr="lukz.gif"/>
          <p:cNvPicPr>
            <a:picLocks noChangeAspect="1"/>
          </p:cNvPicPr>
          <p:nvPr/>
        </p:nvPicPr>
        <p:blipFill>
          <a:blip r:embed="rId9"/>
          <a:stretch>
            <a:fillRect/>
          </a:stretch>
        </p:blipFill>
        <p:spPr>
          <a:xfrm>
            <a:off x="6800568" y="3428999"/>
            <a:ext cx="2350421" cy="3208958"/>
          </a:xfrm>
          <a:prstGeom prst="rect">
            <a:avLst/>
          </a:prstGeom>
        </p:spPr>
      </p:pic>
      <p:sp>
        <p:nvSpPr>
          <p:cNvPr id="10" name="TextBox 9"/>
          <p:cNvSpPr txBox="1"/>
          <p:nvPr/>
        </p:nvSpPr>
        <p:spPr>
          <a:xfrm>
            <a:off x="310081" y="15658"/>
            <a:ext cx="2150251" cy="3785652"/>
          </a:xfrm>
          <a:prstGeom prst="rect">
            <a:avLst/>
          </a:prstGeom>
          <a:noFill/>
        </p:spPr>
        <p:txBody>
          <a:bodyPr wrap="square" rtlCol="0">
            <a:spAutoFit/>
          </a:bodyPr>
          <a:lstStyle/>
          <a:p>
            <a:r>
              <a:rPr lang="en-US" sz="2400" dirty="0" smtClean="0">
                <a:latin typeface="Franklin Gothic Book"/>
                <a:cs typeface="Franklin Gothic Book"/>
              </a:rPr>
              <a:t>obscure</a:t>
            </a:r>
          </a:p>
          <a:p>
            <a:r>
              <a:rPr lang="en-US" sz="2400" dirty="0" smtClean="0">
                <a:latin typeface="Franklin Gothic Book"/>
                <a:cs typeface="Franklin Gothic Book"/>
              </a:rPr>
              <a:t>eclectic</a:t>
            </a:r>
          </a:p>
          <a:p>
            <a:r>
              <a:rPr lang="en-US" sz="2400" dirty="0" smtClean="0">
                <a:latin typeface="Franklin Gothic Book"/>
                <a:cs typeface="Franklin Gothic Book"/>
              </a:rPr>
              <a:t>niche</a:t>
            </a:r>
          </a:p>
          <a:p>
            <a:r>
              <a:rPr lang="en-US" sz="2400" dirty="0" smtClean="0">
                <a:latin typeface="Franklin Gothic Book"/>
                <a:cs typeface="Franklin Gothic Book"/>
              </a:rPr>
              <a:t>pretty wide</a:t>
            </a:r>
          </a:p>
          <a:p>
            <a:r>
              <a:rPr lang="en-US" sz="2400" dirty="0" smtClean="0">
                <a:latin typeface="Franklin Gothic Book"/>
                <a:cs typeface="Franklin Gothic Book"/>
              </a:rPr>
              <a:t>jolting</a:t>
            </a:r>
          </a:p>
          <a:p>
            <a:r>
              <a:rPr lang="en-US" sz="2400" dirty="0" smtClean="0">
                <a:latin typeface="Franklin Gothic Book"/>
                <a:cs typeface="Franklin Gothic Book"/>
              </a:rPr>
              <a:t>heavy &amp; fast</a:t>
            </a:r>
          </a:p>
          <a:p>
            <a:r>
              <a:rPr lang="en-US" sz="2400" dirty="0" smtClean="0">
                <a:latin typeface="Franklin Gothic Book"/>
                <a:cs typeface="Franklin Gothic Book"/>
              </a:rPr>
              <a:t>170bpm &amp; electronic</a:t>
            </a:r>
          </a:p>
          <a:p>
            <a:r>
              <a:rPr lang="en-US" sz="2400" dirty="0" smtClean="0">
                <a:latin typeface="Franklin Gothic Book"/>
                <a:cs typeface="Franklin Gothic Book"/>
              </a:rPr>
              <a:t>J-pop</a:t>
            </a:r>
          </a:p>
          <a:p>
            <a:endParaRPr lang="en-US" sz="2400" dirty="0">
              <a:latin typeface="Franklin Gothic Book"/>
              <a:cs typeface="Franklin Gothic Book"/>
            </a:endParaRPr>
          </a:p>
        </p:txBody>
      </p:sp>
      <p:pic>
        <p:nvPicPr>
          <p:cNvPr id="11" name="Picture 10" descr="Red Swirl"/>
          <p:cNvPicPr>
            <a:picLocks noChangeAspect="1"/>
          </p:cNvPicPr>
          <p:nvPr/>
        </p:nvPicPr>
        <p:blipFill>
          <a:blip r:embed="rId10"/>
          <a:stretch>
            <a:fillRect/>
          </a:stretch>
        </p:blipFill>
        <p:spPr>
          <a:xfrm>
            <a:off x="5636235" y="578216"/>
            <a:ext cx="203200" cy="215900"/>
          </a:xfrm>
          <a:prstGeom prst="rect">
            <a:avLst/>
          </a:prstGeom>
        </p:spPr>
      </p:pic>
      <p:pic>
        <p:nvPicPr>
          <p:cNvPr id="12" name="Picture 11" descr="Red Swirl"/>
          <p:cNvPicPr>
            <a:picLocks noChangeAspect="1"/>
          </p:cNvPicPr>
          <p:nvPr/>
        </p:nvPicPr>
        <p:blipFill>
          <a:blip r:embed="rId10"/>
          <a:stretch>
            <a:fillRect/>
          </a:stretch>
        </p:blipFill>
        <p:spPr>
          <a:xfrm>
            <a:off x="795902" y="3528414"/>
            <a:ext cx="203200" cy="215900"/>
          </a:xfrm>
          <a:prstGeom prst="rect">
            <a:avLst/>
          </a:prstGeom>
        </p:spPr>
      </p:pic>
      <p:pic>
        <p:nvPicPr>
          <p:cNvPr id="13" name="Picture 12" descr="Red Swirl"/>
          <p:cNvPicPr>
            <a:picLocks noChangeAspect="1"/>
          </p:cNvPicPr>
          <p:nvPr/>
        </p:nvPicPr>
        <p:blipFill>
          <a:blip r:embed="rId10"/>
          <a:stretch>
            <a:fillRect/>
          </a:stretch>
        </p:blipFill>
        <p:spPr>
          <a:xfrm>
            <a:off x="3073233" y="4082688"/>
            <a:ext cx="203200" cy="215900"/>
          </a:xfrm>
          <a:prstGeom prst="rect">
            <a:avLst/>
          </a:prstGeom>
        </p:spPr>
      </p:pic>
      <p:pic>
        <p:nvPicPr>
          <p:cNvPr id="14" name="Picture 13" descr="Red Swirl"/>
          <p:cNvPicPr>
            <a:picLocks noChangeAspect="1"/>
          </p:cNvPicPr>
          <p:nvPr/>
        </p:nvPicPr>
        <p:blipFill>
          <a:blip r:embed="rId10"/>
          <a:stretch>
            <a:fillRect/>
          </a:stretch>
        </p:blipFill>
        <p:spPr>
          <a:xfrm>
            <a:off x="7613300" y="1425624"/>
            <a:ext cx="203200" cy="215900"/>
          </a:xfrm>
          <a:prstGeom prst="rect">
            <a:avLst/>
          </a:prstGeom>
        </p:spPr>
      </p:pic>
      <p:pic>
        <p:nvPicPr>
          <p:cNvPr id="15" name="Picture 14" descr="Red Swirl"/>
          <p:cNvPicPr>
            <a:picLocks noChangeAspect="1"/>
          </p:cNvPicPr>
          <p:nvPr/>
        </p:nvPicPr>
        <p:blipFill>
          <a:blip r:embed="rId10"/>
          <a:stretch>
            <a:fillRect/>
          </a:stretch>
        </p:blipFill>
        <p:spPr>
          <a:xfrm>
            <a:off x="7816500" y="6068187"/>
            <a:ext cx="203200" cy="215900"/>
          </a:xfrm>
          <a:prstGeom prst="rect">
            <a:avLst/>
          </a:prstGeom>
        </p:spPr>
      </p:pic>
      <p:pic>
        <p:nvPicPr>
          <p:cNvPr id="16" name="Picture 15" descr="Red Swirl"/>
          <p:cNvPicPr>
            <a:picLocks noChangeAspect="1"/>
          </p:cNvPicPr>
          <p:nvPr/>
        </p:nvPicPr>
        <p:blipFill>
          <a:blip r:embed="rId10"/>
          <a:stretch>
            <a:fillRect/>
          </a:stretch>
        </p:blipFill>
        <p:spPr>
          <a:xfrm>
            <a:off x="7816500" y="2286980"/>
            <a:ext cx="203200" cy="215900"/>
          </a:xfrm>
          <a:prstGeom prst="rect">
            <a:avLst/>
          </a:prstGeom>
        </p:spPr>
      </p:pic>
      <p:pic>
        <p:nvPicPr>
          <p:cNvPr id="17" name="Picture 16" descr="Red Swirl"/>
          <p:cNvPicPr>
            <a:picLocks noChangeAspect="1"/>
          </p:cNvPicPr>
          <p:nvPr/>
        </p:nvPicPr>
        <p:blipFill>
          <a:blip r:embed="rId10"/>
          <a:stretch>
            <a:fillRect/>
          </a:stretch>
        </p:blipFill>
        <p:spPr>
          <a:xfrm>
            <a:off x="999102" y="4343038"/>
            <a:ext cx="203200" cy="2159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32267" y="274638"/>
            <a:ext cx="8468500" cy="1143000"/>
          </a:xfrm>
        </p:spPr>
        <p:txBody>
          <a:bodyPr>
            <a:normAutofit fontScale="90000"/>
          </a:bodyPr>
          <a:lstStyle/>
          <a:p>
            <a:r>
              <a:rPr lang="en-US" dirty="0" smtClean="0">
                <a:solidFill>
                  <a:srgbClr val="2B005B"/>
                </a:solidFill>
              </a:rPr>
              <a:t>Music Discovery through Contribution</a:t>
            </a:r>
            <a:endParaRPr lang="en-US" dirty="0">
              <a:solidFill>
                <a:srgbClr val="2B005B"/>
              </a:solidFill>
            </a:endParaRPr>
          </a:p>
        </p:txBody>
      </p:sp>
      <p:graphicFrame>
        <p:nvGraphicFramePr>
          <p:cNvPr id="5" name="Table 4"/>
          <p:cNvGraphicFramePr>
            <a:graphicFrameLocks noGrp="1"/>
          </p:cNvGraphicFramePr>
          <p:nvPr/>
        </p:nvGraphicFramePr>
        <p:xfrm>
          <a:off x="357963" y="1852069"/>
          <a:ext cx="8526072" cy="1321883"/>
        </p:xfrm>
        <a:graphic>
          <a:graphicData uri="http://schemas.openxmlformats.org/drawingml/2006/table">
            <a:tbl>
              <a:tblPr firstRow="1" bandRow="1">
                <a:tableStyleId>{5C22544A-7EE6-4342-B048-85BDC9FD1C3A}</a:tableStyleId>
              </a:tblPr>
              <a:tblGrid>
                <a:gridCol w="3133706"/>
                <a:gridCol w="463035"/>
                <a:gridCol w="1466248"/>
                <a:gridCol w="499631"/>
                <a:gridCol w="1088421"/>
                <a:gridCol w="765561"/>
                <a:gridCol w="1109470"/>
              </a:tblGrid>
              <a:tr h="298328">
                <a:tc rowSpan="2">
                  <a:txBody>
                    <a:bodyPr/>
                    <a:lstStyle/>
                    <a:p>
                      <a:pPr algn="ctr"/>
                      <a:endParaRPr lang="en-US" b="0" dirty="0">
                        <a:solidFill>
                          <a:srgbClr val="2B005B"/>
                        </a:solidFill>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600" b="0" dirty="0" smtClean="0">
                          <a:solidFill>
                            <a:srgbClr val="2B005B"/>
                          </a:solidFill>
                          <a:latin typeface="Franklin Gothic Medium"/>
                          <a:cs typeface="Franklin Gothic Medium"/>
                        </a:rPr>
                        <a:t>R selected Yes</a:t>
                      </a:r>
                      <a:endParaRPr lang="en-US" sz="1600" b="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dirty="0">
                        <a:solidFill>
                          <a:srgbClr val="2B005B"/>
                        </a:solidFill>
                        <a:latin typeface="Franklin Gothic Medium"/>
                        <a:cs typeface="Franklin Gothic Medium"/>
                      </a:endParaRPr>
                    </a:p>
                  </a:txBody>
                  <a:tcPr anchor="ctr">
                    <a:lnL w="12700" cmpd="sng">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600" b="0" dirty="0" smtClean="0">
                          <a:solidFill>
                            <a:srgbClr val="2B005B"/>
                          </a:solidFill>
                          <a:latin typeface="Franklin Gothic Medium"/>
                          <a:cs typeface="Franklin Gothic Medium"/>
                        </a:rPr>
                        <a:t>R selected</a:t>
                      </a:r>
                      <a:r>
                        <a:rPr lang="en-US" sz="1600" b="0" baseline="0" dirty="0" smtClean="0">
                          <a:solidFill>
                            <a:srgbClr val="2B005B"/>
                          </a:solidFill>
                          <a:latin typeface="Franklin Gothic Medium"/>
                          <a:cs typeface="Franklin Gothic Medium"/>
                        </a:rPr>
                        <a:t> No</a:t>
                      </a:r>
                      <a:endParaRPr lang="en-US" sz="1600" b="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dirty="0">
                        <a:solidFill>
                          <a:srgbClr val="2B005B"/>
                        </a:solidFill>
                        <a:latin typeface="Franklin Gothic Medium"/>
                        <a:cs typeface="Franklin Gothic Medium"/>
                      </a:endParaRPr>
                    </a:p>
                  </a:txBody>
                  <a:tcPr anchor="ctr">
                    <a:lnL w="12700" cmpd="sng">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3663">
                <a:tc vMerge="1">
                  <a:txBody>
                    <a:bodyPr/>
                    <a:lstStyle/>
                    <a:p>
                      <a:pPr algn="ctr"/>
                      <a:endParaRPr lang="en-US"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N</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Mean (SD) </a:t>
                      </a:r>
                      <a:endParaRPr lang="en-US" sz="1600" dirty="0">
                        <a:solidFill>
                          <a:srgbClr val="2B005B"/>
                        </a:solidFill>
                        <a:latin typeface="Franklin Gothic Medium"/>
                        <a:cs typeface="Franklin Gothic Medium"/>
                      </a:endParaRPr>
                    </a:p>
                  </a:txBody>
                  <a:tcPr anchor="ctr">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c>
                  <a:txBody>
                    <a:bodyPr/>
                    <a:lstStyle/>
                    <a:p>
                      <a:pPr algn="ctr"/>
                      <a:r>
                        <a:rPr lang="en-US" sz="1600" dirty="0" smtClean="0">
                          <a:solidFill>
                            <a:srgbClr val="2B005B"/>
                          </a:solidFill>
                          <a:latin typeface="Franklin Gothic Medium"/>
                          <a:cs typeface="Franklin Gothic Medium"/>
                        </a:rPr>
                        <a:t>N</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Mean (SD)</a:t>
                      </a:r>
                      <a:endParaRPr lang="en-US" sz="1600" dirty="0">
                        <a:solidFill>
                          <a:srgbClr val="2B005B"/>
                        </a:solidFill>
                        <a:latin typeface="Franklin Gothic Medium"/>
                        <a:cs typeface="Franklin Gothic Medium"/>
                      </a:endParaRPr>
                    </a:p>
                  </a:txBody>
                  <a:tcPr anchor="ctr">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c>
                  <a:txBody>
                    <a:bodyPr/>
                    <a:lstStyle/>
                    <a:p>
                      <a:pPr algn="ctr"/>
                      <a:r>
                        <a:rPr lang="en-US" sz="1600" i="1" dirty="0" err="1" smtClean="0">
                          <a:solidFill>
                            <a:srgbClr val="2B005B"/>
                          </a:solidFill>
                          <a:latin typeface="Franklin Gothic Medium"/>
                          <a:cs typeface="Franklin Gothic Medium"/>
                        </a:rPr>
                        <a:t>t</a:t>
                      </a: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Cohen’s </a:t>
                      </a:r>
                      <a:r>
                        <a:rPr lang="en-US" sz="1600" i="1" dirty="0" err="1" smtClean="0">
                          <a:solidFill>
                            <a:srgbClr val="2B005B"/>
                          </a:solidFill>
                          <a:latin typeface="Franklin Gothic Medium"/>
                          <a:cs typeface="Franklin Gothic Medium"/>
                        </a:rPr>
                        <a:t>d</a:t>
                      </a: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51323">
                <a:tc>
                  <a:txBody>
                    <a:bodyPr/>
                    <a:lstStyle/>
                    <a:p>
                      <a:r>
                        <a:rPr lang="en-US" sz="1800" dirty="0" smtClean="0">
                          <a:latin typeface="Franklin Gothic Book"/>
                          <a:cs typeface="Franklin Gothic Book"/>
                        </a:rPr>
                        <a:t>**Have </a:t>
                      </a:r>
                      <a:r>
                        <a:rPr lang="en-US" sz="1800" dirty="0" smtClean="0">
                          <a:latin typeface="Franklin Gothic Book"/>
                          <a:cs typeface="Franklin Gothic Book"/>
                        </a:rPr>
                        <a:t>you discovered an artist through MusicBrainz?</a:t>
                      </a:r>
                      <a:endParaRPr lang="en-US" sz="1800" baseline="0" dirty="0" smtClean="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400" dirty="0" smtClean="0">
                          <a:latin typeface="Franklin Gothic Book"/>
                          <a:cs typeface="Franklin Gothic Book"/>
                        </a:rPr>
                        <a:t>72</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400" kern="1200" dirty="0" smtClean="0">
                          <a:solidFill>
                            <a:schemeClr val="dk1"/>
                          </a:solidFill>
                          <a:latin typeface="Franklin Gothic Book"/>
                          <a:ea typeface="+mn-ea"/>
                          <a:cs typeface="Franklin Gothic Book"/>
                        </a:rPr>
                        <a:t>8.56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1.84)</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50000"/>
                      </a:srgbClr>
                    </a:solidFill>
                  </a:tcPr>
                </a:tc>
                <a:tc>
                  <a:txBody>
                    <a:bodyPr/>
                    <a:lstStyle/>
                    <a:p>
                      <a:pPr algn="ctr"/>
                      <a:r>
                        <a:rPr lang="en-US" sz="1400" dirty="0" smtClean="0">
                          <a:latin typeface="Franklin Gothic Book"/>
                          <a:cs typeface="Franklin Gothic Book"/>
                        </a:rPr>
                        <a:t>99</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400" kern="1200" dirty="0" smtClean="0">
                          <a:solidFill>
                            <a:schemeClr val="dk1"/>
                          </a:solidFill>
                          <a:latin typeface="Franklin Gothic Book"/>
                          <a:ea typeface="+mn-ea"/>
                          <a:cs typeface="Franklin Gothic Book"/>
                        </a:rPr>
                        <a:t>6.27 </a:t>
                      </a:r>
                      <a:r>
                        <a:rPr lang="en-US" sz="1400" kern="1200" dirty="0" smtClean="0">
                          <a:solidFill>
                            <a:schemeClr val="dk1"/>
                          </a:solidFill>
                          <a:latin typeface="Franklin Gothic Book"/>
                          <a:ea typeface="+mn-ea"/>
                          <a:cs typeface="Franklin Gothic Book"/>
                        </a:rPr>
                        <a:t>(</a:t>
                      </a:r>
                      <a:r>
                        <a:rPr lang="en-US" sz="1400" kern="1200" dirty="0" smtClean="0">
                          <a:solidFill>
                            <a:schemeClr val="dk1"/>
                          </a:solidFill>
                          <a:latin typeface="Franklin Gothic Book"/>
                          <a:ea typeface="+mn-ea"/>
                          <a:cs typeface="Franklin Gothic Book"/>
                        </a:rPr>
                        <a:t>2.09)</a:t>
                      </a:r>
                      <a:r>
                        <a:rPr lang="en-US" sz="1400" dirty="0" smtClean="0">
                          <a:latin typeface="Franklin Gothic Book"/>
                          <a:cs typeface="Franklin Gothic Book"/>
                        </a:rPr>
                        <a:t> </a:t>
                      </a:r>
                      <a:endParaRPr lang="en-US" sz="14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49000"/>
                      </a:srgbClr>
                    </a:solidFill>
                  </a:tcPr>
                </a:tc>
                <a:tc>
                  <a:txBody>
                    <a:bodyPr/>
                    <a:lstStyle/>
                    <a:p>
                      <a:pPr algn="ctr"/>
                      <a:r>
                        <a:rPr lang="en-US" sz="1400" kern="1200" dirty="0" smtClean="0">
                          <a:solidFill>
                            <a:schemeClr val="dk1"/>
                          </a:solidFill>
                          <a:latin typeface="Franklin Gothic Book"/>
                          <a:ea typeface="+mn-ea"/>
                          <a:cs typeface="Franklin Gothic Book"/>
                        </a:rPr>
                        <a:t>7.4396</a:t>
                      </a:r>
                      <a:r>
                        <a:rPr lang="en-US" sz="1400" dirty="0" smtClean="0">
                          <a:latin typeface="Franklin Gothic Book"/>
                          <a:cs typeface="Franklin Gothic Book"/>
                        </a:rPr>
                        <a:t> </a:t>
                      </a:r>
                      <a:endParaRPr lang="en-US" sz="14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800" kern="1200" dirty="0" smtClean="0">
                          <a:solidFill>
                            <a:schemeClr val="dk1"/>
                          </a:solidFill>
                          <a:latin typeface="Franklin Gothic Book"/>
                          <a:ea typeface="+mn-ea"/>
                          <a:cs typeface="Franklin Gothic Book"/>
                        </a:rPr>
                        <a:t>1.16418</a:t>
                      </a:r>
                      <a:r>
                        <a:rPr lang="en-US" sz="1800" dirty="0" smtClean="0">
                          <a:latin typeface="Franklin Gothic Book"/>
                          <a:cs typeface="Franklin Gothic Book"/>
                        </a:rPr>
                        <a:t> </a:t>
                      </a:r>
                      <a:endParaRPr lang="en-US" sz="18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50000"/>
                      </a:srgbClr>
                    </a:solidFill>
                  </a:tcPr>
                </a:tc>
              </a:tr>
            </a:tbl>
          </a:graphicData>
        </a:graphic>
      </p:graphicFrame>
      <p:sp>
        <p:nvSpPr>
          <p:cNvPr id="8" name="Rectangle 7"/>
          <p:cNvSpPr/>
          <p:nvPr/>
        </p:nvSpPr>
        <p:spPr>
          <a:xfrm>
            <a:off x="699311" y="3755921"/>
            <a:ext cx="7794145" cy="1015663"/>
          </a:xfrm>
          <a:prstGeom prst="rect">
            <a:avLst/>
          </a:prstGeom>
        </p:spPr>
        <p:txBody>
          <a:bodyPr wrap="square">
            <a:spAutoFit/>
          </a:bodyPr>
          <a:lstStyle/>
          <a:p>
            <a:r>
              <a:rPr lang="en-US" sz="3000" dirty="0" smtClean="0">
                <a:latin typeface="Franklin Gothic Book"/>
                <a:cs typeface="Franklin Gothic Book"/>
              </a:rPr>
              <a:t>“Voting on others' edits, I've come across lots of artists I'd never have heard of otherwise.”</a:t>
            </a:r>
            <a:endParaRPr lang="en-US" sz="3000" dirty="0">
              <a:latin typeface="Franklin Gothic Book"/>
              <a:cs typeface="Franklin Gothic Book"/>
            </a:endParaRPr>
          </a:p>
        </p:txBody>
      </p:sp>
      <p:sp>
        <p:nvSpPr>
          <p:cNvPr id="12" name="TextBox 11"/>
          <p:cNvSpPr txBox="1"/>
          <p:nvPr/>
        </p:nvSpPr>
        <p:spPr>
          <a:xfrm>
            <a:off x="699311" y="5043792"/>
            <a:ext cx="7794144" cy="1477328"/>
          </a:xfrm>
          <a:prstGeom prst="rect">
            <a:avLst/>
          </a:prstGeom>
          <a:noFill/>
        </p:spPr>
        <p:txBody>
          <a:bodyPr wrap="square" rtlCol="0">
            <a:spAutoFit/>
          </a:bodyPr>
          <a:lstStyle/>
          <a:p>
            <a:r>
              <a:rPr lang="en-US" sz="3000" dirty="0" smtClean="0">
                <a:latin typeface="Franklin Gothic Book"/>
                <a:cs typeface="Franklin Gothic Book"/>
              </a:rPr>
              <a:t>“You see that other artists collaborated with the artist you were looking at, and then discover them.” </a:t>
            </a:r>
            <a:endParaRPr lang="en-US" sz="3000" dirty="0">
              <a:latin typeface="Franklin Gothic Book"/>
              <a:cs typeface="Franklin Gothic Book"/>
            </a:endParaRPr>
          </a:p>
        </p:txBody>
      </p:sp>
      <p:sp>
        <p:nvSpPr>
          <p:cNvPr id="9" name="TextBox 8"/>
          <p:cNvSpPr txBox="1"/>
          <p:nvPr/>
        </p:nvSpPr>
        <p:spPr>
          <a:xfrm>
            <a:off x="1586486" y="1295348"/>
            <a:ext cx="6060298" cy="492443"/>
          </a:xfrm>
          <a:prstGeom prst="rect">
            <a:avLst/>
          </a:prstGeom>
          <a:noFill/>
        </p:spPr>
        <p:txBody>
          <a:bodyPr wrap="none" rtlCol="0">
            <a:spAutoFit/>
          </a:bodyPr>
          <a:lstStyle/>
          <a:p>
            <a:r>
              <a:rPr lang="en-US" sz="2600" dirty="0" smtClean="0">
                <a:latin typeface="Franklin Gothic Book"/>
                <a:cs typeface="Franklin Gothic Book"/>
              </a:rPr>
              <a:t>Comparing means on log of edits entered.</a:t>
            </a:r>
            <a:endParaRPr lang="en-US" sz="2600" dirty="0">
              <a:latin typeface="Franklin Gothic Book"/>
              <a:cs typeface="Franklin Gothic Book"/>
            </a:endParaRPr>
          </a:p>
        </p:txBody>
      </p:sp>
      <p:sp>
        <p:nvSpPr>
          <p:cNvPr id="7" name="Rectangle 6"/>
          <p:cNvSpPr/>
          <p:nvPr/>
        </p:nvSpPr>
        <p:spPr>
          <a:xfrm>
            <a:off x="1497136" y="3213525"/>
            <a:ext cx="6207456" cy="369332"/>
          </a:xfrm>
          <a:prstGeom prst="rect">
            <a:avLst/>
          </a:prstGeom>
        </p:spPr>
        <p:txBody>
          <a:bodyPr wrap="square">
            <a:spAutoFit/>
          </a:bodyPr>
          <a:lstStyle/>
          <a:p>
            <a:pPr algn="ctr"/>
            <a:r>
              <a:rPr lang="en-US" dirty="0" smtClean="0">
                <a:latin typeface="Franklin Gothic Book"/>
                <a:cs typeface="Franklin Gothic Book"/>
              </a:rPr>
              <a:t>diff = </a:t>
            </a:r>
            <a:r>
              <a:rPr lang="en-US" dirty="0" err="1" smtClean="0">
                <a:latin typeface="Franklin Gothic Book"/>
                <a:cs typeface="Franklin Gothic Book"/>
              </a:rPr>
              <a:t>mean(yes</a:t>
            </a:r>
            <a:r>
              <a:rPr lang="en-US" dirty="0" smtClean="0">
                <a:latin typeface="Franklin Gothic Book"/>
                <a:cs typeface="Franklin Gothic Book"/>
              </a:rPr>
              <a:t>) – mean (no</a:t>
            </a:r>
            <a:r>
              <a:rPr lang="en-US" dirty="0" smtClean="0">
                <a:latin typeface="Franklin Gothic Book"/>
                <a:cs typeface="Franklin Gothic Book"/>
              </a:rPr>
              <a:t>); ** </a:t>
            </a:r>
            <a:r>
              <a:rPr lang="en-US" dirty="0" smtClean="0">
                <a:latin typeface="Franklin Gothic Medium"/>
                <a:cs typeface="Franklin Gothic Medium"/>
              </a:rPr>
              <a:t>P(T&gt;</a:t>
            </a:r>
            <a:r>
              <a:rPr lang="en-US" dirty="0" err="1" smtClean="0">
                <a:latin typeface="Franklin Gothic Medium"/>
                <a:cs typeface="Franklin Gothic Medium"/>
              </a:rPr>
              <a:t>t</a:t>
            </a:r>
            <a:r>
              <a:rPr lang="en-US" dirty="0" smtClean="0">
                <a:latin typeface="Franklin Gothic Medium"/>
                <a:cs typeface="Franklin Gothic Medium"/>
              </a:rPr>
              <a:t>) = 0.0000</a:t>
            </a:r>
            <a:endParaRPr lang="en-US" dirty="0" smtClean="0">
              <a:latin typeface="Franklin Gothic Medium"/>
              <a:cs typeface="Franklin Gothic Medium"/>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2B005B"/>
                </a:solidFill>
              </a:rPr>
              <a:t>The Importance of Open Source</a:t>
            </a:r>
            <a:endParaRPr lang="en-US" dirty="0">
              <a:solidFill>
                <a:srgbClr val="2B005B"/>
              </a:solidFill>
            </a:endParaRPr>
          </a:p>
        </p:txBody>
      </p:sp>
      <p:sp>
        <p:nvSpPr>
          <p:cNvPr id="4" name="TextBox 3"/>
          <p:cNvSpPr txBox="1"/>
          <p:nvPr/>
        </p:nvSpPr>
        <p:spPr>
          <a:xfrm>
            <a:off x="1318405" y="1417638"/>
            <a:ext cx="6507190" cy="4216539"/>
          </a:xfrm>
          <a:prstGeom prst="rect">
            <a:avLst/>
          </a:prstGeom>
          <a:noFill/>
        </p:spPr>
        <p:txBody>
          <a:bodyPr wrap="square" rtlCol="0">
            <a:spAutoFit/>
          </a:bodyPr>
          <a:lstStyle/>
          <a:p>
            <a:endParaRPr lang="en-US" sz="3000" dirty="0" smtClean="0">
              <a:latin typeface="Franklin Gothic Book"/>
              <a:cs typeface="Franklin Gothic Book"/>
            </a:endParaRPr>
          </a:p>
          <a:p>
            <a:r>
              <a:rPr lang="en-US" sz="3400" dirty="0" smtClean="0">
                <a:latin typeface="Franklin Gothic Book"/>
                <a:cs typeface="Franklin Gothic Book"/>
              </a:rPr>
              <a:t> “I think people who really value things will want to ensure they continue. And there are two ways you can do it. One, you can use your wallet. The other one is, if it's an option, you can contribute and make it a better thing”</a:t>
            </a:r>
            <a:endParaRPr lang="en-US" sz="3400"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2B005B"/>
                </a:solidFill>
              </a:rPr>
              <a:t>Sense of Community</a:t>
            </a:r>
            <a:endParaRPr lang="en-US" sz="2667" dirty="0">
              <a:solidFill>
                <a:srgbClr val="2B005B"/>
              </a:solidFill>
            </a:endParaRPr>
          </a:p>
        </p:txBody>
      </p:sp>
      <p:sp>
        <p:nvSpPr>
          <p:cNvPr id="24" name="Rectangle 23"/>
          <p:cNvSpPr/>
          <p:nvPr/>
        </p:nvSpPr>
        <p:spPr>
          <a:xfrm>
            <a:off x="837901" y="2000498"/>
            <a:ext cx="7515827" cy="3231654"/>
          </a:xfrm>
          <a:prstGeom prst="rect">
            <a:avLst/>
          </a:prstGeom>
        </p:spPr>
        <p:txBody>
          <a:bodyPr wrap="square">
            <a:spAutoFit/>
          </a:bodyPr>
          <a:lstStyle/>
          <a:p>
            <a:r>
              <a:rPr lang="en-US" sz="3400" dirty="0" smtClean="0">
                <a:latin typeface="Franklin Gothic Book"/>
                <a:cs typeface="Franklin Gothic Book"/>
              </a:rPr>
              <a:t>“If you ask for help with a particular metal album you'll never get nasty comments from people who don't like metal or anything. They are all people who care about the data and want to help make the database better.”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9000">
              <a:schemeClr val="bg2">
                <a:lumMod val="50000"/>
              </a:schemeClr>
            </a:gs>
            <a:gs pos="0">
              <a:schemeClr val="bg2">
                <a:lumMod val="75000"/>
                <a:alpha val="33000"/>
              </a:schemeClr>
            </a:gs>
          </a:gsLst>
          <a:lin ang="0" scaled="1"/>
          <a:tileRect/>
        </a:gradFill>
        <a:effectLst/>
      </p:bgPr>
    </p:bg>
    <p:spTree>
      <p:nvGrpSpPr>
        <p:cNvPr id="1" name=""/>
        <p:cNvGrpSpPr/>
        <p:nvPr/>
      </p:nvGrpSpPr>
      <p:grpSpPr>
        <a:xfrm>
          <a:off x="0" y="0"/>
          <a:ext cx="0" cy="0"/>
          <a:chOff x="0" y="0"/>
          <a:chExt cx="0" cy="0"/>
        </a:xfrm>
      </p:grpSpPr>
      <p:pic>
        <p:nvPicPr>
          <p:cNvPr id="5" name="Picture 4" descr="ocdcatlabel.jpg"/>
          <p:cNvPicPr>
            <a:picLocks noChangeAspect="1"/>
          </p:cNvPicPr>
          <p:nvPr/>
        </p:nvPicPr>
        <p:blipFill>
          <a:blip r:embed="rId3"/>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2B005B"/>
                </a:solidFill>
              </a:rPr>
              <a:t>The Act of Editing</a:t>
            </a:r>
            <a:endParaRPr lang="en-US" sz="2667" dirty="0">
              <a:solidFill>
                <a:srgbClr val="2B005B"/>
              </a:solidFill>
            </a:endParaRPr>
          </a:p>
        </p:txBody>
      </p:sp>
      <p:sp>
        <p:nvSpPr>
          <p:cNvPr id="5" name="TextBox 4"/>
          <p:cNvSpPr txBox="1"/>
          <p:nvPr/>
        </p:nvSpPr>
        <p:spPr>
          <a:xfrm>
            <a:off x="832417" y="1417638"/>
            <a:ext cx="7622086" cy="7971413"/>
          </a:xfrm>
          <a:prstGeom prst="rect">
            <a:avLst/>
          </a:prstGeom>
          <a:noFill/>
        </p:spPr>
        <p:txBody>
          <a:bodyPr wrap="square" rtlCol="0">
            <a:spAutoFit/>
          </a:bodyPr>
          <a:lstStyle/>
          <a:p>
            <a:pPr lvl="0"/>
            <a:r>
              <a:rPr lang="en-US" sz="3000" dirty="0" smtClean="0">
                <a:latin typeface="Franklin Gothic Book"/>
                <a:cs typeface="Franklin Gothic Book"/>
              </a:rPr>
              <a:t>“</a:t>
            </a:r>
            <a:r>
              <a:rPr lang="en-US" sz="3200" dirty="0" smtClean="0">
                <a:latin typeface="Franklin Gothic Book"/>
                <a:cs typeface="Franklin Gothic Book"/>
              </a:rPr>
              <a:t>Well the Auto-Editor is basically like a badge of </a:t>
            </a:r>
            <a:r>
              <a:rPr lang="en-US" sz="3200" b="1" dirty="0" smtClean="0">
                <a:latin typeface="Franklin Gothic Book"/>
                <a:cs typeface="Franklin Gothic Book"/>
              </a:rPr>
              <a:t>obsessive compulsiveness.</a:t>
            </a:r>
            <a:r>
              <a:rPr lang="en-US" sz="3200" dirty="0" smtClean="0">
                <a:latin typeface="Franklin Gothic Book"/>
                <a:cs typeface="Franklin Gothic Book"/>
              </a:rPr>
              <a:t>”</a:t>
            </a:r>
          </a:p>
          <a:p>
            <a:pPr lvl="0"/>
            <a:endParaRPr lang="en-US" sz="3200" dirty="0" smtClean="0">
              <a:latin typeface="Franklin Gothic Book"/>
              <a:cs typeface="Franklin Gothic Book"/>
            </a:endParaRPr>
          </a:p>
          <a:p>
            <a:pPr lvl="0"/>
            <a:r>
              <a:rPr lang="en-US" sz="3200" dirty="0" smtClean="0">
                <a:latin typeface="Franklin Gothic Book"/>
                <a:cs typeface="Franklin Gothic Book"/>
              </a:rPr>
              <a:t>“I started editing slowly and kind of got hooked really I guess and sort of </a:t>
            </a:r>
            <a:r>
              <a:rPr lang="en-US" sz="3200" b="1" dirty="0" smtClean="0">
                <a:latin typeface="Franklin Gothic Book"/>
                <a:cs typeface="Franklin Gothic Book"/>
              </a:rPr>
              <a:t>OCD</a:t>
            </a:r>
            <a:r>
              <a:rPr lang="en-US" sz="3200" dirty="0" smtClean="0">
                <a:latin typeface="Franklin Gothic Book"/>
                <a:cs typeface="Franklin Gothic Book"/>
              </a:rPr>
              <a:t>, I had to get all of my music on there.”</a:t>
            </a:r>
          </a:p>
          <a:p>
            <a:pPr lvl="0"/>
            <a:endParaRPr lang="en-US" sz="3200" dirty="0" smtClean="0">
              <a:latin typeface="Franklin Gothic Book"/>
              <a:cs typeface="Franklin Gothic Book"/>
            </a:endParaRPr>
          </a:p>
          <a:p>
            <a:pPr lvl="0"/>
            <a:r>
              <a:rPr lang="en-US" sz="3200" dirty="0" smtClean="0">
                <a:latin typeface="Franklin Gothic Book"/>
                <a:cs typeface="Franklin Gothic Book"/>
              </a:rPr>
              <a:t>“I'm kind of a little </a:t>
            </a:r>
            <a:r>
              <a:rPr lang="en-US" sz="3200" b="1" dirty="0" smtClean="0">
                <a:latin typeface="Franklin Gothic Book"/>
                <a:cs typeface="Franklin Gothic Book"/>
              </a:rPr>
              <a:t>OCD</a:t>
            </a:r>
            <a:r>
              <a:rPr lang="en-US" sz="3200" dirty="0" smtClean="0">
                <a:latin typeface="Franklin Gothic Book"/>
                <a:cs typeface="Franklin Gothic Book"/>
              </a:rPr>
              <a:t> about it, I want it to be right.” </a:t>
            </a:r>
          </a:p>
          <a:p>
            <a:pPr lvl="0"/>
            <a:endParaRPr lang="en-US" sz="3200" dirty="0" smtClean="0">
              <a:latin typeface="Franklin Gothic Book"/>
              <a:cs typeface="Franklin Gothic Book"/>
            </a:endParaRPr>
          </a:p>
          <a:p>
            <a:pPr lvl="0"/>
            <a:endParaRPr lang="en-US" sz="3200" dirty="0" smtClean="0">
              <a:latin typeface="Franklin Gothic Book"/>
              <a:cs typeface="Franklin Gothic Book"/>
            </a:endParaRPr>
          </a:p>
          <a:p>
            <a:endParaRPr lang="en-US" sz="3200" dirty="0" smtClean="0">
              <a:latin typeface="Franklin Gothic Book"/>
              <a:cs typeface="Franklin Gothic Book"/>
            </a:endParaRPr>
          </a:p>
          <a:p>
            <a:pPr lvl="0"/>
            <a:endParaRPr lang="en-US" sz="3200" dirty="0" smtClean="0">
              <a:latin typeface="Franklin Gothic Book"/>
              <a:cs typeface="Franklin Gothic Book"/>
            </a:endParaRPr>
          </a:p>
          <a:p>
            <a:pPr lvl="0"/>
            <a:endParaRPr lang="en-US" sz="3200" dirty="0" smtClean="0">
              <a:latin typeface="Franklin Gothic Book"/>
              <a:cs typeface="Franklin Gothic Book"/>
            </a:endParaRPr>
          </a:p>
          <a:p>
            <a:pPr lvl="0"/>
            <a:endParaRPr lang="en-US" sz="3200" dirty="0" smtClean="0">
              <a:latin typeface="Franklin Gothic Book"/>
              <a:cs typeface="Franklin Gothic Book"/>
            </a:endParaRPr>
          </a:p>
          <a:p>
            <a:pPr lvl="0"/>
            <a:endParaRPr lang="en-US" sz="3200" dirty="0" smtClean="0">
              <a:latin typeface="Franklin Gothic Book"/>
              <a:cs typeface="Franklin Gothic Book"/>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08964" y="274638"/>
            <a:ext cx="8526072" cy="1143000"/>
          </a:xfrm>
        </p:spPr>
        <p:txBody>
          <a:bodyPr>
            <a:normAutofit fontScale="90000"/>
          </a:bodyPr>
          <a:lstStyle/>
          <a:p>
            <a:r>
              <a:rPr lang="en-US" dirty="0" smtClean="0">
                <a:solidFill>
                  <a:srgbClr val="2B005B"/>
                </a:solidFill>
              </a:rPr>
              <a:t>Auto-Editors: Recognition &amp; Reward</a:t>
            </a:r>
            <a:endParaRPr lang="en-US" sz="2667" dirty="0">
              <a:solidFill>
                <a:srgbClr val="2B005B"/>
              </a:solidFill>
            </a:endParaRPr>
          </a:p>
        </p:txBody>
      </p:sp>
      <p:graphicFrame>
        <p:nvGraphicFramePr>
          <p:cNvPr id="3" name="Table 2"/>
          <p:cNvGraphicFramePr>
            <a:graphicFrameLocks noGrp="1"/>
          </p:cNvGraphicFramePr>
          <p:nvPr/>
        </p:nvGraphicFramePr>
        <p:xfrm>
          <a:off x="308964" y="2482013"/>
          <a:ext cx="8526072" cy="3104822"/>
        </p:xfrm>
        <a:graphic>
          <a:graphicData uri="http://schemas.openxmlformats.org/drawingml/2006/table">
            <a:tbl>
              <a:tblPr firstRow="1" bandRow="1">
                <a:tableStyleId>{5C22544A-7EE6-4342-B048-85BDC9FD1C3A}</a:tableStyleId>
              </a:tblPr>
              <a:tblGrid>
                <a:gridCol w="3189881"/>
                <a:gridCol w="448250"/>
                <a:gridCol w="1207786"/>
                <a:gridCol w="540277"/>
                <a:gridCol w="1169110"/>
                <a:gridCol w="948888"/>
                <a:gridCol w="1021880"/>
              </a:tblGrid>
              <a:tr h="535161">
                <a:tc rowSpan="2">
                  <a:txBody>
                    <a:bodyPr/>
                    <a:lstStyle/>
                    <a:p>
                      <a:pPr algn="ctr"/>
                      <a:endParaRPr lang="en-US" sz="28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600" dirty="0" smtClean="0">
                          <a:solidFill>
                            <a:srgbClr val="2B005B"/>
                          </a:solidFill>
                          <a:latin typeface="Franklin Gothic Medium"/>
                          <a:cs typeface="Franklin Gothic Medium"/>
                        </a:rPr>
                        <a:t>R is an Auto-Editor</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dirty="0">
                        <a:solidFill>
                          <a:srgbClr val="2B005B"/>
                        </a:solidFill>
                        <a:latin typeface="Franklin Gothic Medium"/>
                        <a:cs typeface="Franklin Gothic Medium"/>
                      </a:endParaRPr>
                    </a:p>
                  </a:txBody>
                  <a:tcPr anchor="ctr">
                    <a:lnL w="12700" cmpd="sng">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600" dirty="0" smtClean="0">
                          <a:solidFill>
                            <a:srgbClr val="2B005B"/>
                          </a:solidFill>
                          <a:latin typeface="Franklin Gothic Medium"/>
                          <a:cs typeface="Franklin Gothic Medium"/>
                        </a:rPr>
                        <a:t>R is not an Auto-Editor</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600" dirty="0">
                        <a:solidFill>
                          <a:srgbClr val="2B005B"/>
                        </a:solidFill>
                        <a:latin typeface="Franklin Gothic Medium"/>
                        <a:cs typeface="Franklin Gothic Medium"/>
                      </a:endParaRPr>
                    </a:p>
                  </a:txBody>
                  <a:tcPr anchor="ctr">
                    <a:lnL w="12700" cmpd="sng">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5161">
                <a:tc vMerge="1">
                  <a:txBody>
                    <a:bodyPr/>
                    <a:lstStyle/>
                    <a:p>
                      <a:pPr algn="ctr"/>
                      <a:endParaRPr lang="en-US"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N</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Mean (SD) </a:t>
                      </a:r>
                      <a:endParaRPr lang="en-US" sz="1600" dirty="0">
                        <a:solidFill>
                          <a:srgbClr val="2B005B"/>
                        </a:solidFill>
                        <a:latin typeface="Franklin Gothic Medium"/>
                        <a:cs typeface="Franklin Gothic Medium"/>
                      </a:endParaRPr>
                    </a:p>
                  </a:txBody>
                  <a:tcPr anchor="ctr">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c>
                  <a:txBody>
                    <a:bodyPr/>
                    <a:lstStyle/>
                    <a:p>
                      <a:pPr algn="ctr"/>
                      <a:r>
                        <a:rPr lang="en-US" sz="1600" dirty="0" smtClean="0">
                          <a:solidFill>
                            <a:srgbClr val="2B005B"/>
                          </a:solidFill>
                          <a:latin typeface="Franklin Gothic Medium"/>
                          <a:cs typeface="Franklin Gothic Medium"/>
                        </a:rPr>
                        <a:t>N</a:t>
                      </a:r>
                      <a:endParaRPr lang="en-US" sz="1600"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Mean (SD)</a:t>
                      </a:r>
                      <a:endParaRPr lang="en-US" sz="1600" dirty="0">
                        <a:solidFill>
                          <a:srgbClr val="2B005B"/>
                        </a:solidFill>
                        <a:latin typeface="Franklin Gothic Medium"/>
                        <a:cs typeface="Franklin Gothic Medium"/>
                      </a:endParaRPr>
                    </a:p>
                  </a:txBody>
                  <a:tcPr anchor="ctr">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c>
                  <a:txBody>
                    <a:bodyPr/>
                    <a:lstStyle/>
                    <a:p>
                      <a:pPr algn="ctr"/>
                      <a:r>
                        <a:rPr lang="en-US" sz="1600" i="1" dirty="0" err="1" smtClean="0">
                          <a:solidFill>
                            <a:srgbClr val="2B005B"/>
                          </a:solidFill>
                          <a:latin typeface="Franklin Gothic Medium"/>
                          <a:cs typeface="Franklin Gothic Medium"/>
                        </a:rPr>
                        <a:t>t</a:t>
                      </a: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solidFill>
                            <a:srgbClr val="2B005B"/>
                          </a:solidFill>
                          <a:latin typeface="Franklin Gothic Medium"/>
                          <a:cs typeface="Franklin Gothic Medium"/>
                        </a:rPr>
                        <a:t>Cohen’s </a:t>
                      </a:r>
                      <a:r>
                        <a:rPr lang="en-US" sz="1600" i="1" dirty="0" err="1" smtClean="0">
                          <a:solidFill>
                            <a:srgbClr val="2B005B"/>
                          </a:solidFill>
                          <a:latin typeface="Franklin Gothic Medium"/>
                          <a:cs typeface="Franklin Gothic Medium"/>
                        </a:rPr>
                        <a:t>d</a:t>
                      </a:r>
                      <a:endParaRPr lang="en-US" sz="1600" i="1" dirty="0">
                        <a:solidFill>
                          <a:srgbClr val="2B005B"/>
                        </a:solidFill>
                        <a:latin typeface="Franklin Gothic Medium"/>
                        <a:cs typeface="Franklin Gothic Medium"/>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973291">
                <a:tc>
                  <a:txBody>
                    <a:bodyPr/>
                    <a:lstStyle/>
                    <a:p>
                      <a:r>
                        <a:rPr lang="en-US" sz="2400" kern="1200" dirty="0" smtClean="0">
                          <a:solidFill>
                            <a:schemeClr val="dk1"/>
                          </a:solidFill>
                          <a:latin typeface="Franklin Gothic Book"/>
                          <a:ea typeface="+mn-ea"/>
                          <a:cs typeface="Franklin Gothic Book"/>
                        </a:rPr>
                        <a:t>** Log of total edits</a:t>
                      </a:r>
                      <a:r>
                        <a:rPr lang="en-US" sz="2400" kern="1200" baseline="0" dirty="0" smtClean="0">
                          <a:solidFill>
                            <a:schemeClr val="dk1"/>
                          </a:solidFill>
                          <a:latin typeface="Franklin Gothic Book"/>
                          <a:ea typeface="+mn-ea"/>
                          <a:cs typeface="Franklin Gothic Book"/>
                        </a:rPr>
                        <a:t> entered</a:t>
                      </a:r>
                      <a:endParaRPr lang="en-US" sz="2400" baseline="0" dirty="0" smtClean="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dirty="0" smtClean="0">
                          <a:latin typeface="Franklin Gothic Book"/>
                          <a:cs typeface="Franklin Gothic Book"/>
                        </a:rPr>
                        <a:t>59</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kern="1200" dirty="0" smtClean="0">
                          <a:solidFill>
                            <a:schemeClr val="dk1"/>
                          </a:solidFill>
                          <a:latin typeface="Franklin Gothic Book"/>
                          <a:ea typeface="+mn-ea"/>
                          <a:cs typeface="Franklin Gothic Book"/>
                        </a:rPr>
                        <a:t>9.35 </a:t>
                      </a:r>
                      <a:r>
                        <a:rPr lang="en-US" sz="1600" kern="1200" dirty="0" smtClean="0">
                          <a:solidFill>
                            <a:schemeClr val="dk1"/>
                          </a:solidFill>
                          <a:latin typeface="Franklin Gothic Book"/>
                          <a:ea typeface="+mn-ea"/>
                          <a:cs typeface="Franklin Gothic Book"/>
                        </a:rPr>
                        <a:t>(</a:t>
                      </a:r>
                      <a:r>
                        <a:rPr lang="en-US" sz="1600" kern="1200" dirty="0" smtClean="0">
                          <a:solidFill>
                            <a:schemeClr val="dk1"/>
                          </a:solidFill>
                          <a:latin typeface="Franklin Gothic Book"/>
                          <a:ea typeface="+mn-ea"/>
                          <a:cs typeface="Franklin Gothic Book"/>
                        </a:rPr>
                        <a:t>1.85)</a:t>
                      </a:r>
                      <a:endParaRPr lang="en-US" sz="16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c>
                  <a:txBody>
                    <a:bodyPr/>
                    <a:lstStyle/>
                    <a:p>
                      <a:pPr algn="ctr"/>
                      <a:r>
                        <a:rPr lang="en-US" sz="1600" dirty="0" smtClean="0">
                          <a:latin typeface="Franklin Gothic Book"/>
                          <a:cs typeface="Franklin Gothic Book"/>
                        </a:rPr>
                        <a:t>110</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kern="1200" dirty="0" smtClean="0">
                          <a:solidFill>
                            <a:schemeClr val="dk1"/>
                          </a:solidFill>
                          <a:latin typeface="Franklin Gothic Book"/>
                          <a:ea typeface="+mn-ea"/>
                          <a:cs typeface="Franklin Gothic Book"/>
                        </a:rPr>
                        <a:t>6.50 </a:t>
                      </a:r>
                      <a:r>
                        <a:rPr lang="en-US" sz="1600" kern="1200" dirty="0" smtClean="0">
                          <a:solidFill>
                            <a:schemeClr val="dk1"/>
                          </a:solidFill>
                          <a:latin typeface="Franklin Gothic Book"/>
                          <a:ea typeface="+mn-ea"/>
                          <a:cs typeface="Franklin Gothic Book"/>
                        </a:rPr>
                        <a:t>(</a:t>
                      </a:r>
                      <a:r>
                        <a:rPr lang="en-US" sz="1600" kern="1200" dirty="0" smtClean="0">
                          <a:solidFill>
                            <a:schemeClr val="dk1"/>
                          </a:solidFill>
                          <a:latin typeface="Franklin Gothic Book"/>
                          <a:ea typeface="+mn-ea"/>
                          <a:cs typeface="Franklin Gothic Book"/>
                        </a:rPr>
                        <a:t>1.64)</a:t>
                      </a:r>
                      <a:r>
                        <a:rPr lang="en-US" sz="1600" dirty="0" smtClean="0">
                          <a:latin typeface="Franklin Gothic Book"/>
                          <a:cs typeface="Franklin Gothic Book"/>
                        </a:rPr>
                        <a:t> </a:t>
                      </a:r>
                      <a:endParaRPr lang="en-US" sz="16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49000"/>
                      </a:srgbClr>
                    </a:solidFill>
                  </a:tcPr>
                </a:tc>
                <a:tc>
                  <a:txBody>
                    <a:bodyPr/>
                    <a:lstStyle/>
                    <a:p>
                      <a:pPr algn="ctr"/>
                      <a:r>
                        <a:rPr lang="en-US" sz="1600" kern="1200" dirty="0" smtClean="0">
                          <a:solidFill>
                            <a:schemeClr val="dk1"/>
                          </a:solidFill>
                          <a:latin typeface="Franklin Gothic Book"/>
                          <a:ea typeface="+mn-ea"/>
                          <a:cs typeface="Franklin Gothic Book"/>
                        </a:rPr>
                        <a:t>10.2773</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600" kern="1200" dirty="0" smtClean="0">
                          <a:solidFill>
                            <a:schemeClr val="dk1"/>
                          </a:solidFill>
                          <a:latin typeface="Franklin Gothic Book"/>
                          <a:ea typeface="+mn-ea"/>
                          <a:cs typeface="Franklin Gothic Book"/>
                        </a:rPr>
                        <a:t>1.6285</a:t>
                      </a:r>
                      <a:r>
                        <a:rPr lang="en-US" sz="1600" dirty="0" smtClean="0">
                          <a:latin typeface="Franklin Gothic Book"/>
                          <a:cs typeface="Franklin Gothic Book"/>
                        </a:rPr>
                        <a:t>    </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D9D9">
                        <a:alpha val="50000"/>
                      </a:srgbClr>
                    </a:solidFill>
                  </a:tcPr>
                </a:tc>
              </a:tr>
              <a:tr h="973291">
                <a:tc>
                  <a:txBody>
                    <a:bodyPr/>
                    <a:lstStyle/>
                    <a:p>
                      <a:r>
                        <a:rPr lang="en-US" sz="2400" kern="1200" dirty="0" smtClean="0">
                          <a:solidFill>
                            <a:schemeClr val="dk1"/>
                          </a:solidFill>
                          <a:latin typeface="Franklin Gothic Book"/>
                          <a:ea typeface="+mn-ea"/>
                          <a:cs typeface="Franklin Gothic Book"/>
                        </a:rPr>
                        <a:t>** Log of total artist subscriptions</a:t>
                      </a:r>
                      <a:endParaRPr lang="en-US" sz="2400" baseline="0" dirty="0" smtClean="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600" dirty="0" smtClean="0">
                          <a:latin typeface="Franklin Gothic Book"/>
                          <a:cs typeface="Franklin Gothic Book"/>
                        </a:rPr>
                        <a:t>57</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600" kern="1200" dirty="0" smtClean="0">
                          <a:solidFill>
                            <a:schemeClr val="dk1"/>
                          </a:solidFill>
                          <a:latin typeface="Franklin Gothic Book"/>
                          <a:ea typeface="+mn-ea"/>
                          <a:cs typeface="Franklin Gothic Book"/>
                        </a:rPr>
                        <a:t>6.08 </a:t>
                      </a:r>
                      <a:r>
                        <a:rPr lang="en-US" sz="1600" kern="1200" dirty="0" smtClean="0">
                          <a:solidFill>
                            <a:schemeClr val="dk1"/>
                          </a:solidFill>
                          <a:latin typeface="Franklin Gothic Book"/>
                          <a:ea typeface="+mn-ea"/>
                          <a:cs typeface="Franklin Gothic Book"/>
                        </a:rPr>
                        <a:t>(</a:t>
                      </a:r>
                      <a:r>
                        <a:rPr lang="en-US" sz="1600" kern="1200" dirty="0" smtClean="0">
                          <a:solidFill>
                            <a:schemeClr val="dk1"/>
                          </a:solidFill>
                          <a:latin typeface="Franklin Gothic Book"/>
                          <a:ea typeface="+mn-ea"/>
                          <a:cs typeface="Franklin Gothic Book"/>
                        </a:rPr>
                        <a:t>1.85)</a:t>
                      </a:r>
                      <a:r>
                        <a:rPr lang="en-US" sz="1600" dirty="0" smtClean="0">
                          <a:latin typeface="Franklin Gothic Book"/>
                          <a:cs typeface="Franklin Gothic Book"/>
                        </a:rPr>
                        <a:t> </a:t>
                      </a:r>
                      <a:endParaRPr lang="en-US" sz="16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50000"/>
                      </a:srgbClr>
                    </a:solidFill>
                  </a:tcPr>
                </a:tc>
                <a:tc>
                  <a:txBody>
                    <a:bodyPr/>
                    <a:lstStyle/>
                    <a:p>
                      <a:pPr algn="ctr"/>
                      <a:r>
                        <a:rPr lang="en-US" sz="1600" dirty="0" smtClean="0">
                          <a:latin typeface="Franklin Gothic Book"/>
                          <a:cs typeface="Franklin Gothic Book"/>
                        </a:rPr>
                        <a:t>74</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600" kern="1200" dirty="0" smtClean="0">
                          <a:solidFill>
                            <a:schemeClr val="dk1"/>
                          </a:solidFill>
                          <a:latin typeface="Franklin Gothic Book"/>
                          <a:ea typeface="+mn-ea"/>
                          <a:cs typeface="Franklin Gothic Book"/>
                        </a:rPr>
                        <a:t>4.56 </a:t>
                      </a:r>
                      <a:r>
                        <a:rPr lang="en-US" sz="1600" kern="1200" dirty="0" smtClean="0">
                          <a:solidFill>
                            <a:schemeClr val="dk1"/>
                          </a:solidFill>
                          <a:latin typeface="Franklin Gothic Book"/>
                          <a:ea typeface="+mn-ea"/>
                          <a:cs typeface="Franklin Gothic Book"/>
                        </a:rPr>
                        <a:t>(</a:t>
                      </a:r>
                      <a:r>
                        <a:rPr lang="en-US" sz="1600" kern="1200" dirty="0" smtClean="0">
                          <a:solidFill>
                            <a:schemeClr val="dk1"/>
                          </a:solidFill>
                          <a:latin typeface="Franklin Gothic Book"/>
                          <a:ea typeface="+mn-ea"/>
                          <a:cs typeface="Franklin Gothic Book"/>
                        </a:rPr>
                        <a:t>1.98)</a:t>
                      </a:r>
                      <a:r>
                        <a:rPr lang="en-US" sz="1600" dirty="0" smtClean="0">
                          <a:latin typeface="Franklin Gothic Book"/>
                          <a:cs typeface="Franklin Gothic Book"/>
                        </a:rPr>
                        <a:t> </a:t>
                      </a:r>
                      <a:endParaRPr lang="en-US" sz="1600" dirty="0">
                        <a:latin typeface="Franklin Gothic Book"/>
                        <a:cs typeface="Franklin Gothic Book"/>
                      </a:endParaRPr>
                    </a:p>
                  </a:txBody>
                  <a:tcPr anchor="ctr">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49000"/>
                      </a:srgbClr>
                    </a:solidFill>
                  </a:tcPr>
                </a:tc>
                <a:tc>
                  <a:txBody>
                    <a:bodyPr/>
                    <a:lstStyle/>
                    <a:p>
                      <a:pPr algn="ctr"/>
                      <a:r>
                        <a:rPr lang="en-US" sz="1600" kern="1200" dirty="0" smtClean="0">
                          <a:solidFill>
                            <a:schemeClr val="dk1"/>
                          </a:solidFill>
                          <a:latin typeface="Franklin Gothic Book"/>
                          <a:ea typeface="+mn-ea"/>
                          <a:cs typeface="Franklin Gothic Book"/>
                        </a:rPr>
                        <a:t>4.4823</a:t>
                      </a:r>
                      <a:r>
                        <a:rPr lang="en-US" sz="1600" dirty="0" smtClean="0">
                          <a:latin typeface="Franklin Gothic Book"/>
                          <a:cs typeface="Franklin Gothic Book"/>
                        </a:rPr>
                        <a:t>  </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algn="ctr"/>
                      <a:r>
                        <a:rPr lang="en-US" sz="1600" kern="1200" dirty="0" smtClean="0">
                          <a:solidFill>
                            <a:schemeClr val="dk1"/>
                          </a:solidFill>
                          <a:latin typeface="Franklin Gothic Book"/>
                          <a:ea typeface="+mn-ea"/>
                          <a:cs typeface="Franklin Gothic Book"/>
                        </a:rPr>
                        <a:t>0.7934</a:t>
                      </a:r>
                      <a:r>
                        <a:rPr lang="en-US" sz="1600" dirty="0" smtClean="0">
                          <a:latin typeface="Franklin Gothic Book"/>
                          <a:cs typeface="Franklin Gothic Book"/>
                        </a:rPr>
                        <a:t>  </a:t>
                      </a:r>
                      <a:endParaRPr lang="en-US" sz="1600" dirty="0">
                        <a:latin typeface="Franklin Gothic Book"/>
                        <a:cs typeface="Franklin Gothic Book"/>
                      </a:endParaRPr>
                    </a:p>
                  </a:txBody>
                  <a:tcPr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9D9D9">
                        <a:alpha val="50000"/>
                      </a:srgbClr>
                    </a:solidFill>
                  </a:tcPr>
                </a:tc>
              </a:tr>
            </a:tbl>
          </a:graphicData>
        </a:graphic>
      </p:graphicFrame>
      <p:sp>
        <p:nvSpPr>
          <p:cNvPr id="5" name="TextBox 4"/>
          <p:cNvSpPr txBox="1"/>
          <p:nvPr/>
        </p:nvSpPr>
        <p:spPr>
          <a:xfrm>
            <a:off x="1849778" y="5634696"/>
            <a:ext cx="5444444" cy="646331"/>
          </a:xfrm>
          <a:prstGeom prst="rect">
            <a:avLst/>
          </a:prstGeom>
          <a:noFill/>
        </p:spPr>
        <p:txBody>
          <a:bodyPr wrap="none" rtlCol="0">
            <a:spAutoFit/>
          </a:bodyPr>
          <a:lstStyle/>
          <a:p>
            <a:r>
              <a:rPr lang="en-US" dirty="0" smtClean="0">
                <a:latin typeface="Franklin Gothic Book"/>
                <a:cs typeface="Franklin Gothic Book"/>
              </a:rPr>
              <a:t>diff = mean(yes(1)) – mean(no(2)</a:t>
            </a:r>
            <a:r>
              <a:rPr lang="en-US" dirty="0" smtClean="0">
                <a:latin typeface="Franklin Gothic Book"/>
                <a:cs typeface="Franklin Gothic Book"/>
              </a:rPr>
              <a:t>); </a:t>
            </a:r>
            <a:r>
              <a:rPr lang="en-US" dirty="0" smtClean="0">
                <a:solidFill>
                  <a:srgbClr val="000000"/>
                </a:solidFill>
                <a:latin typeface="Franklin Gothic Book"/>
                <a:cs typeface="Franklin Gothic Book"/>
              </a:rPr>
              <a:t>**</a:t>
            </a:r>
            <a:r>
              <a:rPr lang="en-US" dirty="0" err="1" smtClean="0">
                <a:solidFill>
                  <a:srgbClr val="000000"/>
                </a:solidFill>
                <a:latin typeface="Franklin Gothic Book"/>
                <a:cs typeface="Franklin Gothic Book"/>
              </a:rPr>
              <a:t>p(T</a:t>
            </a:r>
            <a:r>
              <a:rPr lang="en-US" dirty="0" smtClean="0">
                <a:solidFill>
                  <a:srgbClr val="000000"/>
                </a:solidFill>
                <a:latin typeface="Franklin Gothic Book"/>
                <a:cs typeface="Franklin Gothic Book"/>
              </a:rPr>
              <a:t>&gt;</a:t>
            </a:r>
            <a:r>
              <a:rPr lang="en-US" dirty="0" err="1" smtClean="0">
                <a:solidFill>
                  <a:srgbClr val="000000"/>
                </a:solidFill>
                <a:latin typeface="Franklin Gothic Book"/>
                <a:cs typeface="Franklin Gothic Book"/>
              </a:rPr>
              <a:t>t</a:t>
            </a:r>
            <a:r>
              <a:rPr lang="en-US" dirty="0" smtClean="0">
                <a:solidFill>
                  <a:srgbClr val="000000"/>
                </a:solidFill>
                <a:latin typeface="Franklin Gothic Book"/>
                <a:cs typeface="Franklin Gothic Book"/>
              </a:rPr>
              <a:t>) = 0.0000</a:t>
            </a:r>
            <a:endParaRPr lang="en-US" dirty="0" smtClean="0">
              <a:solidFill>
                <a:srgbClr val="000000"/>
              </a:solidFill>
              <a:latin typeface="Franklin Gothic Medium"/>
              <a:cs typeface="Franklin Gothic Medium"/>
            </a:endParaRPr>
          </a:p>
          <a:p>
            <a:endParaRPr lang="en-US" dirty="0" smtClean="0">
              <a:latin typeface="Franklin Gothic Book"/>
              <a:cs typeface="Franklin Gothic Book"/>
            </a:endParaRPr>
          </a:p>
        </p:txBody>
      </p:sp>
      <p:sp>
        <p:nvSpPr>
          <p:cNvPr id="6" name="TextBox 5"/>
          <p:cNvSpPr txBox="1"/>
          <p:nvPr/>
        </p:nvSpPr>
        <p:spPr>
          <a:xfrm>
            <a:off x="747895" y="1369734"/>
            <a:ext cx="7648210" cy="553998"/>
          </a:xfrm>
          <a:prstGeom prst="rect">
            <a:avLst/>
          </a:prstGeom>
          <a:noFill/>
        </p:spPr>
        <p:txBody>
          <a:bodyPr wrap="none" rtlCol="0">
            <a:spAutoFit/>
          </a:bodyPr>
          <a:lstStyle/>
          <a:p>
            <a:r>
              <a:rPr lang="en-US" sz="3000" dirty="0" smtClean="0">
                <a:latin typeface="Franklin Gothic Book"/>
                <a:cs typeface="Franklin Gothic Book"/>
              </a:rPr>
              <a:t>“With great power comes great responsibility.”</a:t>
            </a:r>
            <a:endParaRPr lang="en-US" sz="3000"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748848" y="2393621"/>
            <a:ext cx="3676876" cy="1938992"/>
          </a:xfrm>
          <a:prstGeom prst="rect">
            <a:avLst/>
          </a:prstGeom>
          <a:noFill/>
        </p:spPr>
        <p:txBody>
          <a:bodyPr wrap="square" rtlCol="0">
            <a:spAutoFit/>
          </a:bodyPr>
          <a:lstStyle/>
          <a:p>
            <a:r>
              <a:rPr lang="en-US" sz="6000" dirty="0" smtClean="0">
                <a:solidFill>
                  <a:srgbClr val="2B005B"/>
                </a:solidFill>
                <a:latin typeface="Franklin Gothic Medium"/>
                <a:cs typeface="Franklin Gothic Medium"/>
              </a:rPr>
              <a:t>Future Work</a:t>
            </a:r>
            <a:endParaRPr lang="en-US" sz="6000" dirty="0">
              <a:solidFill>
                <a:srgbClr val="2B005B"/>
              </a:solidFill>
              <a:latin typeface="Franklin Gothic Medium"/>
              <a:cs typeface="Franklin Gothic Medium"/>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B005B"/>
                </a:solidFill>
              </a:rPr>
              <a:t>Proprietary Metadata Sources</a:t>
            </a:r>
            <a:endParaRPr lang="en-US" dirty="0">
              <a:solidFill>
                <a:srgbClr val="2B005B"/>
              </a:solidFill>
            </a:endParaRPr>
          </a:p>
        </p:txBody>
      </p:sp>
      <p:pic>
        <p:nvPicPr>
          <p:cNvPr id="5" name="Picture 4" descr="gracenote.png"/>
          <p:cNvPicPr>
            <a:picLocks noChangeAspect="1"/>
          </p:cNvPicPr>
          <p:nvPr/>
        </p:nvPicPr>
        <p:blipFill>
          <a:blip r:embed="rId3"/>
          <a:stretch>
            <a:fillRect/>
          </a:stretch>
        </p:blipFill>
        <p:spPr>
          <a:xfrm>
            <a:off x="250576" y="1491586"/>
            <a:ext cx="4321424" cy="1395106"/>
          </a:xfrm>
          <a:prstGeom prst="rect">
            <a:avLst/>
          </a:prstGeom>
        </p:spPr>
      </p:pic>
      <p:pic>
        <p:nvPicPr>
          <p:cNvPr id="6" name="Picture 5" descr="allmusic_01.png"/>
          <p:cNvPicPr>
            <a:picLocks noChangeAspect="1"/>
          </p:cNvPicPr>
          <p:nvPr/>
        </p:nvPicPr>
        <p:blipFill>
          <a:blip r:embed="rId4"/>
          <a:stretch>
            <a:fillRect/>
          </a:stretch>
        </p:blipFill>
        <p:spPr>
          <a:xfrm>
            <a:off x="4904662" y="777710"/>
            <a:ext cx="3340725" cy="2505543"/>
          </a:xfrm>
          <a:prstGeom prst="rect">
            <a:avLst/>
          </a:prstGeom>
        </p:spPr>
      </p:pic>
      <p:sp>
        <p:nvSpPr>
          <p:cNvPr id="22" name="TextBox 21"/>
          <p:cNvSpPr txBox="1"/>
          <p:nvPr/>
        </p:nvSpPr>
        <p:spPr>
          <a:xfrm>
            <a:off x="4904662" y="3071090"/>
            <a:ext cx="3440265" cy="3170099"/>
          </a:xfrm>
          <a:prstGeom prst="rect">
            <a:avLst/>
          </a:prstGeom>
          <a:noFill/>
        </p:spPr>
        <p:txBody>
          <a:bodyPr wrap="none" rtlCol="0">
            <a:spAutoFit/>
          </a:bodyPr>
          <a:lstStyle/>
          <a:p>
            <a:r>
              <a:rPr lang="en-US" sz="4000" dirty="0" smtClean="0">
                <a:latin typeface="Franklin Gothic Book"/>
                <a:cs typeface="Franklin Gothic Book"/>
              </a:rPr>
              <a:t>— iTunes</a:t>
            </a:r>
          </a:p>
          <a:p>
            <a:r>
              <a:rPr lang="en-US" sz="4000" dirty="0" smtClean="0">
                <a:latin typeface="Franklin Gothic Book"/>
                <a:cs typeface="Franklin Gothic Book"/>
              </a:rPr>
              <a:t>— </a:t>
            </a:r>
            <a:r>
              <a:rPr lang="en-US" sz="4000" dirty="0" err="1" smtClean="0">
                <a:latin typeface="Franklin Gothic Book"/>
                <a:cs typeface="Franklin Gothic Book"/>
              </a:rPr>
              <a:t>Spotify</a:t>
            </a:r>
            <a:endParaRPr lang="en-US" sz="4000" dirty="0" smtClean="0">
              <a:latin typeface="Franklin Gothic Book"/>
              <a:cs typeface="Franklin Gothic Book"/>
            </a:endParaRPr>
          </a:p>
          <a:p>
            <a:r>
              <a:rPr lang="en-US" sz="4000" dirty="0" smtClean="0">
                <a:latin typeface="Franklin Gothic Book"/>
                <a:cs typeface="Franklin Gothic Book"/>
              </a:rPr>
              <a:t>— Ticketmaster</a:t>
            </a:r>
          </a:p>
          <a:p>
            <a:r>
              <a:rPr lang="en-US" sz="4000" dirty="0" smtClean="0">
                <a:latin typeface="Franklin Gothic Book"/>
                <a:cs typeface="Franklin Gothic Book"/>
              </a:rPr>
              <a:t>— Napster</a:t>
            </a:r>
          </a:p>
          <a:p>
            <a:r>
              <a:rPr lang="en-US" sz="4000" dirty="0" smtClean="0">
                <a:latin typeface="Franklin Gothic Book"/>
                <a:cs typeface="Franklin Gothic Book"/>
              </a:rPr>
              <a:t>— Borders</a:t>
            </a:r>
          </a:p>
        </p:txBody>
      </p:sp>
      <p:sp>
        <p:nvSpPr>
          <p:cNvPr id="23" name="TextBox 22"/>
          <p:cNvSpPr txBox="1"/>
          <p:nvPr/>
        </p:nvSpPr>
        <p:spPr>
          <a:xfrm>
            <a:off x="1207978" y="3071090"/>
            <a:ext cx="2887479" cy="3170099"/>
          </a:xfrm>
          <a:prstGeom prst="rect">
            <a:avLst/>
          </a:prstGeom>
          <a:noFill/>
        </p:spPr>
        <p:txBody>
          <a:bodyPr wrap="none" rtlCol="0">
            <a:spAutoFit/>
          </a:bodyPr>
          <a:lstStyle/>
          <a:p>
            <a:r>
              <a:rPr lang="en-US" sz="4000" dirty="0" smtClean="0">
                <a:latin typeface="Franklin Gothic Book"/>
                <a:cs typeface="Franklin Gothic Book"/>
              </a:rPr>
              <a:t>— iTunes</a:t>
            </a:r>
          </a:p>
          <a:p>
            <a:r>
              <a:rPr lang="en-US" sz="4000" dirty="0" smtClean="0">
                <a:latin typeface="Franklin Gothic Book"/>
                <a:cs typeface="Franklin Gothic Book"/>
              </a:rPr>
              <a:t>— </a:t>
            </a:r>
            <a:r>
              <a:rPr lang="en-US" sz="4000" dirty="0" err="1" smtClean="0">
                <a:latin typeface="Franklin Gothic Book"/>
                <a:cs typeface="Franklin Gothic Book"/>
              </a:rPr>
              <a:t>TuneUp</a:t>
            </a:r>
            <a:endParaRPr lang="en-US" sz="4000" dirty="0" smtClean="0">
              <a:latin typeface="Franklin Gothic Book"/>
              <a:cs typeface="Franklin Gothic Book"/>
            </a:endParaRPr>
          </a:p>
          <a:p>
            <a:r>
              <a:rPr lang="en-US" sz="4000" dirty="0" smtClean="0">
                <a:latin typeface="Franklin Gothic Book"/>
                <a:cs typeface="Franklin Gothic Book"/>
              </a:rPr>
              <a:t>— Mitsubishi</a:t>
            </a:r>
          </a:p>
          <a:p>
            <a:r>
              <a:rPr lang="en-US" sz="4000" dirty="0" smtClean="0">
                <a:latin typeface="Franklin Gothic Book"/>
                <a:cs typeface="Franklin Gothic Book"/>
              </a:rPr>
              <a:t>— Mercedes</a:t>
            </a:r>
          </a:p>
          <a:p>
            <a:r>
              <a:rPr lang="en-US" sz="4000" dirty="0" smtClean="0">
                <a:latin typeface="Franklin Gothic Book"/>
                <a:cs typeface="Franklin Gothic Book"/>
              </a:rPr>
              <a:t>— </a:t>
            </a:r>
            <a:r>
              <a:rPr lang="en-US" sz="4000" dirty="0" err="1" smtClean="0">
                <a:latin typeface="Franklin Gothic Book"/>
                <a:cs typeface="Franklin Gothic Book"/>
              </a:rPr>
              <a:t>at&amp;t</a:t>
            </a:r>
            <a:endParaRPr lang="en-US" sz="4000" dirty="0" smtClean="0">
              <a:latin typeface="Franklin Gothic Book"/>
              <a:cs typeface="Franklin Gothic Book"/>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2B005B"/>
                </a:solidFill>
              </a:rPr>
              <a:t>Future Work</a:t>
            </a:r>
            <a:endParaRPr lang="en-US" sz="2667" dirty="0">
              <a:solidFill>
                <a:srgbClr val="2B005B"/>
              </a:solidFill>
            </a:endParaRPr>
          </a:p>
        </p:txBody>
      </p:sp>
      <p:sp>
        <p:nvSpPr>
          <p:cNvPr id="5" name="TextBox 4"/>
          <p:cNvSpPr txBox="1"/>
          <p:nvPr/>
        </p:nvSpPr>
        <p:spPr>
          <a:xfrm>
            <a:off x="832417" y="1417638"/>
            <a:ext cx="7622086" cy="6401753"/>
          </a:xfrm>
          <a:prstGeom prst="rect">
            <a:avLst/>
          </a:prstGeom>
          <a:noFill/>
        </p:spPr>
        <p:txBody>
          <a:bodyPr wrap="square" rtlCol="0">
            <a:spAutoFit/>
          </a:bodyPr>
          <a:lstStyle/>
          <a:p>
            <a:pPr lvl="0"/>
            <a:r>
              <a:rPr lang="en-US" sz="3000" dirty="0" smtClean="0">
                <a:latin typeface="Franklin Gothic Book"/>
                <a:cs typeface="Franklin Gothic Book"/>
              </a:rPr>
              <a:t>Application of the CCCE framework</a:t>
            </a:r>
          </a:p>
          <a:p>
            <a:pPr lvl="0"/>
            <a:endParaRPr lang="en-US" sz="3000" dirty="0" smtClean="0">
              <a:latin typeface="Franklin Gothic Book"/>
              <a:cs typeface="Franklin Gothic Book"/>
            </a:endParaRPr>
          </a:p>
          <a:p>
            <a:pPr lvl="0"/>
            <a:r>
              <a:rPr lang="en-US" sz="3000" dirty="0" smtClean="0">
                <a:latin typeface="Franklin Gothic Book"/>
                <a:cs typeface="Franklin Gothic Book"/>
              </a:rPr>
              <a:t>Women and cultural commons</a:t>
            </a:r>
          </a:p>
          <a:p>
            <a:pPr lvl="0"/>
            <a:endParaRPr lang="en-US" sz="3000" dirty="0" smtClean="0">
              <a:latin typeface="Franklin Gothic Book"/>
              <a:cs typeface="Franklin Gothic Book"/>
            </a:endParaRPr>
          </a:p>
          <a:p>
            <a:pPr lvl="0"/>
            <a:r>
              <a:rPr lang="en-US" sz="3000" dirty="0" smtClean="0">
                <a:latin typeface="Franklin Gothic Book"/>
                <a:cs typeface="Franklin Gothic Book"/>
              </a:rPr>
              <a:t>Comparisons between MusicBrainz and Wikipedia and F/OSS</a:t>
            </a:r>
          </a:p>
          <a:p>
            <a:pPr lvl="0"/>
            <a:endParaRPr lang="en-US" sz="3000" dirty="0" smtClean="0">
              <a:latin typeface="Franklin Gothic Book"/>
              <a:cs typeface="Franklin Gothic Book"/>
            </a:endParaRPr>
          </a:p>
          <a:p>
            <a:pPr lvl="0"/>
            <a:r>
              <a:rPr lang="en-US" sz="3000" dirty="0" smtClean="0">
                <a:latin typeface="Franklin Gothic Book"/>
                <a:cs typeface="Franklin Gothic Book"/>
              </a:rPr>
              <a:t>MusicBrainz vs. music metadata sources</a:t>
            </a:r>
          </a:p>
          <a:p>
            <a:pPr lvl="0"/>
            <a:endParaRPr lang="en-US" sz="3000" dirty="0" smtClean="0">
              <a:latin typeface="Franklin Gothic Book"/>
              <a:cs typeface="Franklin Gothic Book"/>
            </a:endParaRPr>
          </a:p>
          <a:p>
            <a:pPr lvl="0"/>
            <a:r>
              <a:rPr lang="en-US" sz="3000" dirty="0" smtClean="0">
                <a:latin typeface="Franklin Gothic Book"/>
                <a:cs typeface="Franklin Gothic Book"/>
              </a:rPr>
              <a:t>MusicBrainz and Last.fm</a:t>
            </a:r>
          </a:p>
          <a:p>
            <a:pPr lvl="0"/>
            <a:endParaRPr lang="en-US" sz="3000" dirty="0" smtClean="0">
              <a:latin typeface="Franklin Gothic Book"/>
              <a:cs typeface="Franklin Gothic Book"/>
            </a:endParaRPr>
          </a:p>
          <a:p>
            <a:pPr lvl="0">
              <a:buFontTx/>
              <a:buChar char="•"/>
            </a:pPr>
            <a:endParaRPr lang="en-US" sz="3000" dirty="0" smtClean="0">
              <a:latin typeface="Franklin Gothic Book"/>
              <a:cs typeface="Franklin Gothic Book"/>
            </a:endParaRPr>
          </a:p>
          <a:p>
            <a:pPr lvl="0">
              <a:buFontTx/>
              <a:buChar char="•"/>
            </a:pPr>
            <a:endParaRPr lang="en-US" sz="5000" dirty="0" smtClean="0">
              <a:latin typeface="Franklin Gothic Book"/>
              <a:cs typeface="Franklin Gothic Book"/>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748848" y="2393621"/>
            <a:ext cx="3676876" cy="1754327"/>
          </a:xfrm>
          <a:prstGeom prst="rect">
            <a:avLst/>
          </a:prstGeom>
          <a:noFill/>
        </p:spPr>
        <p:txBody>
          <a:bodyPr wrap="square" rtlCol="0">
            <a:spAutoFit/>
          </a:bodyPr>
          <a:lstStyle/>
          <a:p>
            <a:r>
              <a:rPr lang="en-US" sz="6000" dirty="0" smtClean="0">
                <a:solidFill>
                  <a:srgbClr val="2B005B"/>
                </a:solidFill>
                <a:latin typeface="Franklin Gothic Medium"/>
                <a:cs typeface="Franklin Gothic Medium"/>
              </a:rPr>
              <a:t>Q&amp;A</a:t>
            </a:r>
          </a:p>
          <a:p>
            <a:r>
              <a:rPr lang="en-US" sz="4800" dirty="0" smtClean="0">
                <a:solidFill>
                  <a:srgbClr val="2B005B"/>
                </a:solidFill>
                <a:latin typeface="Franklin Gothic Medium"/>
                <a:cs typeface="Franklin Gothic Medium"/>
              </a:rPr>
              <a:t>(thank you!)</a:t>
            </a:r>
            <a:endParaRPr lang="en-US" sz="4800" dirty="0">
              <a:solidFill>
                <a:srgbClr val="2B005B"/>
              </a:solidFill>
              <a:latin typeface="Franklin Gothic Medium"/>
              <a:cs typeface="Franklin Gothic Medium"/>
            </a:endParaRPr>
          </a:p>
        </p:txBody>
      </p:sp>
      <p:sp>
        <p:nvSpPr>
          <p:cNvPr id="3" name="TextBox 2"/>
          <p:cNvSpPr txBox="1"/>
          <p:nvPr/>
        </p:nvSpPr>
        <p:spPr>
          <a:xfrm>
            <a:off x="530774" y="909977"/>
            <a:ext cx="4168679" cy="2308324"/>
          </a:xfrm>
          <a:prstGeom prst="rect">
            <a:avLst/>
          </a:prstGeom>
          <a:noFill/>
        </p:spPr>
        <p:txBody>
          <a:bodyPr wrap="none" rtlCol="0">
            <a:spAutoFit/>
          </a:bodyPr>
          <a:lstStyle/>
          <a:p>
            <a:r>
              <a:rPr lang="en-US" sz="2400" dirty="0" smtClean="0">
                <a:latin typeface="Franklin Gothic Medium"/>
                <a:cs typeface="Franklin Gothic Medium"/>
              </a:rPr>
              <a:t>Jess Hemerly</a:t>
            </a:r>
          </a:p>
          <a:p>
            <a:r>
              <a:rPr lang="en-US" sz="2400" dirty="0" err="1" smtClean="0">
                <a:latin typeface="Franklin Gothic Book"/>
                <a:cs typeface="Franklin Gothic Book"/>
              </a:rPr>
              <a:t>jhemerly@ischool.berkeley.edu</a:t>
            </a:r>
            <a:endParaRPr lang="en-US" sz="2400" dirty="0" smtClean="0">
              <a:latin typeface="Franklin Gothic Book"/>
              <a:cs typeface="Franklin Gothic Book"/>
            </a:endParaRPr>
          </a:p>
          <a:p>
            <a:endParaRPr lang="en-US" sz="2400" dirty="0" smtClean="0">
              <a:latin typeface="Franklin Gothic Book"/>
              <a:cs typeface="Franklin Gothic Book"/>
            </a:endParaRPr>
          </a:p>
          <a:p>
            <a:r>
              <a:rPr lang="en-US" sz="2400" dirty="0" smtClean="0">
                <a:latin typeface="Franklin Gothic Medium"/>
                <a:cs typeface="Franklin Gothic Medium"/>
              </a:rPr>
              <a:t>MusicBrainz</a:t>
            </a:r>
          </a:p>
          <a:p>
            <a:r>
              <a:rPr lang="en-US" sz="2400" dirty="0" err="1" smtClean="0">
                <a:latin typeface="Franklin Gothic Book"/>
                <a:cs typeface="Franklin Gothic Book"/>
              </a:rPr>
              <a:t>musicbrainz.org</a:t>
            </a:r>
            <a:endParaRPr lang="en-US" sz="2400" dirty="0" smtClean="0">
              <a:latin typeface="Franklin Gothic Book"/>
              <a:cs typeface="Franklin Gothic Book"/>
            </a:endParaRPr>
          </a:p>
          <a:p>
            <a:endParaRPr lang="en-US" sz="2400" dirty="0" smtClean="0">
              <a:latin typeface="Franklin Gothic Book"/>
              <a:cs typeface="Franklin Gothic Book"/>
            </a:endParaRPr>
          </a:p>
        </p:txBody>
      </p:sp>
      <p:sp>
        <p:nvSpPr>
          <p:cNvPr id="5" name="TextBox 4"/>
          <p:cNvSpPr txBox="1"/>
          <p:nvPr/>
        </p:nvSpPr>
        <p:spPr>
          <a:xfrm>
            <a:off x="727964" y="4739461"/>
            <a:ext cx="5186837" cy="1231106"/>
          </a:xfrm>
          <a:prstGeom prst="rect">
            <a:avLst/>
          </a:prstGeom>
          <a:noFill/>
        </p:spPr>
        <p:txBody>
          <a:bodyPr wrap="none" rtlCol="0">
            <a:spAutoFit/>
          </a:bodyPr>
          <a:lstStyle/>
          <a:p>
            <a:r>
              <a:rPr lang="en-US" sz="2600" dirty="0" smtClean="0">
                <a:latin typeface="Franklin Gothic Medium"/>
                <a:cs typeface="Franklin Gothic Medium"/>
              </a:rPr>
              <a:t>Full Report</a:t>
            </a:r>
          </a:p>
          <a:p>
            <a:r>
              <a:rPr lang="en-US" sz="2400" dirty="0" smtClean="0">
                <a:latin typeface="Frankli "/>
                <a:cs typeface="Frankli "/>
              </a:rPr>
              <a:t>www.ischool.berkeley.edu/programs/</a:t>
            </a:r>
          </a:p>
          <a:p>
            <a:r>
              <a:rPr lang="en-US" sz="2400" dirty="0" smtClean="0">
                <a:latin typeface="Frankli "/>
                <a:cs typeface="Frankli "/>
              </a:rPr>
              <a:t>Masters/projects/2011/musicbrainz</a:t>
            </a:r>
            <a:endParaRPr lang="en-US" sz="2400" dirty="0">
              <a:latin typeface="Frankli "/>
              <a:cs typeface="Frankli "/>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txBox="1">
            <a:spLocks/>
          </p:cNvSpPr>
          <p:nvPr/>
        </p:nvSpPr>
        <p:spPr>
          <a:xfrm>
            <a:off x="609600" y="3829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B005B"/>
                </a:solidFill>
                <a:effectLst/>
                <a:uLnTx/>
                <a:uFillTx/>
                <a:latin typeface="Franklin Gothic Medium"/>
                <a:ea typeface="+mj-ea"/>
                <a:cs typeface="Franklin Gothic Medium"/>
              </a:rPr>
              <a:t>Community Metadata Sources</a:t>
            </a:r>
            <a:endParaRPr kumimoji="0" lang="en-US" sz="4400" b="0" i="0" u="none" strike="noStrike" kern="1200" cap="none" spc="0" normalizeH="0" baseline="0" noProof="0" dirty="0">
              <a:ln>
                <a:noFill/>
              </a:ln>
              <a:solidFill>
                <a:srgbClr val="2B005B"/>
              </a:solidFill>
              <a:effectLst/>
              <a:uLnTx/>
              <a:uFillTx/>
              <a:latin typeface="Franklin Gothic Medium"/>
              <a:ea typeface="+mj-ea"/>
              <a:cs typeface="Franklin Gothic Medium"/>
            </a:endParaRPr>
          </a:p>
        </p:txBody>
      </p:sp>
      <p:pic>
        <p:nvPicPr>
          <p:cNvPr id="3" name="Picture 2" descr="freedb.jpg"/>
          <p:cNvPicPr>
            <a:picLocks noChangeAspect="1"/>
          </p:cNvPicPr>
          <p:nvPr/>
        </p:nvPicPr>
        <p:blipFill>
          <a:blip r:embed="rId3"/>
          <a:stretch>
            <a:fillRect/>
          </a:stretch>
        </p:blipFill>
        <p:spPr>
          <a:xfrm>
            <a:off x="2889790" y="2125142"/>
            <a:ext cx="4074557" cy="1303858"/>
          </a:xfrm>
          <a:prstGeom prst="rect">
            <a:avLst/>
          </a:prstGeom>
        </p:spPr>
      </p:pic>
      <p:pic>
        <p:nvPicPr>
          <p:cNvPr id="5" name="Picture 4" descr="500x250-discogs.jpg"/>
          <p:cNvPicPr>
            <a:picLocks noChangeAspect="1"/>
          </p:cNvPicPr>
          <p:nvPr/>
        </p:nvPicPr>
        <p:blipFill>
          <a:blip r:embed="rId4"/>
          <a:srcRect l="20819" t="27118" r="20466" b="24170"/>
          <a:stretch>
            <a:fillRect/>
          </a:stretch>
        </p:blipFill>
        <p:spPr>
          <a:xfrm>
            <a:off x="4927069" y="3923062"/>
            <a:ext cx="3912131" cy="1622816"/>
          </a:xfrm>
          <a:prstGeom prst="rect">
            <a:avLst/>
          </a:prstGeom>
        </p:spPr>
      </p:pic>
      <p:pic>
        <p:nvPicPr>
          <p:cNvPr id="6" name="Picture 5" descr="MusicBrainzLogo.png"/>
          <p:cNvPicPr>
            <a:picLocks noChangeAspect="1"/>
          </p:cNvPicPr>
          <p:nvPr/>
        </p:nvPicPr>
        <p:blipFill>
          <a:blip r:embed="rId5"/>
          <a:srcRect l="14440" t="58435" r="14884" b="-9029"/>
          <a:stretch>
            <a:fillRect/>
          </a:stretch>
        </p:blipFill>
        <p:spPr>
          <a:xfrm>
            <a:off x="915960" y="3429000"/>
            <a:ext cx="3233781" cy="27610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gnu.gif"/>
          <p:cNvPicPr>
            <a:picLocks noChangeAspect="1"/>
          </p:cNvPicPr>
          <p:nvPr/>
        </p:nvPicPr>
        <p:blipFill>
          <a:blip r:embed="rId3"/>
          <a:stretch>
            <a:fillRect/>
          </a:stretch>
        </p:blipFill>
        <p:spPr>
          <a:xfrm>
            <a:off x="5500580" y="4364883"/>
            <a:ext cx="1893617" cy="1878468"/>
          </a:xfrm>
          <a:prstGeom prst="rect">
            <a:avLst/>
          </a:prstGeom>
        </p:spPr>
      </p:pic>
      <p:pic>
        <p:nvPicPr>
          <p:cNvPr id="4" name="Picture 3" descr="logo-creative-commons.jpg"/>
          <p:cNvPicPr>
            <a:picLocks noChangeAspect="1"/>
          </p:cNvPicPr>
          <p:nvPr/>
        </p:nvPicPr>
        <p:blipFill>
          <a:blip r:embed="rId4"/>
          <a:stretch>
            <a:fillRect/>
          </a:stretch>
        </p:blipFill>
        <p:spPr>
          <a:xfrm>
            <a:off x="1687491" y="4290262"/>
            <a:ext cx="2187809" cy="2187809"/>
          </a:xfrm>
          <a:prstGeom prst="rect">
            <a:avLst/>
          </a:prstGeom>
        </p:spPr>
      </p:pic>
      <p:pic>
        <p:nvPicPr>
          <p:cNvPr id="6" name="Picture 5" descr="MusicBrainzLogo.png"/>
          <p:cNvPicPr>
            <a:picLocks noChangeAspect="1"/>
          </p:cNvPicPr>
          <p:nvPr/>
        </p:nvPicPr>
        <p:blipFill>
          <a:blip r:embed="rId5"/>
          <a:srcRect l="14440" t="58435" r="14884" b="-9029"/>
          <a:stretch>
            <a:fillRect/>
          </a:stretch>
        </p:blipFill>
        <p:spPr>
          <a:xfrm>
            <a:off x="2352748" y="87237"/>
            <a:ext cx="4438504" cy="3789595"/>
          </a:xfrm>
          <a:prstGeom prst="rect">
            <a:avLst/>
          </a:prstGeom>
        </p:spPr>
      </p:pic>
      <p:pic>
        <p:nvPicPr>
          <p:cNvPr id="5" name="Picture 4" descr="Logo-PublicDomain.gif"/>
          <p:cNvPicPr>
            <a:picLocks noChangeAspect="1"/>
          </p:cNvPicPr>
          <p:nvPr/>
        </p:nvPicPr>
        <p:blipFill>
          <a:blip r:embed="rId6"/>
          <a:stretch>
            <a:fillRect/>
          </a:stretch>
        </p:blipFill>
        <p:spPr>
          <a:xfrm>
            <a:off x="3863922" y="4578782"/>
            <a:ext cx="1416155" cy="1706211"/>
          </a:xfrm>
          <a:prstGeom prst="rect">
            <a:avLst/>
          </a:prstGeom>
        </p:spPr>
      </p:pic>
      <p:sp>
        <p:nvSpPr>
          <p:cNvPr id="7" name="TextBox 6"/>
          <p:cNvSpPr txBox="1"/>
          <p:nvPr/>
        </p:nvSpPr>
        <p:spPr>
          <a:xfrm>
            <a:off x="898198" y="3519141"/>
            <a:ext cx="7347603" cy="499282"/>
          </a:xfrm>
          <a:prstGeom prst="rect">
            <a:avLst/>
          </a:prstGeom>
          <a:noFill/>
        </p:spPr>
        <p:txBody>
          <a:bodyPr wrap="square" rtlCol="0">
            <a:spAutoFit/>
          </a:bodyPr>
          <a:lstStyle/>
          <a:p>
            <a:pPr algn="ctr">
              <a:lnSpc>
                <a:spcPts val="2800"/>
              </a:lnSpc>
            </a:pPr>
            <a:r>
              <a:rPr lang="en-US" sz="4200" dirty="0" smtClean="0">
                <a:solidFill>
                  <a:srgbClr val="2B005B"/>
                </a:solidFill>
                <a:latin typeface="Franklin Gothic Medium"/>
                <a:cs typeface="Franklin Gothic Medium"/>
              </a:rPr>
              <a:t>Intellectual Property Scheme</a:t>
            </a:r>
            <a:endParaRPr lang="en-US" sz="4200" dirty="0">
              <a:solidFill>
                <a:srgbClr val="2B005B"/>
              </a:solidFill>
              <a:latin typeface="Franklin Gothic Medium"/>
              <a:cs typeface="Franklin Gothic Medium"/>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138"/>
            <a:ext cx="8229600" cy="1143000"/>
          </a:xfrm>
        </p:spPr>
        <p:txBody>
          <a:bodyPr>
            <a:normAutofit/>
          </a:bodyPr>
          <a:lstStyle/>
          <a:p>
            <a:r>
              <a:rPr lang="en-US" dirty="0" smtClean="0">
                <a:solidFill>
                  <a:srgbClr val="2B005B"/>
                </a:solidFill>
              </a:rPr>
              <a:t>Use Case 1: Sloppy Syntax</a:t>
            </a:r>
            <a:endParaRPr lang="en-US" dirty="0">
              <a:solidFill>
                <a:srgbClr val="2B005B"/>
              </a:solidFill>
            </a:endParaRPr>
          </a:p>
        </p:txBody>
      </p:sp>
      <p:pic>
        <p:nvPicPr>
          <p:cNvPr id="7" name="Picture 6" descr="badmetadata.png"/>
          <p:cNvPicPr>
            <a:picLocks noChangeAspect="1"/>
          </p:cNvPicPr>
          <p:nvPr/>
        </p:nvPicPr>
        <p:blipFill>
          <a:blip r:embed="rId3"/>
          <a:stretch>
            <a:fillRect/>
          </a:stretch>
        </p:blipFill>
        <p:spPr>
          <a:xfrm>
            <a:off x="3743302" y="1428096"/>
            <a:ext cx="5359064" cy="4001807"/>
          </a:xfrm>
          <a:prstGeom prst="rect">
            <a:avLst/>
          </a:prstGeom>
        </p:spPr>
      </p:pic>
      <p:pic>
        <p:nvPicPr>
          <p:cNvPr id="8" name="Picture 7" descr="straightouttacompton.jpg"/>
          <p:cNvPicPr>
            <a:picLocks noChangeAspect="1"/>
          </p:cNvPicPr>
          <p:nvPr/>
        </p:nvPicPr>
        <p:blipFill>
          <a:blip r:embed="rId4"/>
          <a:stretch>
            <a:fillRect/>
          </a:stretch>
        </p:blipFill>
        <p:spPr>
          <a:xfrm>
            <a:off x="111551" y="1536647"/>
            <a:ext cx="3647844" cy="36478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ong-poem.jpg"/>
          <p:cNvPicPr>
            <a:picLocks noChangeAspect="1"/>
          </p:cNvPicPr>
          <p:nvPr/>
        </p:nvPicPr>
        <p:blipFill>
          <a:blip r:embed="rId3"/>
          <a:stretch>
            <a:fillRect/>
          </a:stretch>
        </p:blipFill>
        <p:spPr>
          <a:xfrm>
            <a:off x="1846256" y="1023931"/>
            <a:ext cx="5493121" cy="5493121"/>
          </a:xfrm>
          <a:prstGeom prst="rect">
            <a:avLst/>
          </a:prstGeom>
        </p:spPr>
      </p:pic>
      <p:sp>
        <p:nvSpPr>
          <p:cNvPr id="4" name="Title 2"/>
          <p:cNvSpPr txBox="1">
            <a:spLocks/>
          </p:cNvSpPr>
          <p:nvPr/>
        </p:nvSpPr>
        <p:spPr>
          <a:xfrm>
            <a:off x="609600" y="3829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B005B"/>
                </a:solidFill>
                <a:effectLst/>
                <a:uLnTx/>
                <a:uFillTx/>
                <a:latin typeface="Franklin Gothic Medium"/>
                <a:ea typeface="+mj-ea"/>
                <a:cs typeface="Franklin Gothic Medium"/>
              </a:rPr>
              <a:t>Use Case 2: Weird Tunes</a:t>
            </a:r>
            <a:endParaRPr kumimoji="0" lang="en-US" sz="4400" b="0" i="0" u="none" strike="noStrike" kern="1200" cap="none" spc="0" normalizeH="0" baseline="0" noProof="0" dirty="0">
              <a:ln>
                <a:noFill/>
              </a:ln>
              <a:solidFill>
                <a:srgbClr val="2B005B"/>
              </a:solidFill>
              <a:effectLst/>
              <a:uLnTx/>
              <a:uFillTx/>
              <a:latin typeface="Franklin Gothic Medium"/>
              <a:ea typeface="+mj-ea"/>
              <a:cs typeface="Franklin Gothic Medium"/>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txBox="1">
            <a:spLocks/>
          </p:cNvSpPr>
          <p:nvPr/>
        </p:nvSpPr>
        <p:spPr>
          <a:xfrm>
            <a:off x="609600" y="3829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2B005B"/>
                </a:solidFill>
                <a:effectLst/>
                <a:uLnTx/>
                <a:uFillTx/>
                <a:latin typeface="Franklin Gothic Medium"/>
                <a:ea typeface="+mj-ea"/>
                <a:cs typeface="Franklin Gothic Medium"/>
              </a:rPr>
              <a:t>Use Case 3: F/OSS Music Player</a:t>
            </a:r>
            <a:endParaRPr kumimoji="0" lang="en-US" sz="4400" b="0" i="0" u="none" strike="noStrike" kern="1200" cap="none" spc="0" normalizeH="0" baseline="0" noProof="0" dirty="0">
              <a:ln>
                <a:noFill/>
              </a:ln>
              <a:solidFill>
                <a:srgbClr val="2B005B"/>
              </a:solidFill>
              <a:effectLst/>
              <a:uLnTx/>
              <a:uFillTx/>
              <a:latin typeface="Franklin Gothic Medium"/>
              <a:ea typeface="+mj-ea"/>
              <a:cs typeface="Franklin Gothic Medium"/>
            </a:endParaRPr>
          </a:p>
        </p:txBody>
      </p:sp>
      <p:pic>
        <p:nvPicPr>
          <p:cNvPr id="7" name="Picture 6" descr="songbird_logo.jpg"/>
          <p:cNvPicPr>
            <a:picLocks noChangeAspect="1"/>
          </p:cNvPicPr>
          <p:nvPr/>
        </p:nvPicPr>
        <p:blipFill>
          <a:blip r:embed="rId3"/>
          <a:stretch>
            <a:fillRect/>
          </a:stretch>
        </p:blipFill>
        <p:spPr>
          <a:xfrm>
            <a:off x="2057514" y="1181298"/>
            <a:ext cx="5028972" cy="46557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6947</TotalTime>
  <Words>5848</Words>
  <Application>Microsoft Macintosh PowerPoint</Application>
  <PresentationFormat>On-screen Show (4:3)</PresentationFormat>
  <Paragraphs>556</Paragraphs>
  <Slides>41</Slides>
  <Notes>39</Notes>
  <HiddenSlides>0</HiddenSlides>
  <MMClips>0</MMClips>
  <ScaleCrop>false</ScaleCrop>
  <HeadingPairs>
    <vt:vector size="4" baseType="variant">
      <vt:variant>
        <vt:lpstr>Design Template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Proprietary Metadata Sources</vt:lpstr>
      <vt:lpstr>Slide 5</vt:lpstr>
      <vt:lpstr>Slide 6</vt:lpstr>
      <vt:lpstr>Use Case 1: Sloppy Syntax</vt:lpstr>
      <vt:lpstr>Slide 8</vt:lpstr>
      <vt:lpstr>Slide 9</vt:lpstr>
      <vt:lpstr>Slide 10</vt:lpstr>
      <vt:lpstr>Slide 11</vt:lpstr>
      <vt:lpstr>Slide 12</vt:lpstr>
      <vt:lpstr>Slide 13</vt:lpstr>
      <vt:lpstr>Slide 14</vt:lpstr>
      <vt:lpstr>Slide 15</vt:lpstr>
      <vt:lpstr>Survey</vt:lpstr>
      <vt:lpstr>Data Scraping</vt:lpstr>
      <vt:lpstr>Interviews</vt:lpstr>
      <vt:lpstr>Slide 19</vt:lpstr>
      <vt:lpstr>Slide 20</vt:lpstr>
      <vt:lpstr>Slide 21</vt:lpstr>
      <vt:lpstr>Slide 22</vt:lpstr>
      <vt:lpstr>Slide 23</vt:lpstr>
      <vt:lpstr>Gender Makeup of Respondents (Registered Users Only)</vt:lpstr>
      <vt:lpstr>Respondents by Region (All Survey Respondents)</vt:lpstr>
      <vt:lpstr>Respondents by # Years Registered</vt:lpstr>
      <vt:lpstr>When did you last log in to MusicBrainz?</vt:lpstr>
      <vt:lpstr>Edits Entered</vt:lpstr>
      <vt:lpstr>Slide 29</vt:lpstr>
      <vt:lpstr>Discovering MusicBrainz</vt:lpstr>
      <vt:lpstr>Slide 31</vt:lpstr>
      <vt:lpstr>Slide 32</vt:lpstr>
      <vt:lpstr>Music Discovery through Contribution</vt:lpstr>
      <vt:lpstr>The Importance of Open Source</vt:lpstr>
      <vt:lpstr>Sense of Community</vt:lpstr>
      <vt:lpstr>Slide 36</vt:lpstr>
      <vt:lpstr>The Act of Editing</vt:lpstr>
      <vt:lpstr>Auto-Editors: Recognition &amp; Reward</vt:lpstr>
      <vt:lpstr>Slide 39</vt:lpstr>
      <vt:lpstr>Future Work</vt:lpstr>
      <vt:lpstr>Slide 41</vt:lpstr>
    </vt:vector>
  </TitlesOfParts>
  <Company>IFTF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MetadatA</dc:title>
  <dc:creator>Tech Services</dc:creator>
  <cp:lastModifiedBy>Tech Services</cp:lastModifiedBy>
  <cp:revision>542</cp:revision>
  <cp:lastPrinted>2011-05-12T17:51:31Z</cp:lastPrinted>
  <dcterms:created xsi:type="dcterms:W3CDTF">2011-05-12T16:41:55Z</dcterms:created>
  <dcterms:modified xsi:type="dcterms:W3CDTF">2011-05-12T20:19:09Z</dcterms:modified>
</cp:coreProperties>
</file>