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57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48.xml" ContentType="application/vnd.openxmlformats-officedocument.presentationml.notesSlide+xml"/>
  <Override PartName="/ppt/presProps.xml" ContentType="application/vnd.openxmlformats-officedocument.presentationml.presProps+xml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slides/slide69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6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notesSlides/notesSlide5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notesSlides/notesSlide49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307" r:id="rId2"/>
    <p:sldId id="308" r:id="rId3"/>
    <p:sldId id="303" r:id="rId4"/>
    <p:sldId id="309" r:id="rId5"/>
    <p:sldId id="310" r:id="rId6"/>
    <p:sldId id="312" r:id="rId7"/>
    <p:sldId id="315" r:id="rId8"/>
    <p:sldId id="314" r:id="rId9"/>
    <p:sldId id="363" r:id="rId10"/>
    <p:sldId id="364" r:id="rId11"/>
    <p:sldId id="365" r:id="rId12"/>
    <p:sldId id="301" r:id="rId13"/>
    <p:sldId id="264" r:id="rId14"/>
    <p:sldId id="261" r:id="rId15"/>
    <p:sldId id="298" r:id="rId16"/>
    <p:sldId id="299" r:id="rId17"/>
    <p:sldId id="302" r:id="rId18"/>
    <p:sldId id="337" r:id="rId19"/>
    <p:sldId id="324" r:id="rId20"/>
    <p:sldId id="333" r:id="rId21"/>
    <p:sldId id="335" r:id="rId22"/>
    <p:sldId id="336" r:id="rId23"/>
    <p:sldId id="330" r:id="rId24"/>
    <p:sldId id="340" r:id="rId25"/>
    <p:sldId id="341" r:id="rId26"/>
    <p:sldId id="342" r:id="rId27"/>
    <p:sldId id="343" r:id="rId28"/>
    <p:sldId id="344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354" r:id="rId37"/>
    <p:sldId id="353" r:id="rId38"/>
    <p:sldId id="331" r:id="rId39"/>
    <p:sldId id="355" r:id="rId40"/>
    <p:sldId id="356" r:id="rId41"/>
    <p:sldId id="357" r:id="rId42"/>
    <p:sldId id="358" r:id="rId43"/>
    <p:sldId id="359" r:id="rId44"/>
    <p:sldId id="360" r:id="rId45"/>
    <p:sldId id="361" r:id="rId46"/>
    <p:sldId id="345" r:id="rId47"/>
    <p:sldId id="332" r:id="rId48"/>
    <p:sldId id="366" r:id="rId49"/>
    <p:sldId id="367" r:id="rId50"/>
    <p:sldId id="368" r:id="rId51"/>
    <p:sldId id="369" r:id="rId52"/>
    <p:sldId id="370" r:id="rId53"/>
    <p:sldId id="371" r:id="rId54"/>
    <p:sldId id="372" r:id="rId55"/>
    <p:sldId id="373" r:id="rId56"/>
    <p:sldId id="379" r:id="rId57"/>
    <p:sldId id="375" r:id="rId58"/>
    <p:sldId id="378" r:id="rId59"/>
    <p:sldId id="377" r:id="rId60"/>
    <p:sldId id="376" r:id="rId61"/>
    <p:sldId id="338" r:id="rId62"/>
    <p:sldId id="304" r:id="rId63"/>
    <p:sldId id="318" r:id="rId64"/>
    <p:sldId id="317" r:id="rId65"/>
    <p:sldId id="281" r:id="rId66"/>
    <p:sldId id="268" r:id="rId67"/>
    <p:sldId id="273" r:id="rId68"/>
    <p:sldId id="269" r:id="rId69"/>
    <p:sldId id="262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4" frameSlides="1"/>
  <p:clrMru>
    <a:srgbClr val="FFFAE7"/>
    <a:srgbClr val="FAF4E1"/>
    <a:srgbClr val="2D572B"/>
    <a:srgbClr val="CD8C2B"/>
    <a:srgbClr val="D6B785"/>
    <a:srgbClr val="94A07C"/>
    <a:srgbClr val="FDF1D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57664" autoAdjust="0"/>
  </p:normalViewPr>
  <p:slideViewPr>
    <p:cSldViewPr snapToObjects="1">
      <p:cViewPr varScale="1">
        <p:scale>
          <a:sx n="67" d="100"/>
          <a:sy n="67" d="100"/>
        </p:scale>
        <p:origin x="-1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presProps" Target="presProps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77" Type="http://schemas.openxmlformats.org/officeDocument/2006/relationships/tableStyles" Target="tableStyles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printerSettings" Target="printerSettings/printerSettings1.bin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theme" Target="theme/theme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40859-EDA9-7347-9985-2080FC15E51A}" type="datetimeFigureOut">
              <a:rPr lang="en-US" smtClean="0"/>
              <a:pPr/>
              <a:t>5/14/09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BE6EC-4D32-E140-9A3E-E2F5AA4E046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1573B-2ABD-4242-ACDB-E1EC15CEB02A}" type="datetimeFigureOut">
              <a:rPr lang="en-US" smtClean="0"/>
              <a:pPr/>
              <a:t>5/14/09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C6F00-CBE4-9842-9735-EC180F3628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 Slide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 we're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shawna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aylin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hazel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squash and vine is our final masters project a suite of tools to connect all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participants/actors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food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</a:t>
            </a:r>
            <a:r>
              <a:rPr lang="en-US" baseline="0" dirty="0" smtClean="0"/>
              <a:t> key attributes / properties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7: our process, interviewing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7: our process, interviewing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connection must foster over time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------------              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sustainable</a:t>
            </a:r>
            <a:endParaRPr lang="en-US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Efficient</a:t>
            </a:r>
          </a:p>
          <a:p>
            <a:endParaRPr lang="en-US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 risk </a:t>
            </a:r>
          </a:p>
          <a:p>
            <a:endParaRPr lang="en-US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return approach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Farm on top, then restaurant,</a:t>
            </a:r>
            <a:r>
              <a:rPr lang="en-US" baseline="0" dirty="0" smtClean="0"/>
              <a:t> then person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Farm on top, then restaurant,</a:t>
            </a:r>
            <a:r>
              <a:rPr lang="en-US" baseline="0" dirty="0" smtClean="0"/>
              <a:t> then person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photo:</a:t>
            </a:r>
            <a:r>
              <a:rPr lang="en-US" baseline="0" dirty="0" smtClean="0"/>
              <a:t>   </a:t>
            </a:r>
            <a:r>
              <a:rPr lang="en-US" dirty="0" smtClean="0"/>
              <a:t>http://www.flickr.com/photos/29971881@N06/3036979285/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7: our process, interviewing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Farm on top, then restaurant,</a:t>
            </a:r>
            <a:r>
              <a:rPr lang="en-US" baseline="0" dirty="0" smtClean="0"/>
              <a:t> then person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7: our process, interviewing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</a:t>
            </a:r>
            <a:r>
              <a:rPr lang="en-US" baseline="0" dirty="0" smtClean="0"/>
              <a:t> ITS ATTRIBUTION THING!!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7: our process, interviewing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Chef:   http://www.igougo.com/photos/travel_blog/Top-Chef-L.jpg</a:t>
            </a:r>
          </a:p>
          <a:p>
            <a:r>
              <a:rPr lang="en-US" dirty="0" smtClean="0"/>
              <a:t>Farmer:   http://mikeely.files.wordpress.com/2008/04/young-farmer-with-leeks_tana-butler.jpg</a:t>
            </a:r>
          </a:p>
          <a:p>
            <a:r>
              <a:rPr lang="en-US" dirty="0" smtClean="0"/>
              <a:t>Manure</a:t>
            </a:r>
            <a:r>
              <a:rPr lang="en-US" baseline="0" dirty="0" smtClean="0"/>
              <a:t> Man: http://www.saundersallotment.co.uk/Resources/Copy%20of%20John%20with%20manure.jpg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</a:t>
            </a:r>
            <a:r>
              <a:rPr lang="en-US" baseline="0" dirty="0" smtClean="0"/>
              <a:t> 11: Data flow diagram, extensibility for 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Farm on top, then restaurant,</a:t>
            </a:r>
            <a:r>
              <a:rPr lang="en-US" baseline="0" dirty="0" smtClean="0"/>
              <a:t> then person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http://news.uns.purdue.edu/images/+2008/gurneyvulcan1.jpg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NEEDS THEIR ATTRIBUTION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-109" charset="2"/>
              <a:buNone/>
            </a:pPr>
            <a:fld id="{0516DED1-28F2-E646-AB24-C0766BC2D719}" type="slidenum">
              <a:rPr lang="en-US">
                <a:latin typeface="Times New Roman" pitchFamily="-109" charset="0"/>
                <a:ea typeface="Arial Unicode MS" pitchFamily="-109" charset="0"/>
                <a:cs typeface="Arial Unicode MS" pitchFamily="-109" charset="0"/>
              </a:rPr>
              <a:pPr>
                <a:buFont typeface="Wingdings" pitchFamily="-109" charset="2"/>
                <a:buNone/>
              </a:pPr>
              <a:t>67</a:t>
            </a:fld>
            <a:endParaRPr lang="en-US">
              <a:latin typeface="Times New Roman" pitchFamily="-109" charset="0"/>
              <a:ea typeface="Arial Unicode MS" pitchFamily="-109" charset="0"/>
              <a:cs typeface="Arial Unicode MS" pitchFamily="-109" charset="0"/>
            </a:endParaRPr>
          </a:p>
        </p:txBody>
      </p:sp>
      <p:sp>
        <p:nvSpPr>
          <p:cNvPr id="3379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37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ln/>
        </p:spPr>
        <p:txBody>
          <a:bodyPr wrap="none" anchor="ctr"/>
          <a:lstStyle/>
          <a:p>
            <a:r>
              <a:rPr lang="en-US" dirty="0" smtClean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Here is our contact info</a:t>
            </a:r>
          </a:p>
          <a:p>
            <a:endParaRPr lang="en-US" dirty="0" smtClean="0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  <a:p>
            <a:r>
              <a:rPr lang="en-US" dirty="0" smtClean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They</a:t>
            </a:r>
            <a:r>
              <a:rPr lang="en-US" baseline="0" dirty="0" smtClean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are also on stickers at the door  </a:t>
            </a:r>
            <a:r>
              <a:rPr lang="en-US" dirty="0" smtClean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STICKERS</a:t>
            </a:r>
            <a:br>
              <a:rPr lang="en-US" dirty="0" smtClean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dirty="0" smtClean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/>
            </a:r>
            <a:br>
              <a:rPr lang="en-US" dirty="0" smtClean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dirty="0" smtClean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Thanks </a:t>
            </a:r>
            <a:r>
              <a:rPr lang="en-US" dirty="0"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for your time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flickr</a:t>
            </a:r>
            <a:r>
              <a:rPr lang="en-US" dirty="0" smtClean="0"/>
              <a:t> </a:t>
            </a:r>
            <a:r>
              <a:rPr lang="en-US" baseline="0" dirty="0" smtClean="0"/>
              <a:t>attribution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6: Our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7: our process, interviewing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C6F00-CBE4-9842-9735-EC180F36288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93C9-700D-2B43-ABA8-E3E251504E09}" type="datetimeFigureOut">
              <a:rPr lang="en-US" smtClean="0"/>
              <a:pPr/>
              <a:t>5/14/09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685-487D-6440-B50B-91F245D35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93C9-700D-2B43-ABA8-E3E251504E09}" type="datetimeFigureOut">
              <a:rPr lang="en-US" smtClean="0"/>
              <a:pPr/>
              <a:t>5/14/09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685-487D-6440-B50B-91F245D35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93C9-700D-2B43-ABA8-E3E251504E09}" type="datetimeFigureOut">
              <a:rPr lang="en-US" smtClean="0"/>
              <a:pPr/>
              <a:t>5/14/09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685-487D-6440-B50B-91F245D35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93C9-700D-2B43-ABA8-E3E251504E09}" type="datetimeFigureOut">
              <a:rPr lang="en-US" smtClean="0"/>
              <a:pPr/>
              <a:t>5/14/09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685-487D-6440-B50B-91F245D35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93C9-700D-2B43-ABA8-E3E251504E09}" type="datetimeFigureOut">
              <a:rPr lang="en-US" smtClean="0"/>
              <a:pPr/>
              <a:t>5/14/09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685-487D-6440-B50B-91F245D35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93C9-700D-2B43-ABA8-E3E251504E09}" type="datetimeFigureOut">
              <a:rPr lang="en-US" smtClean="0"/>
              <a:pPr/>
              <a:t>5/14/09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685-487D-6440-B50B-91F245D35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93C9-700D-2B43-ABA8-E3E251504E09}" type="datetimeFigureOut">
              <a:rPr lang="en-US" smtClean="0"/>
              <a:pPr/>
              <a:t>5/14/09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685-487D-6440-B50B-91F245D35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93C9-700D-2B43-ABA8-E3E251504E09}" type="datetimeFigureOut">
              <a:rPr lang="en-US" smtClean="0"/>
              <a:pPr/>
              <a:t>5/14/09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685-487D-6440-B50B-91F245D35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93C9-700D-2B43-ABA8-E3E251504E09}" type="datetimeFigureOut">
              <a:rPr lang="en-US" smtClean="0"/>
              <a:pPr/>
              <a:t>5/14/09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685-487D-6440-B50B-91F245D35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93C9-700D-2B43-ABA8-E3E251504E09}" type="datetimeFigureOut">
              <a:rPr lang="en-US" smtClean="0"/>
              <a:pPr/>
              <a:t>5/14/09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685-487D-6440-B50B-91F245D35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93C9-700D-2B43-ABA8-E3E251504E09}" type="datetimeFigureOut">
              <a:rPr lang="en-US" smtClean="0"/>
              <a:pPr/>
              <a:t>5/14/09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8A685-487D-6440-B50B-91F245D35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DF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B93C9-700D-2B43-ABA8-E3E251504E09}" type="datetimeFigureOut">
              <a:rPr lang="en-US" smtClean="0"/>
              <a:pPr/>
              <a:t>5/14/09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8A685-487D-6440-B50B-91F245D35D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4" Type="http://schemas.openxmlformats.org/officeDocument/2006/relationships/image" Target="../media/image23.png"/><Relationship Id="rId10" Type="http://schemas.openxmlformats.org/officeDocument/2006/relationships/image" Target="../media/image29.png"/><Relationship Id="rId5" Type="http://schemas.openxmlformats.org/officeDocument/2006/relationships/image" Target="../media/image24.png"/><Relationship Id="rId7" Type="http://schemas.openxmlformats.org/officeDocument/2006/relationships/image" Target="../media/image26.png"/><Relationship Id="rId11" Type="http://schemas.openxmlformats.org/officeDocument/2006/relationships/image" Target="../media/image30.png"/><Relationship Id="rId12" Type="http://schemas.openxmlformats.org/officeDocument/2006/relationships/image" Target="../media/image31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9" Type="http://schemas.openxmlformats.org/officeDocument/2006/relationships/image" Target="../media/image28.png"/><Relationship Id="rId3" Type="http://schemas.openxmlformats.org/officeDocument/2006/relationships/image" Target="../media/image22.png"/><Relationship Id="rId6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eg"/><Relationship Id="rId5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eg"/><Relationship Id="rId5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36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jpeg"/><Relationship Id="rId5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jpeg"/><Relationship Id="rId5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jpeg"/><Relationship Id="rId5" Type="http://schemas.openxmlformats.org/officeDocument/2006/relationships/image" Target="../media/image1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.jpeg"/><Relationship Id="rId5" Type="http://schemas.openxmlformats.org/officeDocument/2006/relationships/image" Target="../media/image1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7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Relationship Id="rId6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Relationship Id="rId5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6" Type="http://schemas.openxmlformats.org/officeDocument/2006/relationships/image" Target="../media/image82.jpe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9.jpeg"/><Relationship Id="rId5" Type="http://schemas.openxmlformats.org/officeDocument/2006/relationships/image" Target="../media/image81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eg"/><Relationship Id="rId5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98814" y="0"/>
            <a:ext cx="9342814" cy="39624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t="1764"/>
          <a:stretch>
            <a:fillRect/>
          </a:stretch>
        </p:blipFill>
        <p:spPr bwMode="auto">
          <a:xfrm>
            <a:off x="-198814" y="3897363"/>
            <a:ext cx="9567560" cy="2995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81200"/>
            <a:ext cx="8229600" cy="147002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94A07C"/>
                </a:solidFill>
                <a:latin typeface="Perpetua"/>
              </a:rPr>
              <a:t>Connecting the food community</a:t>
            </a:r>
            <a:endParaRPr lang="en-US" b="1" dirty="0">
              <a:solidFill>
                <a:srgbClr val="94A07C"/>
              </a:solidFill>
              <a:latin typeface="Perpetu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200400"/>
            <a:ext cx="7696200" cy="1295400"/>
          </a:xfrm>
        </p:spPr>
        <p:txBody>
          <a:bodyPr anchor="t">
            <a:noAutofit/>
          </a:bodyPr>
          <a:lstStyle/>
          <a:p>
            <a:pPr algn="l"/>
            <a:r>
              <a:rPr lang="en-US" sz="2000" cap="small" dirty="0" smtClean="0">
                <a:solidFill>
                  <a:srgbClr val="CD8C2B"/>
                </a:solidFill>
                <a:latin typeface="Helvetica Neue Light"/>
              </a:rPr>
              <a:t>           SHAWNA HEIN</a:t>
            </a:r>
          </a:p>
          <a:p>
            <a:pPr algn="l"/>
            <a:r>
              <a:rPr lang="en-US" sz="2000" cap="small" dirty="0" smtClean="0">
                <a:latin typeface="Helvetica Neue Light"/>
              </a:rPr>
              <a:t>           </a:t>
            </a:r>
            <a:r>
              <a:rPr lang="en-US" sz="2000" cap="small" dirty="0" smtClean="0">
                <a:solidFill>
                  <a:srgbClr val="CD8C2B"/>
                </a:solidFill>
                <a:latin typeface="Helvetica Neue Light"/>
              </a:rPr>
              <a:t>HAZEL</a:t>
            </a:r>
            <a:r>
              <a:rPr lang="en-US" sz="2000" cap="small" dirty="0" smtClean="0">
                <a:latin typeface="Helvetica Neue Light"/>
              </a:rPr>
              <a:t> </a:t>
            </a:r>
            <a:r>
              <a:rPr lang="en-US" sz="2000" cap="small" dirty="0" smtClean="0">
                <a:solidFill>
                  <a:srgbClr val="CD8C2B"/>
                </a:solidFill>
                <a:latin typeface="Helvetica Neue Light"/>
              </a:rPr>
              <a:t>ONSRUD</a:t>
            </a:r>
            <a:r>
              <a:rPr lang="en-US" sz="2000" cap="small" dirty="0" smtClean="0">
                <a:solidFill>
                  <a:srgbClr val="D6B785"/>
                </a:solidFill>
                <a:latin typeface="Helvetica Neue Light"/>
              </a:rPr>
              <a:t>			     </a:t>
            </a:r>
            <a:r>
              <a:rPr lang="en-US" sz="2000" cap="small" dirty="0" smtClean="0">
                <a:solidFill>
                  <a:srgbClr val="94A07C"/>
                </a:solidFill>
                <a:latin typeface="Helvetica Neue Light"/>
              </a:rPr>
              <a:t>Advisor: </a:t>
            </a:r>
            <a:r>
              <a:rPr lang="en-US" sz="2000" cap="small" dirty="0" smtClean="0">
                <a:solidFill>
                  <a:srgbClr val="CD8C2B"/>
                </a:solidFill>
                <a:latin typeface="Helvetica Neue Light"/>
              </a:rPr>
              <a:t>JENNA BURRELL</a:t>
            </a:r>
            <a:endParaRPr lang="en-US" sz="2000" cap="small" dirty="0" smtClean="0">
              <a:solidFill>
                <a:srgbClr val="D6B785"/>
              </a:solidFill>
              <a:latin typeface="Helvetica Neue Light"/>
            </a:endParaRPr>
          </a:p>
          <a:p>
            <a:pPr algn="l"/>
            <a:r>
              <a:rPr lang="en-US" sz="2000" cap="small" dirty="0">
                <a:solidFill>
                  <a:srgbClr val="D6B785"/>
                </a:solidFill>
                <a:latin typeface="Helvetica Neue Light"/>
              </a:rPr>
              <a:t>          </a:t>
            </a:r>
            <a:r>
              <a:rPr lang="en-US" sz="2000" cap="small" dirty="0" smtClean="0">
                <a:solidFill>
                  <a:srgbClr val="D6B785"/>
                </a:solidFill>
                <a:latin typeface="Helvetica Neue Light"/>
              </a:rPr>
              <a:t> </a:t>
            </a:r>
            <a:r>
              <a:rPr lang="en-US" sz="2000" cap="small" dirty="0" smtClean="0">
                <a:solidFill>
                  <a:srgbClr val="CD8C2B"/>
                </a:solidFill>
                <a:latin typeface="Helvetica Neue Light"/>
              </a:rPr>
              <a:t>AYLIN</a:t>
            </a:r>
            <a:r>
              <a:rPr lang="en-US" sz="2000" cap="small" dirty="0" smtClean="0">
                <a:solidFill>
                  <a:srgbClr val="D6B785"/>
                </a:solidFill>
                <a:latin typeface="Helvetica Neue Light"/>
              </a:rPr>
              <a:t> </a:t>
            </a:r>
            <a:r>
              <a:rPr lang="en-US" sz="2000" cap="small" dirty="0" smtClean="0">
                <a:solidFill>
                  <a:srgbClr val="CD8C2B"/>
                </a:solidFill>
                <a:latin typeface="Helvetica Neue Light"/>
              </a:rPr>
              <a:t>SELCUKOGLU</a:t>
            </a:r>
            <a:endParaRPr lang="en-US" sz="2000" dirty="0" smtClean="0">
              <a:solidFill>
                <a:srgbClr val="CD8C2B"/>
              </a:solidFill>
              <a:latin typeface="Helvetica Neue Light"/>
            </a:endParaRPr>
          </a:p>
          <a:p>
            <a:pPr algn="l"/>
            <a:r>
              <a:rPr lang="en-US" dirty="0" smtClean="0">
                <a:latin typeface="Helvetica Neue Light"/>
              </a:rPr>
              <a:t>    </a:t>
            </a:r>
            <a:endParaRPr lang="en-US" dirty="0">
              <a:latin typeface="Helvetica Neue Light"/>
            </a:endParaRPr>
          </a:p>
        </p:txBody>
      </p:sp>
      <p:pic>
        <p:nvPicPr>
          <p:cNvPr id="5" name="Picture 4" descr="squash&amp;vine_trans_lar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304800"/>
            <a:ext cx="4607943" cy="203517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762000" y="4495800"/>
            <a:ext cx="7696200" cy="2057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b="1" cap="small" dirty="0" err="1" smtClean="0">
                <a:solidFill>
                  <a:srgbClr val="2D572B"/>
                </a:solidFill>
                <a:latin typeface="Helvetica Neue Light"/>
              </a:rPr>
              <a:t>uc</a:t>
            </a:r>
            <a:r>
              <a:rPr lang="en-US" sz="2000" b="1" cap="small" dirty="0" smtClean="0">
                <a:solidFill>
                  <a:srgbClr val="2D572B"/>
                </a:solidFill>
                <a:latin typeface="Helvetica Neue Light"/>
              </a:rPr>
              <a:t> </a:t>
            </a:r>
            <a:r>
              <a:rPr lang="en-US" sz="2000" b="1" cap="small" dirty="0" err="1" smtClean="0">
                <a:solidFill>
                  <a:srgbClr val="2D572B"/>
                </a:solidFill>
                <a:latin typeface="Helvetica Neue Light"/>
              </a:rPr>
              <a:t>berkeley</a:t>
            </a:r>
            <a:r>
              <a:rPr lang="en-US" sz="2000" b="1" cap="small" dirty="0" smtClean="0">
                <a:solidFill>
                  <a:srgbClr val="2D572B"/>
                </a:solidFill>
                <a:latin typeface="Helvetica Neue Light"/>
              </a:rPr>
              <a:t> school of information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b="1" cap="small" dirty="0" smtClean="0">
                <a:solidFill>
                  <a:srgbClr val="2D572B"/>
                </a:solidFill>
                <a:latin typeface="Helvetica Neue Light"/>
              </a:rPr>
              <a:t>2009 master’s final project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2D572B"/>
              </a:solidFill>
              <a:effectLst/>
              <a:uLnTx/>
              <a:uFillTx/>
              <a:latin typeface="Helvetica Neue Ligh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572B"/>
                </a:solidFill>
                <a:effectLst/>
                <a:uLnTx/>
                <a:uFillTx/>
                <a:latin typeface="Helvetica Neue Light"/>
                <a:ea typeface="+mn-ea"/>
                <a:cs typeface="+mn-cs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mepage_communica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1" cy="6416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mepage_takeac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3044929442_83f513a766_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-685800" y="2867025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867025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Research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/>
          <p:cNvSpPr>
            <a:spLocks noChangeArrowheads="1"/>
          </p:cNvSpPr>
          <p:nvPr/>
        </p:nvSpPr>
        <p:spPr bwMode="auto">
          <a:xfrm>
            <a:off x="-786930" y="246063"/>
            <a:ext cx="11125200" cy="1171575"/>
          </a:xfrm>
          <a:prstGeom prst="roundRect">
            <a:avLst>
              <a:gd name="adj" fmla="val 171"/>
            </a:avLst>
          </a:prstGeom>
          <a:solidFill>
            <a:srgbClr val="2D572B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cap="small" dirty="0" smtClean="0">
                <a:solidFill>
                  <a:srgbClr val="FAF4E1"/>
                </a:solidFill>
                <a:latin typeface="Helvetica Neue"/>
                <a:ea typeface="+mj-ea"/>
                <a:cs typeface="+mj-cs"/>
              </a:rPr>
              <a:t>Current Landscape</a:t>
            </a:r>
            <a:endParaRPr kumimoji="0" lang="en-US" sz="6000" b="0" i="0" u="none" strike="noStrike" kern="1200" cap="small" spc="0" normalizeH="0" baseline="0" noProof="0" dirty="0">
              <a:ln>
                <a:noFill/>
              </a:ln>
              <a:solidFill>
                <a:srgbClr val="FAF4E1"/>
              </a:solidFill>
              <a:effectLst/>
              <a:uLnTx/>
              <a:uFillTx/>
              <a:latin typeface="Helvetica Neue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57200" y="3916362"/>
            <a:ext cx="8229600" cy="3176"/>
          </a:xfrm>
          <a:prstGeom prst="line">
            <a:avLst/>
          </a:prstGeom>
          <a:ln w="38100" cap="flat">
            <a:solidFill>
              <a:srgbClr val="94A07C"/>
            </a:solidFill>
            <a:headEnd type="triangl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18" idx="2"/>
            <a:endCxn id="19" idx="0"/>
          </p:cNvCxnSpPr>
          <p:nvPr/>
        </p:nvCxnSpPr>
        <p:spPr>
          <a:xfrm rot="5400000">
            <a:off x="2425552" y="4132113"/>
            <a:ext cx="4292897" cy="1588"/>
          </a:xfrm>
          <a:prstGeom prst="line">
            <a:avLst/>
          </a:prstGeom>
          <a:ln w="38100" cap="flat">
            <a:solidFill>
              <a:srgbClr val="94A07C"/>
            </a:solidFill>
            <a:headEnd type="triangle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1524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D572B"/>
                </a:solidFill>
                <a:latin typeface="Helvetica"/>
              </a:rPr>
              <a:t>Broad Audience</a:t>
            </a:r>
            <a:endParaRPr lang="en-US" sz="2400" b="1" dirty="0">
              <a:solidFill>
                <a:srgbClr val="2D572B"/>
              </a:solidFill>
              <a:latin typeface="Helvetic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27856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D572B"/>
                </a:solidFill>
                <a:latin typeface="Helvetica"/>
              </a:rPr>
              <a:t>Narrow Audience</a:t>
            </a:r>
            <a:endParaRPr lang="en-US" sz="2400" b="1" dirty="0">
              <a:solidFill>
                <a:srgbClr val="2D572B"/>
              </a:solidFill>
              <a:latin typeface="Helvetica"/>
            </a:endParaRPr>
          </a:p>
        </p:txBody>
      </p:sp>
      <p:pic>
        <p:nvPicPr>
          <p:cNvPr id="20" name="Picture 19" descr="homegrown2.png"/>
          <p:cNvPicPr>
            <a:picLocks noChangeAspect="1"/>
          </p:cNvPicPr>
          <p:nvPr/>
        </p:nvPicPr>
        <p:blipFill>
          <a:blip r:embed="rId3"/>
          <a:srcRect l="3288" t="2038" r="986" b="2717"/>
          <a:stretch>
            <a:fillRect/>
          </a:stretch>
        </p:blipFill>
        <p:spPr>
          <a:xfrm>
            <a:off x="5867400" y="4823044"/>
            <a:ext cx="1219200" cy="587156"/>
          </a:xfrm>
          <a:prstGeom prst="rect">
            <a:avLst/>
          </a:prstGeom>
        </p:spPr>
      </p:pic>
      <p:pic>
        <p:nvPicPr>
          <p:cNvPr id="21" name="Picture 20" descr="localharves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981200"/>
            <a:ext cx="2057400" cy="415143"/>
          </a:xfrm>
          <a:prstGeom prst="rect">
            <a:avLst/>
          </a:prstGeom>
        </p:spPr>
      </p:pic>
      <p:pic>
        <p:nvPicPr>
          <p:cNvPr id="22" name="Picture 21" descr="hyperlocavor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036" y="5674091"/>
            <a:ext cx="2366648" cy="421909"/>
          </a:xfrm>
          <a:prstGeom prst="rect">
            <a:avLst/>
          </a:prstGeom>
        </p:spPr>
      </p:pic>
      <p:pic>
        <p:nvPicPr>
          <p:cNvPr id="23" name="Picture 22" descr="farmsreach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800" y="3303824"/>
            <a:ext cx="1701800" cy="506176"/>
          </a:xfrm>
          <a:prstGeom prst="rect">
            <a:avLst/>
          </a:prstGeom>
        </p:spPr>
      </p:pic>
      <p:pic>
        <p:nvPicPr>
          <p:cNvPr id="24" name="Picture 23" descr="foodzi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718" y="4038600"/>
            <a:ext cx="1314482" cy="459709"/>
          </a:xfrm>
          <a:prstGeom prst="rect">
            <a:avLst/>
          </a:prstGeom>
        </p:spPr>
      </p:pic>
      <p:pic>
        <p:nvPicPr>
          <p:cNvPr id="25" name="Picture 24" descr="foodoro.png"/>
          <p:cNvPicPr>
            <a:picLocks noChangeAspect="1"/>
          </p:cNvPicPr>
          <p:nvPr/>
        </p:nvPicPr>
        <p:blipFill>
          <a:blip r:embed="rId8"/>
          <a:srcRect r="48564"/>
          <a:stretch>
            <a:fillRect/>
          </a:stretch>
        </p:blipFill>
        <p:spPr>
          <a:xfrm>
            <a:off x="2176906" y="4572000"/>
            <a:ext cx="1404494" cy="381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39000" y="3962400"/>
            <a:ext cx="1905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D572B"/>
                </a:solidFill>
                <a:latin typeface="Helvetica"/>
              </a:rPr>
              <a:t>Rich </a:t>
            </a:r>
          </a:p>
          <a:p>
            <a:pPr algn="ctr"/>
            <a:r>
              <a:rPr lang="en-US" sz="2400" b="1" dirty="0" smtClean="0">
                <a:solidFill>
                  <a:srgbClr val="2D572B"/>
                </a:solidFill>
                <a:latin typeface="Helvetica"/>
              </a:rPr>
              <a:t>Interaction</a:t>
            </a:r>
            <a:endParaRPr lang="en-US" sz="2400" b="1" dirty="0">
              <a:solidFill>
                <a:srgbClr val="2D572B"/>
              </a:solidFill>
              <a:latin typeface="Helvetic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381000" y="3957935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D572B"/>
                </a:solidFill>
                <a:latin typeface="Helvetica"/>
              </a:rPr>
              <a:t>Static </a:t>
            </a:r>
          </a:p>
          <a:p>
            <a:pPr algn="ctr"/>
            <a:r>
              <a:rPr lang="en-US" sz="2400" b="1" dirty="0" smtClean="0">
                <a:solidFill>
                  <a:srgbClr val="2D572B"/>
                </a:solidFill>
                <a:latin typeface="Helvetica"/>
              </a:rPr>
              <a:t>Presentation</a:t>
            </a:r>
            <a:endParaRPr lang="en-US" sz="2400" b="1" dirty="0">
              <a:solidFill>
                <a:srgbClr val="2D572B"/>
              </a:solidFill>
              <a:latin typeface="Helvetica"/>
            </a:endParaRPr>
          </a:p>
        </p:txBody>
      </p:sp>
      <p:pic>
        <p:nvPicPr>
          <p:cNvPr id="28" name="Picture 27" descr="s&amp;v_tran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0" y="2028847"/>
            <a:ext cx="1676715" cy="73889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381000" y="1828800"/>
            <a:ext cx="2438400" cy="6813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veggietrade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2036" y="4047092"/>
            <a:ext cx="1173167" cy="451218"/>
          </a:xfrm>
          <a:prstGeom prst="rect">
            <a:avLst/>
          </a:prstGeom>
        </p:spPr>
      </p:pic>
      <p:pic>
        <p:nvPicPr>
          <p:cNvPr id="39" name="Picture 38" descr="fairfoodfight.png"/>
          <p:cNvPicPr>
            <a:picLocks noChangeAspect="1"/>
          </p:cNvPicPr>
          <p:nvPr/>
        </p:nvPicPr>
        <p:blipFill>
          <a:blip r:embed="rId11"/>
          <a:srcRect l="10436" t="6546" r="10436" b="6546"/>
          <a:stretch>
            <a:fillRect/>
          </a:stretch>
        </p:blipFill>
        <p:spPr>
          <a:xfrm>
            <a:off x="4786373" y="3191980"/>
            <a:ext cx="2224027" cy="389420"/>
          </a:xfrm>
          <a:prstGeom prst="rect">
            <a:avLst/>
          </a:prstGeom>
        </p:spPr>
      </p:pic>
      <p:pic>
        <p:nvPicPr>
          <p:cNvPr id="40" name="Picture 39" descr="OrganicNation_FULL_3.gif"/>
          <p:cNvPicPr>
            <a:picLocks noChangeAspect="1"/>
          </p:cNvPicPr>
          <p:nvPr/>
        </p:nvPicPr>
        <p:blipFill>
          <a:blip r:embed="rId12"/>
          <a:srcRect l="1371" t="13091" r="48000" b="21818"/>
          <a:stretch>
            <a:fillRect/>
          </a:stretch>
        </p:blipFill>
        <p:spPr>
          <a:xfrm>
            <a:off x="1371600" y="2667000"/>
            <a:ext cx="1371600" cy="55420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638800" y="4724400"/>
            <a:ext cx="1600200" cy="838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591300" y="1905000"/>
            <a:ext cx="2095500" cy="9389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0" grpId="0" animBg="1"/>
      <p:bldP spid="30" grpId="1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ezpanis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0"/>
            <a:ext cx="5143500" cy="6858000"/>
          </a:xfrm>
          <a:prstGeom prst="rect">
            <a:avLst/>
          </a:prstGeom>
        </p:spPr>
      </p:pic>
      <p:pic>
        <p:nvPicPr>
          <p:cNvPr id="5" name="Picture 4" descr="alan.jpg"/>
          <p:cNvPicPr>
            <a:picLocks noChangeAspect="1"/>
          </p:cNvPicPr>
          <p:nvPr/>
        </p:nvPicPr>
        <p:blipFill>
          <a:blip r:embed="rId4"/>
          <a:srcRect l="4688" r="27188"/>
          <a:stretch>
            <a:fillRect/>
          </a:stretch>
        </p:blipFill>
        <p:spPr>
          <a:xfrm>
            <a:off x="-1644303" y="-1676311"/>
            <a:ext cx="4672045" cy="9143911"/>
          </a:xfrm>
          <a:prstGeom prst="rect">
            <a:avLst/>
          </a:prstGeom>
        </p:spPr>
      </p:pic>
      <p:pic>
        <p:nvPicPr>
          <p:cNvPr id="10" name="Picture 9" descr="IMG_1931.JPG"/>
          <p:cNvPicPr>
            <a:picLocks noChangeAspect="1"/>
          </p:cNvPicPr>
          <p:nvPr/>
        </p:nvPicPr>
        <p:blipFill>
          <a:blip r:embed="rId5"/>
          <a:srcRect l="19500"/>
          <a:stretch>
            <a:fillRect/>
          </a:stretch>
        </p:blipFill>
        <p:spPr>
          <a:xfrm>
            <a:off x="6172200" y="-563034"/>
            <a:ext cx="4526455" cy="749723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rot="5400000">
            <a:off x="-417076" y="3428206"/>
            <a:ext cx="6857999" cy="1588"/>
          </a:xfrm>
          <a:prstGeom prst="line">
            <a:avLst/>
          </a:prstGeom>
          <a:ln w="38100">
            <a:solidFill>
              <a:srgbClr val="94A0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2758280" y="3429001"/>
            <a:ext cx="6857999" cy="1588"/>
          </a:xfrm>
          <a:prstGeom prst="line">
            <a:avLst/>
          </a:prstGeom>
          <a:ln w="38100">
            <a:solidFill>
              <a:srgbClr val="94A0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-685800" y="5151536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524381"/>
            <a:ext cx="30127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chemeClr val="bg1"/>
                </a:solidFill>
                <a:latin typeface="Helvetica Neue"/>
              </a:rPr>
              <a:t>20 Producers</a:t>
            </a:r>
            <a:endParaRPr lang="en-US" sz="28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93483" y="5524381"/>
            <a:ext cx="31930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chemeClr val="bg1"/>
                </a:solidFill>
                <a:latin typeface="Helvetica Neue"/>
              </a:rPr>
              <a:t>18 Retailers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86485" y="5524381"/>
            <a:ext cx="29575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chemeClr val="bg1"/>
                </a:solidFill>
                <a:latin typeface="Helvetica Neue"/>
              </a:rPr>
              <a:t>11 Consumers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ezpanisse.jpg"/>
          <p:cNvPicPr>
            <a:picLocks noChangeAspect="1"/>
          </p:cNvPicPr>
          <p:nvPr/>
        </p:nvPicPr>
        <p:blipFill>
          <a:blip r:embed="rId3">
            <a:alphaModFix amt="25000"/>
          </a:blip>
          <a:srcRect l="14531" r="23438"/>
          <a:stretch>
            <a:fillRect/>
          </a:stretch>
        </p:blipFill>
        <p:spPr>
          <a:xfrm>
            <a:off x="2995288" y="0"/>
            <a:ext cx="3190601" cy="6858000"/>
          </a:xfrm>
          <a:prstGeom prst="rect">
            <a:avLst/>
          </a:prstGeom>
        </p:spPr>
      </p:pic>
      <p:pic>
        <p:nvPicPr>
          <p:cNvPr id="5" name="Picture 4" descr="alan.jpg"/>
          <p:cNvPicPr>
            <a:picLocks noChangeAspect="1"/>
          </p:cNvPicPr>
          <p:nvPr/>
        </p:nvPicPr>
        <p:blipFill>
          <a:blip r:embed="rId4">
            <a:alphaModFix amt="25000"/>
          </a:blip>
          <a:srcRect l="4688" r="27188"/>
          <a:stretch>
            <a:fillRect/>
          </a:stretch>
        </p:blipFill>
        <p:spPr>
          <a:xfrm>
            <a:off x="-1644303" y="-1676311"/>
            <a:ext cx="4672045" cy="9143911"/>
          </a:xfrm>
          <a:prstGeom prst="rect">
            <a:avLst/>
          </a:prstGeom>
        </p:spPr>
      </p:pic>
      <p:pic>
        <p:nvPicPr>
          <p:cNvPr id="10" name="Picture 9" descr="IMG_1931.JPG"/>
          <p:cNvPicPr>
            <a:picLocks noChangeAspect="1"/>
          </p:cNvPicPr>
          <p:nvPr/>
        </p:nvPicPr>
        <p:blipFill>
          <a:blip r:embed="rId5">
            <a:alphaModFix amt="25000"/>
          </a:blip>
          <a:srcRect l="19500"/>
          <a:stretch>
            <a:fillRect/>
          </a:stretch>
        </p:blipFill>
        <p:spPr>
          <a:xfrm>
            <a:off x="6172200" y="-563034"/>
            <a:ext cx="4526455" cy="749723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rot="5400000">
            <a:off x="-417076" y="3428206"/>
            <a:ext cx="6857999" cy="1588"/>
          </a:xfrm>
          <a:prstGeom prst="line">
            <a:avLst/>
          </a:prstGeom>
          <a:ln w="38100">
            <a:solidFill>
              <a:srgbClr val="94A0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2758280" y="3429001"/>
            <a:ext cx="6857999" cy="1588"/>
          </a:xfrm>
          <a:prstGeom prst="line">
            <a:avLst/>
          </a:prstGeom>
          <a:ln w="38100">
            <a:solidFill>
              <a:srgbClr val="94A0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-685800" y="5151536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457200"/>
            <a:ext cx="3012718" cy="5867400"/>
            <a:chOff x="0" y="457200"/>
            <a:chExt cx="3012718" cy="5867400"/>
          </a:xfrm>
        </p:grpSpPr>
        <p:sp>
          <p:nvSpPr>
            <p:cNvPr id="13" name="TextBox 12"/>
            <p:cNvSpPr txBox="1"/>
            <p:nvPr/>
          </p:nvSpPr>
          <p:spPr>
            <a:xfrm>
              <a:off x="0" y="5524381"/>
              <a:ext cx="3012718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cap="small" dirty="0" smtClean="0">
                  <a:solidFill>
                    <a:schemeClr val="bg1"/>
                  </a:solidFill>
                  <a:latin typeface="Helvetica Neue"/>
                </a:rPr>
                <a:t>Producers</a:t>
              </a:r>
              <a:endParaRPr lang="en-US" sz="2800" dirty="0" smtClean="0">
                <a:solidFill>
                  <a:schemeClr val="bg1"/>
                </a:solidFill>
                <a:latin typeface="Helvetica Neue"/>
              </a:endParaRPr>
            </a:p>
            <a:p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0" y="457200"/>
              <a:ext cx="3012718" cy="4185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2D572B"/>
                  </a:solidFill>
                  <a:latin typeface="Helvetica"/>
                </a:rPr>
                <a:t>Want to…</a:t>
              </a:r>
            </a:p>
            <a:p>
              <a:pPr algn="ctr"/>
              <a:endParaRPr lang="en-US" sz="2800" dirty="0" smtClean="0">
                <a:latin typeface="Helvetica"/>
              </a:endParaRPr>
            </a:p>
            <a:p>
              <a:pPr>
                <a:buFont typeface="Arial"/>
                <a:buChar char="•"/>
              </a:pPr>
              <a:r>
                <a:rPr lang="en-US" sz="2400" dirty="0" smtClean="0">
                  <a:latin typeface="Helvetica"/>
                </a:rPr>
                <a:t> Be recognized and        </a:t>
              </a:r>
            </a:p>
            <a:p>
              <a:r>
                <a:rPr lang="en-US" sz="2400" dirty="0" smtClean="0">
                  <a:latin typeface="Helvetica"/>
                </a:rPr>
                <a:t>  appreciated</a:t>
              </a:r>
            </a:p>
            <a:p>
              <a:endParaRPr lang="en-US" sz="2400" dirty="0" smtClean="0">
                <a:latin typeface="Helvetica"/>
              </a:endParaRPr>
            </a:p>
            <a:p>
              <a:pPr>
                <a:buFont typeface="Arial"/>
                <a:buChar char="•"/>
              </a:pPr>
              <a:r>
                <a:rPr lang="en-US" sz="2400" dirty="0" smtClean="0">
                  <a:latin typeface="Helvetica"/>
                </a:rPr>
                <a:t> Focus on farming,  </a:t>
              </a:r>
            </a:p>
            <a:p>
              <a:r>
                <a:rPr lang="en-US" sz="2400" dirty="0" smtClean="0">
                  <a:latin typeface="Helvetica"/>
                </a:rPr>
                <a:t>  but develop online </a:t>
              </a:r>
            </a:p>
            <a:p>
              <a:r>
                <a:rPr lang="en-US" sz="2400" dirty="0" smtClean="0">
                  <a:latin typeface="Helvetica"/>
                </a:rPr>
                <a:t>  presence</a:t>
              </a:r>
            </a:p>
            <a:p>
              <a:endParaRPr lang="en-US" sz="2400" dirty="0" smtClean="0">
                <a:latin typeface="Helvetica"/>
              </a:endParaRPr>
            </a:p>
            <a:p>
              <a:pPr>
                <a:buFont typeface="Arial"/>
                <a:buChar char="•"/>
              </a:pPr>
              <a:r>
                <a:rPr lang="en-US" sz="2400" dirty="0" smtClean="0">
                  <a:latin typeface="Helvetica"/>
                </a:rPr>
                <a:t> Share advice</a:t>
              </a:r>
            </a:p>
            <a:p>
              <a:endParaRPr lang="en-US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0" y="5524381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chemeClr val="bg1"/>
                </a:solidFill>
                <a:latin typeface="Helvetica Neue"/>
              </a:rPr>
              <a:t>Findings</a:t>
            </a:r>
            <a:endParaRPr lang="en-US" sz="28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2993483" y="462438"/>
            <a:ext cx="3193002" cy="5862162"/>
            <a:chOff x="2993483" y="462438"/>
            <a:chExt cx="3193002" cy="5862162"/>
          </a:xfrm>
        </p:grpSpPr>
        <p:sp>
          <p:nvSpPr>
            <p:cNvPr id="14" name="TextBox 13"/>
            <p:cNvSpPr txBox="1"/>
            <p:nvPr/>
          </p:nvSpPr>
          <p:spPr>
            <a:xfrm>
              <a:off x="2993483" y="5524381"/>
              <a:ext cx="319300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cap="small" dirty="0" smtClean="0">
                  <a:solidFill>
                    <a:schemeClr val="bg1"/>
                  </a:solidFill>
                  <a:latin typeface="Helvetica Neue"/>
                </a:rPr>
                <a:t>Retailers</a:t>
              </a:r>
            </a:p>
            <a:p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48000" y="462438"/>
              <a:ext cx="3124200" cy="4185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2D572B"/>
                  </a:solidFill>
                  <a:latin typeface="Helvetica"/>
                </a:rPr>
                <a:t>Want to…</a:t>
              </a:r>
            </a:p>
            <a:p>
              <a:pPr algn="ctr"/>
              <a:endParaRPr lang="en-US" sz="2800" dirty="0" smtClean="0">
                <a:latin typeface="Helvetica"/>
              </a:endParaRPr>
            </a:p>
            <a:p>
              <a:pPr>
                <a:buFont typeface="Arial"/>
                <a:buChar char="•"/>
              </a:pPr>
              <a:r>
                <a:rPr lang="en-US" sz="2400" dirty="0" smtClean="0">
                  <a:latin typeface="Helvetica"/>
                </a:rPr>
                <a:t> Keep up-to-date</a:t>
              </a:r>
            </a:p>
            <a:p>
              <a:pPr>
                <a:buFont typeface="Arial"/>
                <a:buChar char="•"/>
              </a:pPr>
              <a:endParaRPr lang="en-US" sz="2400" dirty="0" smtClean="0">
                <a:latin typeface="Helvetica"/>
              </a:endParaRPr>
            </a:p>
            <a:p>
              <a:pPr>
                <a:buFont typeface="Arial"/>
                <a:buChar char="•"/>
              </a:pPr>
              <a:endParaRPr lang="en-US" sz="2400" dirty="0" smtClean="0">
                <a:latin typeface="Helvetica"/>
              </a:endParaRPr>
            </a:p>
            <a:p>
              <a:pPr>
                <a:buFont typeface="Arial"/>
                <a:buChar char="•"/>
              </a:pPr>
              <a:r>
                <a:rPr lang="en-US" sz="2400" dirty="0" smtClean="0">
                  <a:latin typeface="Helvetica"/>
                </a:rPr>
                <a:t> Use time efficiently</a:t>
              </a:r>
            </a:p>
            <a:p>
              <a:pPr>
                <a:buFont typeface="Arial"/>
                <a:buChar char="•"/>
              </a:pPr>
              <a:endParaRPr lang="en-US" sz="2400" dirty="0" smtClean="0">
                <a:latin typeface="Helvetica"/>
              </a:endParaRPr>
            </a:p>
            <a:p>
              <a:r>
                <a:rPr lang="en-US" sz="2400" dirty="0" smtClean="0">
                  <a:latin typeface="Helvetica"/>
                </a:rPr>
                <a:t> </a:t>
              </a:r>
            </a:p>
            <a:p>
              <a:endParaRPr lang="en-US" sz="2400" dirty="0" smtClean="0">
                <a:latin typeface="Helvetica"/>
              </a:endParaRPr>
            </a:p>
            <a:p>
              <a:pPr>
                <a:buFont typeface="Arial"/>
                <a:buChar char="•"/>
              </a:pPr>
              <a:r>
                <a:rPr lang="en-US" sz="2400" dirty="0" smtClean="0">
                  <a:latin typeface="Helvetica"/>
                </a:rPr>
                <a:t> Educate consumers</a:t>
              </a:r>
            </a:p>
            <a:p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86485" y="457200"/>
            <a:ext cx="3186115" cy="5867400"/>
            <a:chOff x="6186485" y="457200"/>
            <a:chExt cx="3186115" cy="5867400"/>
          </a:xfrm>
        </p:grpSpPr>
        <p:sp>
          <p:nvSpPr>
            <p:cNvPr id="15" name="TextBox 14"/>
            <p:cNvSpPr txBox="1"/>
            <p:nvPr/>
          </p:nvSpPr>
          <p:spPr>
            <a:xfrm>
              <a:off x="6186485" y="5524381"/>
              <a:ext cx="295751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cap="small" dirty="0" smtClean="0">
                  <a:solidFill>
                    <a:schemeClr val="bg1"/>
                  </a:solidFill>
                  <a:latin typeface="Helvetica Neue"/>
                </a:rPr>
                <a:t>Consumers</a:t>
              </a:r>
            </a:p>
            <a:p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48400" y="457200"/>
              <a:ext cx="3124200" cy="492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2D572B"/>
                  </a:solidFill>
                  <a:latin typeface="Helvetica"/>
                </a:rPr>
                <a:t>Want to…</a:t>
              </a:r>
            </a:p>
            <a:p>
              <a:pPr algn="ctr"/>
              <a:endParaRPr lang="en-US" sz="2800" dirty="0" smtClean="0">
                <a:latin typeface="Helvetica"/>
              </a:endParaRPr>
            </a:p>
            <a:p>
              <a:pPr>
                <a:buFont typeface="Arial"/>
                <a:buChar char="•"/>
              </a:pPr>
              <a:r>
                <a:rPr lang="en-US" sz="2400" dirty="0" smtClean="0">
                  <a:latin typeface="Helvetica"/>
                </a:rPr>
                <a:t> Explore the story    </a:t>
              </a:r>
            </a:p>
            <a:p>
              <a:r>
                <a:rPr lang="en-US" sz="2400" dirty="0" smtClean="0">
                  <a:latin typeface="Helvetica"/>
                </a:rPr>
                <a:t>  behind food</a:t>
              </a:r>
            </a:p>
            <a:p>
              <a:endParaRPr lang="en-US" sz="2400" dirty="0" smtClean="0">
                <a:latin typeface="Helvetica"/>
              </a:endParaRPr>
            </a:p>
            <a:p>
              <a:pPr>
                <a:buFont typeface="Arial"/>
                <a:buChar char="•"/>
              </a:pPr>
              <a:r>
                <a:rPr lang="en-US" sz="2400" dirty="0" smtClean="0">
                  <a:latin typeface="Helvetica"/>
                </a:rPr>
                <a:t> Find food that </a:t>
              </a:r>
            </a:p>
            <a:p>
              <a:r>
                <a:rPr lang="en-US" sz="2400" dirty="0" smtClean="0">
                  <a:latin typeface="Helvetica"/>
                </a:rPr>
                <a:t>  matches values</a:t>
              </a:r>
            </a:p>
            <a:p>
              <a:endParaRPr lang="en-US" sz="2400" dirty="0" smtClean="0">
                <a:latin typeface="Helvetica"/>
              </a:endParaRPr>
            </a:p>
            <a:p>
              <a:endParaRPr lang="en-US" sz="2400" dirty="0" smtClean="0">
                <a:latin typeface="Helvetica"/>
              </a:endParaRPr>
            </a:p>
            <a:p>
              <a:pPr>
                <a:buFont typeface="Arial"/>
                <a:buChar char="•"/>
              </a:pPr>
              <a:r>
                <a:rPr lang="en-US" sz="2400" dirty="0" smtClean="0">
                  <a:latin typeface="Helvetica"/>
                </a:rPr>
                <a:t> Learn about </a:t>
              </a:r>
            </a:p>
            <a:p>
              <a:r>
                <a:rPr lang="en-US" sz="2400" dirty="0" smtClean="0">
                  <a:latin typeface="Helvetica"/>
                </a:rPr>
                <a:t>  seasonality</a:t>
              </a:r>
            </a:p>
            <a:p>
              <a:endParaRPr lang="en-US" sz="2400" dirty="0" smtClean="0">
                <a:latin typeface="Helvetica"/>
              </a:endParaRPr>
            </a:p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llowbabyplants_nobottomlettering.jpg"/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533400" y="0"/>
            <a:ext cx="102762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2D572B"/>
              </a:solidFill>
              <a:latin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534400" cy="4525963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Helvetica"/>
              </a:rPr>
              <a:t>Promote transparency and lower barriers to eating locally</a:t>
            </a:r>
          </a:p>
          <a:p>
            <a:r>
              <a:rPr lang="en-US" sz="3600" dirty="0" smtClean="0">
                <a:latin typeface="Helvetica"/>
              </a:rPr>
              <a:t>Support new and struggling producers</a:t>
            </a:r>
          </a:p>
          <a:p>
            <a:r>
              <a:rPr lang="en-US" sz="3600" dirty="0" smtClean="0">
                <a:latin typeface="Helvetica"/>
              </a:rPr>
              <a:t>Encourage political awareness</a:t>
            </a:r>
          </a:p>
          <a:p>
            <a:r>
              <a:rPr lang="en-US" sz="3600" dirty="0" smtClean="0">
                <a:latin typeface="Helvetica"/>
              </a:rPr>
              <a:t>Foster delight</a:t>
            </a:r>
            <a:endParaRPr lang="en-US" sz="3600" dirty="0">
              <a:latin typeface="Helvetica"/>
            </a:endParaRP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274638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746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Project Goals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ketch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06451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-685800" y="2867025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867025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Design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sketch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4491" y="-483803"/>
            <a:ext cx="4123381" cy="2913335"/>
          </a:xfrm>
          <a:prstGeom prst="rect">
            <a:avLst/>
          </a:prstGeom>
          <a:ln w="76200">
            <a:solidFill>
              <a:srgbClr val="94A07C"/>
            </a:solidFill>
          </a:ln>
        </p:spPr>
      </p:pic>
      <p:pic>
        <p:nvPicPr>
          <p:cNvPr id="10" name="Picture 9" descr="sketch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6308">
            <a:off x="1528273" y="1542227"/>
            <a:ext cx="5023953" cy="3309670"/>
          </a:xfrm>
          <a:prstGeom prst="rect">
            <a:avLst/>
          </a:prstGeom>
          <a:ln w="76200">
            <a:solidFill>
              <a:srgbClr val="94A07C"/>
            </a:solidFill>
          </a:ln>
        </p:spPr>
      </p:pic>
      <p:pic>
        <p:nvPicPr>
          <p:cNvPr id="11" name="Picture 10" descr="sketch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85893">
            <a:off x="4400616" y="-202222"/>
            <a:ext cx="5187416" cy="3059432"/>
          </a:xfrm>
          <a:prstGeom prst="rect">
            <a:avLst/>
          </a:prstGeom>
          <a:ln w="76200">
            <a:solidFill>
              <a:srgbClr val="94A07C"/>
            </a:solidFill>
          </a:ln>
        </p:spPr>
      </p:pic>
      <p:pic>
        <p:nvPicPr>
          <p:cNvPr id="12" name="Picture 11" descr="sketch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90725">
            <a:off x="-359536" y="3792290"/>
            <a:ext cx="4724400" cy="3693017"/>
          </a:xfrm>
          <a:prstGeom prst="rect">
            <a:avLst/>
          </a:prstGeom>
          <a:ln w="76200">
            <a:solidFill>
              <a:srgbClr val="94A07C"/>
            </a:solidFill>
          </a:ln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-786930" y="246063"/>
            <a:ext cx="11125200" cy="1171575"/>
          </a:xfrm>
          <a:prstGeom prst="roundRect">
            <a:avLst>
              <a:gd name="adj" fmla="val 171"/>
            </a:avLst>
          </a:prstGeom>
          <a:solidFill>
            <a:srgbClr val="2D572B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FAF4E1"/>
                </a:solidFill>
                <a:effectLst/>
                <a:uLnTx/>
                <a:uFillTx/>
                <a:latin typeface="Helvetica Neue"/>
                <a:ea typeface="+mj-ea"/>
                <a:cs typeface="+mj-cs"/>
              </a:rPr>
              <a:t>Sketching</a:t>
            </a:r>
            <a:endParaRPr kumimoji="0" lang="en-US" sz="6000" b="0" i="0" u="none" strike="noStrike" kern="1200" cap="small" spc="0" normalizeH="0" baseline="0" noProof="0" dirty="0">
              <a:ln>
                <a:noFill/>
              </a:ln>
              <a:solidFill>
                <a:srgbClr val="FAF4E1"/>
              </a:solidFill>
              <a:effectLst/>
              <a:uLnTx/>
              <a:uFillTx/>
              <a:latin typeface="Helvetica Neue"/>
              <a:ea typeface="+mj-ea"/>
              <a:cs typeface="+mj-cs"/>
            </a:endParaRPr>
          </a:p>
        </p:txBody>
      </p:sp>
      <p:pic>
        <p:nvPicPr>
          <p:cNvPr id="18" name="Picture 17" descr="sketch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7868">
            <a:off x="5765333" y="3922490"/>
            <a:ext cx="5842933" cy="4128268"/>
          </a:xfrm>
          <a:prstGeom prst="rect">
            <a:avLst/>
          </a:prstGeom>
          <a:ln w="76200">
            <a:solidFill>
              <a:srgbClr val="94A07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R_FoodWeb2peach.png"/>
          <p:cNvPicPr>
            <a:picLocks noChangeAspect="1"/>
          </p:cNvPicPr>
          <p:nvPr/>
        </p:nvPicPr>
        <p:blipFill>
          <a:blip r:embed="rId3"/>
          <a:srcRect r="748"/>
          <a:stretch>
            <a:fillRect/>
          </a:stretch>
        </p:blipFill>
        <p:spPr>
          <a:xfrm>
            <a:off x="838200" y="1295400"/>
            <a:ext cx="7584246" cy="5761038"/>
          </a:xfrm>
          <a:prstGeom prst="rect">
            <a:avLst/>
          </a:prstGeom>
        </p:spPr>
      </p:pic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-786930" y="246063"/>
            <a:ext cx="11125200" cy="1171575"/>
          </a:xfrm>
          <a:prstGeom prst="roundRect">
            <a:avLst>
              <a:gd name="adj" fmla="val 171"/>
            </a:avLst>
          </a:prstGeom>
          <a:solidFill>
            <a:srgbClr val="2D572B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FAF4E1"/>
                </a:solidFill>
                <a:effectLst/>
                <a:uLnTx/>
                <a:uFillTx/>
                <a:latin typeface="Helvetica Neue"/>
                <a:ea typeface="+mj-ea"/>
                <a:cs typeface="+mj-cs"/>
              </a:rPr>
              <a:t>Entities</a:t>
            </a:r>
            <a:endParaRPr kumimoji="0" lang="en-US" sz="6000" b="0" i="0" u="none" strike="noStrike" kern="1200" cap="small" spc="0" normalizeH="0" baseline="0" noProof="0" dirty="0">
              <a:ln>
                <a:noFill/>
              </a:ln>
              <a:solidFill>
                <a:srgbClr val="FAF4E1"/>
              </a:solidFill>
              <a:effectLst/>
              <a:uLnTx/>
              <a:uFillTx/>
              <a:latin typeface="Helvetica Neue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036979285_385ddded28_b.jpg"/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-685800" y="274638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746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Our Story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534400" cy="4525963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Helvetica"/>
              </a:rPr>
              <a:t>Introduction</a:t>
            </a:r>
          </a:p>
          <a:p>
            <a:r>
              <a:rPr lang="en-US" sz="3600" dirty="0" smtClean="0">
                <a:latin typeface="Helvetica"/>
              </a:rPr>
              <a:t>Research</a:t>
            </a:r>
          </a:p>
          <a:p>
            <a:r>
              <a:rPr lang="en-US" sz="3600" dirty="0" smtClean="0">
                <a:latin typeface="Helvetica"/>
              </a:rPr>
              <a:t>Design</a:t>
            </a:r>
          </a:p>
          <a:p>
            <a:r>
              <a:rPr lang="en-US" sz="3600" dirty="0" smtClean="0">
                <a:latin typeface="Helvetica"/>
              </a:rPr>
              <a:t>Conclusion</a:t>
            </a:r>
            <a:endParaRPr lang="en-US" sz="3600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FAF4E1"/>
                </a:solidFill>
                <a:effectLst/>
                <a:uLnTx/>
                <a:uFillTx/>
                <a:latin typeface="Helvetica Neue"/>
                <a:ea typeface="+mj-ea"/>
                <a:cs typeface="+mj-cs"/>
              </a:rPr>
              <a:t>Entities</a:t>
            </a:r>
            <a:endParaRPr kumimoji="0" lang="en-US" sz="6000" b="0" i="0" u="none" strike="noStrike" kern="1200" cap="small" spc="0" normalizeH="0" baseline="0" noProof="0" dirty="0">
              <a:ln>
                <a:noFill/>
              </a:ln>
              <a:solidFill>
                <a:srgbClr val="FAF4E1"/>
              </a:solidFill>
              <a:effectLst/>
              <a:uLnTx/>
              <a:uFillTx/>
              <a:latin typeface="Helvetica Neue"/>
              <a:ea typeface="+mj-ea"/>
              <a:cs typeface="+mj-cs"/>
            </a:endParaRPr>
          </a:p>
        </p:txBody>
      </p:sp>
      <p:pic>
        <p:nvPicPr>
          <p:cNvPr id="6" name="Picture 5" descr="1personprofile_leftnav (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personprofile_leftna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personprofile_mod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ezpanisse.jpg"/>
          <p:cNvPicPr>
            <a:picLocks noChangeAspect="1"/>
          </p:cNvPicPr>
          <p:nvPr/>
        </p:nvPicPr>
        <p:blipFill>
          <a:blip r:embed="rId3">
            <a:alphaModFix amt="25000"/>
            <a:grayscl/>
          </a:blip>
          <a:srcRect l="14531" r="23438"/>
          <a:stretch>
            <a:fillRect/>
          </a:stretch>
        </p:blipFill>
        <p:spPr>
          <a:xfrm>
            <a:off x="2995288" y="0"/>
            <a:ext cx="3190601" cy="6858000"/>
          </a:xfrm>
          <a:prstGeom prst="rect">
            <a:avLst/>
          </a:prstGeom>
        </p:spPr>
      </p:pic>
      <p:pic>
        <p:nvPicPr>
          <p:cNvPr id="5" name="Picture 4" descr="alan.jpg"/>
          <p:cNvPicPr>
            <a:picLocks noChangeAspect="1"/>
          </p:cNvPicPr>
          <p:nvPr/>
        </p:nvPicPr>
        <p:blipFill>
          <a:blip r:embed="rId4">
            <a:alphaModFix amt="25000"/>
          </a:blip>
          <a:srcRect l="4688" r="27188"/>
          <a:stretch>
            <a:fillRect/>
          </a:stretch>
        </p:blipFill>
        <p:spPr>
          <a:xfrm>
            <a:off x="-1644303" y="-1676311"/>
            <a:ext cx="4672045" cy="9143911"/>
          </a:xfrm>
          <a:prstGeom prst="rect">
            <a:avLst/>
          </a:prstGeom>
        </p:spPr>
      </p:pic>
      <p:pic>
        <p:nvPicPr>
          <p:cNvPr id="10" name="Picture 9" descr="IMG_1931.JPG"/>
          <p:cNvPicPr>
            <a:picLocks noChangeAspect="1"/>
          </p:cNvPicPr>
          <p:nvPr/>
        </p:nvPicPr>
        <p:blipFill>
          <a:blip r:embed="rId5">
            <a:alphaModFix amt="25000"/>
            <a:grayscl/>
          </a:blip>
          <a:srcRect l="19500"/>
          <a:stretch>
            <a:fillRect/>
          </a:stretch>
        </p:blipFill>
        <p:spPr>
          <a:xfrm>
            <a:off x="6172200" y="-563034"/>
            <a:ext cx="4526455" cy="749723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rot="5400000">
            <a:off x="-417076" y="3428206"/>
            <a:ext cx="6857999" cy="1588"/>
          </a:xfrm>
          <a:prstGeom prst="line">
            <a:avLst/>
          </a:prstGeom>
          <a:ln w="38100">
            <a:solidFill>
              <a:srgbClr val="94A0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2758280" y="3429001"/>
            <a:ext cx="6857999" cy="1588"/>
          </a:xfrm>
          <a:prstGeom prst="line">
            <a:avLst/>
          </a:prstGeom>
          <a:ln w="38100">
            <a:solidFill>
              <a:srgbClr val="94A0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-685800" y="5151536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grpSp>
        <p:nvGrpSpPr>
          <p:cNvPr id="2" name="Group 23"/>
          <p:cNvGrpSpPr/>
          <p:nvPr/>
        </p:nvGrpSpPr>
        <p:grpSpPr>
          <a:xfrm>
            <a:off x="0" y="457200"/>
            <a:ext cx="3012718" cy="5867400"/>
            <a:chOff x="0" y="457200"/>
            <a:chExt cx="3012718" cy="5867400"/>
          </a:xfrm>
        </p:grpSpPr>
        <p:sp>
          <p:nvSpPr>
            <p:cNvPr id="13" name="TextBox 12"/>
            <p:cNvSpPr txBox="1"/>
            <p:nvPr/>
          </p:nvSpPr>
          <p:spPr>
            <a:xfrm>
              <a:off x="0" y="5524381"/>
              <a:ext cx="3012718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cap="small" dirty="0" smtClean="0">
                  <a:solidFill>
                    <a:schemeClr val="bg1"/>
                  </a:solidFill>
                  <a:latin typeface="Helvetica Neue"/>
                </a:rPr>
                <a:t>Producers</a:t>
              </a:r>
              <a:endParaRPr lang="en-US" sz="2800" dirty="0" smtClean="0">
                <a:solidFill>
                  <a:schemeClr val="bg1"/>
                </a:solidFill>
                <a:latin typeface="Helvetica Neue"/>
              </a:endParaRPr>
            </a:p>
            <a:p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0" y="457200"/>
              <a:ext cx="3012718" cy="4185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2D572B"/>
                  </a:solidFill>
                  <a:latin typeface="Helvetica"/>
                </a:rPr>
                <a:t>Want to…</a:t>
              </a:r>
            </a:p>
            <a:p>
              <a:pPr algn="ctr"/>
              <a:endParaRPr lang="en-US" sz="2800" dirty="0" smtClean="0">
                <a:latin typeface="Helvetica"/>
              </a:endParaRPr>
            </a:p>
            <a:p>
              <a:pPr>
                <a:buFont typeface="Arial"/>
                <a:buChar char="•"/>
              </a:pPr>
              <a:r>
                <a:rPr lang="en-US" sz="2400" dirty="0" smtClean="0">
                  <a:latin typeface="Helvetica"/>
                </a:rPr>
                <a:t> Be recognized and        </a:t>
              </a:r>
            </a:p>
            <a:p>
              <a:r>
                <a:rPr lang="en-US" sz="2400" dirty="0" smtClean="0">
                  <a:latin typeface="Helvetica"/>
                </a:rPr>
                <a:t>  appreciated</a:t>
              </a:r>
            </a:p>
            <a:p>
              <a:endParaRPr lang="en-US" sz="2400" dirty="0" smtClean="0">
                <a:latin typeface="Helvetica"/>
              </a:endParaRPr>
            </a:p>
            <a:p>
              <a:pPr>
                <a:buFont typeface="Arial"/>
                <a:buChar char="•"/>
              </a:pPr>
              <a:r>
                <a:rPr lang="en-US" sz="2400" dirty="0" smtClean="0">
                  <a:latin typeface="Helvetica"/>
                </a:rPr>
                <a:t> Focus on farming,  </a:t>
              </a:r>
            </a:p>
            <a:p>
              <a:r>
                <a:rPr lang="en-US" sz="2400" dirty="0" smtClean="0">
                  <a:latin typeface="Helvetica"/>
                </a:rPr>
                <a:t>  but develop online </a:t>
              </a:r>
            </a:p>
            <a:p>
              <a:r>
                <a:rPr lang="en-US" sz="2400" dirty="0" smtClean="0">
                  <a:latin typeface="Helvetica"/>
                </a:rPr>
                <a:t>  presence</a:t>
              </a:r>
            </a:p>
            <a:p>
              <a:endParaRPr lang="en-US" sz="2400" dirty="0" smtClean="0">
                <a:latin typeface="Helvetica"/>
              </a:endParaRPr>
            </a:p>
            <a:p>
              <a:pPr>
                <a:buFont typeface="Arial"/>
                <a:buChar char="•"/>
              </a:pPr>
              <a:r>
                <a:rPr lang="en-US" sz="2400" dirty="0" smtClean="0">
                  <a:latin typeface="Helvetica"/>
                </a:rPr>
                <a:t> Share advice</a:t>
              </a:r>
            </a:p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farmprofil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Be Recognized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farmprofile3_inf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312"/>
            <a:ext cx="9144001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Be Recognized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farmprofile_infobl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Be Recognized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farmprofile_infoblownr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Be Recognized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5farmprofile_infoblownred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Be Recognized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farmprofi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Develop Presence Easily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361456635_3bb0628a9d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-685800" y="2867025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867025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Introduction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farmprofile3_conversationr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1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Develop Presence Easily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farmprofile_conversationbl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Develop Presence Easily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farmprofile_conversationblownr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1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Develop Presence Easily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armprofile_conversationblownred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Develop Presence Easily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individualfarmerhomedas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Share Advice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individualfarmerhomedash_r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Share Advice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dividualfarmerhomedash_questionblown3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705600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Share Advice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4individualfarmerhomedash_questionblownred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1" cy="6705600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Share Advice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ezpanisse.jpg"/>
          <p:cNvPicPr>
            <a:picLocks noChangeAspect="1"/>
          </p:cNvPicPr>
          <p:nvPr/>
        </p:nvPicPr>
        <p:blipFill>
          <a:blip r:embed="rId3">
            <a:alphaModFix amt="25000"/>
          </a:blip>
          <a:srcRect l="14531" r="23438"/>
          <a:stretch>
            <a:fillRect/>
          </a:stretch>
        </p:blipFill>
        <p:spPr>
          <a:xfrm>
            <a:off x="2995288" y="0"/>
            <a:ext cx="3190601" cy="6858000"/>
          </a:xfrm>
          <a:prstGeom prst="rect">
            <a:avLst/>
          </a:prstGeom>
        </p:spPr>
      </p:pic>
      <p:pic>
        <p:nvPicPr>
          <p:cNvPr id="5" name="Picture 4" descr="alan.jpg"/>
          <p:cNvPicPr>
            <a:picLocks noChangeAspect="1"/>
          </p:cNvPicPr>
          <p:nvPr/>
        </p:nvPicPr>
        <p:blipFill>
          <a:blip r:embed="rId4">
            <a:alphaModFix amt="25000"/>
            <a:grayscl/>
          </a:blip>
          <a:srcRect l="4688" r="27188"/>
          <a:stretch>
            <a:fillRect/>
          </a:stretch>
        </p:blipFill>
        <p:spPr>
          <a:xfrm>
            <a:off x="-1644303" y="-1676311"/>
            <a:ext cx="4672045" cy="9143911"/>
          </a:xfrm>
          <a:prstGeom prst="rect">
            <a:avLst/>
          </a:prstGeom>
        </p:spPr>
      </p:pic>
      <p:pic>
        <p:nvPicPr>
          <p:cNvPr id="10" name="Picture 9" descr="IMG_1931.JPG"/>
          <p:cNvPicPr>
            <a:picLocks noChangeAspect="1"/>
          </p:cNvPicPr>
          <p:nvPr/>
        </p:nvPicPr>
        <p:blipFill>
          <a:blip r:embed="rId5">
            <a:alphaModFix amt="25000"/>
            <a:grayscl/>
          </a:blip>
          <a:srcRect l="19500"/>
          <a:stretch>
            <a:fillRect/>
          </a:stretch>
        </p:blipFill>
        <p:spPr>
          <a:xfrm>
            <a:off x="6172200" y="-563034"/>
            <a:ext cx="4526455" cy="749723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rot="5400000">
            <a:off x="-417076" y="3428206"/>
            <a:ext cx="6857999" cy="1588"/>
          </a:xfrm>
          <a:prstGeom prst="line">
            <a:avLst/>
          </a:prstGeom>
          <a:ln w="38100">
            <a:solidFill>
              <a:srgbClr val="94A0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2758280" y="3429001"/>
            <a:ext cx="6857999" cy="1588"/>
          </a:xfrm>
          <a:prstGeom prst="line">
            <a:avLst/>
          </a:prstGeom>
          <a:ln w="38100">
            <a:solidFill>
              <a:srgbClr val="94A0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-685800" y="5151536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0" y="462438"/>
            <a:ext cx="3124200" cy="418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D572B"/>
                </a:solidFill>
                <a:latin typeface="Helvetica"/>
              </a:rPr>
              <a:t>Want to…</a:t>
            </a:r>
          </a:p>
          <a:p>
            <a:pPr algn="ctr"/>
            <a:endParaRPr lang="en-US" sz="2800" dirty="0" smtClean="0"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</a:rPr>
              <a:t> Keep up-to-date</a:t>
            </a:r>
          </a:p>
          <a:p>
            <a:pPr>
              <a:buFont typeface="Arial"/>
              <a:buChar char="•"/>
            </a:pPr>
            <a:endParaRPr lang="en-US" sz="2400" dirty="0" smtClean="0">
              <a:latin typeface="Helvetica"/>
            </a:endParaRPr>
          </a:p>
          <a:p>
            <a:pPr>
              <a:buFont typeface="Arial"/>
              <a:buChar char="•"/>
            </a:pPr>
            <a:endParaRPr lang="en-US" sz="2400" dirty="0" smtClean="0"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</a:rPr>
              <a:t> Use time efficiently</a:t>
            </a:r>
          </a:p>
          <a:p>
            <a:pPr>
              <a:buFont typeface="Arial"/>
              <a:buChar char="•"/>
            </a:pPr>
            <a:endParaRPr lang="en-US" sz="2400" dirty="0" smtClean="0">
              <a:latin typeface="Helvetica"/>
            </a:endParaRPr>
          </a:p>
          <a:p>
            <a:r>
              <a:rPr lang="en-US" sz="2400" dirty="0" smtClean="0">
                <a:latin typeface="Helvetica"/>
              </a:rPr>
              <a:t> </a:t>
            </a:r>
          </a:p>
          <a:p>
            <a:endParaRPr lang="en-US" sz="2400" dirty="0" smtClean="0">
              <a:latin typeface="Helvetica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atin typeface="Helvetica"/>
              </a:rPr>
              <a:t> Educate consumers</a:t>
            </a: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993483" y="5524381"/>
            <a:ext cx="31930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chemeClr val="bg1"/>
                </a:solidFill>
                <a:latin typeface="Helvetica Neue"/>
              </a:rPr>
              <a:t>Retailers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individualretailerrhhomedas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Keep Up-To-Date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la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0"/>
            <a:ext cx="9296400" cy="697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individualretailerrhomedash_r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Keep Up-To-Date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3individualretailerrhomedash_activityblown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3500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Keep Up-To-Date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individualretailerrhomedash_activityblown3r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3500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Keep Up-To-Date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retailprofil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Use Time Efficiently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retailprofile5redmen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Use Time Efficiently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retailprofile5_menubl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3572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Use Time Efficiently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tailprofile5_menublownredsourc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3572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Educate Consumers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ezpanisse.jpg"/>
          <p:cNvPicPr>
            <a:picLocks noChangeAspect="1"/>
          </p:cNvPicPr>
          <p:nvPr/>
        </p:nvPicPr>
        <p:blipFill>
          <a:blip r:embed="rId3">
            <a:alphaModFix amt="25000"/>
            <a:grayscl/>
          </a:blip>
          <a:srcRect l="14531" r="23438"/>
          <a:stretch>
            <a:fillRect/>
          </a:stretch>
        </p:blipFill>
        <p:spPr>
          <a:xfrm>
            <a:off x="2995288" y="0"/>
            <a:ext cx="3190601" cy="6858000"/>
          </a:xfrm>
          <a:prstGeom prst="rect">
            <a:avLst/>
          </a:prstGeom>
        </p:spPr>
      </p:pic>
      <p:pic>
        <p:nvPicPr>
          <p:cNvPr id="5" name="Picture 4" descr="alan.jpg"/>
          <p:cNvPicPr>
            <a:picLocks noChangeAspect="1"/>
          </p:cNvPicPr>
          <p:nvPr/>
        </p:nvPicPr>
        <p:blipFill>
          <a:blip r:embed="rId4">
            <a:alphaModFix amt="25000"/>
            <a:grayscl/>
          </a:blip>
          <a:srcRect l="4688" r="27188"/>
          <a:stretch>
            <a:fillRect/>
          </a:stretch>
        </p:blipFill>
        <p:spPr>
          <a:xfrm>
            <a:off x="-1644303" y="-1676311"/>
            <a:ext cx="4672045" cy="9143911"/>
          </a:xfrm>
          <a:prstGeom prst="rect">
            <a:avLst/>
          </a:prstGeom>
        </p:spPr>
      </p:pic>
      <p:pic>
        <p:nvPicPr>
          <p:cNvPr id="10" name="Picture 9" descr="IMG_1931.JPG"/>
          <p:cNvPicPr>
            <a:picLocks noChangeAspect="1"/>
          </p:cNvPicPr>
          <p:nvPr/>
        </p:nvPicPr>
        <p:blipFill>
          <a:blip r:embed="rId5">
            <a:alphaModFix amt="25000"/>
          </a:blip>
          <a:srcRect l="19500"/>
          <a:stretch>
            <a:fillRect/>
          </a:stretch>
        </p:blipFill>
        <p:spPr>
          <a:xfrm>
            <a:off x="6172200" y="-563034"/>
            <a:ext cx="4526455" cy="749723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rot="5400000">
            <a:off x="-417076" y="3428206"/>
            <a:ext cx="6857999" cy="1588"/>
          </a:xfrm>
          <a:prstGeom prst="line">
            <a:avLst/>
          </a:prstGeom>
          <a:ln w="38100">
            <a:solidFill>
              <a:srgbClr val="94A0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2758280" y="3429001"/>
            <a:ext cx="6857999" cy="1588"/>
          </a:xfrm>
          <a:prstGeom prst="line">
            <a:avLst/>
          </a:prstGeom>
          <a:ln w="38100">
            <a:solidFill>
              <a:srgbClr val="94A0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-685800" y="5151536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grpSp>
        <p:nvGrpSpPr>
          <p:cNvPr id="4" name="Group 25"/>
          <p:cNvGrpSpPr/>
          <p:nvPr/>
        </p:nvGrpSpPr>
        <p:grpSpPr>
          <a:xfrm>
            <a:off x="6186485" y="457200"/>
            <a:ext cx="3186115" cy="5867400"/>
            <a:chOff x="6186485" y="457200"/>
            <a:chExt cx="3186115" cy="5867400"/>
          </a:xfrm>
        </p:grpSpPr>
        <p:sp>
          <p:nvSpPr>
            <p:cNvPr id="15" name="TextBox 14"/>
            <p:cNvSpPr txBox="1"/>
            <p:nvPr/>
          </p:nvSpPr>
          <p:spPr>
            <a:xfrm>
              <a:off x="6186485" y="5524381"/>
              <a:ext cx="295751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cap="small" dirty="0" smtClean="0">
                  <a:solidFill>
                    <a:schemeClr val="bg1"/>
                  </a:solidFill>
                  <a:latin typeface="Helvetica Neue"/>
                </a:rPr>
                <a:t>Consumers</a:t>
              </a:r>
            </a:p>
            <a:p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48400" y="457200"/>
              <a:ext cx="3124200" cy="492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2D572B"/>
                  </a:solidFill>
                  <a:latin typeface="Helvetica"/>
                </a:rPr>
                <a:t>Want to…</a:t>
              </a:r>
            </a:p>
            <a:p>
              <a:pPr algn="ctr"/>
              <a:endParaRPr lang="en-US" sz="2800" dirty="0" smtClean="0">
                <a:latin typeface="Helvetica"/>
              </a:endParaRPr>
            </a:p>
            <a:p>
              <a:pPr>
                <a:buFont typeface="Arial"/>
                <a:buChar char="•"/>
              </a:pPr>
              <a:r>
                <a:rPr lang="en-US" sz="2400" dirty="0" smtClean="0">
                  <a:latin typeface="Helvetica"/>
                </a:rPr>
                <a:t> Explore the story </a:t>
              </a:r>
            </a:p>
            <a:p>
              <a:r>
                <a:rPr lang="en-US" sz="2400" dirty="0" smtClean="0">
                  <a:latin typeface="Helvetica"/>
                </a:rPr>
                <a:t>  behind food</a:t>
              </a:r>
            </a:p>
            <a:p>
              <a:endParaRPr lang="en-US" sz="2400" dirty="0" smtClean="0">
                <a:latin typeface="Helvetica"/>
              </a:endParaRPr>
            </a:p>
            <a:p>
              <a:pPr>
                <a:buFont typeface="Arial"/>
                <a:buChar char="•"/>
              </a:pPr>
              <a:r>
                <a:rPr lang="en-US" sz="2400" dirty="0" smtClean="0">
                  <a:latin typeface="Helvetica"/>
                </a:rPr>
                <a:t> Find food that </a:t>
              </a:r>
            </a:p>
            <a:p>
              <a:r>
                <a:rPr lang="en-US" sz="2400" dirty="0" smtClean="0">
                  <a:latin typeface="Helvetica"/>
                </a:rPr>
                <a:t>  matches values</a:t>
              </a:r>
            </a:p>
            <a:p>
              <a:endParaRPr lang="en-US" sz="2400" dirty="0" smtClean="0">
                <a:latin typeface="Helvetica"/>
              </a:endParaRPr>
            </a:p>
            <a:p>
              <a:endParaRPr lang="en-US" sz="2400" dirty="0" smtClean="0">
                <a:latin typeface="Helvetica"/>
              </a:endParaRPr>
            </a:p>
            <a:p>
              <a:pPr>
                <a:buFont typeface="Arial"/>
                <a:buChar char="•"/>
              </a:pPr>
              <a:r>
                <a:rPr lang="en-US" sz="2400" dirty="0" smtClean="0">
                  <a:latin typeface="Helvetica"/>
                </a:rPr>
                <a:t> Learn about </a:t>
              </a:r>
            </a:p>
            <a:p>
              <a:r>
                <a:rPr lang="en-US" sz="2400" dirty="0" smtClean="0">
                  <a:latin typeface="Helvetica"/>
                </a:rPr>
                <a:t>  seasonality</a:t>
              </a:r>
            </a:p>
            <a:p>
              <a:endParaRPr lang="en-US" sz="2400" dirty="0" smtClean="0">
                <a:latin typeface="Helvetica"/>
              </a:endParaRPr>
            </a:p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retailprofil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Explore Story of Food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retailprofile5_foodweb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221599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Explore Story of Food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sz="6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la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81000"/>
            <a:ext cx="2590800" cy="1943100"/>
          </a:xfrm>
          <a:prstGeom prst="rect">
            <a:avLst/>
          </a:prstGeom>
          <a:ln w="38100">
            <a:solidFill>
              <a:srgbClr val="94A07C"/>
            </a:solidFill>
          </a:ln>
        </p:spPr>
      </p:pic>
      <p:pic>
        <p:nvPicPr>
          <p:cNvPr id="76802" name="Picture 2" descr="http://mikeely.files.wordpress.com/2008/04/young-farmer-with-leeks_tana-butl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0575" y="1045085"/>
            <a:ext cx="2181225" cy="3262876"/>
          </a:xfrm>
          <a:prstGeom prst="rect">
            <a:avLst/>
          </a:prstGeom>
          <a:noFill/>
          <a:ln w="38100">
            <a:solidFill>
              <a:srgbClr val="94A07C"/>
            </a:solidFill>
          </a:ln>
        </p:spPr>
      </p:pic>
      <p:pic>
        <p:nvPicPr>
          <p:cNvPr id="76804" name="Picture 4" descr="http://www.igougo.com/photos/travel_blog/Top-Chef-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6400" y="2676523"/>
            <a:ext cx="2362200" cy="3153452"/>
          </a:xfrm>
          <a:prstGeom prst="rect">
            <a:avLst/>
          </a:prstGeom>
          <a:noFill/>
          <a:ln w="38100">
            <a:solidFill>
              <a:srgbClr val="94A07C"/>
            </a:solidFill>
          </a:ln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41652" y="4495799"/>
            <a:ext cx="2797548" cy="2098161"/>
          </a:xfrm>
          <a:prstGeom prst="rect">
            <a:avLst/>
          </a:prstGeom>
          <a:noFill/>
          <a:ln w="38100">
            <a:solidFill>
              <a:srgbClr val="94A07C"/>
            </a:solidFill>
            <a:miter lim="800000"/>
            <a:headEnd/>
            <a:tailEnd/>
          </a:ln>
          <a:effectLst/>
        </p:spPr>
      </p:pic>
      <p:pic>
        <p:nvPicPr>
          <p:cNvPr id="6" name="Picture 5" descr="chain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7175" y="914400"/>
            <a:ext cx="7235825" cy="543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foodwebtab_chezhenr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221599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Explore Story of Food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sz="6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foodwebtab_chezhenri_2hop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221599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Explore Story of Food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sz="6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5foodwebtab_chezhenri_2hopsbl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2302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221599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Explore Story of Food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sz="6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searchmockup_dropdownandselect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Find Food = Values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searchmockup_csar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Find Food = Values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3searchmockup_csadropdownbl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9850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Find Food = Values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searchmockup_foodwe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1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Find Food = Values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foodprofi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0156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Learn About Seasonality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foodprofile_grow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0156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Learn About Seasonality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oodprofile_recip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0156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Learn About Seasonality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676400"/>
            <a:ext cx="9143998" cy="114300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CD8C2B"/>
                </a:solidFill>
                <a:latin typeface="Helvetica Neue"/>
              </a:rPr>
              <a:t>we have</a:t>
            </a:r>
            <a:endParaRPr lang="en-US" sz="9600" dirty="0">
              <a:solidFill>
                <a:srgbClr val="CD8C2B"/>
              </a:solidFill>
              <a:latin typeface="Helvetica Neue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2" y="3429000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0" dirty="0" smtClean="0">
                <a:solidFill>
                  <a:srgbClr val="CD8C2B"/>
                </a:solidFill>
                <a:latin typeface="Helvetica Neue"/>
                <a:ea typeface="+mj-ea"/>
                <a:cs typeface="+mj-cs"/>
              </a:rPr>
              <a:t>problems</a:t>
            </a:r>
            <a:endParaRPr kumimoji="0" lang="en-US" sz="16000" b="0" i="0" u="none" strike="noStrike" kern="1200" cap="none" spc="0" normalizeH="0" baseline="0" noProof="0" dirty="0">
              <a:ln>
                <a:noFill/>
              </a:ln>
              <a:solidFill>
                <a:srgbClr val="CD8C2B"/>
              </a:solidFill>
              <a:effectLst/>
              <a:uLnTx/>
              <a:uFillTx/>
              <a:latin typeface="Helvetica Neue"/>
              <a:ea typeface="+mj-ea"/>
              <a:cs typeface="+mj-cs"/>
            </a:endParaRPr>
          </a:p>
        </p:txBody>
      </p:sp>
      <p:pic>
        <p:nvPicPr>
          <p:cNvPr id="4" name="Picture 3" descr="salmonella.jpg"/>
          <p:cNvPicPr>
            <a:picLocks noChangeAspect="1"/>
          </p:cNvPicPr>
          <p:nvPr/>
        </p:nvPicPr>
        <p:blipFill>
          <a:blip r:embed="rId3"/>
          <a:srcRect b="10636"/>
          <a:stretch>
            <a:fillRect/>
          </a:stretch>
        </p:blipFill>
        <p:spPr>
          <a:xfrm>
            <a:off x="0" y="-1589"/>
            <a:ext cx="4572000" cy="3430589"/>
          </a:xfrm>
          <a:prstGeom prst="rect">
            <a:avLst/>
          </a:prstGeom>
        </p:spPr>
      </p:pic>
      <p:pic>
        <p:nvPicPr>
          <p:cNvPr id="5" name="Picture 4" descr="krispykremeburg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-1589"/>
            <a:ext cx="4571999" cy="3429000"/>
          </a:xfrm>
          <a:prstGeom prst="rect">
            <a:avLst/>
          </a:prstGeom>
        </p:spPr>
      </p:pic>
      <p:pic>
        <p:nvPicPr>
          <p:cNvPr id="7" name="Picture 6" descr="taintedwater.jpg"/>
          <p:cNvPicPr>
            <a:picLocks noChangeAspect="1"/>
          </p:cNvPicPr>
          <p:nvPr/>
        </p:nvPicPr>
        <p:blipFill>
          <a:blip r:embed="rId5"/>
          <a:srcRect t="17578" b="21094"/>
          <a:stretch>
            <a:fillRect/>
          </a:stretch>
        </p:blipFill>
        <p:spPr>
          <a:xfrm>
            <a:off x="0" y="3430589"/>
            <a:ext cx="4572000" cy="3738578"/>
          </a:xfrm>
          <a:prstGeom prst="rect">
            <a:avLst/>
          </a:prstGeom>
        </p:spPr>
      </p:pic>
      <p:pic>
        <p:nvPicPr>
          <p:cNvPr id="8" name="Picture 7" descr="3207717227_2d7c1eee2b_b.jpg"/>
          <p:cNvPicPr>
            <a:picLocks noChangeAspect="1"/>
          </p:cNvPicPr>
          <p:nvPr/>
        </p:nvPicPr>
        <p:blipFill>
          <a:blip r:embed="rId6"/>
          <a:srcRect l="1406" t="1787" r="1406" b="1787"/>
          <a:stretch>
            <a:fillRect/>
          </a:stretch>
        </p:blipFill>
        <p:spPr>
          <a:xfrm>
            <a:off x="4572000" y="3427411"/>
            <a:ext cx="4571998" cy="3570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oodprofile_howtogr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-685800" y="762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1338"/>
            <a:ext cx="9144000" cy="10156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Learn About Seasonality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-685800" y="274638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746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Many Interfaces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  <p:pic>
        <p:nvPicPr>
          <p:cNvPr id="9" name="Picture 8" descr="data_flows_lfont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10" y="1819656"/>
            <a:ext cx="8684190" cy="4654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3044112017_b845b7ee80_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-685800" y="2867025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867025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Conclusion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>
            <a:alphaModFix amt="25000"/>
          </a:blip>
          <a:srcRect l="2344" t="6250" r="2344" b="10417"/>
          <a:stretch>
            <a:fillRect/>
          </a:stretch>
        </p:blipFill>
        <p:spPr bwMode="auto">
          <a:xfrm>
            <a:off x="0" y="0"/>
            <a:ext cx="1045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-685800" y="274638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746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Next Steps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722437"/>
            <a:ext cx="8077200" cy="4525963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Helvetica"/>
              </a:rPr>
              <a:t>Funding</a:t>
            </a:r>
          </a:p>
          <a:p>
            <a:r>
              <a:rPr lang="en-US" sz="3600" dirty="0" smtClean="0">
                <a:latin typeface="Helvetica"/>
              </a:rPr>
              <a:t>Development</a:t>
            </a:r>
          </a:p>
          <a:p>
            <a:r>
              <a:rPr lang="en-US" sz="3600" dirty="0" smtClean="0">
                <a:latin typeface="Helvetica"/>
              </a:rPr>
              <a:t>User Testing</a:t>
            </a:r>
          </a:p>
          <a:p>
            <a:r>
              <a:rPr lang="en-US" sz="3600" dirty="0" smtClean="0">
                <a:latin typeface="Helvetica"/>
              </a:rPr>
              <a:t>Launch</a:t>
            </a:r>
          </a:p>
          <a:p>
            <a:r>
              <a:rPr lang="en-US" sz="3600" dirty="0" smtClean="0">
                <a:latin typeface="Helvetica"/>
              </a:rPr>
              <a:t>Refinement</a:t>
            </a:r>
          </a:p>
          <a:p>
            <a:endParaRPr lang="en-US" sz="3600" dirty="0"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A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forend.png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762000"/>
            <a:ext cx="9144000" cy="5543550"/>
          </a:xfrm>
          <a:prstGeom prst="rect">
            <a:avLst/>
          </a:prstGeom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-685800" y="304800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Future Work</a:t>
            </a:r>
            <a:endParaRPr lang="en-US" sz="6000" cap="small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22437"/>
            <a:ext cx="8077200" cy="4525963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Helvetica"/>
              </a:rPr>
              <a:t>Visualizations</a:t>
            </a:r>
          </a:p>
          <a:p>
            <a:r>
              <a:rPr lang="en-US" sz="3600" dirty="0" smtClean="0">
                <a:latin typeface="Helvetica"/>
              </a:rPr>
              <a:t>Farm Journal &amp; Crop Planning</a:t>
            </a:r>
          </a:p>
          <a:p>
            <a:r>
              <a:rPr lang="en-US" sz="3600" dirty="0" smtClean="0">
                <a:latin typeface="Helvetica"/>
              </a:rPr>
              <a:t>Logistical Coordination</a:t>
            </a:r>
          </a:p>
          <a:p>
            <a:r>
              <a:rPr lang="en-US" sz="3600" dirty="0" smtClean="0">
                <a:latin typeface="Helvetica"/>
              </a:rPr>
              <a:t>Personal Mobile Interface</a:t>
            </a:r>
          </a:p>
          <a:p>
            <a:r>
              <a:rPr lang="en-US" sz="3600" dirty="0" smtClean="0">
                <a:latin typeface="Helvetica"/>
              </a:rPr>
              <a:t>Internal &amp; External Widgets</a:t>
            </a:r>
          </a:p>
          <a:p>
            <a:r>
              <a:rPr lang="en-US" sz="3600" dirty="0" err="1" smtClean="0">
                <a:latin typeface="Helvetica"/>
              </a:rPr>
              <a:t>Seedsharing</a:t>
            </a:r>
            <a:r>
              <a:rPr lang="en-US" sz="3600" dirty="0" smtClean="0">
                <a:latin typeface="Helvetica"/>
              </a:rPr>
              <a:t> &amp; Microclimates</a:t>
            </a:r>
          </a:p>
          <a:p>
            <a:endParaRPr lang="en-US" sz="3600" dirty="0" smtClean="0">
              <a:latin typeface="Helvetica"/>
            </a:endParaRPr>
          </a:p>
          <a:p>
            <a:endParaRPr lang="en-US" sz="3600" dirty="0" smtClean="0">
              <a:latin typeface="Helvetica"/>
            </a:endParaRPr>
          </a:p>
          <a:p>
            <a:endParaRPr lang="en-US" sz="3600" dirty="0">
              <a:latin typeface="Helvetic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585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kidsonfar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1653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au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10000" y="2057400"/>
            <a:ext cx="6096000" cy="4572000"/>
          </a:xfrm>
          <a:prstGeom prst="rect">
            <a:avLst/>
          </a:prstGeom>
        </p:spPr>
      </p:pic>
      <p:pic>
        <p:nvPicPr>
          <p:cNvPr id="5" name="Picture 4" descr="IMG_19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3428999"/>
          </a:xfrm>
          <a:prstGeom prst="rect">
            <a:avLst/>
          </a:prstGeom>
        </p:spPr>
      </p:pic>
      <p:pic>
        <p:nvPicPr>
          <p:cNvPr id="6" name="Picture 5" descr="IMG_032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428998"/>
            <a:ext cx="4572014" cy="3429001"/>
          </a:xfrm>
          <a:prstGeom prst="rect">
            <a:avLst/>
          </a:prstGeom>
        </p:spPr>
      </p:pic>
      <p:pic>
        <p:nvPicPr>
          <p:cNvPr id="7" name="Picture 6" descr="IMG_193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4583565" cy="343767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rot="5400000">
            <a:off x="1143001" y="3429001"/>
            <a:ext cx="6857999" cy="1588"/>
          </a:xfrm>
          <a:prstGeom prst="line">
            <a:avLst/>
          </a:prstGeom>
          <a:ln w="38100">
            <a:solidFill>
              <a:srgbClr val="94A0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3429001"/>
            <a:ext cx="9144000" cy="1588"/>
          </a:xfrm>
          <a:prstGeom prst="line">
            <a:avLst/>
          </a:prstGeom>
          <a:ln w="38100">
            <a:solidFill>
              <a:srgbClr val="94A0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3200400" y="3048000"/>
            <a:ext cx="2590800" cy="762000"/>
          </a:xfrm>
          <a:prstGeom prst="roundRect">
            <a:avLst>
              <a:gd name="adj" fmla="val 171"/>
            </a:avLst>
          </a:prstGeom>
          <a:solidFill>
            <a:schemeClr val="tx1"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lIns="81648" tIns="40824" rIns="81648" bIns="40824" anchor="ctr" anchorCtr="1">
            <a:prstTxWarp prst="textNoShape">
              <a:avLst/>
            </a:prstTxWarp>
          </a:bodyPr>
          <a:lstStyle/>
          <a:p>
            <a:pPr algn="ctr"/>
            <a:r>
              <a:rPr lang="en-US" sz="3200" cap="small" dirty="0" smtClean="0">
                <a:solidFill>
                  <a:schemeClr val="bg1"/>
                </a:solidFill>
                <a:latin typeface="Helvetica Neue Light"/>
              </a:rPr>
              <a:t>Thank You!</a:t>
            </a:r>
            <a:endParaRPr lang="en-US" sz="3200" b="1" dirty="0">
              <a:solidFill>
                <a:schemeClr val="bg1"/>
              </a:solidFill>
              <a:latin typeface="AppleMyungjo" pitchFamily="-109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4576" y="0"/>
            <a:ext cx="9184339" cy="68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AutoShape 2"/>
          <p:cNvSpPr>
            <a:spLocks noChangeArrowheads="1"/>
          </p:cNvSpPr>
          <p:nvPr/>
        </p:nvSpPr>
        <p:spPr bwMode="auto">
          <a:xfrm>
            <a:off x="-60509" y="181383"/>
            <a:ext cx="9204509" cy="2028417"/>
          </a:xfrm>
          <a:prstGeom prst="roundRect">
            <a:avLst>
              <a:gd name="adj" fmla="val 171"/>
            </a:avLst>
          </a:prstGeom>
          <a:solidFill>
            <a:srgbClr val="00000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vert="horz" lIns="81648" tIns="40824" rIns="81648" bIns="40824" anchor="t" anchorCtr="1">
            <a:prstTxWarp prst="textNoShape">
              <a:avLst/>
            </a:prstTxWarp>
          </a:bodyPr>
          <a:lstStyle/>
          <a:p>
            <a:pPr algn="ctr"/>
            <a:endParaRPr lang="en-US" sz="2400" b="1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/>
            <a:r>
              <a:rPr lang="en-US" sz="2400" b="1" cap="small" dirty="0" smtClean="0">
                <a:solidFill>
                  <a:schemeClr val="bg1"/>
                </a:solidFill>
                <a:latin typeface="Helvetica Neue Light"/>
              </a:rPr>
              <a:t>SHAWNA HEIN </a:t>
            </a:r>
            <a:r>
              <a:rPr lang="en-US" sz="2400" b="1" dirty="0" err="1" smtClean="0">
                <a:solidFill>
                  <a:schemeClr val="bg1"/>
                </a:solidFill>
                <a:latin typeface="Wingdings" pitchFamily="-109" charset="2"/>
              </a:rPr>
              <a:t></a:t>
            </a:r>
            <a:r>
              <a:rPr lang="en-US" sz="2400" b="1" cap="small" dirty="0" smtClean="0">
                <a:solidFill>
                  <a:schemeClr val="bg1"/>
                </a:solidFill>
                <a:latin typeface="Helvetica Neue Light"/>
              </a:rPr>
              <a:t> HAZEL ONSRUD </a:t>
            </a:r>
            <a:r>
              <a:rPr lang="en-US" sz="2400" b="1" dirty="0" err="1" smtClean="0">
                <a:solidFill>
                  <a:schemeClr val="bg1"/>
                </a:solidFill>
                <a:latin typeface="Wingdings" pitchFamily="-109" charset="2"/>
              </a:rPr>
              <a:t></a:t>
            </a:r>
            <a:r>
              <a:rPr lang="en-US" sz="2400" b="1" cap="small" dirty="0" smtClean="0">
                <a:solidFill>
                  <a:schemeClr val="bg1"/>
                </a:solidFill>
                <a:latin typeface="Helvetica Neue Light"/>
              </a:rPr>
              <a:t> </a:t>
            </a:r>
            <a:r>
              <a:rPr lang="en-US" sz="2400" b="1" cap="small" dirty="0">
                <a:solidFill>
                  <a:schemeClr val="bg1"/>
                </a:solidFill>
                <a:latin typeface="Helvetica Neue Light"/>
              </a:rPr>
              <a:t>AYLIN</a:t>
            </a:r>
            <a:r>
              <a:rPr lang="en-US" sz="2400" b="1" cap="small" dirty="0" smtClean="0">
                <a:solidFill>
                  <a:schemeClr val="bg1"/>
                </a:solidFill>
                <a:latin typeface="Helvetica Neue Light"/>
              </a:rPr>
              <a:t> SELCUKOGLU</a:t>
            </a:r>
          </a:p>
          <a:p>
            <a:pPr algn="ctr"/>
            <a:r>
              <a:rPr lang="en-US" dirty="0" err="1" smtClean="0">
                <a:solidFill>
                  <a:schemeClr val="bg1"/>
                </a:solidFill>
                <a:latin typeface="Helvetica"/>
              </a:rPr>
              <a:t>contact@squashandvine.org</a:t>
            </a:r>
            <a:endParaRPr lang="en-US" dirty="0" smtClean="0">
              <a:solidFill>
                <a:schemeClr val="bg1"/>
              </a:solidFill>
              <a:latin typeface="Helvetica"/>
            </a:endParaRPr>
          </a:p>
          <a:p>
            <a:pPr algn="ctr"/>
            <a:endParaRPr lang="en-US" sz="2400" b="1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</a:tabLst>
            </a:pPr>
            <a:r>
              <a:rPr lang="en-US" sz="3200" dirty="0" smtClean="0">
                <a:solidFill>
                  <a:schemeClr val="bg1"/>
                </a:solidFill>
                <a:latin typeface="Helvetica"/>
              </a:rPr>
              <a:t>http://</a:t>
            </a:r>
            <a:r>
              <a:rPr lang="en-US" sz="3200" dirty="0" err="1" smtClean="0">
                <a:solidFill>
                  <a:schemeClr val="bg1"/>
                </a:solidFill>
                <a:latin typeface="Helvetica"/>
              </a:rPr>
              <a:t>www.squashandvine.org</a:t>
            </a:r>
            <a:endParaRPr lang="en-US" sz="3200" dirty="0" smtClean="0">
              <a:solidFill>
                <a:schemeClr val="bg1"/>
              </a:solidFill>
              <a:latin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-685800" y="274638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4638"/>
            <a:ext cx="9144000" cy="129266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cap="small" dirty="0" smtClean="0">
                <a:solidFill>
                  <a:schemeClr val="bg1"/>
                </a:solidFill>
                <a:latin typeface="Helvetica Neue"/>
              </a:rPr>
              <a:t>Photo Attribution</a:t>
            </a:r>
            <a:endParaRPr lang="en-US" sz="60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slide 4: (cc) 2006 Sammy (http://www.flickr.com/photos/sahmeepee/158265337/)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slide 5: </a:t>
            </a:r>
            <a:r>
              <a:rPr lang="en-US" sz="1200" dirty="0" err="1" smtClean="0">
                <a:solidFill>
                  <a:srgbClr val="2D572B"/>
                </a:solidFill>
                <a:latin typeface="Helvetica"/>
              </a:rPr>
              <a:t>http://www.igougo.com/photos/travel_blog/Top-Chef-L.jpg</a:t>
            </a: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;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slide 5: http://mikeely.files.wordpress.com/2008/04/young-farmer-with-leeks_tana-butler.jpg;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slide 5: http://www.saundersallotment.co.uk/Resources/Copy%20of%20John%20with%20manure.jpg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200" noProof="0" dirty="0" smtClean="0">
                <a:solidFill>
                  <a:srgbClr val="2D572B"/>
                </a:solidFill>
                <a:latin typeface="Helvetica"/>
              </a:rPr>
              <a:t>slide </a:t>
            </a: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6: (cc) 2007 </a:t>
            </a:r>
            <a:r>
              <a:rPr lang="en-US" sz="1200" dirty="0" err="1" smtClean="0">
                <a:solidFill>
                  <a:srgbClr val="2D572B"/>
                </a:solidFill>
                <a:latin typeface="Helvetica"/>
              </a:rPr>
              <a:t>Nutloaf</a:t>
            </a: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 (http://www.flickr.com/photos/nutloaf/1644090403/)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slide 6: (cc) 2008 Clay </a:t>
            </a:r>
            <a:r>
              <a:rPr lang="en-US" sz="1200" dirty="0" err="1" smtClean="0">
                <a:solidFill>
                  <a:srgbClr val="2D572B"/>
                </a:solidFill>
                <a:latin typeface="Helvetica"/>
              </a:rPr>
              <a:t>Caviness</a:t>
            </a: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 (http://www.flickr.com/photos/ccaviness/2625223578/)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slide 6: (cc) 2008 The Joy Of The Mundane (http://www.flickr.com/photos/mundane_joy/2198867460/)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slide 6: (cc) 2009 Andy (http://www.flickr.com/photos/naslrogues/3207717227/)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slide 16: http://www.freshmanfarmer.com/farms/honeyintheheart/2009/04/moms-and-lessons/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slide 65: </a:t>
            </a:r>
            <a:r>
              <a:rPr lang="en-US" sz="1200" dirty="0" err="1" smtClean="0">
                <a:solidFill>
                  <a:srgbClr val="2D572B"/>
                </a:solidFill>
                <a:latin typeface="Helvetica"/>
              </a:rPr>
              <a:t>http://static.howstuffworks.com/gif/maps/pdf/NAM_US_THEM_Climate.pdf</a:t>
            </a:r>
            <a:endParaRPr lang="en-US" sz="1200" dirty="0" smtClean="0">
              <a:solidFill>
                <a:srgbClr val="2D572B"/>
              </a:solidFill>
              <a:latin typeface="Helvetica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slide 66: (cc) 2009 Dewayne </a:t>
            </a:r>
            <a:r>
              <a:rPr lang="en-US" sz="1200" dirty="0" err="1" smtClean="0">
                <a:solidFill>
                  <a:srgbClr val="2D572B"/>
                </a:solidFill>
                <a:latin typeface="Helvetica"/>
              </a:rPr>
              <a:t>Neeley</a:t>
            </a: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 (http://www.flickr.com/photos/dn1975/3192675782/)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2D572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All other photos are (cc) 2008, 2009 Shawna Hein (</a:t>
            </a:r>
            <a:r>
              <a:rPr lang="en-US" sz="1200" dirty="0" err="1" smtClean="0">
                <a:solidFill>
                  <a:srgbClr val="2D572B"/>
                </a:solidFill>
                <a:latin typeface="Helvetica"/>
              </a:rPr>
              <a:t>sshein</a:t>
            </a: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), Hazel </a:t>
            </a:r>
            <a:r>
              <a:rPr lang="en-US" sz="1200" dirty="0" err="1" smtClean="0">
                <a:solidFill>
                  <a:srgbClr val="2D572B"/>
                </a:solidFill>
                <a:latin typeface="Helvetica"/>
              </a:rPr>
              <a:t>Onsrud</a:t>
            </a: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 (</a:t>
            </a:r>
            <a:r>
              <a:rPr lang="en-US" sz="1200" dirty="0" err="1" smtClean="0">
                <a:solidFill>
                  <a:srgbClr val="2D572B"/>
                </a:solidFill>
                <a:latin typeface="Helvetica"/>
              </a:rPr>
              <a:t>h-a-z-e-l</a:t>
            </a: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), or Aylin Selcukoglu (</a:t>
            </a:r>
            <a:r>
              <a:rPr lang="en-US" sz="1200" dirty="0" err="1" smtClean="0">
                <a:solidFill>
                  <a:srgbClr val="2D572B"/>
                </a:solidFill>
                <a:latin typeface="Helvetica"/>
              </a:rPr>
              <a:t>aylin</a:t>
            </a:r>
            <a:r>
              <a:rPr lang="en-US" sz="1200" dirty="0" smtClean="0">
                <a:solidFill>
                  <a:srgbClr val="2D572B"/>
                </a:solidFill>
                <a:latin typeface="Helvetica"/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D572B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A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quash slidewith 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599" y="-70352"/>
            <a:ext cx="10591800" cy="6947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ezpanis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0"/>
            <a:ext cx="5143500" cy="6858000"/>
          </a:xfrm>
          <a:prstGeom prst="rect">
            <a:avLst/>
          </a:prstGeom>
        </p:spPr>
      </p:pic>
      <p:pic>
        <p:nvPicPr>
          <p:cNvPr id="5" name="Picture 4" descr="alan.jpg"/>
          <p:cNvPicPr>
            <a:picLocks noChangeAspect="1"/>
          </p:cNvPicPr>
          <p:nvPr/>
        </p:nvPicPr>
        <p:blipFill>
          <a:blip r:embed="rId4"/>
          <a:srcRect l="4688" r="27188"/>
          <a:stretch>
            <a:fillRect/>
          </a:stretch>
        </p:blipFill>
        <p:spPr>
          <a:xfrm>
            <a:off x="-1644303" y="-1676311"/>
            <a:ext cx="4672045" cy="9143911"/>
          </a:xfrm>
          <a:prstGeom prst="rect">
            <a:avLst/>
          </a:prstGeom>
        </p:spPr>
      </p:pic>
      <p:pic>
        <p:nvPicPr>
          <p:cNvPr id="10" name="Picture 9" descr="IMG_1931.JPG"/>
          <p:cNvPicPr>
            <a:picLocks noChangeAspect="1"/>
          </p:cNvPicPr>
          <p:nvPr/>
        </p:nvPicPr>
        <p:blipFill>
          <a:blip r:embed="rId5"/>
          <a:srcRect l="19500"/>
          <a:stretch>
            <a:fillRect/>
          </a:stretch>
        </p:blipFill>
        <p:spPr>
          <a:xfrm>
            <a:off x="6172200" y="-563034"/>
            <a:ext cx="4526455" cy="749723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rot="5400000">
            <a:off x="-417076" y="3428206"/>
            <a:ext cx="6857999" cy="1588"/>
          </a:xfrm>
          <a:prstGeom prst="line">
            <a:avLst/>
          </a:prstGeom>
          <a:ln w="38100">
            <a:solidFill>
              <a:srgbClr val="94A0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2758280" y="3429001"/>
            <a:ext cx="6857999" cy="1588"/>
          </a:xfrm>
          <a:prstGeom prst="line">
            <a:avLst/>
          </a:prstGeom>
          <a:ln w="38100">
            <a:solidFill>
              <a:srgbClr val="94A07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-685800" y="5151536"/>
            <a:ext cx="11125200" cy="1171575"/>
          </a:xfrm>
          <a:prstGeom prst="roundRect">
            <a:avLst>
              <a:gd name="adj" fmla="val 171"/>
            </a:avLst>
          </a:prstGeom>
          <a:solidFill>
            <a:schemeClr val="tx1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cap="small" dirty="0" smtClean="0">
              <a:solidFill>
                <a:schemeClr val="bg1"/>
              </a:solidFill>
              <a:latin typeface="Helvetica Neue Light"/>
            </a:endParaRPr>
          </a:p>
          <a:p>
            <a:pPr algn="ctr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en-US" b="1" dirty="0">
              <a:solidFill>
                <a:srgbClr val="FFFFFF"/>
              </a:solidFill>
              <a:latin typeface="AppleMyungjo" pitchFamily="-109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524381"/>
            <a:ext cx="30127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chemeClr val="bg1"/>
                </a:solidFill>
                <a:latin typeface="Helvetica Neue"/>
              </a:rPr>
              <a:t>Producers</a:t>
            </a:r>
            <a:endParaRPr lang="en-US" sz="2800" dirty="0" smtClean="0">
              <a:solidFill>
                <a:schemeClr val="bg1"/>
              </a:solidFill>
              <a:latin typeface="Helvetica Neue"/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93483" y="5524381"/>
            <a:ext cx="31930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chemeClr val="bg1"/>
                </a:solidFill>
                <a:latin typeface="Helvetica Neue"/>
              </a:rPr>
              <a:t>Retailers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86485" y="5524381"/>
            <a:ext cx="29575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small" dirty="0" smtClean="0">
                <a:solidFill>
                  <a:schemeClr val="bg1"/>
                </a:solidFill>
                <a:latin typeface="Helvetica Neue"/>
              </a:rPr>
              <a:t>Consumers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mep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omepage_explo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312"/>
            <a:ext cx="9144000" cy="6416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3611</TotalTime>
  <Words>1097</Words>
  <Application>Microsoft Macintosh PowerPoint</Application>
  <PresentationFormat>On-screen Show (4:3)</PresentationFormat>
  <Paragraphs>279</Paragraphs>
  <Slides>69</Slides>
  <Notes>63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Connecting the food community</vt:lpstr>
      <vt:lpstr>Slide 2</vt:lpstr>
      <vt:lpstr>Slide 3</vt:lpstr>
      <vt:lpstr>Slide 4</vt:lpstr>
      <vt:lpstr>Slide 5</vt:lpstr>
      <vt:lpstr>we have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Future Work</vt:lpstr>
      <vt:lpstr>Slide 65</vt:lpstr>
      <vt:lpstr>Slide 66</vt:lpstr>
      <vt:lpstr>Slide 67</vt:lpstr>
      <vt:lpstr>Slide 68</vt:lpstr>
      <vt:lpstr>Slide 69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Aylin Selcukoglu</dc:creator>
  <cp:lastModifiedBy>Aylin Selcukoglu</cp:lastModifiedBy>
  <cp:revision>183</cp:revision>
  <cp:lastPrinted>2009-05-12T20:21:00Z</cp:lastPrinted>
  <dcterms:created xsi:type="dcterms:W3CDTF">2009-05-14T19:30:17Z</dcterms:created>
  <dcterms:modified xsi:type="dcterms:W3CDTF">2009-05-14T22:15:30Z</dcterms:modified>
</cp:coreProperties>
</file>