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Default Extension="xlsx" ContentType="application/vnd.openxmlformats-officedocument.spreadsheetml.sheet"/>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Override PartName="/ppt/notesSlides/notesSlide10.xml" ContentType="application/vnd.openxmlformats-officedocument.presentationml.notesSlide+xml"/>
  <Override PartName="/ppt/slides/slide9.xml" ContentType="application/vnd.openxmlformats-officedocument.presentationml.slide+xml"/>
  <Default Extension="rels" ContentType="application/vnd.openxmlformats-package.relationships+xml"/>
  <Override PartName="/ppt/notesSlides/notesSlide24.xml" ContentType="application/vnd.openxmlformats-officedocument.presentationml.notes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50" r:id="rId1"/>
    <p:sldMasterId id="2147483950" r:id="rId2"/>
  </p:sldMasterIdLst>
  <p:notesMasterIdLst>
    <p:notesMasterId r:id="rId28"/>
  </p:notesMasterIdLst>
  <p:sldIdLst>
    <p:sldId id="256" r:id="rId3"/>
    <p:sldId id="405" r:id="rId4"/>
    <p:sldId id="357" r:id="rId5"/>
    <p:sldId id="361" r:id="rId6"/>
    <p:sldId id="389" r:id="rId7"/>
    <p:sldId id="392" r:id="rId8"/>
    <p:sldId id="404" r:id="rId9"/>
    <p:sldId id="402" r:id="rId10"/>
    <p:sldId id="403" r:id="rId11"/>
    <p:sldId id="410" r:id="rId12"/>
    <p:sldId id="358" r:id="rId13"/>
    <p:sldId id="387" r:id="rId14"/>
    <p:sldId id="364" r:id="rId15"/>
    <p:sldId id="401" r:id="rId16"/>
    <p:sldId id="372" r:id="rId17"/>
    <p:sldId id="374" r:id="rId18"/>
    <p:sldId id="391" r:id="rId19"/>
    <p:sldId id="408" r:id="rId20"/>
    <p:sldId id="409" r:id="rId21"/>
    <p:sldId id="393" r:id="rId22"/>
    <p:sldId id="406" r:id="rId23"/>
    <p:sldId id="379" r:id="rId24"/>
    <p:sldId id="381" r:id="rId25"/>
    <p:sldId id="407" r:id="rId26"/>
    <p:sldId id="394" r:id="rId27"/>
  </p:sldIdLst>
  <p:sldSz cx="9144000" cy="6858000" type="screen4x3"/>
  <p:notesSz cx="7077075" cy="9004300"/>
  <p:defaultTextStyle>
    <a:defPPr>
      <a:defRPr lang="en-US"/>
    </a:defPPr>
    <a:lvl1pPr algn="l" rtl="0" fontAlgn="base">
      <a:spcBef>
        <a:spcPct val="0"/>
      </a:spcBef>
      <a:spcAft>
        <a:spcPct val="0"/>
      </a:spcAft>
      <a:defRPr kern="1200">
        <a:solidFill>
          <a:schemeClr val="tx1"/>
        </a:solidFill>
        <a:latin typeface="Garamond" pitchFamily="-112" charset="0"/>
        <a:ea typeface="+mn-ea"/>
        <a:cs typeface="Arial" charset="0"/>
      </a:defRPr>
    </a:lvl1pPr>
    <a:lvl2pPr marL="457200" algn="l" rtl="0" fontAlgn="base">
      <a:spcBef>
        <a:spcPct val="0"/>
      </a:spcBef>
      <a:spcAft>
        <a:spcPct val="0"/>
      </a:spcAft>
      <a:defRPr kern="1200">
        <a:solidFill>
          <a:schemeClr val="tx1"/>
        </a:solidFill>
        <a:latin typeface="Garamond" pitchFamily="-112" charset="0"/>
        <a:ea typeface="+mn-ea"/>
        <a:cs typeface="Arial" charset="0"/>
      </a:defRPr>
    </a:lvl2pPr>
    <a:lvl3pPr marL="914400" algn="l" rtl="0" fontAlgn="base">
      <a:spcBef>
        <a:spcPct val="0"/>
      </a:spcBef>
      <a:spcAft>
        <a:spcPct val="0"/>
      </a:spcAft>
      <a:defRPr kern="1200">
        <a:solidFill>
          <a:schemeClr val="tx1"/>
        </a:solidFill>
        <a:latin typeface="Garamond" pitchFamily="-112" charset="0"/>
        <a:ea typeface="+mn-ea"/>
        <a:cs typeface="Arial" charset="0"/>
      </a:defRPr>
    </a:lvl3pPr>
    <a:lvl4pPr marL="1371600" algn="l" rtl="0" fontAlgn="base">
      <a:spcBef>
        <a:spcPct val="0"/>
      </a:spcBef>
      <a:spcAft>
        <a:spcPct val="0"/>
      </a:spcAft>
      <a:defRPr kern="1200">
        <a:solidFill>
          <a:schemeClr val="tx1"/>
        </a:solidFill>
        <a:latin typeface="Garamond" pitchFamily="-112" charset="0"/>
        <a:ea typeface="+mn-ea"/>
        <a:cs typeface="Arial" charset="0"/>
      </a:defRPr>
    </a:lvl4pPr>
    <a:lvl5pPr marL="1828800" algn="l" rtl="0" fontAlgn="base">
      <a:spcBef>
        <a:spcPct val="0"/>
      </a:spcBef>
      <a:spcAft>
        <a:spcPct val="0"/>
      </a:spcAft>
      <a:defRPr kern="1200">
        <a:solidFill>
          <a:schemeClr val="tx1"/>
        </a:solidFill>
        <a:latin typeface="Garamond" pitchFamily="-112" charset="0"/>
        <a:ea typeface="+mn-ea"/>
        <a:cs typeface="Arial" charset="0"/>
      </a:defRPr>
    </a:lvl5pPr>
    <a:lvl6pPr marL="2286000" algn="l" defTabSz="914400" rtl="0" eaLnBrk="1" latinLnBrk="0" hangingPunct="1">
      <a:defRPr kern="1200">
        <a:solidFill>
          <a:schemeClr val="tx1"/>
        </a:solidFill>
        <a:latin typeface="Garamond" pitchFamily="-112" charset="0"/>
        <a:ea typeface="+mn-ea"/>
        <a:cs typeface="Arial" charset="0"/>
      </a:defRPr>
    </a:lvl6pPr>
    <a:lvl7pPr marL="2743200" algn="l" defTabSz="914400" rtl="0" eaLnBrk="1" latinLnBrk="0" hangingPunct="1">
      <a:defRPr kern="1200">
        <a:solidFill>
          <a:schemeClr val="tx1"/>
        </a:solidFill>
        <a:latin typeface="Garamond" pitchFamily="-112" charset="0"/>
        <a:ea typeface="+mn-ea"/>
        <a:cs typeface="Arial" charset="0"/>
      </a:defRPr>
    </a:lvl7pPr>
    <a:lvl8pPr marL="3200400" algn="l" defTabSz="914400" rtl="0" eaLnBrk="1" latinLnBrk="0" hangingPunct="1">
      <a:defRPr kern="1200">
        <a:solidFill>
          <a:schemeClr val="tx1"/>
        </a:solidFill>
        <a:latin typeface="Garamond" pitchFamily="-112" charset="0"/>
        <a:ea typeface="+mn-ea"/>
        <a:cs typeface="Arial" charset="0"/>
      </a:defRPr>
    </a:lvl8pPr>
    <a:lvl9pPr marL="3657600" algn="l" defTabSz="914400" rtl="0" eaLnBrk="1" latinLnBrk="0" hangingPunct="1">
      <a:defRPr kern="1200">
        <a:solidFill>
          <a:schemeClr val="tx1"/>
        </a:solidFill>
        <a:latin typeface="Garamond" pitchFamily="-11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B0000"/>
    <a:srgbClr val="7F7F7F"/>
    <a:srgbClr val="404040"/>
    <a:srgbClr val="808080"/>
    <a:srgbClr val="F9A5AD"/>
    <a:srgbClr val="AF0905"/>
    <a:srgbClr val="A1731F"/>
    <a:srgbClr val="2589DB"/>
    <a:srgbClr val="008000"/>
    <a:srgbClr val="00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34606" autoAdjust="0"/>
    <p:restoredTop sz="87946" autoAdjust="0"/>
  </p:normalViewPr>
  <p:slideViewPr>
    <p:cSldViewPr>
      <p:cViewPr>
        <p:scale>
          <a:sx n="100" d="100"/>
          <a:sy n="100" d="100"/>
        </p:scale>
        <p:origin x="-512"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viewProps" Target="viewProps.xml"/><Relationship Id="rId7" Type="http://schemas.openxmlformats.org/officeDocument/2006/relationships/slide" Target="slides/slide5.xml"/><Relationship Id="rId1" Type="http://schemas.openxmlformats.org/officeDocument/2006/relationships/slideMaster" Target="slideMasters/slideMaster1.xml"/><Relationship Id="rId24" Type="http://schemas.openxmlformats.org/officeDocument/2006/relationships/slide" Target="slides/slide22.xml"/><Relationship Id="rId25" Type="http://schemas.openxmlformats.org/officeDocument/2006/relationships/slide" Target="slides/slide23.xml"/><Relationship Id="rId8" Type="http://schemas.openxmlformats.org/officeDocument/2006/relationships/slide" Target="slides/slide6.xml"/><Relationship Id="rId13" Type="http://schemas.openxmlformats.org/officeDocument/2006/relationships/slide" Target="slides/slide11.xml"/><Relationship Id="rId10" Type="http://schemas.openxmlformats.org/officeDocument/2006/relationships/slide" Target="slides/slide8.xml"/><Relationship Id="rId32" Type="http://schemas.openxmlformats.org/officeDocument/2006/relationships/theme" Target="theme/theme1.xml"/><Relationship Id="rId12" Type="http://schemas.openxmlformats.org/officeDocument/2006/relationships/slide" Target="slides/slide10.xml"/><Relationship Id="rId17" Type="http://schemas.openxmlformats.org/officeDocument/2006/relationships/slide" Target="slides/slide15.xml"/><Relationship Id="rId9" Type="http://schemas.openxmlformats.org/officeDocument/2006/relationships/slide" Target="slides/slide7.xml"/><Relationship Id="rId18" Type="http://schemas.openxmlformats.org/officeDocument/2006/relationships/slide" Target="slides/slide16.xml"/><Relationship Id="rId3" Type="http://schemas.openxmlformats.org/officeDocument/2006/relationships/slide" Target="slides/slide1.xml"/><Relationship Id="rId27" Type="http://schemas.openxmlformats.org/officeDocument/2006/relationships/slide" Target="slides/slide25.xml"/><Relationship Id="rId14" Type="http://schemas.openxmlformats.org/officeDocument/2006/relationships/slide" Target="slides/slide12.xml"/><Relationship Id="rId23" Type="http://schemas.openxmlformats.org/officeDocument/2006/relationships/slide" Target="slides/slide21.xml"/><Relationship Id="rId4" Type="http://schemas.openxmlformats.org/officeDocument/2006/relationships/slide" Target="slides/slide2.xml"/><Relationship Id="rId28" Type="http://schemas.openxmlformats.org/officeDocument/2006/relationships/notesMaster" Target="notesMasters/notesMaster1.xml"/><Relationship Id="rId26" Type="http://schemas.openxmlformats.org/officeDocument/2006/relationships/slide" Target="slides/slide24.xml"/><Relationship Id="rId30" Type="http://schemas.openxmlformats.org/officeDocument/2006/relationships/presProps" Target="presProps.xml"/><Relationship Id="rId11" Type="http://schemas.openxmlformats.org/officeDocument/2006/relationships/slide" Target="slides/slide9.xml"/><Relationship Id="rId29" Type="http://schemas.openxmlformats.org/officeDocument/2006/relationships/printerSettings" Target="printerSettings/printerSettings1.bin"/><Relationship Id="rId6" Type="http://schemas.openxmlformats.org/officeDocument/2006/relationships/slide" Target="slides/slide4.xml"/><Relationship Id="rId16" Type="http://schemas.openxmlformats.org/officeDocument/2006/relationships/slide" Target="slides/slide14.xml"/><Relationship Id="rId3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19" Type="http://schemas.openxmlformats.org/officeDocument/2006/relationships/slide" Target="slides/slide17.xml"/><Relationship Id="rId20" Type="http://schemas.openxmlformats.org/officeDocument/2006/relationships/slide" Target="slides/slide18.xml"/><Relationship Id="rId22" Type="http://schemas.openxmlformats.org/officeDocument/2006/relationships/slide" Target="slides/slide20.xml"/><Relationship Id="rId21" Type="http://schemas.openxmlformats.org/officeDocument/2006/relationships/slide" Target="slides/slide19.xml"/><Relationship Id="rId2"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view3D>
      <c:rotX val="30"/>
      <c:rotY val="100"/>
      <c:perspective val="30"/>
    </c:view3D>
    <c:plotArea>
      <c:layout/>
      <c:pie3DChart>
        <c:varyColors val="1"/>
        <c:ser>
          <c:idx val="0"/>
          <c:order val="0"/>
          <c:tx>
            <c:strRef>
              <c:f>Sheet1!$B$1</c:f>
              <c:strCache>
                <c:ptCount val="1"/>
                <c:pt idx="0">
                  <c:v>Sales</c:v>
                </c:pt>
              </c:strCache>
            </c:strRef>
          </c:tx>
          <c:explosion val="25"/>
          <c:dPt>
            <c:idx val="0"/>
            <c:spPr>
              <a:solidFill>
                <a:schemeClr val="bg1">
                  <a:lumMod val="85000"/>
                </a:schemeClr>
              </a:solidFill>
            </c:spPr>
          </c:dPt>
          <c:dPt>
            <c:idx val="3"/>
            <c:spPr>
              <a:solidFill>
                <a:srgbClr val="FF0000"/>
              </a:solidFill>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c:v>
                </c:pt>
                <c:pt idx="3">
                  <c:v>0.3</c:v>
                </c:pt>
              </c:numCache>
            </c:numRef>
          </c:val>
        </c:ser>
      </c:pie3DChart>
    </c:plotArea>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085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438" y="0"/>
            <a:ext cx="3067050" cy="45085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647A02D-75CC-4D3D-A1A5-E478DA324F75}" type="datetime1">
              <a:rPr lang="en-US"/>
              <a:pPr>
                <a:defRPr/>
              </a:pPr>
              <a:t>5/14/09</a:t>
            </a:fld>
            <a:endParaRPr lang="en-US"/>
          </a:p>
        </p:txBody>
      </p:sp>
      <p:sp>
        <p:nvSpPr>
          <p:cNvPr id="4" name="Slide Image Placeholder 3"/>
          <p:cNvSpPr>
            <a:spLocks noGrp="1" noRot="1" noChangeAspect="1"/>
          </p:cNvSpPr>
          <p:nvPr>
            <p:ph type="sldImg" idx="2"/>
          </p:nvPr>
        </p:nvSpPr>
        <p:spPr>
          <a:xfrm>
            <a:off x="1287463" y="674688"/>
            <a:ext cx="4502150" cy="3376612"/>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708025" y="4276725"/>
            <a:ext cx="5661025" cy="4052888"/>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551863"/>
            <a:ext cx="3067050" cy="45085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438" y="8551863"/>
            <a:ext cx="3067050" cy="4508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81C8C864-FDA5-4757-A63C-0A32032470E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Hyoumanity</a:t>
            </a:r>
            <a:r>
              <a:rPr lang="en-US" dirty="0" smtClean="0"/>
              <a:t>: Social</a:t>
            </a:r>
            <a:r>
              <a:rPr lang="en-US" baseline="0" dirty="0" smtClean="0"/>
              <a:t> Search and Incentive Alignment in Health Care</a:t>
            </a:r>
            <a:endParaRPr lang="en-US" dirty="0" smtClean="0"/>
          </a:p>
          <a:p>
            <a:r>
              <a:rPr lang="en-US" dirty="0" smtClean="0"/>
              <a:t>UC-Berkeley School of Information Final Project Presentation</a:t>
            </a:r>
          </a:p>
          <a:p>
            <a:endParaRPr lang="en-US" dirty="0" smtClean="0"/>
          </a:p>
          <a:p>
            <a:r>
              <a:rPr lang="en-US" dirty="0" smtClean="0"/>
              <a:t>Jon Hicks (</a:t>
            </a:r>
            <a:r>
              <a:rPr lang="en-US" dirty="0" err="1" smtClean="0"/>
              <a:t>jonhicks@ischool.berkeley.edu</a:t>
            </a:r>
            <a:r>
              <a:rPr lang="en-US" dirty="0" smtClean="0"/>
              <a:t>)</a:t>
            </a:r>
          </a:p>
          <a:p>
            <a:r>
              <a:rPr lang="en-US" dirty="0" err="1" smtClean="0"/>
              <a:t>Xiaomeng</a:t>
            </a:r>
            <a:r>
              <a:rPr lang="en-US" dirty="0" smtClean="0"/>
              <a:t> </a:t>
            </a:r>
            <a:r>
              <a:rPr lang="en-US" dirty="0" err="1" smtClean="0"/>
              <a:t>Zhong</a:t>
            </a:r>
            <a:r>
              <a:rPr lang="en-US" dirty="0" smtClean="0"/>
              <a:t> (</a:t>
            </a:r>
            <a:r>
              <a:rPr lang="en-US" dirty="0" err="1" smtClean="0"/>
              <a:t>zhongxm@ischool.berkeley.edu</a:t>
            </a:r>
            <a:r>
              <a:rPr lang="en-US" dirty="0" smtClean="0"/>
              <a:t>)</a:t>
            </a:r>
          </a:p>
          <a:p>
            <a:endParaRPr lang="en-US" dirty="0" smtClean="0"/>
          </a:p>
          <a:p>
            <a:r>
              <a:rPr lang="en-US" dirty="0" smtClean="0"/>
              <a:t>May 14, 2009</a:t>
            </a:r>
          </a:p>
        </p:txBody>
      </p:sp>
      <p:sp>
        <p:nvSpPr>
          <p:cNvPr id="4" name="Slide Number Placeholder 3"/>
          <p:cNvSpPr>
            <a:spLocks noGrp="1"/>
          </p:cNvSpPr>
          <p:nvPr>
            <p:ph type="sldNum" sz="quarter" idx="10"/>
          </p:nvPr>
        </p:nvSpPr>
        <p:spPr/>
        <p:txBody>
          <a:bodyPr/>
          <a:lstStyle/>
          <a:p>
            <a:pPr>
              <a:defRPr/>
            </a:pPr>
            <a:fld id="{81C8C864-FDA5-4757-A63C-0A32032470E3}"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pPr eaLnBrk="1" hangingPunct="1">
              <a:spcBef>
                <a:spcPct val="0"/>
              </a:spcBef>
            </a:pPr>
            <a:r>
              <a:rPr lang="en-US" dirty="0" err="1" smtClean="0"/>
              <a:t>Hyoumanity</a:t>
            </a:r>
            <a:r>
              <a:rPr lang="en-US" baseline="0" dirty="0" smtClean="0"/>
              <a:t> is intended to occupy an underserved niche in online medical praxis.</a:t>
            </a: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a:lstStyle/>
          <a:p>
            <a:fld id="{D00EA814-F858-4688-B93D-3370045609CB}"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r>
              <a:rPr lang="en-US" sz="1200" kern="1200" dirty="0" smtClean="0">
                <a:solidFill>
                  <a:schemeClr val="tx1"/>
                </a:solidFill>
                <a:latin typeface="+mn-lt"/>
                <a:ea typeface="ＭＳ Ｐゴシック" pitchFamily="-112" charset="-128"/>
                <a:cs typeface="ＭＳ Ｐゴシック" pitchFamily="-112" charset="-128"/>
              </a:rPr>
              <a:t>Given the highly fragmented nature of medical knowledge, resolving many of these cases of difficult diagnosis essentially becomes a matching problem in which a patient with a specific condition must find a clinician with the right expertise to recognize and diagnose it.  Under the current structure of the healthcare delivery system, patients lack the required information and resources to complete this search efficiently and effectively, while physicians lack the tools and incentives to independently locate patients to whom their expertise might be most valuable.</a:t>
            </a:r>
          </a:p>
          <a:p>
            <a:r>
              <a:rPr lang="en-US" sz="1200" kern="1200" dirty="0" smtClean="0">
                <a:solidFill>
                  <a:schemeClr val="tx1"/>
                </a:solidFill>
                <a:latin typeface="+mn-lt"/>
                <a:ea typeface="ＭＳ Ｐゴシック" pitchFamily="-112" charset="-128"/>
                <a:cs typeface="ＭＳ Ｐゴシック" pitchFamily="-112" charset="-128"/>
              </a:rPr>
              <a:t> </a:t>
            </a:r>
          </a:p>
          <a:p>
            <a:r>
              <a:rPr lang="en-US" sz="1200" kern="1200" dirty="0" smtClean="0">
                <a:solidFill>
                  <a:schemeClr val="tx1"/>
                </a:solidFill>
                <a:latin typeface="+mn-lt"/>
                <a:ea typeface="ＭＳ Ｐゴシック" pitchFamily="-112" charset="-128"/>
                <a:cs typeface="ＭＳ Ｐゴシック" pitchFamily="-112" charset="-128"/>
              </a:rPr>
              <a:t>We posit that using technology to facilitate the appropriate patient-to-provider match holds the potential to solve many of these difficult cases. </a:t>
            </a:r>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a:lstStyle/>
          <a:p>
            <a:fld id="{ED6B508C-5702-4A8E-B1CF-6E0033E433B8}"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ＭＳ Ｐゴシック" pitchFamily="-112" charset="-128"/>
                <a:cs typeface="ＭＳ Ｐゴシック" pitchFamily="-112" charset="-128"/>
              </a:rPr>
              <a:t>Broken</a:t>
            </a:r>
            <a:r>
              <a:rPr lang="en-US" sz="1200" kern="1200" baseline="0" dirty="0" smtClean="0">
                <a:solidFill>
                  <a:schemeClr val="tx1"/>
                </a:solidFill>
                <a:latin typeface="+mn-lt"/>
                <a:ea typeface="ＭＳ Ｐゴシック" pitchFamily="-112" charset="-128"/>
                <a:cs typeface="ＭＳ Ｐゴシック" pitchFamily="-112" charset="-128"/>
              </a:rPr>
              <a:t> down further:</a:t>
            </a:r>
            <a:endParaRPr lang="en-US" sz="1200" kern="1200" dirty="0" smtClean="0">
              <a:solidFill>
                <a:schemeClr val="tx1"/>
              </a:solidFill>
              <a:latin typeface="+mn-lt"/>
              <a:ea typeface="ＭＳ Ｐゴシック" pitchFamily="-112" charset="-128"/>
              <a:cs typeface="ＭＳ Ｐゴシック" pitchFamily="-112" charset="-128"/>
            </a:endParaRPr>
          </a:p>
          <a:p>
            <a:pPr lvl="0"/>
            <a:r>
              <a:rPr lang="en-US" sz="1200" kern="1200" dirty="0" smtClean="0">
                <a:solidFill>
                  <a:schemeClr val="tx1"/>
                </a:solidFill>
                <a:latin typeface="+mn-lt"/>
                <a:ea typeface="ＭＳ Ｐゴシック" pitchFamily="-112" charset="-128"/>
                <a:cs typeface="ＭＳ Ｐゴシック" pitchFamily="-112" charset="-128"/>
              </a:rPr>
              <a:t>1. Patients post a structured case profile on the </a:t>
            </a:r>
            <a:r>
              <a:rPr lang="en-US" sz="1200" kern="1200" dirty="0" err="1" smtClean="0">
                <a:solidFill>
                  <a:schemeClr val="tx1"/>
                </a:solidFill>
                <a:latin typeface="+mn-lt"/>
                <a:ea typeface="ＭＳ Ｐゴシック" pitchFamily="-112" charset="-128"/>
                <a:cs typeface="ＭＳ Ｐゴシック" pitchFamily="-112" charset="-128"/>
              </a:rPr>
              <a:t>Hyoumanity</a:t>
            </a:r>
            <a:r>
              <a:rPr lang="en-US" sz="1200" kern="1200" dirty="0" smtClean="0">
                <a:solidFill>
                  <a:schemeClr val="tx1"/>
                </a:solidFill>
                <a:latin typeface="+mn-lt"/>
                <a:ea typeface="ＭＳ Ｐゴシック" pitchFamily="-112" charset="-128"/>
                <a:cs typeface="ＭＳ Ｐゴシック" pitchFamily="-112" charset="-128"/>
              </a:rPr>
              <a:t> online marketplace, including their medical records and a narrative qualifying their illness.</a:t>
            </a:r>
            <a:endParaRPr lang="en-US" dirty="0" smtClean="0"/>
          </a:p>
          <a:p>
            <a:pPr lvl="0"/>
            <a:r>
              <a:rPr lang="en-US" sz="1200" kern="1200" dirty="0" smtClean="0">
                <a:solidFill>
                  <a:schemeClr val="tx1"/>
                </a:solidFill>
                <a:latin typeface="+mn-lt"/>
                <a:ea typeface="ＭＳ Ｐゴシック" pitchFamily="-112" charset="-128"/>
                <a:cs typeface="ＭＳ Ｐゴシック" pitchFamily="-112" charset="-128"/>
              </a:rPr>
              <a:t>2. Patients offer a cash award for information leading to a correct diagnosis</a:t>
            </a:r>
            <a:endParaRPr lang="en-US" dirty="0" smtClean="0"/>
          </a:p>
          <a:p>
            <a:pPr lvl="0"/>
            <a:r>
              <a:rPr lang="en-US" sz="1200" kern="1200" dirty="0" smtClean="0">
                <a:solidFill>
                  <a:schemeClr val="tx1"/>
                </a:solidFill>
                <a:latin typeface="+mn-lt"/>
                <a:ea typeface="ＭＳ Ｐゴシック" pitchFamily="-112" charset="-128"/>
                <a:cs typeface="ＭＳ Ｐゴシック" pitchFamily="-112" charset="-128"/>
              </a:rPr>
              <a:t>3. Clinicians register, verifying their licensure, then search and review targeted cases pertinent to their expertise.</a:t>
            </a:r>
            <a:endParaRPr lang="en-US" dirty="0" smtClean="0"/>
          </a:p>
          <a:p>
            <a:pPr lvl="0"/>
            <a:r>
              <a:rPr lang="en-US" sz="1200" kern="1200" dirty="0" smtClean="0">
                <a:solidFill>
                  <a:schemeClr val="tx1"/>
                </a:solidFill>
                <a:latin typeface="+mn-lt"/>
                <a:ea typeface="ＭＳ Ｐゴシック" pitchFamily="-112" charset="-128"/>
                <a:cs typeface="ＭＳ Ｐゴシック" pitchFamily="-112" charset="-128"/>
              </a:rPr>
              <a:t>4. Clinicians offer suggested diagnoses that may not have been considered or adequately explored, including rationale and guidance for confirming diagnosis.</a:t>
            </a:r>
            <a:endParaRPr lang="en-US" dirty="0" smtClean="0"/>
          </a:p>
          <a:p>
            <a:pPr lvl="0"/>
            <a:r>
              <a:rPr lang="en-US" sz="1200" kern="1200" dirty="0" smtClean="0">
                <a:solidFill>
                  <a:schemeClr val="tx1"/>
                </a:solidFill>
                <a:latin typeface="+mn-lt"/>
                <a:ea typeface="ＭＳ Ｐゴシック" pitchFamily="-112" charset="-128"/>
                <a:cs typeface="ＭＳ Ｐゴシック" pitchFamily="-112" charset="-128"/>
              </a:rPr>
              <a:t>5. Suggested diagnoses are reviewed for quality control and then released to patients.</a:t>
            </a:r>
            <a:endParaRPr lang="en-US" dirty="0" smtClean="0"/>
          </a:p>
          <a:p>
            <a:pPr lvl="0"/>
            <a:r>
              <a:rPr lang="en-US" sz="1200" kern="1200" dirty="0" smtClean="0">
                <a:solidFill>
                  <a:schemeClr val="tx1"/>
                </a:solidFill>
                <a:latin typeface="+mn-lt"/>
                <a:ea typeface="ＭＳ Ｐゴシック" pitchFamily="-112" charset="-128"/>
                <a:cs typeface="ＭＳ Ｐゴシック" pitchFamily="-112" charset="-128"/>
              </a:rPr>
              <a:t>6. Patients will explore suggested diagnoses face-to-face with their local doctor, maintaining the traditional doctor-patient relationship.</a:t>
            </a:r>
            <a:endParaRPr lang="en-US" dirty="0" smtClean="0"/>
          </a:p>
          <a:p>
            <a:pPr lvl="0"/>
            <a:r>
              <a:rPr lang="en-US" sz="1200" kern="1200" dirty="0" smtClean="0">
                <a:solidFill>
                  <a:schemeClr val="tx1"/>
                </a:solidFill>
                <a:latin typeface="+mn-lt"/>
                <a:ea typeface="ＭＳ Ｐゴシック" pitchFamily="-112" charset="-128"/>
                <a:cs typeface="ＭＳ Ｐゴシック" pitchFamily="-112" charset="-128"/>
              </a:rPr>
              <a:t>7. When a correct diagnosis is secured, the promised payment will be released to the doctor who suggested the diagnosis via </a:t>
            </a:r>
            <a:r>
              <a:rPr lang="en-US" sz="1200" kern="1200" dirty="0" err="1" smtClean="0">
                <a:solidFill>
                  <a:schemeClr val="tx1"/>
                </a:solidFill>
                <a:latin typeface="+mn-lt"/>
                <a:ea typeface="ＭＳ Ｐゴシック" pitchFamily="-112" charset="-128"/>
                <a:cs typeface="ＭＳ Ｐゴシック" pitchFamily="-112" charset="-128"/>
              </a:rPr>
              <a:t>Hyoumanity</a:t>
            </a:r>
            <a:r>
              <a:rPr lang="en-US" sz="1200" kern="1200" dirty="0" smtClean="0">
                <a:solidFill>
                  <a:schemeClr val="tx1"/>
                </a:solidFill>
                <a:latin typeface="+mn-lt"/>
                <a:ea typeface="ＭＳ Ｐゴシック" pitchFamily="-112" charset="-128"/>
                <a:cs typeface="ＭＳ Ｐゴシック" pitchFamily="-112" charset="-128"/>
              </a:rPr>
              <a:t>, with </a:t>
            </a:r>
            <a:r>
              <a:rPr lang="en-US" sz="1200" kern="1200" dirty="0" err="1" smtClean="0">
                <a:solidFill>
                  <a:schemeClr val="tx1"/>
                </a:solidFill>
                <a:latin typeface="+mn-lt"/>
                <a:ea typeface="ＭＳ Ｐゴシック" pitchFamily="-112" charset="-128"/>
                <a:cs typeface="ＭＳ Ｐゴシック" pitchFamily="-112" charset="-128"/>
              </a:rPr>
              <a:t>Hyoumanity</a:t>
            </a:r>
            <a:r>
              <a:rPr lang="en-US" sz="1200" kern="1200" dirty="0" smtClean="0">
                <a:solidFill>
                  <a:schemeClr val="tx1"/>
                </a:solidFill>
                <a:latin typeface="+mn-lt"/>
                <a:ea typeface="ＭＳ Ｐゴシック" pitchFamily="-112" charset="-128"/>
                <a:cs typeface="ＭＳ Ｐゴシック" pitchFamily="-112" charset="-128"/>
              </a:rPr>
              <a:t> retaining a commission.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1C8C864-FDA5-4757-A63C-0A32032470E3}"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 from the constraints of geography and the need to seek out physicians, a patient’s case is open to a larger audience.</a:t>
            </a:r>
            <a:endParaRPr lang="en-US" dirty="0"/>
          </a:p>
        </p:txBody>
      </p:sp>
      <p:sp>
        <p:nvSpPr>
          <p:cNvPr id="4" name="Slide Number Placeholder 3"/>
          <p:cNvSpPr>
            <a:spLocks noGrp="1"/>
          </p:cNvSpPr>
          <p:nvPr>
            <p:ph type="sldNum" sz="quarter" idx="10"/>
          </p:nvPr>
        </p:nvSpPr>
        <p:spPr/>
        <p:txBody>
          <a:bodyPr/>
          <a:lstStyle/>
          <a:p>
            <a:pPr>
              <a:defRPr/>
            </a:pPr>
            <a:fld id="{81C8C864-FDA5-4757-A63C-0A32032470E3}"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user experience research</a:t>
            </a:r>
            <a:r>
              <a:rPr lang="en-US" baseline="0" dirty="0" smtClean="0"/>
              <a:t> findings supported</a:t>
            </a:r>
            <a:endParaRPr lang="en-US" dirty="0"/>
          </a:p>
        </p:txBody>
      </p:sp>
      <p:sp>
        <p:nvSpPr>
          <p:cNvPr id="4" name="Slide Number Placeholder 3"/>
          <p:cNvSpPr>
            <a:spLocks noGrp="1"/>
          </p:cNvSpPr>
          <p:nvPr>
            <p:ph type="sldNum" sz="quarter" idx="10"/>
          </p:nvPr>
        </p:nvSpPr>
        <p:spPr/>
        <p:txBody>
          <a:bodyPr/>
          <a:lstStyle/>
          <a:p>
            <a:pPr>
              <a:defRPr/>
            </a:pPr>
            <a:fld id="{81C8C864-FDA5-4757-A63C-0A32032470E3}"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endParaRPr lang="en-US" smtClean="0"/>
          </a:p>
        </p:txBody>
      </p:sp>
      <p:sp>
        <p:nvSpPr>
          <p:cNvPr id="32772" name="Slide Number Placeholder 3"/>
          <p:cNvSpPr>
            <a:spLocks noGrp="1"/>
          </p:cNvSpPr>
          <p:nvPr>
            <p:ph type="sldNum" sz="quarter" idx="5"/>
          </p:nvPr>
        </p:nvSpPr>
        <p:spPr bwMode="auto">
          <a:noFill/>
          <a:ln>
            <a:miter lim="800000"/>
            <a:headEnd/>
            <a:tailEnd/>
          </a:ln>
        </p:spPr>
        <p:txBody>
          <a:bodyPr/>
          <a:lstStyle/>
          <a:p>
            <a:fld id="{AA4866EE-5AA7-423A-A3EA-417E21FDB18D}"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r>
              <a:rPr lang="en-US" dirty="0" smtClean="0"/>
              <a:t>User</a:t>
            </a:r>
            <a:r>
              <a:rPr lang="en-US" baseline="0" dirty="0" smtClean="0"/>
              <a:t> Interface: Clinician</a:t>
            </a:r>
          </a:p>
          <a:p>
            <a:endParaRPr lang="en-US" sz="1200" kern="1200" dirty="0" smtClean="0">
              <a:solidFill>
                <a:schemeClr val="tx1"/>
              </a:solidFill>
              <a:latin typeface="+mn-lt"/>
              <a:ea typeface="ＭＳ Ｐゴシック" pitchFamily="-112" charset="-128"/>
              <a:cs typeface="ＭＳ Ｐゴシック" pitchFamily="-112" charset="-128"/>
            </a:endParaRPr>
          </a:p>
          <a:p>
            <a:r>
              <a:rPr lang="en-US" sz="1200" kern="1200" dirty="0" smtClean="0">
                <a:solidFill>
                  <a:schemeClr val="tx1"/>
                </a:solidFill>
                <a:latin typeface="+mn-lt"/>
                <a:ea typeface="ＭＳ Ｐゴシック" pitchFamily="-112" charset="-128"/>
                <a:cs typeface="ＭＳ Ｐゴシック" pitchFamily="-112" charset="-128"/>
              </a:rPr>
              <a:t>Conventional medical records are complex structured documents that can easily be hundreds of pages of notes, charts, images and test results. In order to succeed, our interface has to present the information found in a conventional medical record in a way that makes sense to clinicians and allows them to process information quickly. We took inspiration from the traditional paper medical records, which are normally organized in tabbed-folders.</a:t>
            </a:r>
            <a:r>
              <a:rPr lang="en-US" dirty="0" smtClean="0"/>
              <a:t> </a:t>
            </a:r>
          </a:p>
          <a:p>
            <a:endParaRPr lang="en-US" dirty="0" smtClean="0"/>
          </a:p>
          <a:p>
            <a:r>
              <a:rPr lang="en-US" sz="1200" kern="1200" dirty="0" smtClean="0">
                <a:solidFill>
                  <a:schemeClr val="tx1"/>
                </a:solidFill>
                <a:latin typeface="+mn-lt"/>
                <a:ea typeface="ＭＳ Ｐゴシック" pitchFamily="-112" charset="-128"/>
                <a:cs typeface="ＭＳ Ｐゴシック" pitchFamily="-112" charset="-128"/>
              </a:rPr>
              <a:t>In this case, Jenny is the patient. Below Jenny’s name, there is a list of immediate relevant data points regarding her profile and the chief complaint bringing her to the site. The vertical tabs list all the different sections of her medical record. The labels for those sections are common medical acronyms that are understood by clinicians across the field.  The horizontal tabs are different actions a clinician can take with a viewed case. All the information and actions regarding a case are displayed in plain view just one click away, allowing clinicians to sort through information quickly and easily. </a:t>
            </a:r>
          </a:p>
          <a:p>
            <a:r>
              <a:rPr lang="en-US" sz="1200" kern="1200" dirty="0" smtClean="0">
                <a:solidFill>
                  <a:schemeClr val="tx1"/>
                </a:solidFill>
                <a:latin typeface="+mn-lt"/>
                <a:ea typeface="ＭＳ Ｐゴシック" pitchFamily="-112" charset="-128"/>
                <a:cs typeface="ＭＳ Ｐゴシック" pitchFamily="-112" charset="-128"/>
              </a:rPr>
              <a:t> </a:t>
            </a:r>
          </a:p>
          <a:p>
            <a:r>
              <a:rPr lang="en-US" sz="1200" kern="1200" dirty="0" smtClean="0">
                <a:solidFill>
                  <a:schemeClr val="tx1"/>
                </a:solidFill>
                <a:latin typeface="+mn-lt"/>
                <a:ea typeface="ＭＳ Ｐゴシック" pitchFamily="-112" charset="-128"/>
                <a:cs typeface="ＭＳ Ｐゴシック" pitchFamily="-112" charset="-128"/>
              </a:rPr>
              <a:t>The top red banner lists the user’s account information, notifications and higher-level site functions. This will stay with the user from case to case, serving as a context switch to other views.  </a:t>
            </a:r>
          </a:p>
        </p:txBody>
      </p:sp>
      <p:sp>
        <p:nvSpPr>
          <p:cNvPr id="33796" name="Slide Number Placeholder 3"/>
          <p:cNvSpPr>
            <a:spLocks noGrp="1"/>
          </p:cNvSpPr>
          <p:nvPr>
            <p:ph type="sldNum" sz="quarter" idx="5"/>
          </p:nvPr>
        </p:nvSpPr>
        <p:spPr bwMode="auto">
          <a:noFill/>
          <a:ln>
            <a:miter lim="800000"/>
            <a:headEnd/>
            <a:tailEnd/>
          </a:ln>
        </p:spPr>
        <p:txBody>
          <a:bodyPr/>
          <a:lstStyle/>
          <a:p>
            <a:fld id="{7EC9C8FA-2FE9-41A2-8105-834AF1219E7B}"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112" charset="-128"/>
                <a:cs typeface="ＭＳ Ｐゴシック" pitchFamily="-112" charset="-128"/>
              </a:rPr>
              <a:t>In order to engage clinicians in our system, we interviewed doctors to explore the most common methods they use to find patients in databases – for example, finding patients to enroll in a clinical trial.  From that exploration, we settled on three strategies for information retrieval:</a:t>
            </a:r>
          </a:p>
          <a:p>
            <a:r>
              <a:rPr lang="en-US" sz="1200" kern="1200" dirty="0" smtClean="0">
                <a:solidFill>
                  <a:schemeClr val="tx1"/>
                </a:solidFill>
                <a:latin typeface="+mn-lt"/>
                <a:ea typeface="ＭＳ Ｐゴシック" pitchFamily="-112" charset="-128"/>
                <a:cs typeface="ＭＳ Ｐゴシック" pitchFamily="-112" charset="-128"/>
              </a:rPr>
              <a:t> </a:t>
            </a:r>
          </a:p>
          <a:p>
            <a:pPr lvl="0"/>
            <a:r>
              <a:rPr lang="en-US" sz="1200" kern="1200" dirty="0" smtClean="0">
                <a:solidFill>
                  <a:schemeClr val="tx1"/>
                </a:solidFill>
                <a:latin typeface="+mn-lt"/>
                <a:ea typeface="ＭＳ Ｐゴシック" pitchFamily="-112" charset="-128"/>
                <a:cs typeface="ＭＳ Ｐゴシック" pitchFamily="-112" charset="-128"/>
              </a:rPr>
              <a:t>The clinicians that are in highly specialized fields may only care about certain values in a few tests.  To meet their needs, we intend to provide a powerful advanced search to allow clinicians to set values on any pieces of information we capture, and combine those different criteria to customize a search query that works for them. These queries can also be saved, so the system can automatically find matching cases for the users. </a:t>
            </a:r>
          </a:p>
          <a:p>
            <a:pPr lvl="0"/>
            <a:endParaRPr lang="en-US" sz="1200" kern="1200" dirty="0" smtClean="0">
              <a:solidFill>
                <a:schemeClr val="tx1"/>
              </a:solidFill>
              <a:latin typeface="+mn-lt"/>
              <a:ea typeface="ＭＳ Ｐゴシック" pitchFamily="-112" charset="-128"/>
              <a:cs typeface="ＭＳ Ｐゴシック" pitchFamily="-112" charset="-128"/>
            </a:endParaRPr>
          </a:p>
          <a:p>
            <a:pPr lvl="0"/>
            <a:r>
              <a:rPr lang="en-US" sz="1200" kern="1200" dirty="0" smtClean="0">
                <a:solidFill>
                  <a:schemeClr val="tx1"/>
                </a:solidFill>
                <a:latin typeface="+mn-lt"/>
                <a:ea typeface="ＭＳ Ｐゴシック" pitchFamily="-112" charset="-128"/>
                <a:cs typeface="ＭＳ Ｐゴシック" pitchFamily="-112" charset="-128"/>
              </a:rPr>
              <a:t>For clinicians in less specialized fields, a simple search against the most frequent complaints or highest awards would permit filtering of cases without eliminating opportunities.</a:t>
            </a:r>
          </a:p>
          <a:p>
            <a:pPr lvl="0"/>
            <a:endParaRPr lang="en-US" sz="1200" kern="1200" dirty="0" smtClean="0">
              <a:solidFill>
                <a:schemeClr val="tx1"/>
              </a:solidFill>
              <a:latin typeface="+mn-lt"/>
              <a:ea typeface="ＭＳ Ｐゴシック" pitchFamily="-112" charset="-128"/>
              <a:cs typeface="ＭＳ Ｐゴシック" pitchFamily="-112" charset="-128"/>
            </a:endParaRPr>
          </a:p>
          <a:p>
            <a:pPr lvl="0"/>
            <a:r>
              <a:rPr lang="en-US" sz="1200" kern="1200" dirty="0" smtClean="0">
                <a:solidFill>
                  <a:schemeClr val="tx1"/>
                </a:solidFill>
                <a:latin typeface="+mn-lt"/>
                <a:ea typeface="ＭＳ Ｐゴシック" pitchFamily="-112" charset="-128"/>
                <a:cs typeface="ＭＳ Ｐゴシック" pitchFamily="-112" charset="-128"/>
              </a:rPr>
              <a:t>For clinicians who don’t have particular criteria in mind, we intend to provide a browse function, which allows the clinicians to skim through different cases along a variety of filters to find challenges. </a:t>
            </a:r>
          </a:p>
          <a:p>
            <a:endParaRPr lang="en-US" dirty="0"/>
          </a:p>
        </p:txBody>
      </p:sp>
      <p:sp>
        <p:nvSpPr>
          <p:cNvPr id="4" name="Slide Number Placeholder 3"/>
          <p:cNvSpPr>
            <a:spLocks noGrp="1"/>
          </p:cNvSpPr>
          <p:nvPr>
            <p:ph type="sldNum" sz="quarter" idx="10"/>
          </p:nvPr>
        </p:nvSpPr>
        <p:spPr/>
        <p:txBody>
          <a:bodyPr/>
          <a:lstStyle/>
          <a:p>
            <a:pPr>
              <a:defRPr/>
            </a:pPr>
            <a:fld id="{81C8C864-FDA5-4757-A63C-0A32032470E3}"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112" charset="-128"/>
                <a:cs typeface="ＭＳ Ｐゴシック" pitchFamily="-112" charset="-128"/>
              </a:rPr>
              <a:t>In order to engage clinicians in our system, we interviewed doctors to explore the most common methods they use to find patients in databases – for example, finding patients to enroll in a clinical trial.  From that exploration, we settled on three strategies for information retrieval:</a:t>
            </a:r>
          </a:p>
          <a:p>
            <a:r>
              <a:rPr lang="en-US" sz="1200" kern="1200" dirty="0" smtClean="0">
                <a:solidFill>
                  <a:schemeClr val="tx1"/>
                </a:solidFill>
                <a:latin typeface="+mn-lt"/>
                <a:ea typeface="ＭＳ Ｐゴシック" pitchFamily="-112" charset="-128"/>
                <a:cs typeface="ＭＳ Ｐゴシック" pitchFamily="-112" charset="-128"/>
              </a:rPr>
              <a:t> </a:t>
            </a:r>
          </a:p>
          <a:p>
            <a:pPr lvl="0"/>
            <a:r>
              <a:rPr lang="en-US" sz="1200" kern="1200" dirty="0" smtClean="0">
                <a:solidFill>
                  <a:schemeClr val="tx1"/>
                </a:solidFill>
                <a:latin typeface="+mn-lt"/>
                <a:ea typeface="ＭＳ Ｐゴシック" pitchFamily="-112" charset="-128"/>
                <a:cs typeface="ＭＳ Ｐゴシック" pitchFamily="-112" charset="-128"/>
              </a:rPr>
              <a:t>The clinicians that are in highly specialized fields may only care about certain values in a few tests.  To meet their needs, we intend to provide a powerful advanced search to allow clinicians to set values on any pieces of information we capture, and combine those different criteria to customize a search query that works for them. These queries can also be saved, so the system can automatically find matching cases for the users. </a:t>
            </a:r>
          </a:p>
          <a:p>
            <a:pPr lvl="0"/>
            <a:endParaRPr lang="en-US" sz="1200" kern="1200" dirty="0" smtClean="0">
              <a:solidFill>
                <a:schemeClr val="tx1"/>
              </a:solidFill>
              <a:latin typeface="+mn-lt"/>
              <a:ea typeface="ＭＳ Ｐゴシック" pitchFamily="-112" charset="-128"/>
              <a:cs typeface="ＭＳ Ｐゴシック" pitchFamily="-112" charset="-128"/>
            </a:endParaRPr>
          </a:p>
          <a:p>
            <a:pPr lvl="0"/>
            <a:r>
              <a:rPr lang="en-US" sz="1200" kern="1200" dirty="0" smtClean="0">
                <a:solidFill>
                  <a:schemeClr val="tx1"/>
                </a:solidFill>
                <a:latin typeface="+mn-lt"/>
                <a:ea typeface="ＭＳ Ｐゴシック" pitchFamily="-112" charset="-128"/>
                <a:cs typeface="ＭＳ Ｐゴシック" pitchFamily="-112" charset="-128"/>
              </a:rPr>
              <a:t>For clinicians in less specialized fields, a simple search against the most frequent complaints or highest awards would permit filtering of cases without eliminating opportunities.</a:t>
            </a:r>
          </a:p>
          <a:p>
            <a:pPr lvl="0"/>
            <a:endParaRPr lang="en-US" sz="1200" kern="1200" dirty="0" smtClean="0">
              <a:solidFill>
                <a:schemeClr val="tx1"/>
              </a:solidFill>
              <a:latin typeface="+mn-lt"/>
              <a:ea typeface="ＭＳ Ｐゴシック" pitchFamily="-112" charset="-128"/>
              <a:cs typeface="ＭＳ Ｐゴシック" pitchFamily="-112" charset="-128"/>
            </a:endParaRPr>
          </a:p>
          <a:p>
            <a:pPr lvl="0"/>
            <a:r>
              <a:rPr lang="en-US" sz="1200" kern="1200" dirty="0" smtClean="0">
                <a:solidFill>
                  <a:schemeClr val="tx1"/>
                </a:solidFill>
                <a:latin typeface="+mn-lt"/>
                <a:ea typeface="ＭＳ Ｐゴシック" pitchFamily="-112" charset="-128"/>
                <a:cs typeface="ＭＳ Ｐゴシック" pitchFamily="-112" charset="-128"/>
              </a:rPr>
              <a:t>For clinicians who don’t have particular criteria in mind, we intend to provide a browse function, which allows the clinicians to skim through different cases along a variety of filters to find challenges. </a:t>
            </a:r>
          </a:p>
          <a:p>
            <a:endParaRPr lang="en-US" dirty="0"/>
          </a:p>
        </p:txBody>
      </p:sp>
      <p:sp>
        <p:nvSpPr>
          <p:cNvPr id="4" name="Slide Number Placeholder 3"/>
          <p:cNvSpPr>
            <a:spLocks noGrp="1"/>
          </p:cNvSpPr>
          <p:nvPr>
            <p:ph type="sldNum" sz="quarter" idx="10"/>
          </p:nvPr>
        </p:nvSpPr>
        <p:spPr/>
        <p:txBody>
          <a:bodyPr/>
          <a:lstStyle/>
          <a:p>
            <a:pPr>
              <a:defRPr/>
            </a:pPr>
            <a:fld id="{81C8C864-FDA5-4757-A63C-0A32032470E3}"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112" charset="-128"/>
                <a:cs typeface="ＭＳ Ｐゴシック" pitchFamily="-112" charset="-128"/>
              </a:rPr>
              <a:t>In order to engage clinicians in our system, we interviewed doctors to explore the most common methods they use to find patients in databases – for example, finding patients to enroll in a clinical trial.  From that exploration, we settled on three strategies for information retrieval:</a:t>
            </a:r>
          </a:p>
          <a:p>
            <a:r>
              <a:rPr lang="en-US" sz="1200" kern="1200" dirty="0" smtClean="0">
                <a:solidFill>
                  <a:schemeClr val="tx1"/>
                </a:solidFill>
                <a:latin typeface="+mn-lt"/>
                <a:ea typeface="ＭＳ Ｐゴシック" pitchFamily="-112" charset="-128"/>
                <a:cs typeface="ＭＳ Ｐゴシック" pitchFamily="-112" charset="-128"/>
              </a:rPr>
              <a:t> </a:t>
            </a:r>
          </a:p>
          <a:p>
            <a:pPr lvl="0"/>
            <a:r>
              <a:rPr lang="en-US" sz="1200" kern="1200" dirty="0" smtClean="0">
                <a:solidFill>
                  <a:schemeClr val="tx1"/>
                </a:solidFill>
                <a:latin typeface="+mn-lt"/>
                <a:ea typeface="ＭＳ Ｐゴシック" pitchFamily="-112" charset="-128"/>
                <a:cs typeface="ＭＳ Ｐゴシック" pitchFamily="-112" charset="-128"/>
              </a:rPr>
              <a:t>The clinicians that are in highly specialized fields may only care about certain values in a few tests.  To meet their needs, we intend to provide a powerful advanced search to allow clinicians to set values on any pieces of information we capture, and combine those different criteria to customize a search query that works for them. These queries can also be saved, so the system can automatically find matching cases for the users. </a:t>
            </a:r>
          </a:p>
          <a:p>
            <a:pPr lvl="0"/>
            <a:endParaRPr lang="en-US" sz="1200" kern="1200" dirty="0" smtClean="0">
              <a:solidFill>
                <a:schemeClr val="tx1"/>
              </a:solidFill>
              <a:latin typeface="+mn-lt"/>
              <a:ea typeface="ＭＳ Ｐゴシック" pitchFamily="-112" charset="-128"/>
              <a:cs typeface="ＭＳ Ｐゴシック" pitchFamily="-112" charset="-128"/>
            </a:endParaRPr>
          </a:p>
          <a:p>
            <a:pPr lvl="0"/>
            <a:r>
              <a:rPr lang="en-US" sz="1200" kern="1200" dirty="0" smtClean="0">
                <a:solidFill>
                  <a:schemeClr val="tx1"/>
                </a:solidFill>
                <a:latin typeface="+mn-lt"/>
                <a:ea typeface="ＭＳ Ｐゴシック" pitchFamily="-112" charset="-128"/>
                <a:cs typeface="ＭＳ Ｐゴシック" pitchFamily="-112" charset="-128"/>
              </a:rPr>
              <a:t>For clinicians in less specialized fields, a simple search against the most frequent complaints or highest awards would permit filtering of cases without eliminating opportunities.</a:t>
            </a:r>
          </a:p>
          <a:p>
            <a:pPr lvl="0"/>
            <a:endParaRPr lang="en-US" sz="1200" kern="1200" dirty="0" smtClean="0">
              <a:solidFill>
                <a:schemeClr val="tx1"/>
              </a:solidFill>
              <a:latin typeface="+mn-lt"/>
              <a:ea typeface="ＭＳ Ｐゴシック" pitchFamily="-112" charset="-128"/>
              <a:cs typeface="ＭＳ Ｐゴシック" pitchFamily="-112" charset="-128"/>
            </a:endParaRPr>
          </a:p>
          <a:p>
            <a:pPr lvl="0"/>
            <a:r>
              <a:rPr lang="en-US" sz="1200" kern="1200" dirty="0" smtClean="0">
                <a:solidFill>
                  <a:schemeClr val="tx1"/>
                </a:solidFill>
                <a:latin typeface="+mn-lt"/>
                <a:ea typeface="ＭＳ Ｐゴシック" pitchFamily="-112" charset="-128"/>
                <a:cs typeface="ＭＳ Ｐゴシック" pitchFamily="-112" charset="-128"/>
              </a:rPr>
              <a:t>For clinicians who don’t have particular criteria in mind, we intend to provide a browse function, which allows the clinicians to skim through different cases along a variety of filters to find challenges. </a:t>
            </a:r>
          </a:p>
          <a:p>
            <a:endParaRPr lang="en-US" dirty="0"/>
          </a:p>
        </p:txBody>
      </p:sp>
      <p:sp>
        <p:nvSpPr>
          <p:cNvPr id="4" name="Slide Number Placeholder 3"/>
          <p:cNvSpPr>
            <a:spLocks noGrp="1"/>
          </p:cNvSpPr>
          <p:nvPr>
            <p:ph type="sldNum" sz="quarter" idx="10"/>
          </p:nvPr>
        </p:nvSpPr>
        <p:spPr/>
        <p:txBody>
          <a:bodyPr/>
          <a:lstStyle/>
          <a:p>
            <a:pPr>
              <a:defRPr/>
            </a:pPr>
            <a:fld id="{81C8C864-FDA5-4757-A63C-0A32032470E3}"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t>We present the design of a web-based platform that facilitates diagnosis via the aggregation and augmentation of extant personal health records.  Our platform intends to align the incentives of the diagnostic process with the stakeholders most invested in each stage of healthcare – the clinician is rewarded for finding patients they can help, while the patient is rewarded for good stewardship of their medical information.  We describe a data model that leverages existing standards for communication, indexing, and storage of health-related data in a sustainable manner and an interface that conforms to user-centered design principles and best practices in accessibility, information retrieval, and usability.</a:t>
            </a:r>
          </a:p>
          <a:p>
            <a:endParaRPr lang="en-US" dirty="0"/>
          </a:p>
        </p:txBody>
      </p:sp>
      <p:sp>
        <p:nvSpPr>
          <p:cNvPr id="4" name="Slide Number Placeholder 3"/>
          <p:cNvSpPr>
            <a:spLocks noGrp="1"/>
          </p:cNvSpPr>
          <p:nvPr>
            <p:ph type="sldNum" sz="quarter" idx="10"/>
          </p:nvPr>
        </p:nvSpPr>
        <p:spPr/>
        <p:txBody>
          <a:bodyPr/>
          <a:lstStyle/>
          <a:p>
            <a:pPr>
              <a:defRPr/>
            </a:pPr>
            <a:fld id="{81C8C864-FDA5-4757-A63C-0A32032470E3}"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a:lstStyle/>
          <a:p>
            <a:r>
              <a:rPr lang="en-US" b="1" dirty="0" smtClean="0"/>
              <a:t>Frontend</a:t>
            </a:r>
          </a:p>
          <a:p>
            <a:endParaRPr lang="en-US" dirty="0" smtClean="0"/>
          </a:p>
          <a:p>
            <a:r>
              <a:rPr lang="en-US" dirty="0" err="1" smtClean="0"/>
              <a:t>Hyoumanity’s</a:t>
            </a:r>
            <a:r>
              <a:rPr lang="en-US" dirty="0" smtClean="0"/>
              <a:t> interface is being developed in accessible, standards-compliant XHTML and CSS, with DOM and AJAX functionality provided via the </a:t>
            </a:r>
            <a:r>
              <a:rPr lang="en-US" dirty="0" err="1" smtClean="0"/>
              <a:t>jQuery</a:t>
            </a:r>
            <a:r>
              <a:rPr lang="en-US" dirty="0" smtClean="0"/>
              <a:t> JavaScript library.  The design itself is grounded in proven usability heuristics and stakeholder feedback.  Each stage of the design has been subject to physician and patient critiques.  Larger scale user focus groups are to be convened at UCSF’s School of Medicine and Duke University Medical Center’s private diagnostic clinics, with additional sites enrolled as partners come on board. </a:t>
            </a:r>
          </a:p>
          <a:p>
            <a:endParaRPr lang="en-US" b="1" dirty="0" smtClean="0"/>
          </a:p>
          <a:p>
            <a:r>
              <a:rPr lang="en-US" b="1" dirty="0" smtClean="0"/>
              <a:t>Backend</a:t>
            </a:r>
          </a:p>
          <a:p>
            <a:endParaRPr lang="en-US" dirty="0" smtClean="0"/>
          </a:p>
          <a:p>
            <a:r>
              <a:rPr lang="en-US" dirty="0" err="1" smtClean="0"/>
              <a:t>Hyoumanity’s</a:t>
            </a:r>
            <a:r>
              <a:rPr lang="en-US" dirty="0" smtClean="0"/>
              <a:t> systems are being developed using open source, proven web technologies. The current framework rests upon a Python 2.5/MySQL 5.0 system using a modified version of the Pylons application framework, allowing the </a:t>
            </a:r>
            <a:r>
              <a:rPr lang="en-US" dirty="0" err="1" smtClean="0"/>
              <a:t>Hyoumanity</a:t>
            </a:r>
            <a:r>
              <a:rPr lang="en-US" dirty="0" smtClean="0"/>
              <a:t> software to take advantage of the portability of the Web Server Gateway Interface standard and the modularity of </a:t>
            </a:r>
            <a:r>
              <a:rPr lang="en-US" dirty="0" err="1" smtClean="0"/>
              <a:t>Genshi’s</a:t>
            </a:r>
            <a:r>
              <a:rPr lang="en-US" dirty="0" smtClean="0"/>
              <a:t> XML-derived design templates.  Hosting for </a:t>
            </a:r>
            <a:r>
              <a:rPr lang="en-US" dirty="0" err="1" smtClean="0"/>
              <a:t>Hyoumanity</a:t>
            </a:r>
            <a:r>
              <a:rPr lang="en-US" dirty="0" smtClean="0"/>
              <a:t> is co-located in a HIPAA-compliant facility and all protected health information will be stored and transmitted in full compliance with technical safeguards outlined in HIPAA § 164.312.</a:t>
            </a:r>
          </a:p>
          <a:p>
            <a:r>
              <a:rPr lang="en-US" dirty="0" smtClean="0"/>
              <a:t>	</a:t>
            </a:r>
          </a:p>
          <a:p>
            <a:endParaRPr lang="en-US" dirty="0"/>
          </a:p>
        </p:txBody>
      </p:sp>
      <p:sp>
        <p:nvSpPr>
          <p:cNvPr id="6148" name="Slide Number Placeholder 3"/>
          <p:cNvSpPr>
            <a:spLocks noGrp="1"/>
          </p:cNvSpPr>
          <p:nvPr>
            <p:ph type="sldNum" sz="quarter" idx="5"/>
          </p:nvPr>
        </p:nvSpPr>
        <p:spPr bwMode="auto">
          <a:noFill/>
          <a:ln>
            <a:miter lim="800000"/>
            <a:headEnd/>
            <a:tailEnd/>
          </a:ln>
        </p:spPr>
        <p:txBody>
          <a:bodyPr/>
          <a:lstStyle/>
          <a:p>
            <a:fld id="{0762CED6-6339-4ABD-B5F9-7A64BE7F3B4D}"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12" charset="-128"/>
                <a:cs typeface="ＭＳ Ｐゴシック" pitchFamily="-112" charset="-128"/>
              </a:rPr>
              <a:t>Our</a:t>
            </a:r>
            <a:r>
              <a:rPr lang="en-US" sz="1200" kern="1200" baseline="0" dirty="0" smtClean="0">
                <a:solidFill>
                  <a:schemeClr val="tx1"/>
                </a:solidFill>
                <a:latin typeface="+mn-lt"/>
                <a:ea typeface="ＭＳ Ｐゴシック" pitchFamily="-112" charset="-128"/>
                <a:cs typeface="ＭＳ Ｐゴシック" pitchFamily="-112" charset="-128"/>
              </a:rPr>
              <a:t> data model </a:t>
            </a:r>
            <a:r>
              <a:rPr lang="en-US" sz="1200" kern="1200" dirty="0" smtClean="0">
                <a:solidFill>
                  <a:schemeClr val="tx1"/>
                </a:solidFill>
                <a:latin typeface="+mn-lt"/>
                <a:ea typeface="ＭＳ Ｐゴシック" pitchFamily="-112" charset="-128"/>
                <a:cs typeface="ＭＳ Ｐゴシック" pitchFamily="-112" charset="-128"/>
              </a:rPr>
              <a:t>demonstrates the silos of information </a:t>
            </a:r>
            <a:r>
              <a:rPr lang="en-US" sz="1200" kern="1200" dirty="0" err="1" smtClean="0">
                <a:solidFill>
                  <a:schemeClr val="tx1"/>
                </a:solidFill>
                <a:latin typeface="+mn-lt"/>
                <a:ea typeface="ＭＳ Ｐゴシック" pitchFamily="-112" charset="-128"/>
                <a:cs typeface="ＭＳ Ｐゴシック" pitchFamily="-112" charset="-128"/>
              </a:rPr>
              <a:t>Hyoumanity’s</a:t>
            </a:r>
            <a:r>
              <a:rPr lang="en-US" sz="1200" kern="1200" dirty="0" smtClean="0">
                <a:solidFill>
                  <a:schemeClr val="tx1"/>
                </a:solidFill>
                <a:latin typeface="+mn-lt"/>
                <a:ea typeface="ＭＳ Ｐゴシック" pitchFamily="-112" charset="-128"/>
                <a:cs typeface="ＭＳ Ｐゴシック" pitchFamily="-112" charset="-128"/>
              </a:rPr>
              <a:t> data model is designed to navigate.  The clinician interacts solely with our database, while the patient aggregates his or her medical record from a smorgasbord of established systems combined with our own supplementary layer, aligning the data management workload with the patient.  Beige</a:t>
            </a:r>
            <a:r>
              <a:rPr lang="en-US" sz="1200" kern="1200" baseline="0" dirty="0" smtClean="0">
                <a:solidFill>
                  <a:schemeClr val="tx1"/>
                </a:solidFill>
                <a:latin typeface="+mn-lt"/>
                <a:ea typeface="ＭＳ Ｐゴシック" pitchFamily="-112" charset="-128"/>
                <a:cs typeface="ＭＳ Ｐゴシック" pitchFamily="-112" charset="-128"/>
              </a:rPr>
              <a:t> </a:t>
            </a:r>
            <a:r>
              <a:rPr lang="en-US" sz="1200" kern="1200" dirty="0" smtClean="0">
                <a:solidFill>
                  <a:schemeClr val="tx1"/>
                </a:solidFill>
                <a:latin typeface="+mn-lt"/>
                <a:ea typeface="ＭＳ Ｐゴシック" pitchFamily="-112" charset="-128"/>
                <a:cs typeface="ＭＳ Ｐゴシック" pitchFamily="-112" charset="-128"/>
              </a:rPr>
              <a:t>objects represent internal entities while red objects are foreign entities or externally derived data types.  Solid lines indicate extant connections while dotted lines indicate future work.</a:t>
            </a:r>
          </a:p>
          <a:p>
            <a:endParaRPr lang="en-US" dirty="0"/>
          </a:p>
        </p:txBody>
      </p:sp>
      <p:sp>
        <p:nvSpPr>
          <p:cNvPr id="4" name="Slide Number Placeholder 3"/>
          <p:cNvSpPr>
            <a:spLocks noGrp="1"/>
          </p:cNvSpPr>
          <p:nvPr>
            <p:ph type="sldNum" sz="quarter" idx="10"/>
          </p:nvPr>
        </p:nvSpPr>
        <p:spPr/>
        <p:txBody>
          <a:bodyPr/>
          <a:lstStyle/>
          <a:p>
            <a:pPr>
              <a:defRPr/>
            </a:pPr>
            <a:fld id="{81C8C864-FDA5-4757-A63C-0A32032470E3}"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112" charset="-128"/>
                <a:cs typeface="ＭＳ Ｐゴシック" pitchFamily="-112" charset="-128"/>
              </a:rPr>
              <a:t>In the interim, our reliance on Google Health will give </a:t>
            </a:r>
            <a:r>
              <a:rPr lang="en-US" sz="1200" kern="1200" dirty="0" err="1" smtClean="0">
                <a:solidFill>
                  <a:schemeClr val="tx1"/>
                </a:solidFill>
                <a:latin typeface="+mn-lt"/>
                <a:ea typeface="ＭＳ Ｐゴシック" pitchFamily="-112" charset="-128"/>
                <a:cs typeface="ＭＳ Ｐゴシック" pitchFamily="-112" charset="-128"/>
              </a:rPr>
              <a:t>Hyoumanity</a:t>
            </a:r>
            <a:r>
              <a:rPr lang="en-US" sz="1200" kern="1200" dirty="0" smtClean="0">
                <a:solidFill>
                  <a:schemeClr val="tx1"/>
                </a:solidFill>
                <a:latin typeface="+mn-lt"/>
                <a:ea typeface="ＭＳ Ｐゴシック" pitchFamily="-112" charset="-128"/>
                <a:cs typeface="ＭＳ Ｐゴシック" pitchFamily="-112" charset="-128"/>
              </a:rPr>
              <a:t> users access to a fully functional and constantly improving best-of-breed personal health record (PHR).  Our partnership enables us to be quick to launch while minimizing up-front development costs, allowing us to focus on adding value to those records.  </a:t>
            </a:r>
          </a:p>
          <a:p>
            <a:endParaRPr lang="en-US" sz="1200" kern="1200" dirty="0" smtClean="0">
              <a:solidFill>
                <a:schemeClr val="tx1"/>
              </a:solidFill>
              <a:latin typeface="+mn-lt"/>
              <a:ea typeface="ＭＳ Ｐゴシック" pitchFamily="-112" charset="-128"/>
              <a:cs typeface="ＭＳ Ｐゴシック" pitchFamily="-112"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12" charset="-128"/>
                <a:cs typeface="ＭＳ Ｐゴシック" pitchFamily="-112" charset="-128"/>
              </a:rPr>
              <a:t>Using SNOMED-CT, we anticipate encapsulating a majority of clinician searches within the bounds of a controlled vocabulary.</a:t>
            </a:r>
          </a:p>
          <a:p>
            <a:endParaRPr lang="en-US" sz="1200" kern="1200" dirty="0" smtClean="0">
              <a:solidFill>
                <a:schemeClr val="tx1"/>
              </a:solidFill>
              <a:latin typeface="+mn-lt"/>
              <a:ea typeface="ＭＳ Ｐゴシック" pitchFamily="-112" charset="-128"/>
              <a:cs typeface="ＭＳ Ｐゴシック" pitchFamily="-112" charset="-128"/>
            </a:endParaRPr>
          </a:p>
          <a:p>
            <a:r>
              <a:rPr lang="en-US" sz="1200" kern="1200" dirty="0" smtClean="0">
                <a:solidFill>
                  <a:schemeClr val="tx1"/>
                </a:solidFill>
                <a:latin typeface="+mn-lt"/>
                <a:ea typeface="ＭＳ Ｐゴシック" pitchFamily="-112" charset="-128"/>
                <a:cs typeface="ＭＳ Ｐゴシック" pitchFamily="-112" charset="-128"/>
              </a:rPr>
              <a:t> </a:t>
            </a:r>
          </a:p>
          <a:p>
            <a:r>
              <a:rPr lang="en-US" sz="1200" kern="1200" dirty="0" smtClean="0">
                <a:solidFill>
                  <a:schemeClr val="tx1"/>
                </a:solidFill>
                <a:latin typeface="+mn-lt"/>
                <a:ea typeface="ＭＳ Ｐゴシック" pitchFamily="-112" charset="-128"/>
                <a:cs typeface="ＭＳ Ｐゴシック" pitchFamily="-112" charset="-128"/>
              </a:rPr>
              <a:t>In the long term, our data model is built to support importing health records not only from Google Health, but from health care providers and Regional Health Information Organizations (</a:t>
            </a:r>
            <a:r>
              <a:rPr lang="en-US" sz="1200" kern="1200" dirty="0" err="1" smtClean="0">
                <a:solidFill>
                  <a:schemeClr val="tx1"/>
                </a:solidFill>
                <a:latin typeface="+mn-lt"/>
                <a:ea typeface="ＭＳ Ｐゴシック" pitchFamily="-112" charset="-128"/>
                <a:cs typeface="ＭＳ Ｐゴシック" pitchFamily="-112" charset="-128"/>
              </a:rPr>
              <a:t>RHIOs</a:t>
            </a:r>
            <a:r>
              <a:rPr lang="en-US" sz="1200" kern="1200" dirty="0" smtClean="0">
                <a:solidFill>
                  <a:schemeClr val="tx1"/>
                </a:solidFill>
                <a:latin typeface="+mn-lt"/>
                <a:ea typeface="ＭＳ Ｐゴシック" pitchFamily="-112" charset="-128"/>
                <a:cs typeface="ＭＳ Ｐゴシック" pitchFamily="-112" charset="-128"/>
              </a:rPr>
              <a:t>) using both modern XML and the more common Health Level 7 (HL7) messaging standards. </a:t>
            </a:r>
          </a:p>
          <a:p>
            <a:endParaRPr lang="en-US" dirty="0"/>
          </a:p>
        </p:txBody>
      </p:sp>
      <p:sp>
        <p:nvSpPr>
          <p:cNvPr id="4" name="Slide Number Placeholder 3"/>
          <p:cNvSpPr>
            <a:spLocks noGrp="1"/>
          </p:cNvSpPr>
          <p:nvPr>
            <p:ph type="sldNum" sz="quarter" idx="10"/>
          </p:nvPr>
        </p:nvSpPr>
        <p:spPr/>
        <p:txBody>
          <a:bodyPr/>
          <a:lstStyle/>
          <a:p>
            <a:pPr>
              <a:defRPr/>
            </a:pPr>
            <a:fld id="{81C8C864-FDA5-4757-A63C-0A32032470E3}"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Google</a:t>
            </a:r>
            <a:r>
              <a:rPr lang="en-US" baseline="0" dirty="0" smtClean="0"/>
              <a:t> Health and </a:t>
            </a:r>
            <a:r>
              <a:rPr lang="en-US" baseline="0" dirty="0" err="1" smtClean="0"/>
              <a:t>Hyoumanity</a:t>
            </a:r>
            <a:r>
              <a:rPr lang="en-US" baseline="0" dirty="0" smtClean="0"/>
              <a:t> provide two separate authentication layers.  </a:t>
            </a:r>
            <a:r>
              <a:rPr lang="en-US" baseline="0" dirty="0" err="1" smtClean="0"/>
              <a:t>Hyoumanity</a:t>
            </a:r>
            <a:r>
              <a:rPr lang="en-US" baseline="0" dirty="0" smtClean="0"/>
              <a:t> provides additional clinician verification and its own HIPAA-compliant hosting, with HTTP-based security enforced via </a:t>
            </a:r>
            <a:r>
              <a:rPr lang="en-US" baseline="0" dirty="0" err="1" smtClean="0"/>
              <a:t>AuthKit</a:t>
            </a:r>
            <a:r>
              <a:rPr lang="en-US" baseline="0" dirty="0" smtClean="0"/>
              <a:t> and SSL encryption.</a:t>
            </a:r>
            <a:endParaRPr lang="en-US" dirty="0"/>
          </a:p>
        </p:txBody>
      </p:sp>
      <p:sp>
        <p:nvSpPr>
          <p:cNvPr id="4" name="Slide Number Placeholder 3"/>
          <p:cNvSpPr>
            <a:spLocks noGrp="1"/>
          </p:cNvSpPr>
          <p:nvPr>
            <p:ph type="sldNum" sz="quarter" idx="10"/>
          </p:nvPr>
        </p:nvSpPr>
        <p:spPr/>
        <p:txBody>
          <a:bodyPr/>
          <a:lstStyle/>
          <a:p>
            <a:pPr>
              <a:defRPr/>
            </a:pPr>
            <a:fld id="{81C8C864-FDA5-4757-A63C-0A32032470E3}"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112" charset="-128"/>
                <a:cs typeface="ＭＳ Ｐゴシック" pitchFamily="-112" charset="-128"/>
              </a:rPr>
              <a:t>In April 2009, </a:t>
            </a:r>
            <a:r>
              <a:rPr lang="en-US" sz="1200" kern="1200" dirty="0" err="1" smtClean="0">
                <a:solidFill>
                  <a:schemeClr val="tx1"/>
                </a:solidFill>
                <a:latin typeface="+mn-lt"/>
                <a:ea typeface="ＭＳ Ｐゴシック" pitchFamily="-112" charset="-128"/>
                <a:cs typeface="ＭＳ Ｐゴシック" pitchFamily="-112" charset="-128"/>
              </a:rPr>
              <a:t>Hyoumanity</a:t>
            </a:r>
            <a:r>
              <a:rPr lang="en-US" sz="1200" kern="1200" dirty="0" smtClean="0">
                <a:solidFill>
                  <a:schemeClr val="tx1"/>
                </a:solidFill>
                <a:latin typeface="+mn-lt"/>
                <a:ea typeface="ＭＳ Ｐゴシック" pitchFamily="-112" charset="-128"/>
                <a:cs typeface="ＭＳ Ｐゴシック" pitchFamily="-112" charset="-128"/>
              </a:rPr>
              <a:t> was awarded two grants.  One, from the Center for Information Technology Research in the Interest of Society, provides $8,000 in funding to be used to pay technical costs and further operational and legal research.  The second, from </a:t>
            </a:r>
            <a:r>
              <a:rPr lang="en-US" sz="1200" kern="1200" dirty="0" err="1" smtClean="0">
                <a:solidFill>
                  <a:schemeClr val="tx1"/>
                </a:solidFill>
                <a:latin typeface="+mn-lt"/>
                <a:ea typeface="ＭＳ Ｐゴシック" pitchFamily="-112" charset="-128"/>
                <a:cs typeface="ＭＳ Ｐゴシック" pitchFamily="-112" charset="-128"/>
              </a:rPr>
              <a:t>Amazon.com</a:t>
            </a:r>
            <a:r>
              <a:rPr lang="en-US" sz="1200" kern="1200" dirty="0" smtClean="0">
                <a:solidFill>
                  <a:schemeClr val="tx1"/>
                </a:solidFill>
                <a:latin typeface="+mn-lt"/>
                <a:ea typeface="ＭＳ Ｐゴシック" pitchFamily="-112" charset="-128"/>
                <a:cs typeface="ＭＳ Ｐゴシック" pitchFamily="-112" charset="-128"/>
              </a:rPr>
              <a:t>, provides an initial grant of $400 to be used to explore the possible applications of Amazon Web Services in future development.</a:t>
            </a:r>
          </a:p>
          <a:p>
            <a:r>
              <a:rPr lang="en-US" sz="1200" kern="1200" dirty="0" smtClean="0">
                <a:solidFill>
                  <a:schemeClr val="tx1"/>
                </a:solidFill>
                <a:latin typeface="+mn-lt"/>
                <a:ea typeface="ＭＳ Ｐゴシック" pitchFamily="-112" charset="-128"/>
                <a:cs typeface="ＭＳ Ｐゴシック" pitchFamily="-112" charset="-128"/>
              </a:rPr>
              <a:t> </a:t>
            </a:r>
          </a:p>
          <a:p>
            <a:r>
              <a:rPr lang="en-US" sz="1200" kern="1200" dirty="0" smtClean="0">
                <a:solidFill>
                  <a:schemeClr val="tx1"/>
                </a:solidFill>
                <a:latin typeface="+mn-lt"/>
                <a:ea typeface="ＭＳ Ｐゴシック" pitchFamily="-112" charset="-128"/>
                <a:cs typeface="ＭＳ Ｐゴシック" pitchFamily="-112" charset="-128"/>
              </a:rPr>
              <a:t>We hope to begin enrolling patients in our system by the end of May 2009, a milestone pending Google Health’s formal acceptance of our software.   Our pilot patients will be recruited from the pediatric space in California in the summer and fall of 2009, expanding to other regions and specialties in 2010.</a:t>
            </a:r>
          </a:p>
          <a:p>
            <a:r>
              <a:rPr lang="en-US" sz="1200" kern="1200" dirty="0" smtClean="0">
                <a:solidFill>
                  <a:schemeClr val="tx1"/>
                </a:solidFill>
                <a:latin typeface="+mn-lt"/>
                <a:ea typeface="ＭＳ Ｐゴシック" pitchFamily="-112" charset="-128"/>
                <a:cs typeface="ＭＳ Ｐゴシック" pitchFamily="-112" charset="-128"/>
              </a:rPr>
              <a:t> </a:t>
            </a:r>
          </a:p>
          <a:p>
            <a:r>
              <a:rPr lang="en-US" sz="1200" kern="1200" dirty="0" smtClean="0">
                <a:solidFill>
                  <a:schemeClr val="tx1"/>
                </a:solidFill>
                <a:latin typeface="+mn-lt"/>
                <a:ea typeface="ＭＳ Ｐゴシック" pitchFamily="-112" charset="-128"/>
                <a:cs typeface="ＭＳ Ｐゴシック" pitchFamily="-112" charset="-128"/>
              </a:rPr>
              <a:t>Much work remains to be done on the data model and user experience – we need to finish implementing and connecting both systems to each other, and ensuring that our prototype search engine is capable of scaling up to meet demand. </a:t>
            </a:r>
          </a:p>
          <a:p>
            <a:endParaRPr lang="en-US" dirty="0"/>
          </a:p>
        </p:txBody>
      </p:sp>
      <p:sp>
        <p:nvSpPr>
          <p:cNvPr id="4" name="Slide Number Placeholder 3"/>
          <p:cNvSpPr>
            <a:spLocks noGrp="1"/>
          </p:cNvSpPr>
          <p:nvPr>
            <p:ph type="sldNum" sz="quarter" idx="10"/>
          </p:nvPr>
        </p:nvSpPr>
        <p:spPr/>
        <p:txBody>
          <a:bodyPr/>
          <a:lstStyle/>
          <a:p>
            <a:pPr>
              <a:defRPr/>
            </a:pPr>
            <a:fld id="{81C8C864-FDA5-4757-A63C-0A32032470E3}" type="slidenum">
              <a:rPr lang="en-US" smtClean="0"/>
              <a:pPr>
                <a:defRPr/>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r>
              <a:rPr lang="en-US" b="0" dirty="0" smtClean="0"/>
              <a:t>Many patients go for an extended period of time without being able to secure a diagnosis</a:t>
            </a:r>
          </a:p>
        </p:txBody>
      </p:sp>
      <p:sp>
        <p:nvSpPr>
          <p:cNvPr id="28676" name="Slide Number Placeholder 3"/>
          <p:cNvSpPr>
            <a:spLocks noGrp="1"/>
          </p:cNvSpPr>
          <p:nvPr>
            <p:ph type="sldNum" sz="quarter" idx="5"/>
          </p:nvPr>
        </p:nvSpPr>
        <p:spPr bwMode="auto">
          <a:noFill/>
          <a:ln>
            <a:miter lim="800000"/>
            <a:headEnd/>
            <a:tailEnd/>
          </a:ln>
        </p:spPr>
        <p:txBody>
          <a:bodyPr/>
          <a:lstStyle/>
          <a:p>
            <a:fld id="{8668BA38-600E-48A7-A4C6-B2CDBA43B234}"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r>
              <a:rPr lang="en-US" b="0" dirty="0" smtClean="0"/>
              <a:t>Lack of diagnosis is much more prevalent than many first assume and many of these cases are </a:t>
            </a:r>
            <a:r>
              <a:rPr lang="en-US" b="0" dirty="0" err="1" smtClean="0"/>
              <a:t>solveable</a:t>
            </a:r>
            <a:r>
              <a:rPr lang="en-US" b="0" dirty="0" smtClean="0"/>
              <a:t>.</a:t>
            </a:r>
          </a:p>
        </p:txBody>
      </p:sp>
      <p:sp>
        <p:nvSpPr>
          <p:cNvPr id="29700" name="Slide Number Placeholder 3"/>
          <p:cNvSpPr>
            <a:spLocks noGrp="1"/>
          </p:cNvSpPr>
          <p:nvPr>
            <p:ph type="sldNum" sz="quarter" idx="5"/>
          </p:nvPr>
        </p:nvSpPr>
        <p:spPr bwMode="auto">
          <a:noFill/>
          <a:ln>
            <a:miter lim="800000"/>
            <a:headEnd/>
            <a:tailEnd/>
          </a:ln>
        </p:spPr>
        <p:txBody>
          <a:bodyPr/>
          <a:lstStyle/>
          <a:p>
            <a:fld id="{BA6931A5-B55B-4FCF-B754-8D36D8B23045}"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r>
              <a:rPr lang="en-US" sz="1200" b="0" dirty="0" smtClean="0"/>
              <a:t>Diagnosis is essentially a matching problem – many</a:t>
            </a:r>
            <a:r>
              <a:rPr lang="en-US" sz="1200" b="0" baseline="0" dirty="0" smtClean="0"/>
              <a:t> conditions can only be diagnosed by specialists with expertise in those conditions.  </a:t>
            </a: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7E9C183E-825E-4CBD-8779-63AFFD824292}"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anticipate attracting patients will not be a challenge</a:t>
            </a:r>
            <a:r>
              <a:rPr lang="en-US" baseline="0" dirty="0" smtClean="0"/>
              <a:t> – our research and observation suggests that the potential audience is substantial.</a:t>
            </a:r>
            <a:endParaRPr lang="en-US" dirty="0"/>
          </a:p>
        </p:txBody>
      </p:sp>
      <p:sp>
        <p:nvSpPr>
          <p:cNvPr id="4" name="Slide Number Placeholder 3"/>
          <p:cNvSpPr>
            <a:spLocks noGrp="1"/>
          </p:cNvSpPr>
          <p:nvPr>
            <p:ph type="sldNum" sz="quarter" idx="10"/>
          </p:nvPr>
        </p:nvSpPr>
        <p:spPr/>
        <p:txBody>
          <a:bodyPr/>
          <a:lstStyle/>
          <a:p>
            <a:pPr>
              <a:defRPr/>
            </a:pPr>
            <a:fld id="{81C8C864-FDA5-4757-A63C-0A32032470E3}"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MedHelp</a:t>
            </a:r>
            <a:r>
              <a:rPr lang="en-US" dirty="0" smtClean="0"/>
              <a:t> is</a:t>
            </a:r>
            <a:r>
              <a:rPr lang="en-US" baseline="0" dirty="0" smtClean="0"/>
              <a:t> full </a:t>
            </a:r>
            <a:r>
              <a:rPr lang="en-US" dirty="0" smtClean="0"/>
              <a:t>of patients seeking diagnostic</a:t>
            </a:r>
            <a:r>
              <a:rPr lang="en-US" baseline="0" dirty="0" smtClean="0"/>
              <a:t> help.  The lack of structure or incentive means successful diagnosis is rare.</a:t>
            </a:r>
            <a:endParaRPr lang="en-US" dirty="0"/>
          </a:p>
        </p:txBody>
      </p:sp>
      <p:sp>
        <p:nvSpPr>
          <p:cNvPr id="4" name="Slide Number Placeholder 3"/>
          <p:cNvSpPr>
            <a:spLocks noGrp="1"/>
          </p:cNvSpPr>
          <p:nvPr>
            <p:ph type="sldNum" sz="quarter" idx="10"/>
          </p:nvPr>
        </p:nvSpPr>
        <p:spPr/>
        <p:txBody>
          <a:bodyPr/>
          <a:lstStyle/>
          <a:p>
            <a:pPr>
              <a:defRPr/>
            </a:pPr>
            <a:fld id="{81C8C864-FDA5-4757-A63C-0A32032470E3}"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Clinicians use social networks like </a:t>
            </a:r>
            <a:r>
              <a:rPr lang="en-US" dirty="0" err="1" smtClean="0"/>
              <a:t>Sermo</a:t>
            </a:r>
            <a:r>
              <a:rPr lang="en-US" dirty="0" smtClean="0"/>
              <a:t> to not only fraternize,</a:t>
            </a:r>
            <a:r>
              <a:rPr lang="en-US" baseline="0" dirty="0" smtClean="0"/>
              <a:t> but to confer with their peers on challenges like diagnosis.  Here, a modest award has prompted doctors to submit 1213 possible diagnoses in one weekend.</a:t>
            </a:r>
            <a:endParaRPr lang="en-US" dirty="0"/>
          </a:p>
        </p:txBody>
      </p:sp>
      <p:sp>
        <p:nvSpPr>
          <p:cNvPr id="4" name="Slide Number Placeholder 3"/>
          <p:cNvSpPr>
            <a:spLocks noGrp="1"/>
          </p:cNvSpPr>
          <p:nvPr>
            <p:ph type="sldNum" sz="quarter" idx="10"/>
          </p:nvPr>
        </p:nvSpPr>
        <p:spPr/>
        <p:txBody>
          <a:bodyPr/>
          <a:lstStyle/>
          <a:p>
            <a:pPr>
              <a:defRPr/>
            </a:pPr>
            <a:fld id="{81C8C864-FDA5-4757-A63C-0A32032470E3}"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Discussion is</a:t>
            </a:r>
            <a:r>
              <a:rPr lang="en-US" baseline="0" dirty="0" smtClean="0"/>
              <a:t> an important part of the diagnostic process – </a:t>
            </a:r>
            <a:r>
              <a:rPr lang="en-US" baseline="0" dirty="0" err="1" smtClean="0"/>
              <a:t>Sermo</a:t>
            </a:r>
            <a:r>
              <a:rPr lang="en-US" baseline="0" dirty="0" smtClean="0"/>
              <a:t> includes it more as an afterthought.</a:t>
            </a:r>
            <a:endParaRPr lang="en-US" dirty="0"/>
          </a:p>
        </p:txBody>
      </p:sp>
      <p:sp>
        <p:nvSpPr>
          <p:cNvPr id="4" name="Slide Number Placeholder 3"/>
          <p:cNvSpPr>
            <a:spLocks noGrp="1"/>
          </p:cNvSpPr>
          <p:nvPr>
            <p:ph type="sldNum" sz="quarter" idx="10"/>
          </p:nvPr>
        </p:nvSpPr>
        <p:spPr/>
        <p:txBody>
          <a:bodyPr/>
          <a:lstStyle/>
          <a:p>
            <a:pPr>
              <a:defRPr/>
            </a:pPr>
            <a:fld id="{81C8C864-FDA5-4757-A63C-0A32032470E3}"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2130425"/>
            <a:ext cx="7772400" cy="1470025"/>
          </a:xfrm>
        </p:spPr>
        <p:txBody>
          <a:bodyPr/>
          <a:lstStyle>
            <a:lvl1pPr>
              <a:defRPr>
                <a:solidFill>
                  <a:schemeClr val="bg1"/>
                </a:solidFill>
              </a:defRPr>
            </a:lvl1pPr>
          </a:lstStyle>
          <a:p>
            <a:r>
              <a:rPr lang="en-US"/>
              <a:t>Click to edit Master title style</a:t>
            </a:r>
          </a:p>
        </p:txBody>
      </p:sp>
      <p:sp>
        <p:nvSpPr>
          <p:cNvPr id="8195"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solidFill>
                  <a:schemeClr val="bg1"/>
                </a:solidFill>
              </a:defRPr>
            </a:lvl1pPr>
          </a:lstStyle>
          <a:p>
            <a:r>
              <a:rPr lang="en-US"/>
              <a:t>Click to edit Master subtitle style</a:t>
            </a:r>
          </a:p>
        </p:txBody>
      </p:sp>
      <p:sp>
        <p:nvSpPr>
          <p:cNvPr id="4" name="Rectangle 4"/>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solidFill>
                  <a:srgbClr val="FFFF00"/>
                </a:solidFill>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F4DED9A-B3EC-47AA-83C8-1CEACBE24A8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46C7497-EF46-46E5-83F4-0299D20E79F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76200"/>
            <a:ext cx="215265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76200"/>
            <a:ext cx="630555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0CE1FBD-A926-484D-931B-88124E1C3AC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10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525963"/>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B910320-8622-4FFF-9C64-9FACFFA1A64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F00D550-3F2D-4679-B2A6-ED9A5CA692C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54809117-9B72-49FD-A466-B01FA0BC173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0AA9258D-A0AE-4D83-8AEF-9ADC4BB9F83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A576BEE5-F63B-41BE-8D63-43D91EDC3E2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FE0DF497-3A94-43AC-A049-8AFD287EE9D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A2DC2209-8231-4C31-B6CC-D3659232FC9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FA6810AC-4F8E-4F00-B7D8-DF66E195364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6C148BAD-8519-4BC4-BEC5-51AF5503D19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707F704B-56DF-47DA-893B-91356606889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76200"/>
            <a:ext cx="8610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4478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7F7F7F"/>
                </a:solidFill>
                <a:latin typeface="Arial" charset="0"/>
              </a:defRPr>
            </a:lvl1pPr>
          </a:lstStyle>
          <a:p>
            <a:pPr>
              <a:defRPr/>
            </a:pPr>
            <a:endParaRPr lang="en-US"/>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F7F7F"/>
                </a:solidFill>
                <a:latin typeface="Arial" charset="0"/>
              </a:defRPr>
            </a:lvl1pPr>
          </a:lstStyle>
          <a:p>
            <a:pPr>
              <a:defRPr/>
            </a:pPr>
            <a:fld id="{01CA1A96-5BC8-4545-9DAE-BD6D046E1423}" type="slidenum">
              <a:rPr lang="en-US"/>
              <a:pPr>
                <a:defRPr/>
              </a:pPr>
              <a:t>‹#›</a:t>
            </a:fld>
            <a:endParaRPr lang="en-US"/>
          </a:p>
        </p:txBody>
      </p:sp>
      <p:sp>
        <p:nvSpPr>
          <p:cNvPr id="7175" name="Line 7"/>
          <p:cNvSpPr>
            <a:spLocks noChangeShapeType="1"/>
          </p:cNvSpPr>
          <p:nvPr/>
        </p:nvSpPr>
        <p:spPr bwMode="auto">
          <a:xfrm>
            <a:off x="457200" y="990600"/>
            <a:ext cx="8229600" cy="0"/>
          </a:xfrm>
          <a:prstGeom prst="line">
            <a:avLst/>
          </a:prstGeom>
          <a:noFill/>
          <a:ln w="25400">
            <a:solidFill>
              <a:schemeClr val="bg2"/>
            </a:solidFill>
            <a:round/>
            <a:headEnd/>
            <a:tailEnd/>
          </a:ln>
          <a:effectLst/>
        </p:spPr>
        <p:txBody>
          <a:bodyPr/>
          <a:lstStyle/>
          <a:p>
            <a:pPr>
              <a:defRPr/>
            </a:pPr>
            <a:endParaRPr lang="en-US">
              <a:latin typeface="Garamond" pitchFamily="18" charset="0"/>
              <a:cs typeface="+mn-cs"/>
            </a:endParaRPr>
          </a:p>
        </p:txBody>
      </p:sp>
    </p:spTree>
  </p:cSld>
  <p:clrMap bg1="lt1" tx1="dk1" bg2="lt2" tx2="dk2" accent1="accent1" accent2="accent2" accent3="accent3" accent4="accent4" accent5="accent5" accent6="accent6" hlink="hlink" folHlink="folHlink"/>
  <p:sldLayoutIdLst>
    <p:sldLayoutId id="2147484098"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 id="2147484097" r:id="rId13"/>
  </p:sldLayoutIdLst>
  <p:txStyles>
    <p:titleStyle>
      <a:lvl1pPr algn="l" rtl="0" eaLnBrk="0" fontAlgn="base" hangingPunct="0">
        <a:spcBef>
          <a:spcPct val="0"/>
        </a:spcBef>
        <a:spcAft>
          <a:spcPct val="0"/>
        </a:spcAft>
        <a:defRPr sz="4400">
          <a:solidFill>
            <a:schemeClr val="bg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a:solidFill>
            <a:schemeClr val="bg2"/>
          </a:solidFill>
          <a:latin typeface="Garamond" pitchFamily="18" charset="0"/>
          <a:ea typeface="ＭＳ Ｐゴシック" pitchFamily="-112" charset="-128"/>
          <a:cs typeface="ＭＳ Ｐゴシック" pitchFamily="-112" charset="-128"/>
        </a:defRPr>
      </a:lvl2pPr>
      <a:lvl3pPr algn="l" rtl="0" eaLnBrk="0" fontAlgn="base" hangingPunct="0">
        <a:spcBef>
          <a:spcPct val="0"/>
        </a:spcBef>
        <a:spcAft>
          <a:spcPct val="0"/>
        </a:spcAft>
        <a:defRPr sz="4400">
          <a:solidFill>
            <a:schemeClr val="bg2"/>
          </a:solidFill>
          <a:latin typeface="Garamond" pitchFamily="18" charset="0"/>
          <a:ea typeface="ＭＳ Ｐゴシック" pitchFamily="-112" charset="-128"/>
          <a:cs typeface="ＭＳ Ｐゴシック" pitchFamily="-112" charset="-128"/>
        </a:defRPr>
      </a:lvl3pPr>
      <a:lvl4pPr algn="l" rtl="0" eaLnBrk="0" fontAlgn="base" hangingPunct="0">
        <a:spcBef>
          <a:spcPct val="0"/>
        </a:spcBef>
        <a:spcAft>
          <a:spcPct val="0"/>
        </a:spcAft>
        <a:defRPr sz="4400">
          <a:solidFill>
            <a:schemeClr val="bg2"/>
          </a:solidFill>
          <a:latin typeface="Garamond" pitchFamily="18" charset="0"/>
          <a:ea typeface="ＭＳ Ｐゴシック" pitchFamily="-112" charset="-128"/>
          <a:cs typeface="ＭＳ Ｐゴシック" pitchFamily="-112" charset="-128"/>
        </a:defRPr>
      </a:lvl4pPr>
      <a:lvl5pPr algn="l" rtl="0" eaLnBrk="0" fontAlgn="base" hangingPunct="0">
        <a:spcBef>
          <a:spcPct val="0"/>
        </a:spcBef>
        <a:spcAft>
          <a:spcPct val="0"/>
        </a:spcAft>
        <a:defRPr sz="4400">
          <a:solidFill>
            <a:schemeClr val="bg2"/>
          </a:solidFill>
          <a:latin typeface="Garamond" pitchFamily="18" charset="0"/>
          <a:ea typeface="ＭＳ Ｐゴシック" pitchFamily="-112" charset="-128"/>
          <a:cs typeface="ＭＳ Ｐゴシック" pitchFamily="-112" charset="-128"/>
        </a:defRPr>
      </a:lvl5pPr>
      <a:lvl6pPr marL="457200" algn="l" rtl="0" fontAlgn="base">
        <a:spcBef>
          <a:spcPct val="0"/>
        </a:spcBef>
        <a:spcAft>
          <a:spcPct val="0"/>
        </a:spcAft>
        <a:defRPr>
          <a:solidFill>
            <a:schemeClr val="tx1"/>
          </a:solidFill>
          <a:latin typeface="Garamond" pitchFamily="18" charset="0"/>
        </a:defRPr>
      </a:lvl6pPr>
      <a:lvl7pPr marL="914400" algn="l" rtl="0" fontAlgn="base">
        <a:spcBef>
          <a:spcPct val="0"/>
        </a:spcBef>
        <a:spcAft>
          <a:spcPct val="0"/>
        </a:spcAft>
        <a:defRPr>
          <a:solidFill>
            <a:schemeClr val="tx1"/>
          </a:solidFill>
          <a:latin typeface="Garamond" pitchFamily="18" charset="0"/>
        </a:defRPr>
      </a:lvl7pPr>
      <a:lvl8pPr marL="1371600" algn="l" rtl="0" fontAlgn="base">
        <a:spcBef>
          <a:spcPct val="0"/>
        </a:spcBef>
        <a:spcAft>
          <a:spcPct val="0"/>
        </a:spcAft>
        <a:defRPr>
          <a:solidFill>
            <a:schemeClr val="tx1"/>
          </a:solidFill>
          <a:latin typeface="Garamond" pitchFamily="18" charset="0"/>
        </a:defRPr>
      </a:lvl8pPr>
      <a:lvl9pPr marL="1828800" algn="l" rtl="0" fontAlgn="base">
        <a:spcBef>
          <a:spcPct val="0"/>
        </a:spcBef>
        <a:spcAft>
          <a:spcPct val="0"/>
        </a:spcAft>
        <a:defRPr>
          <a:solidFill>
            <a:schemeClr val="tx1"/>
          </a:solidFill>
          <a:latin typeface="Garamond" pitchFamily="18" charset="0"/>
        </a:defRPr>
      </a:lvl9pPr>
    </p:titleStyle>
    <p:bodyStyle>
      <a:lvl1pPr marL="171450" indent="-171450" algn="l" rtl="0" eaLnBrk="0" fontAlgn="base" hangingPunct="0">
        <a:spcBef>
          <a:spcPct val="0"/>
        </a:spcBef>
        <a:spcAft>
          <a:spcPct val="25000"/>
        </a:spcAft>
        <a:buFont typeface="Wingdings" pitchFamily="-112" charset="2"/>
        <a:buChar char="§"/>
        <a:defRPr sz="1600">
          <a:solidFill>
            <a:schemeClr val="tx1"/>
          </a:solidFill>
          <a:latin typeface="+mn-lt"/>
          <a:ea typeface="ＭＳ Ｐゴシック" pitchFamily="-112" charset="-128"/>
          <a:cs typeface="ＭＳ Ｐゴシック" pitchFamily="-112" charset="-128"/>
        </a:defRPr>
      </a:lvl1pPr>
      <a:lvl2pPr marL="457200" indent="-171450" algn="l" rtl="0" eaLnBrk="0" fontAlgn="base" hangingPunct="0">
        <a:spcBef>
          <a:spcPct val="0"/>
        </a:spcBef>
        <a:spcAft>
          <a:spcPct val="25000"/>
        </a:spcAft>
        <a:buChar char="–"/>
        <a:defRPr sz="1400">
          <a:solidFill>
            <a:schemeClr val="tx1"/>
          </a:solidFill>
          <a:latin typeface="+mn-lt"/>
          <a:ea typeface="ＭＳ Ｐゴシック" charset="-128"/>
        </a:defRPr>
      </a:lvl2pPr>
      <a:lvl3pPr marL="742950" indent="-171450" algn="l" rtl="0" eaLnBrk="0" fontAlgn="base" hangingPunct="0">
        <a:spcBef>
          <a:spcPct val="0"/>
        </a:spcBef>
        <a:spcAft>
          <a:spcPct val="25000"/>
        </a:spcAft>
        <a:buChar char="•"/>
        <a:defRPr sz="1200">
          <a:solidFill>
            <a:schemeClr val="tx1"/>
          </a:solidFill>
          <a:latin typeface="+mn-lt"/>
          <a:ea typeface="ＭＳ Ｐゴシック" charset="-128"/>
        </a:defRPr>
      </a:lvl3pPr>
      <a:lvl4pPr marL="1028700" indent="-171450" algn="l" rtl="0" eaLnBrk="0" fontAlgn="base" hangingPunct="0">
        <a:spcBef>
          <a:spcPct val="0"/>
        </a:spcBef>
        <a:spcAft>
          <a:spcPct val="25000"/>
        </a:spcAft>
        <a:buChar char="–"/>
        <a:defRPr sz="1000">
          <a:solidFill>
            <a:schemeClr val="tx1"/>
          </a:solidFill>
          <a:latin typeface="+mn-lt"/>
          <a:ea typeface="ＭＳ Ｐゴシック" charset="-128"/>
        </a:defRPr>
      </a:lvl4pPr>
      <a:lvl5pPr marL="1314450" indent="-171450" algn="l" rtl="0" eaLnBrk="0" fontAlgn="base" hangingPunct="0">
        <a:spcBef>
          <a:spcPct val="0"/>
        </a:spcBef>
        <a:spcAft>
          <a:spcPct val="25000"/>
        </a:spcAft>
        <a:buFont typeface="Wingdings" pitchFamily="-112" charset="2"/>
        <a:buChar char="§"/>
        <a:defRPr sz="800">
          <a:solidFill>
            <a:schemeClr val="tx1"/>
          </a:solidFill>
          <a:latin typeface="+mn-lt"/>
          <a:ea typeface="ＭＳ Ｐゴシック" charset="-128"/>
        </a:defRPr>
      </a:lvl5pPr>
      <a:lvl6pPr marL="1771650" indent="-171450" algn="l" rtl="0" fontAlgn="base">
        <a:spcBef>
          <a:spcPct val="0"/>
        </a:spcBef>
        <a:spcAft>
          <a:spcPct val="25000"/>
        </a:spcAft>
        <a:buFont typeface="Wingdings" pitchFamily="2" charset="2"/>
        <a:buChar char="§"/>
        <a:defRPr sz="800">
          <a:solidFill>
            <a:schemeClr val="tx1"/>
          </a:solidFill>
          <a:latin typeface="+mn-lt"/>
        </a:defRPr>
      </a:lvl6pPr>
      <a:lvl7pPr marL="2228850" indent="-171450" algn="l" rtl="0" fontAlgn="base">
        <a:spcBef>
          <a:spcPct val="0"/>
        </a:spcBef>
        <a:spcAft>
          <a:spcPct val="25000"/>
        </a:spcAft>
        <a:buFont typeface="Wingdings" pitchFamily="2" charset="2"/>
        <a:buChar char="§"/>
        <a:defRPr sz="800">
          <a:solidFill>
            <a:schemeClr val="tx1"/>
          </a:solidFill>
          <a:latin typeface="+mn-lt"/>
        </a:defRPr>
      </a:lvl7pPr>
      <a:lvl8pPr marL="2686050" indent="-171450" algn="l" rtl="0" fontAlgn="base">
        <a:spcBef>
          <a:spcPct val="0"/>
        </a:spcBef>
        <a:spcAft>
          <a:spcPct val="25000"/>
        </a:spcAft>
        <a:buFont typeface="Wingdings" pitchFamily="2" charset="2"/>
        <a:buChar char="§"/>
        <a:defRPr sz="800">
          <a:solidFill>
            <a:schemeClr val="tx1"/>
          </a:solidFill>
          <a:latin typeface="+mn-lt"/>
        </a:defRPr>
      </a:lvl8pPr>
      <a:lvl9pPr marL="3143250" indent="-171450" algn="l" rtl="0" fontAlgn="base">
        <a:spcBef>
          <a:spcPct val="0"/>
        </a:spcBef>
        <a:spcAft>
          <a:spcPct val="25000"/>
        </a:spcAft>
        <a:buFont typeface="Wingdings" pitchFamily="2" charset="2"/>
        <a:buChar char="§"/>
        <a:defRPr sz="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04800" y="76200"/>
            <a:ext cx="8610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4478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AA9FB63-17EB-4DA2-A526-41A45B532242}" type="slidenum">
              <a:rPr lang="en-US"/>
              <a:pPr>
                <a:defRPr/>
              </a:pPr>
              <a:t>‹#›</a:t>
            </a:fld>
            <a:endParaRPr lang="en-US"/>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4400">
          <a:solidFill>
            <a:schemeClr val="tx1"/>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a:solidFill>
            <a:schemeClr val="tx1"/>
          </a:solidFill>
          <a:latin typeface="Garamond" pitchFamily="18" charset="0"/>
          <a:ea typeface="ＭＳ Ｐゴシック" pitchFamily="-112" charset="-128"/>
          <a:cs typeface="ＭＳ Ｐゴシック" pitchFamily="-112" charset="-128"/>
        </a:defRPr>
      </a:lvl2pPr>
      <a:lvl3pPr algn="l" rtl="0" eaLnBrk="0" fontAlgn="base" hangingPunct="0">
        <a:spcBef>
          <a:spcPct val="0"/>
        </a:spcBef>
        <a:spcAft>
          <a:spcPct val="0"/>
        </a:spcAft>
        <a:defRPr sz="4400">
          <a:solidFill>
            <a:schemeClr val="tx1"/>
          </a:solidFill>
          <a:latin typeface="Garamond" pitchFamily="18" charset="0"/>
          <a:ea typeface="ＭＳ Ｐゴシック" pitchFamily="-112" charset="-128"/>
          <a:cs typeface="ＭＳ Ｐゴシック" pitchFamily="-112" charset="-128"/>
        </a:defRPr>
      </a:lvl3pPr>
      <a:lvl4pPr algn="l" rtl="0" eaLnBrk="0" fontAlgn="base" hangingPunct="0">
        <a:spcBef>
          <a:spcPct val="0"/>
        </a:spcBef>
        <a:spcAft>
          <a:spcPct val="0"/>
        </a:spcAft>
        <a:defRPr sz="4400">
          <a:solidFill>
            <a:schemeClr val="tx1"/>
          </a:solidFill>
          <a:latin typeface="Garamond" pitchFamily="18" charset="0"/>
          <a:ea typeface="ＭＳ Ｐゴシック" pitchFamily="-112" charset="-128"/>
          <a:cs typeface="ＭＳ Ｐゴシック" pitchFamily="-112" charset="-128"/>
        </a:defRPr>
      </a:lvl4pPr>
      <a:lvl5pPr algn="l" rtl="0" eaLnBrk="0" fontAlgn="base" hangingPunct="0">
        <a:spcBef>
          <a:spcPct val="0"/>
        </a:spcBef>
        <a:spcAft>
          <a:spcPct val="0"/>
        </a:spcAft>
        <a:defRPr sz="4400">
          <a:solidFill>
            <a:schemeClr val="tx1"/>
          </a:solidFill>
          <a:latin typeface="Garamond" pitchFamily="18" charset="0"/>
          <a:ea typeface="ＭＳ Ｐゴシック" pitchFamily="-112" charset="-128"/>
          <a:cs typeface="ＭＳ Ｐゴシック" pitchFamily="-112" charset="-128"/>
        </a:defRPr>
      </a:lvl5pPr>
      <a:lvl6pPr marL="457200" algn="l" rtl="0" fontAlgn="base">
        <a:spcBef>
          <a:spcPct val="0"/>
        </a:spcBef>
        <a:spcAft>
          <a:spcPct val="0"/>
        </a:spcAft>
        <a:defRPr>
          <a:solidFill>
            <a:schemeClr val="tx1"/>
          </a:solidFill>
          <a:latin typeface="Garamond" pitchFamily="18" charset="0"/>
        </a:defRPr>
      </a:lvl6pPr>
      <a:lvl7pPr marL="914400" algn="l" rtl="0" fontAlgn="base">
        <a:spcBef>
          <a:spcPct val="0"/>
        </a:spcBef>
        <a:spcAft>
          <a:spcPct val="0"/>
        </a:spcAft>
        <a:defRPr>
          <a:solidFill>
            <a:schemeClr val="tx1"/>
          </a:solidFill>
          <a:latin typeface="Garamond" pitchFamily="18" charset="0"/>
        </a:defRPr>
      </a:lvl7pPr>
      <a:lvl8pPr marL="1371600" algn="l" rtl="0" fontAlgn="base">
        <a:spcBef>
          <a:spcPct val="0"/>
        </a:spcBef>
        <a:spcAft>
          <a:spcPct val="0"/>
        </a:spcAft>
        <a:defRPr>
          <a:solidFill>
            <a:schemeClr val="tx1"/>
          </a:solidFill>
          <a:latin typeface="Garamond" pitchFamily="18" charset="0"/>
        </a:defRPr>
      </a:lvl8pPr>
      <a:lvl9pPr marL="1828800" algn="l" rtl="0" fontAlgn="base">
        <a:spcBef>
          <a:spcPct val="0"/>
        </a:spcBef>
        <a:spcAft>
          <a:spcPct val="0"/>
        </a:spcAft>
        <a:defRPr>
          <a:solidFill>
            <a:schemeClr val="tx1"/>
          </a:solidFill>
          <a:latin typeface="Garamond" pitchFamily="18" charset="0"/>
        </a:defRPr>
      </a:lvl9pPr>
    </p:titleStyle>
    <p:bodyStyle>
      <a:lvl1pPr marL="171450" indent="-171450" algn="l" rtl="0" eaLnBrk="0" fontAlgn="base" hangingPunct="0">
        <a:spcBef>
          <a:spcPct val="0"/>
        </a:spcBef>
        <a:spcAft>
          <a:spcPct val="25000"/>
        </a:spcAft>
        <a:buFont typeface="Wingdings" pitchFamily="-112" charset="2"/>
        <a:buChar char="§"/>
        <a:defRPr sz="1600">
          <a:solidFill>
            <a:schemeClr val="tx1"/>
          </a:solidFill>
          <a:latin typeface="+mn-lt"/>
          <a:ea typeface="ＭＳ Ｐゴシック" pitchFamily="-112" charset="-128"/>
          <a:cs typeface="ＭＳ Ｐゴシック" pitchFamily="-112" charset="-128"/>
        </a:defRPr>
      </a:lvl1pPr>
      <a:lvl2pPr marL="457200" indent="-171450" algn="l" rtl="0" eaLnBrk="0" fontAlgn="base" hangingPunct="0">
        <a:spcBef>
          <a:spcPct val="0"/>
        </a:spcBef>
        <a:spcAft>
          <a:spcPct val="25000"/>
        </a:spcAft>
        <a:buChar char="–"/>
        <a:defRPr sz="1400">
          <a:solidFill>
            <a:schemeClr val="tx1"/>
          </a:solidFill>
          <a:latin typeface="+mn-lt"/>
          <a:ea typeface="ＭＳ Ｐゴシック" pitchFamily="-112" charset="-128"/>
        </a:defRPr>
      </a:lvl2pPr>
      <a:lvl3pPr marL="742950" indent="-171450" algn="l" rtl="0" eaLnBrk="0" fontAlgn="base" hangingPunct="0">
        <a:spcBef>
          <a:spcPct val="0"/>
        </a:spcBef>
        <a:spcAft>
          <a:spcPct val="25000"/>
        </a:spcAft>
        <a:buChar char="•"/>
        <a:defRPr sz="1200">
          <a:solidFill>
            <a:schemeClr val="tx1"/>
          </a:solidFill>
          <a:latin typeface="+mn-lt"/>
          <a:ea typeface="ＭＳ Ｐゴシック" pitchFamily="-112" charset="-128"/>
        </a:defRPr>
      </a:lvl3pPr>
      <a:lvl4pPr marL="1028700" indent="-171450" algn="l" rtl="0" eaLnBrk="0" fontAlgn="base" hangingPunct="0">
        <a:spcBef>
          <a:spcPct val="0"/>
        </a:spcBef>
        <a:spcAft>
          <a:spcPct val="25000"/>
        </a:spcAft>
        <a:buChar char="–"/>
        <a:defRPr sz="1000">
          <a:solidFill>
            <a:schemeClr val="tx1"/>
          </a:solidFill>
          <a:latin typeface="+mn-lt"/>
          <a:ea typeface="ＭＳ Ｐゴシック" pitchFamily="-112" charset="-128"/>
        </a:defRPr>
      </a:lvl4pPr>
      <a:lvl5pPr marL="1314450" indent="-171450" algn="l" rtl="0" eaLnBrk="0" fontAlgn="base" hangingPunct="0">
        <a:spcBef>
          <a:spcPct val="0"/>
        </a:spcBef>
        <a:spcAft>
          <a:spcPct val="25000"/>
        </a:spcAft>
        <a:buFont typeface="Wingdings" pitchFamily="-112" charset="2"/>
        <a:buChar char="§"/>
        <a:defRPr sz="800">
          <a:solidFill>
            <a:schemeClr val="tx1"/>
          </a:solidFill>
          <a:latin typeface="+mn-lt"/>
          <a:ea typeface="ＭＳ Ｐゴシック" pitchFamily="-112" charset="-128"/>
        </a:defRPr>
      </a:lvl5pPr>
      <a:lvl6pPr marL="1771650" indent="-171450" algn="l" rtl="0" fontAlgn="base">
        <a:spcBef>
          <a:spcPct val="0"/>
        </a:spcBef>
        <a:spcAft>
          <a:spcPct val="25000"/>
        </a:spcAft>
        <a:buFont typeface="Wingdings" pitchFamily="2" charset="2"/>
        <a:buChar char="§"/>
        <a:defRPr sz="800">
          <a:solidFill>
            <a:schemeClr val="tx1"/>
          </a:solidFill>
          <a:latin typeface="+mn-lt"/>
        </a:defRPr>
      </a:lvl6pPr>
      <a:lvl7pPr marL="2228850" indent="-171450" algn="l" rtl="0" fontAlgn="base">
        <a:spcBef>
          <a:spcPct val="0"/>
        </a:spcBef>
        <a:spcAft>
          <a:spcPct val="25000"/>
        </a:spcAft>
        <a:buFont typeface="Wingdings" pitchFamily="2" charset="2"/>
        <a:buChar char="§"/>
        <a:defRPr sz="800">
          <a:solidFill>
            <a:schemeClr val="tx1"/>
          </a:solidFill>
          <a:latin typeface="+mn-lt"/>
        </a:defRPr>
      </a:lvl7pPr>
      <a:lvl8pPr marL="2686050" indent="-171450" algn="l" rtl="0" fontAlgn="base">
        <a:spcBef>
          <a:spcPct val="0"/>
        </a:spcBef>
        <a:spcAft>
          <a:spcPct val="25000"/>
        </a:spcAft>
        <a:buFont typeface="Wingdings" pitchFamily="2" charset="2"/>
        <a:buChar char="§"/>
        <a:defRPr sz="800">
          <a:solidFill>
            <a:schemeClr val="tx1"/>
          </a:solidFill>
          <a:latin typeface="+mn-lt"/>
        </a:defRPr>
      </a:lvl8pPr>
      <a:lvl9pPr marL="3143250" indent="-171450" algn="l" rtl="0" fontAlgn="base">
        <a:spcBef>
          <a:spcPct val="0"/>
        </a:spcBef>
        <a:spcAft>
          <a:spcPct val="25000"/>
        </a:spcAft>
        <a:buFont typeface="Wingdings" pitchFamily="2" charset="2"/>
        <a:buChar char="§"/>
        <a:defRPr sz="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hyperlink" Target="mailto:jonhicks@ischool.berkeley.edu"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5" Type="http://schemas.openxmlformats.org/officeDocument/2006/relationships/hyperlink" Target="mailto:zhongxm@ischool.berkeley.edu" TargetMode="External"/></Relationships>
</file>

<file path=ppt/slides/_rels/slide10.xml.rels><?xml version="1.0" encoding="UTF-8" standalone="yes"?>
<Relationships xmlns="http://schemas.openxmlformats.org/package/2006/relationships"><Relationship Id="rId14" Type="http://schemas.openxmlformats.org/officeDocument/2006/relationships/image" Target="../media/image18.png"/><Relationship Id="rId4" Type="http://schemas.openxmlformats.org/officeDocument/2006/relationships/image" Target="../media/image8.png"/><Relationship Id="rId7" Type="http://schemas.openxmlformats.org/officeDocument/2006/relationships/image" Target="../media/image11.png"/><Relationship Id="rId11" Type="http://schemas.openxmlformats.org/officeDocument/2006/relationships/image" Target="../media/image15.jpeg"/><Relationship Id="rId1" Type="http://schemas.openxmlformats.org/officeDocument/2006/relationships/slideLayout" Target="../slideLayouts/slideLayout12.xml"/><Relationship Id="rId6" Type="http://schemas.openxmlformats.org/officeDocument/2006/relationships/image" Target="../media/image10.png"/><Relationship Id="rId8" Type="http://schemas.openxmlformats.org/officeDocument/2006/relationships/image" Target="../media/image12.png"/><Relationship Id="rId13" Type="http://schemas.openxmlformats.org/officeDocument/2006/relationships/image" Target="../media/image17.png"/><Relationship Id="rId10" Type="http://schemas.openxmlformats.org/officeDocument/2006/relationships/image" Target="../media/image14.png"/><Relationship Id="rId5" Type="http://schemas.openxmlformats.org/officeDocument/2006/relationships/image" Target="../media/image9.png"/><Relationship Id="rId15" Type="http://schemas.openxmlformats.org/officeDocument/2006/relationships/image" Target="../media/image19.png"/><Relationship Id="rId12" Type="http://schemas.openxmlformats.org/officeDocument/2006/relationships/image" Target="../media/image16.png"/><Relationship Id="rId2" Type="http://schemas.openxmlformats.org/officeDocument/2006/relationships/notesSlide" Target="../notesSlides/notesSlide10.xml"/><Relationship Id="rId9" Type="http://schemas.openxmlformats.org/officeDocument/2006/relationships/image" Target="../media/image13.png"/><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4"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hyperlink" Target="http://people.ischool.berkeley.edu/~jonhicks/hyoumanity/"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2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304800" y="304800"/>
            <a:ext cx="8534400" cy="6172200"/>
          </a:xfrm>
          <a:prstGeom prst="rect">
            <a:avLst/>
          </a:prstGeom>
          <a:noFill/>
          <a:ln w="82550">
            <a:solidFill>
              <a:schemeClr val="bg2"/>
            </a:solidFill>
            <a:miter lim="800000"/>
            <a:headEnd/>
            <a:tailEnd/>
          </a:ln>
        </p:spPr>
        <p:txBody>
          <a:bodyPr wrap="none" anchor="ctr"/>
          <a:lstStyle/>
          <a:p>
            <a:endParaRPr lang="en-US"/>
          </a:p>
        </p:txBody>
      </p:sp>
      <p:sp>
        <p:nvSpPr>
          <p:cNvPr id="3076" name="Rectangle 6"/>
          <p:cNvSpPr>
            <a:spLocks noChangeArrowheads="1"/>
          </p:cNvSpPr>
          <p:nvPr/>
        </p:nvSpPr>
        <p:spPr bwMode="auto">
          <a:xfrm>
            <a:off x="457200" y="457200"/>
            <a:ext cx="8229600" cy="5867400"/>
          </a:xfrm>
          <a:prstGeom prst="rect">
            <a:avLst/>
          </a:prstGeom>
          <a:noFill/>
          <a:ln w="25400">
            <a:solidFill>
              <a:schemeClr val="bg1">
                <a:lumMod val="65000"/>
              </a:schemeClr>
            </a:solidFill>
            <a:miter lim="800000"/>
            <a:headEnd/>
            <a:tailEnd/>
          </a:ln>
        </p:spPr>
        <p:txBody>
          <a:bodyPr wrap="none" anchor="ctr"/>
          <a:lstStyle/>
          <a:p>
            <a:pPr>
              <a:defRPr/>
            </a:pPr>
            <a:endParaRPr lang="en-US"/>
          </a:p>
        </p:txBody>
      </p:sp>
      <p:pic>
        <p:nvPicPr>
          <p:cNvPr id="6" name="Picture 5" descr="hyoumanity-50-trimmed.png"/>
          <p:cNvPicPr>
            <a:picLocks noChangeAspect="1"/>
          </p:cNvPicPr>
          <p:nvPr/>
        </p:nvPicPr>
        <p:blipFill>
          <a:blip r:embed="rId3"/>
          <a:stretch>
            <a:fillRect/>
          </a:stretch>
        </p:blipFill>
        <p:spPr>
          <a:xfrm>
            <a:off x="609600" y="1371600"/>
            <a:ext cx="7924800" cy="1863653"/>
          </a:xfrm>
          <a:prstGeom prst="rect">
            <a:avLst/>
          </a:prstGeom>
        </p:spPr>
      </p:pic>
      <p:sp>
        <p:nvSpPr>
          <p:cNvPr id="8" name="TextBox 7"/>
          <p:cNvSpPr txBox="1"/>
          <p:nvPr/>
        </p:nvSpPr>
        <p:spPr>
          <a:xfrm>
            <a:off x="990600" y="4495800"/>
            <a:ext cx="7086600" cy="1754327"/>
          </a:xfrm>
          <a:prstGeom prst="rect">
            <a:avLst/>
          </a:prstGeom>
          <a:noFill/>
        </p:spPr>
        <p:txBody>
          <a:bodyPr wrap="square" rtlCol="0">
            <a:spAutoFit/>
          </a:bodyPr>
          <a:lstStyle/>
          <a:p>
            <a:pPr algn="ctr"/>
            <a:endParaRPr lang="en-US" dirty="0" smtClean="0">
              <a:latin typeface="NeoSans"/>
              <a:cs typeface="NeoSans"/>
            </a:endParaRPr>
          </a:p>
          <a:p>
            <a:pPr algn="ctr"/>
            <a:endParaRPr lang="en-US" dirty="0" smtClean="0">
              <a:latin typeface="NeoSans"/>
              <a:cs typeface="NeoSans"/>
            </a:endParaRPr>
          </a:p>
          <a:p>
            <a:pPr algn="ctr"/>
            <a:r>
              <a:rPr lang="en-US" dirty="0" smtClean="0">
                <a:latin typeface="NeoSans"/>
                <a:cs typeface="NeoSans"/>
              </a:rPr>
              <a:t>Jon Hicks (</a:t>
            </a:r>
            <a:r>
              <a:rPr lang="en-US" dirty="0" smtClean="0">
                <a:solidFill>
                  <a:srgbClr val="CB0000"/>
                </a:solidFill>
                <a:latin typeface="NeoSans"/>
                <a:cs typeface="NeoSans"/>
                <a:hlinkClick r:id="rId4"/>
              </a:rPr>
              <a:t>jonhicks@ischool.berkeley.edu</a:t>
            </a:r>
            <a:r>
              <a:rPr lang="en-US" dirty="0" smtClean="0">
                <a:latin typeface="NeoSans"/>
                <a:cs typeface="NeoSans"/>
              </a:rPr>
              <a:t>)</a:t>
            </a:r>
          </a:p>
          <a:p>
            <a:pPr algn="ctr"/>
            <a:r>
              <a:rPr lang="en-US" dirty="0" err="1" smtClean="0">
                <a:latin typeface="NeoSans"/>
                <a:cs typeface="NeoSans"/>
              </a:rPr>
              <a:t>Xiaomeng</a:t>
            </a:r>
            <a:r>
              <a:rPr lang="en-US" dirty="0" smtClean="0">
                <a:latin typeface="NeoSans"/>
                <a:cs typeface="NeoSans"/>
              </a:rPr>
              <a:t> </a:t>
            </a:r>
            <a:r>
              <a:rPr lang="en-US" dirty="0" err="1" smtClean="0">
                <a:latin typeface="NeoSans"/>
                <a:cs typeface="NeoSans"/>
              </a:rPr>
              <a:t>Zhong</a:t>
            </a:r>
            <a:r>
              <a:rPr lang="en-US" dirty="0" smtClean="0">
                <a:latin typeface="NeoSans"/>
                <a:cs typeface="NeoSans"/>
              </a:rPr>
              <a:t> (</a:t>
            </a:r>
            <a:r>
              <a:rPr lang="en-US" dirty="0" smtClean="0">
                <a:latin typeface="NeoSans"/>
                <a:cs typeface="NeoSans"/>
                <a:hlinkClick r:id="rId5"/>
              </a:rPr>
              <a:t>zhongxm@ischool.berkeley.edu</a:t>
            </a:r>
            <a:r>
              <a:rPr lang="en-US" dirty="0" smtClean="0">
                <a:latin typeface="NeoSans"/>
                <a:cs typeface="NeoSans"/>
              </a:rPr>
              <a:t>)</a:t>
            </a:r>
          </a:p>
          <a:p>
            <a:pPr algn="ctr"/>
            <a:endParaRPr lang="en-US" dirty="0" smtClean="0">
              <a:latin typeface="NeoSans"/>
              <a:cs typeface="NeoSans"/>
            </a:endParaRPr>
          </a:p>
          <a:p>
            <a:pPr algn="ctr"/>
            <a:r>
              <a:rPr lang="en-US" dirty="0" smtClean="0">
                <a:latin typeface="NeoSans"/>
                <a:cs typeface="NeoSans"/>
              </a:rPr>
              <a:t>May 14, 2009</a:t>
            </a:r>
            <a:endParaRPr lang="en-US" dirty="0">
              <a:latin typeface="NeoSans"/>
              <a:cs typeface="NeoSans"/>
            </a:endParaRPr>
          </a:p>
        </p:txBody>
      </p:sp>
      <p:sp>
        <p:nvSpPr>
          <p:cNvPr id="10" name="TextBox 9"/>
          <p:cNvSpPr txBox="1"/>
          <p:nvPr/>
        </p:nvSpPr>
        <p:spPr>
          <a:xfrm>
            <a:off x="457200" y="3429000"/>
            <a:ext cx="8229600" cy="769441"/>
          </a:xfrm>
          <a:prstGeom prst="rect">
            <a:avLst/>
          </a:prstGeom>
          <a:noFill/>
        </p:spPr>
        <p:txBody>
          <a:bodyPr wrap="square" rtlCol="0">
            <a:spAutoFit/>
          </a:bodyPr>
          <a:lstStyle/>
          <a:p>
            <a:pPr algn="ctr"/>
            <a:r>
              <a:rPr lang="en-US" sz="2200" dirty="0" smtClean="0">
                <a:latin typeface="NeoSans"/>
                <a:cs typeface="NeoSans"/>
              </a:rPr>
              <a:t>Social Search and Incentive Alignment in Health Care</a:t>
            </a:r>
          </a:p>
          <a:p>
            <a:pPr algn="ctr"/>
            <a:endParaRPr lang="en-US" sz="2200" dirty="0">
              <a:latin typeface="NeoSans"/>
              <a:cs typeface="NeoSans"/>
            </a:endParaRPr>
          </a:p>
        </p:txBody>
      </p:sp>
      <p:sp>
        <p:nvSpPr>
          <p:cNvPr id="11" name="Title 10"/>
          <p:cNvSpPr>
            <a:spLocks noGrp="1"/>
          </p:cNvSpPr>
          <p:nvPr>
            <p:ph type="ctrTitle"/>
          </p:nvPr>
        </p:nvSpPr>
        <p:spPr/>
        <p:txBody>
          <a:bodyPr/>
          <a:lstStyle/>
          <a:p>
            <a:r>
              <a:rPr lang="en-US" dirty="0" err="1" smtClean="0">
                <a:solidFill>
                  <a:schemeClr val="bg1">
                    <a:alpha val="0"/>
                  </a:schemeClr>
                </a:solidFill>
              </a:rPr>
              <a:t>Hyoumanity</a:t>
            </a:r>
            <a:r>
              <a:rPr lang="en-US" dirty="0" smtClean="0">
                <a:solidFill>
                  <a:schemeClr val="bg1">
                    <a:alpha val="0"/>
                  </a:schemeClr>
                </a:solidFill>
              </a:rPr>
              <a:t> Final</a:t>
            </a:r>
            <a:r>
              <a:rPr lang="en-US" baseline="0" dirty="0" smtClean="0">
                <a:solidFill>
                  <a:schemeClr val="bg1">
                    <a:alpha val="0"/>
                  </a:schemeClr>
                </a:solidFill>
              </a:rPr>
              <a:t> Presentation</a:t>
            </a:r>
            <a:endParaRPr lang="en-US" dirty="0">
              <a:solidFill>
                <a:schemeClr val="bg1">
                  <a:alpha val="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latin typeface="NeoSans"/>
                <a:cs typeface="NeoSans"/>
              </a:rPr>
              <a:t>Where </a:t>
            </a:r>
            <a:r>
              <a:rPr lang="en-US" dirty="0" err="1" smtClean="0">
                <a:latin typeface="NeoSans"/>
                <a:cs typeface="NeoSans"/>
              </a:rPr>
              <a:t>H</a:t>
            </a:r>
            <a:r>
              <a:rPr lang="en-US" dirty="0" err="1" smtClean="0">
                <a:latin typeface="NeoSans Medium"/>
                <a:cs typeface="NeoSans Medium"/>
              </a:rPr>
              <a:t>you</a:t>
            </a:r>
            <a:r>
              <a:rPr lang="en-US" dirty="0" err="1" smtClean="0">
                <a:latin typeface="NeoSans"/>
                <a:cs typeface="NeoSans"/>
              </a:rPr>
              <a:t>manity</a:t>
            </a:r>
            <a:r>
              <a:rPr lang="en-US" dirty="0" smtClean="0">
                <a:latin typeface="NeoSans"/>
                <a:cs typeface="NeoSans"/>
              </a:rPr>
              <a:t> Fits</a:t>
            </a:r>
            <a:endParaRPr lang="en-US" dirty="0" smtClean="0">
              <a:latin typeface="NeoSans"/>
              <a:cs typeface="NeoSans"/>
            </a:endParaRPr>
          </a:p>
        </p:txBody>
      </p:sp>
      <p:grpSp>
        <p:nvGrpSpPr>
          <p:cNvPr id="2" name="Group 24"/>
          <p:cNvGrpSpPr>
            <a:grpSpLocks/>
          </p:cNvGrpSpPr>
          <p:nvPr/>
        </p:nvGrpSpPr>
        <p:grpSpPr bwMode="auto">
          <a:xfrm>
            <a:off x="304800" y="2182812"/>
            <a:ext cx="8229600" cy="2640596"/>
            <a:chOff x="304800" y="1905000"/>
            <a:chExt cx="8229600" cy="2640595"/>
          </a:xfrm>
        </p:grpSpPr>
        <p:pic>
          <p:nvPicPr>
            <p:cNvPr id="22" name="Picture 23"/>
            <p:cNvPicPr>
              <a:picLocks noChangeAspect="1"/>
            </p:cNvPicPr>
            <p:nvPr/>
          </p:nvPicPr>
          <p:blipFill>
            <a:blip r:embed="rId3"/>
            <a:srcRect/>
            <a:stretch>
              <a:fillRect/>
            </a:stretch>
          </p:blipFill>
          <p:spPr bwMode="auto">
            <a:xfrm>
              <a:off x="2891246" y="2795468"/>
              <a:ext cx="715767" cy="243828"/>
            </a:xfrm>
            <a:prstGeom prst="rect">
              <a:avLst/>
            </a:prstGeom>
            <a:noFill/>
            <a:ln w="9525">
              <a:noFill/>
              <a:miter lim="800000"/>
              <a:headEnd/>
              <a:tailEnd/>
            </a:ln>
          </p:spPr>
        </p:pic>
        <p:cxnSp>
          <p:nvCxnSpPr>
            <p:cNvPr id="23" name="Straight Connector 22"/>
            <p:cNvCxnSpPr/>
            <p:nvPr/>
          </p:nvCxnSpPr>
          <p:spPr bwMode="auto">
            <a:xfrm rot="10800000" flipH="1">
              <a:off x="1166813" y="3875087"/>
              <a:ext cx="6897687" cy="3175"/>
            </a:xfrm>
            <a:prstGeom prst="line">
              <a:avLst/>
            </a:prstGeom>
            <a:ln w="63500">
              <a:solidFill>
                <a:srgbClr val="7F7F7F"/>
              </a:solidFill>
              <a:headEnd type="oval"/>
              <a:tailEnd type="triangle"/>
            </a:ln>
          </p:spPr>
          <p:style>
            <a:lnRef idx="1">
              <a:schemeClr val="accent1"/>
            </a:lnRef>
            <a:fillRef idx="0">
              <a:schemeClr val="accent1"/>
            </a:fillRef>
            <a:effectRef idx="0">
              <a:schemeClr val="accent1"/>
            </a:effectRef>
            <a:fontRef idx="minor">
              <a:schemeClr val="tx1"/>
            </a:fontRef>
          </p:style>
        </p:cxnSp>
        <p:pic>
          <p:nvPicPr>
            <p:cNvPr id="24" name="Picture 23" descr="webmdlogo.gif"/>
            <p:cNvPicPr>
              <a:picLocks noChangeAspect="1"/>
            </p:cNvPicPr>
            <p:nvPr/>
          </p:nvPicPr>
          <p:blipFill>
            <a:blip r:embed="rId4"/>
            <a:srcRect/>
            <a:stretch>
              <a:fillRect/>
            </a:stretch>
          </p:blipFill>
          <p:spPr bwMode="auto">
            <a:xfrm>
              <a:off x="2185851" y="3128171"/>
              <a:ext cx="940526" cy="219627"/>
            </a:xfrm>
            <a:prstGeom prst="rect">
              <a:avLst/>
            </a:prstGeom>
            <a:noFill/>
            <a:ln w="9525">
              <a:noFill/>
              <a:miter lim="800000"/>
              <a:headEnd/>
              <a:tailEnd/>
            </a:ln>
          </p:spPr>
        </p:pic>
        <p:pic>
          <p:nvPicPr>
            <p:cNvPr id="25" name="Picture 34" descr="sermo%20logo.bmp"/>
            <p:cNvPicPr>
              <a:picLocks noChangeAspect="1"/>
            </p:cNvPicPr>
            <p:nvPr/>
          </p:nvPicPr>
          <p:blipFill>
            <a:blip r:embed="rId5"/>
            <a:srcRect/>
            <a:stretch>
              <a:fillRect/>
            </a:stretch>
          </p:blipFill>
          <p:spPr bwMode="auto">
            <a:xfrm>
              <a:off x="4615543" y="2462426"/>
              <a:ext cx="1515291" cy="499309"/>
            </a:xfrm>
            <a:prstGeom prst="rect">
              <a:avLst/>
            </a:prstGeom>
            <a:noFill/>
            <a:ln w="9525">
              <a:noFill/>
              <a:miter lim="800000"/>
              <a:headEnd/>
              <a:tailEnd/>
            </a:ln>
          </p:spPr>
        </p:pic>
        <p:pic>
          <p:nvPicPr>
            <p:cNvPr id="26" name="Picture 28" descr="best doctors.gif"/>
            <p:cNvPicPr>
              <a:picLocks noChangeAspect="1"/>
            </p:cNvPicPr>
            <p:nvPr/>
          </p:nvPicPr>
          <p:blipFill>
            <a:blip r:embed="rId6"/>
            <a:srcRect/>
            <a:stretch>
              <a:fillRect/>
            </a:stretch>
          </p:blipFill>
          <p:spPr bwMode="auto">
            <a:xfrm>
              <a:off x="5151586" y="2129554"/>
              <a:ext cx="1423385" cy="499309"/>
            </a:xfrm>
            <a:prstGeom prst="rect">
              <a:avLst/>
            </a:prstGeom>
            <a:noFill/>
            <a:ln w="9525">
              <a:noFill/>
              <a:miter lim="800000"/>
              <a:headEnd/>
              <a:tailEnd/>
            </a:ln>
          </p:spPr>
        </p:pic>
        <p:sp>
          <p:nvSpPr>
            <p:cNvPr id="27" name="TextBox 78"/>
            <p:cNvSpPr txBox="1">
              <a:spLocks noChangeArrowheads="1"/>
            </p:cNvSpPr>
            <p:nvPr/>
          </p:nvSpPr>
          <p:spPr bwMode="auto">
            <a:xfrm>
              <a:off x="304800" y="4044058"/>
              <a:ext cx="1698171" cy="338554"/>
            </a:xfrm>
            <a:prstGeom prst="rect">
              <a:avLst/>
            </a:prstGeom>
            <a:noFill/>
            <a:ln w="9525">
              <a:noFill/>
              <a:miter lim="800000"/>
              <a:headEnd/>
              <a:tailEnd/>
            </a:ln>
          </p:spPr>
          <p:txBody>
            <a:bodyPr>
              <a:spAutoFit/>
            </a:bodyPr>
            <a:lstStyle/>
            <a:p>
              <a:pPr algn="ctr"/>
              <a:r>
                <a:rPr lang="en-US" sz="1600" dirty="0">
                  <a:solidFill>
                    <a:srgbClr val="7F7F7F"/>
                  </a:solidFill>
                  <a:latin typeface="NeoSans"/>
                  <a:cs typeface="NeoSans"/>
                </a:rPr>
                <a:t>Manifestation</a:t>
              </a:r>
            </a:p>
          </p:txBody>
        </p:sp>
        <p:pic>
          <p:nvPicPr>
            <p:cNvPr id="28" name="Picture 2"/>
            <p:cNvPicPr>
              <a:picLocks noChangeAspect="1" noChangeArrowheads="1"/>
            </p:cNvPicPr>
            <p:nvPr/>
          </p:nvPicPr>
          <p:blipFill>
            <a:blip r:embed="rId7"/>
            <a:srcRect/>
            <a:stretch>
              <a:fillRect/>
            </a:stretch>
          </p:blipFill>
          <p:spPr bwMode="auto">
            <a:xfrm>
              <a:off x="4772297" y="2950511"/>
              <a:ext cx="1667410" cy="510533"/>
            </a:xfrm>
            <a:prstGeom prst="rect">
              <a:avLst/>
            </a:prstGeom>
            <a:noFill/>
            <a:ln w="9525">
              <a:noFill/>
              <a:miter lim="800000"/>
              <a:headEnd/>
              <a:tailEnd/>
            </a:ln>
          </p:spPr>
        </p:pic>
        <p:pic>
          <p:nvPicPr>
            <p:cNvPr id="29" name="Picture 29" descr="dailystrength.bmp"/>
            <p:cNvPicPr>
              <a:picLocks noChangeAspect="1"/>
            </p:cNvPicPr>
            <p:nvPr/>
          </p:nvPicPr>
          <p:blipFill>
            <a:blip r:embed="rId8"/>
            <a:srcRect l="23671"/>
            <a:stretch>
              <a:fillRect/>
            </a:stretch>
          </p:blipFill>
          <p:spPr bwMode="auto">
            <a:xfrm>
              <a:off x="6574971" y="3294607"/>
              <a:ext cx="1175657" cy="414118"/>
            </a:xfrm>
            <a:prstGeom prst="rect">
              <a:avLst/>
            </a:prstGeom>
            <a:noFill/>
            <a:ln w="9525">
              <a:noFill/>
              <a:miter lim="800000"/>
              <a:headEnd/>
              <a:tailEnd/>
            </a:ln>
          </p:spPr>
        </p:pic>
        <p:pic>
          <p:nvPicPr>
            <p:cNvPr id="30" name="Picture 25"/>
            <p:cNvPicPr>
              <a:picLocks noChangeAspect="1" noChangeArrowheads="1"/>
            </p:cNvPicPr>
            <p:nvPr/>
          </p:nvPicPr>
          <p:blipFill>
            <a:blip r:embed="rId9"/>
            <a:srcRect/>
            <a:stretch>
              <a:fillRect/>
            </a:stretch>
          </p:blipFill>
          <p:spPr bwMode="auto">
            <a:xfrm>
              <a:off x="6496594" y="2940844"/>
              <a:ext cx="1645920" cy="270545"/>
            </a:xfrm>
            <a:prstGeom prst="rect">
              <a:avLst/>
            </a:prstGeom>
            <a:noFill/>
            <a:ln w="9525">
              <a:noFill/>
              <a:miter lim="800000"/>
              <a:headEnd/>
              <a:tailEnd/>
            </a:ln>
          </p:spPr>
        </p:pic>
        <p:pic>
          <p:nvPicPr>
            <p:cNvPr id="31" name="Picture 4"/>
            <p:cNvPicPr>
              <a:picLocks noChangeAspect="1" noChangeArrowheads="1"/>
            </p:cNvPicPr>
            <p:nvPr/>
          </p:nvPicPr>
          <p:blipFill>
            <a:blip r:embed="rId10"/>
            <a:srcRect/>
            <a:stretch>
              <a:fillRect/>
            </a:stretch>
          </p:blipFill>
          <p:spPr bwMode="auto">
            <a:xfrm>
              <a:off x="4770059" y="3461043"/>
              <a:ext cx="1726535" cy="292974"/>
            </a:xfrm>
            <a:prstGeom prst="rect">
              <a:avLst/>
            </a:prstGeom>
            <a:noFill/>
            <a:ln w="9525">
              <a:noFill/>
              <a:miter lim="800000"/>
              <a:headEnd/>
              <a:tailEnd/>
            </a:ln>
          </p:spPr>
        </p:pic>
        <p:sp>
          <p:nvSpPr>
            <p:cNvPr id="32" name="TextBox 78"/>
            <p:cNvSpPr txBox="1">
              <a:spLocks noChangeArrowheads="1"/>
            </p:cNvSpPr>
            <p:nvPr/>
          </p:nvSpPr>
          <p:spPr bwMode="auto">
            <a:xfrm>
              <a:off x="1452699" y="4044058"/>
              <a:ext cx="2429691" cy="338554"/>
            </a:xfrm>
            <a:prstGeom prst="rect">
              <a:avLst/>
            </a:prstGeom>
            <a:noFill/>
            <a:ln w="9525">
              <a:noFill/>
              <a:miter lim="800000"/>
              <a:headEnd/>
              <a:tailEnd/>
            </a:ln>
          </p:spPr>
          <p:txBody>
            <a:bodyPr>
              <a:spAutoFit/>
            </a:bodyPr>
            <a:lstStyle/>
            <a:p>
              <a:pPr algn="ctr"/>
              <a:r>
                <a:rPr lang="en-US" sz="1600" dirty="0">
                  <a:solidFill>
                    <a:srgbClr val="595959"/>
                  </a:solidFill>
                  <a:latin typeface="NeoSans"/>
                  <a:cs typeface="NeoSans"/>
                </a:rPr>
                <a:t>Symptoms</a:t>
              </a:r>
            </a:p>
          </p:txBody>
        </p:sp>
        <p:sp>
          <p:nvSpPr>
            <p:cNvPr id="33" name="TextBox 78"/>
            <p:cNvSpPr txBox="1">
              <a:spLocks noChangeArrowheads="1"/>
            </p:cNvSpPr>
            <p:nvPr/>
          </p:nvSpPr>
          <p:spPr bwMode="auto">
            <a:xfrm>
              <a:off x="2951662" y="4044058"/>
              <a:ext cx="2429691" cy="338554"/>
            </a:xfrm>
            <a:prstGeom prst="rect">
              <a:avLst/>
            </a:prstGeom>
            <a:noFill/>
            <a:ln w="9525">
              <a:noFill/>
              <a:miter lim="800000"/>
              <a:headEnd/>
              <a:tailEnd/>
            </a:ln>
          </p:spPr>
          <p:txBody>
            <a:bodyPr>
              <a:spAutoFit/>
            </a:bodyPr>
            <a:lstStyle/>
            <a:p>
              <a:pPr algn="ctr"/>
              <a:r>
                <a:rPr lang="en-US" sz="1600" dirty="0">
                  <a:solidFill>
                    <a:srgbClr val="404040"/>
                  </a:solidFill>
                  <a:latin typeface="NeoSans"/>
                  <a:cs typeface="NeoSans"/>
                </a:rPr>
                <a:t>Diagnosis</a:t>
              </a:r>
            </a:p>
          </p:txBody>
        </p:sp>
        <p:sp>
          <p:nvSpPr>
            <p:cNvPr id="34" name="TextBox 78"/>
            <p:cNvSpPr txBox="1">
              <a:spLocks noChangeArrowheads="1"/>
            </p:cNvSpPr>
            <p:nvPr/>
          </p:nvSpPr>
          <p:spPr bwMode="auto">
            <a:xfrm>
              <a:off x="4448991" y="4044058"/>
              <a:ext cx="2429691" cy="338554"/>
            </a:xfrm>
            <a:prstGeom prst="rect">
              <a:avLst/>
            </a:prstGeom>
            <a:noFill/>
            <a:ln w="9525">
              <a:noFill/>
              <a:miter lim="800000"/>
              <a:headEnd/>
              <a:tailEnd/>
            </a:ln>
          </p:spPr>
          <p:txBody>
            <a:bodyPr>
              <a:spAutoFit/>
            </a:bodyPr>
            <a:lstStyle/>
            <a:p>
              <a:pPr algn="ctr"/>
              <a:r>
                <a:rPr lang="en-US" sz="1600" dirty="0">
                  <a:solidFill>
                    <a:srgbClr val="262626"/>
                  </a:solidFill>
                  <a:latin typeface="NeoSans"/>
                  <a:cs typeface="NeoSans"/>
                </a:rPr>
                <a:t>Treatment</a:t>
              </a:r>
            </a:p>
          </p:txBody>
        </p:sp>
        <p:sp>
          <p:nvSpPr>
            <p:cNvPr id="35" name="TextBox 78"/>
            <p:cNvSpPr txBox="1">
              <a:spLocks noChangeArrowheads="1"/>
            </p:cNvSpPr>
            <p:nvPr/>
          </p:nvSpPr>
          <p:spPr bwMode="auto">
            <a:xfrm>
              <a:off x="6574971" y="3960819"/>
              <a:ext cx="1959429" cy="584776"/>
            </a:xfrm>
            <a:prstGeom prst="rect">
              <a:avLst/>
            </a:prstGeom>
            <a:noFill/>
            <a:ln w="9525">
              <a:noFill/>
              <a:miter lim="800000"/>
              <a:headEnd/>
              <a:tailEnd/>
            </a:ln>
          </p:spPr>
          <p:txBody>
            <a:bodyPr>
              <a:spAutoFit/>
            </a:bodyPr>
            <a:lstStyle/>
            <a:p>
              <a:pPr algn="ctr"/>
              <a:r>
                <a:rPr lang="en-US" sz="1600" dirty="0">
                  <a:solidFill>
                    <a:srgbClr val="0D0D0D"/>
                  </a:solidFill>
                  <a:latin typeface="NeoSans"/>
                  <a:cs typeface="NeoSans"/>
                </a:rPr>
                <a:t>Disease Management</a:t>
              </a:r>
            </a:p>
          </p:txBody>
        </p:sp>
        <p:pic>
          <p:nvPicPr>
            <p:cNvPr id="36" name="Picture 31" descr="google_logo.jpg"/>
            <p:cNvPicPr>
              <a:picLocks noChangeAspect="1"/>
            </p:cNvPicPr>
            <p:nvPr/>
          </p:nvPicPr>
          <p:blipFill>
            <a:blip r:embed="rId11"/>
            <a:srcRect/>
            <a:stretch>
              <a:fillRect/>
            </a:stretch>
          </p:blipFill>
          <p:spPr bwMode="auto">
            <a:xfrm>
              <a:off x="2185851" y="3377826"/>
              <a:ext cx="940526" cy="416091"/>
            </a:xfrm>
            <a:prstGeom prst="rect">
              <a:avLst/>
            </a:prstGeom>
            <a:noFill/>
            <a:ln w="9525">
              <a:noFill/>
              <a:miter lim="800000"/>
              <a:headEnd/>
              <a:tailEnd/>
            </a:ln>
          </p:spPr>
        </p:pic>
        <p:pic>
          <p:nvPicPr>
            <p:cNvPr id="38" name="Picture 33" descr="patientslikeme-logo.gif"/>
            <p:cNvPicPr>
              <a:picLocks noChangeAspect="1"/>
            </p:cNvPicPr>
            <p:nvPr/>
          </p:nvPicPr>
          <p:blipFill>
            <a:blip r:embed="rId12"/>
            <a:srcRect/>
            <a:stretch>
              <a:fillRect/>
            </a:stretch>
          </p:blipFill>
          <p:spPr bwMode="auto">
            <a:xfrm>
              <a:off x="5791200" y="1905000"/>
              <a:ext cx="1567543" cy="307793"/>
            </a:xfrm>
            <a:prstGeom prst="rect">
              <a:avLst/>
            </a:prstGeom>
            <a:noFill/>
            <a:ln w="9525">
              <a:noFill/>
              <a:miter lim="800000"/>
              <a:headEnd/>
              <a:tailEnd/>
            </a:ln>
          </p:spPr>
        </p:pic>
        <p:pic>
          <p:nvPicPr>
            <p:cNvPr id="39" name="Picture 22"/>
            <p:cNvPicPr>
              <a:picLocks noChangeAspect="1"/>
            </p:cNvPicPr>
            <p:nvPr/>
          </p:nvPicPr>
          <p:blipFill>
            <a:blip r:embed="rId13"/>
            <a:srcRect/>
            <a:stretch>
              <a:fillRect/>
            </a:stretch>
          </p:blipFill>
          <p:spPr bwMode="auto">
            <a:xfrm>
              <a:off x="4330337" y="2846388"/>
              <a:ext cx="470263" cy="499436"/>
            </a:xfrm>
            <a:prstGeom prst="rect">
              <a:avLst/>
            </a:prstGeom>
            <a:noFill/>
            <a:ln w="9525">
              <a:noFill/>
              <a:miter lim="800000"/>
              <a:headEnd/>
              <a:tailEnd/>
            </a:ln>
          </p:spPr>
        </p:pic>
        <p:pic>
          <p:nvPicPr>
            <p:cNvPr id="40" name="Picture 24"/>
            <p:cNvPicPr>
              <a:picLocks noChangeAspect="1"/>
            </p:cNvPicPr>
            <p:nvPr/>
          </p:nvPicPr>
          <p:blipFill>
            <a:blip r:embed="rId14"/>
            <a:srcRect/>
            <a:stretch>
              <a:fillRect/>
            </a:stretch>
          </p:blipFill>
          <p:spPr bwMode="auto">
            <a:xfrm>
              <a:off x="3124200" y="3390545"/>
              <a:ext cx="914400" cy="370242"/>
            </a:xfrm>
            <a:prstGeom prst="rect">
              <a:avLst/>
            </a:prstGeom>
            <a:noFill/>
            <a:ln w="9525">
              <a:noFill/>
              <a:miter lim="800000"/>
              <a:headEnd/>
              <a:tailEnd/>
            </a:ln>
          </p:spPr>
        </p:pic>
        <p:pic>
          <p:nvPicPr>
            <p:cNvPr id="41" name="Picture 23"/>
            <p:cNvPicPr>
              <a:picLocks noChangeAspect="1"/>
            </p:cNvPicPr>
            <p:nvPr/>
          </p:nvPicPr>
          <p:blipFill>
            <a:blip r:embed="rId15" cstate="print"/>
            <a:srcRect/>
            <a:stretch>
              <a:fillRect/>
            </a:stretch>
          </p:blipFill>
          <p:spPr bwMode="auto">
            <a:xfrm>
              <a:off x="6754813" y="2465388"/>
              <a:ext cx="1017587" cy="336550"/>
            </a:xfrm>
            <a:prstGeom prst="rect">
              <a:avLst/>
            </a:prstGeom>
            <a:noFill/>
            <a:ln w="9525">
              <a:noFill/>
              <a:miter lim="800000"/>
              <a:headEnd/>
              <a:tailEnd/>
            </a:ln>
          </p:spPr>
        </p:pic>
        <p:sp>
          <p:nvSpPr>
            <p:cNvPr id="37" name="Rectangle 36"/>
            <p:cNvSpPr/>
            <p:nvPr/>
          </p:nvSpPr>
          <p:spPr bwMode="auto">
            <a:xfrm>
              <a:off x="3282950" y="2212975"/>
              <a:ext cx="1646238" cy="2330449"/>
            </a:xfrm>
            <a:prstGeom prst="rect">
              <a:avLst/>
            </a:prstGeom>
            <a:noFill/>
            <a:ln w="25400">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latin typeface="NeoSans"/>
                <a:cs typeface="NeoSans"/>
              </a:rPr>
              <a:t>How </a:t>
            </a:r>
            <a:r>
              <a:rPr lang="en-US" dirty="0" err="1" smtClean="0">
                <a:latin typeface="NeoSans"/>
                <a:cs typeface="NeoSans"/>
              </a:rPr>
              <a:t>H</a:t>
            </a:r>
            <a:r>
              <a:rPr lang="en-US" dirty="0" err="1" smtClean="0">
                <a:latin typeface="NeoSans Medium"/>
                <a:cs typeface="NeoSans Medium"/>
              </a:rPr>
              <a:t>you</a:t>
            </a:r>
            <a:r>
              <a:rPr lang="en-US" dirty="0" err="1" smtClean="0">
                <a:latin typeface="NeoSans"/>
                <a:cs typeface="NeoSans"/>
              </a:rPr>
              <a:t>manity</a:t>
            </a:r>
            <a:r>
              <a:rPr lang="en-US" dirty="0" smtClean="0">
                <a:latin typeface="NeoSans"/>
                <a:cs typeface="NeoSans"/>
              </a:rPr>
              <a:t> Works</a:t>
            </a:r>
          </a:p>
        </p:txBody>
      </p:sp>
      <p:pic>
        <p:nvPicPr>
          <p:cNvPr id="9219" name="Picture 6"/>
          <p:cNvPicPr>
            <a:picLocks noChangeAspect="1" noChangeArrowheads="1"/>
          </p:cNvPicPr>
          <p:nvPr/>
        </p:nvPicPr>
        <p:blipFill>
          <a:blip r:embed="rId3"/>
          <a:srcRect/>
          <a:stretch>
            <a:fillRect/>
          </a:stretch>
        </p:blipFill>
        <p:spPr bwMode="auto">
          <a:xfrm>
            <a:off x="2590800" y="1371600"/>
            <a:ext cx="3924300" cy="2133600"/>
          </a:xfrm>
          <a:prstGeom prst="rect">
            <a:avLst/>
          </a:prstGeom>
          <a:noFill/>
          <a:ln w="9525">
            <a:noFill/>
            <a:miter lim="800000"/>
            <a:headEnd/>
            <a:tailEnd/>
          </a:ln>
        </p:spPr>
      </p:pic>
      <p:sp>
        <p:nvSpPr>
          <p:cNvPr id="9220" name="Rectangle 4"/>
          <p:cNvSpPr>
            <a:spLocks noChangeArrowheads="1"/>
          </p:cNvSpPr>
          <p:nvPr/>
        </p:nvSpPr>
        <p:spPr bwMode="auto">
          <a:xfrm>
            <a:off x="1371600" y="4572000"/>
            <a:ext cx="1870075" cy="461665"/>
          </a:xfrm>
          <a:prstGeom prst="rect">
            <a:avLst/>
          </a:prstGeom>
          <a:noFill/>
          <a:ln w="9525">
            <a:noFill/>
            <a:miter lim="800000"/>
            <a:headEnd/>
            <a:tailEnd/>
          </a:ln>
        </p:spPr>
        <p:txBody>
          <a:bodyPr>
            <a:spAutoFit/>
          </a:bodyPr>
          <a:lstStyle/>
          <a:p>
            <a:r>
              <a:rPr lang="en-US" sz="2400" dirty="0" err="1">
                <a:solidFill>
                  <a:srgbClr val="CB0000"/>
                </a:solidFill>
                <a:latin typeface="NeoSans"/>
                <a:cs typeface="NeoSans"/>
              </a:rPr>
              <a:t>H</a:t>
            </a:r>
            <a:r>
              <a:rPr lang="en-US" sz="2400" dirty="0" err="1">
                <a:solidFill>
                  <a:srgbClr val="CB0000"/>
                </a:solidFill>
                <a:latin typeface="NeoSans Medium"/>
                <a:cs typeface="NeoSans Medium"/>
              </a:rPr>
              <a:t>you</a:t>
            </a:r>
            <a:r>
              <a:rPr lang="en-US" sz="2400" dirty="0" err="1">
                <a:solidFill>
                  <a:srgbClr val="CB0000"/>
                </a:solidFill>
                <a:latin typeface="NeoSans"/>
                <a:cs typeface="NeoSans"/>
              </a:rPr>
              <a:t>manity</a:t>
            </a:r>
            <a:endParaRPr lang="en-US" sz="2400" dirty="0">
              <a:solidFill>
                <a:srgbClr val="CB0000"/>
              </a:solidFill>
              <a:latin typeface="NeoSans"/>
              <a:cs typeface="NeoSans"/>
            </a:endParaRPr>
          </a:p>
        </p:txBody>
      </p:sp>
      <p:sp>
        <p:nvSpPr>
          <p:cNvPr id="9221" name="Rectangle 5"/>
          <p:cNvSpPr>
            <a:spLocks noChangeArrowheads="1"/>
          </p:cNvSpPr>
          <p:nvPr/>
        </p:nvSpPr>
        <p:spPr bwMode="auto">
          <a:xfrm>
            <a:off x="4343400" y="4267200"/>
            <a:ext cx="4343400" cy="1200150"/>
          </a:xfrm>
          <a:prstGeom prst="rect">
            <a:avLst/>
          </a:prstGeom>
          <a:noFill/>
          <a:ln w="9525">
            <a:noFill/>
            <a:miter lim="800000"/>
            <a:headEnd/>
            <a:tailEnd/>
          </a:ln>
        </p:spPr>
        <p:txBody>
          <a:bodyPr wrap="square">
            <a:spAutoFit/>
          </a:bodyPr>
          <a:lstStyle/>
          <a:p>
            <a:r>
              <a:rPr lang="en-US" b="1" dirty="0">
                <a:solidFill>
                  <a:srgbClr val="CB0000"/>
                </a:solidFill>
                <a:latin typeface="Myriad Pro"/>
                <a:cs typeface="Myriad Pro"/>
              </a:rPr>
              <a:t>C</a:t>
            </a:r>
            <a:r>
              <a:rPr lang="en-US" b="1" dirty="0" smtClean="0">
                <a:solidFill>
                  <a:srgbClr val="CB0000"/>
                </a:solidFill>
                <a:latin typeface="Myriad Pro"/>
                <a:cs typeface="Myriad Pro"/>
              </a:rPr>
              <a:t>onnecting patients facing complex and difficult diagnoses to the clinicians with the expertise, insight, and incentive to solve their cases</a:t>
            </a:r>
            <a:endParaRPr lang="en-US" b="1" dirty="0">
              <a:solidFill>
                <a:srgbClr val="CB0000"/>
              </a:solidFill>
              <a:latin typeface="Myriad Pro"/>
              <a:cs typeface="Myriad Pro"/>
            </a:endParaRPr>
          </a:p>
        </p:txBody>
      </p:sp>
      <p:sp>
        <p:nvSpPr>
          <p:cNvPr id="9222" name="Rectangle 6"/>
          <p:cNvSpPr>
            <a:spLocks noChangeArrowheads="1"/>
          </p:cNvSpPr>
          <p:nvPr/>
        </p:nvSpPr>
        <p:spPr bwMode="auto">
          <a:xfrm>
            <a:off x="3505200" y="4572000"/>
            <a:ext cx="471488" cy="523875"/>
          </a:xfrm>
          <a:prstGeom prst="rect">
            <a:avLst/>
          </a:prstGeom>
          <a:noFill/>
          <a:ln w="9525">
            <a:noFill/>
            <a:miter lim="800000"/>
            <a:headEnd/>
            <a:tailEnd/>
          </a:ln>
        </p:spPr>
        <p:txBody>
          <a:bodyPr>
            <a:spAutoFit/>
          </a:bodyPr>
          <a:lstStyle/>
          <a:p>
            <a:r>
              <a:rPr lang="en-US" sz="2800" dirty="0">
                <a:solidFill>
                  <a:srgbClr val="C00000"/>
                </a:solidFill>
                <a:latin typeface="Myriad Pro"/>
                <a:cs typeface="Myriad Pro"/>
              </a:rPr>
              <a:t>=</a:t>
            </a:r>
            <a:endParaRPr lang="en-US" sz="2800" dirty="0">
              <a:latin typeface="Myriad Pro"/>
              <a:cs typeface="Myriad Pro"/>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latin typeface="NeoSans"/>
                <a:cs typeface="NeoSans"/>
              </a:rPr>
              <a:t>How </a:t>
            </a:r>
            <a:r>
              <a:rPr lang="en-US" dirty="0" err="1" smtClean="0">
                <a:latin typeface="NeoSans"/>
                <a:cs typeface="NeoSans"/>
              </a:rPr>
              <a:t>H</a:t>
            </a:r>
            <a:r>
              <a:rPr lang="en-US" dirty="0" err="1" smtClean="0">
                <a:latin typeface="NeoSans Medium"/>
                <a:cs typeface="NeoSans Medium"/>
              </a:rPr>
              <a:t>you</a:t>
            </a:r>
            <a:r>
              <a:rPr lang="en-US" dirty="0" err="1" smtClean="0">
                <a:latin typeface="NeoSans"/>
                <a:cs typeface="NeoSans"/>
              </a:rPr>
              <a:t>manity</a:t>
            </a:r>
            <a:r>
              <a:rPr lang="en-US" dirty="0" smtClean="0">
                <a:latin typeface="NeoSans"/>
                <a:cs typeface="NeoSans"/>
              </a:rPr>
              <a:t> Works</a:t>
            </a:r>
            <a:endParaRPr lang="en-US" b="1" dirty="0" smtClean="0">
              <a:latin typeface="NeoSans"/>
              <a:cs typeface="NeoSans"/>
            </a:endParaRPr>
          </a:p>
        </p:txBody>
      </p:sp>
      <p:pic>
        <p:nvPicPr>
          <p:cNvPr id="10244" name="Picture 6"/>
          <p:cNvPicPr>
            <a:picLocks noChangeAspect="1" noChangeArrowheads="1"/>
          </p:cNvPicPr>
          <p:nvPr/>
        </p:nvPicPr>
        <p:blipFill>
          <a:blip r:embed="rId3"/>
          <a:srcRect/>
          <a:stretch>
            <a:fillRect/>
          </a:stretch>
        </p:blipFill>
        <p:spPr bwMode="auto">
          <a:xfrm>
            <a:off x="2590800" y="1371600"/>
            <a:ext cx="3924300" cy="2133600"/>
          </a:xfrm>
          <a:prstGeom prst="rect">
            <a:avLst/>
          </a:prstGeom>
          <a:noFill/>
          <a:ln w="9525">
            <a:noFill/>
            <a:miter lim="800000"/>
            <a:headEnd/>
            <a:tailEnd/>
          </a:ln>
        </p:spPr>
      </p:pic>
      <p:sp>
        <p:nvSpPr>
          <p:cNvPr id="20" name="TextBox 14"/>
          <p:cNvSpPr txBox="1">
            <a:spLocks noChangeArrowheads="1"/>
          </p:cNvSpPr>
          <p:nvPr/>
        </p:nvSpPr>
        <p:spPr bwMode="auto">
          <a:xfrm>
            <a:off x="533400" y="3971925"/>
            <a:ext cx="1066800" cy="523875"/>
          </a:xfrm>
          <a:prstGeom prst="rect">
            <a:avLst/>
          </a:prstGeom>
          <a:noFill/>
          <a:ln w="9525">
            <a:noFill/>
            <a:miter lim="800000"/>
            <a:headEnd/>
            <a:tailEnd/>
          </a:ln>
        </p:spPr>
        <p:txBody>
          <a:bodyPr>
            <a:spAutoFit/>
          </a:bodyPr>
          <a:lstStyle/>
          <a:p>
            <a:pPr algn="ctr"/>
            <a:r>
              <a:rPr lang="en-US" sz="2800" dirty="0">
                <a:solidFill>
                  <a:srgbClr val="000000"/>
                </a:solidFill>
                <a:latin typeface=""/>
                <a:cs typeface=""/>
              </a:rPr>
              <a:t>1.</a:t>
            </a:r>
          </a:p>
        </p:txBody>
      </p:sp>
      <p:sp>
        <p:nvSpPr>
          <p:cNvPr id="21" name="TextBox 15"/>
          <p:cNvSpPr txBox="1">
            <a:spLocks noChangeArrowheads="1"/>
          </p:cNvSpPr>
          <p:nvPr/>
        </p:nvSpPr>
        <p:spPr bwMode="auto">
          <a:xfrm>
            <a:off x="2362200" y="3962400"/>
            <a:ext cx="1066800" cy="523875"/>
          </a:xfrm>
          <a:prstGeom prst="rect">
            <a:avLst/>
          </a:prstGeom>
          <a:noFill/>
          <a:ln w="9525">
            <a:noFill/>
            <a:miter lim="800000"/>
            <a:headEnd/>
            <a:tailEnd/>
          </a:ln>
        </p:spPr>
        <p:txBody>
          <a:bodyPr>
            <a:spAutoFit/>
          </a:bodyPr>
          <a:lstStyle/>
          <a:p>
            <a:pPr algn="ctr"/>
            <a:r>
              <a:rPr lang="en-US" sz="2800">
                <a:solidFill>
                  <a:srgbClr val="000000"/>
                </a:solidFill>
                <a:latin typeface=""/>
                <a:cs typeface=""/>
              </a:rPr>
              <a:t>2.</a:t>
            </a:r>
          </a:p>
        </p:txBody>
      </p:sp>
      <p:sp>
        <p:nvSpPr>
          <p:cNvPr id="22" name="TextBox 16"/>
          <p:cNvSpPr txBox="1">
            <a:spLocks noChangeArrowheads="1"/>
          </p:cNvSpPr>
          <p:nvPr/>
        </p:nvSpPr>
        <p:spPr bwMode="auto">
          <a:xfrm>
            <a:off x="4038600" y="3962400"/>
            <a:ext cx="1066800" cy="523875"/>
          </a:xfrm>
          <a:prstGeom prst="rect">
            <a:avLst/>
          </a:prstGeom>
          <a:noFill/>
          <a:ln w="9525">
            <a:noFill/>
            <a:miter lim="800000"/>
            <a:headEnd/>
            <a:tailEnd/>
          </a:ln>
        </p:spPr>
        <p:txBody>
          <a:bodyPr>
            <a:spAutoFit/>
          </a:bodyPr>
          <a:lstStyle/>
          <a:p>
            <a:pPr algn="ctr"/>
            <a:r>
              <a:rPr lang="en-US" sz="2800">
                <a:solidFill>
                  <a:srgbClr val="000000"/>
                </a:solidFill>
                <a:latin typeface=""/>
                <a:cs typeface=""/>
              </a:rPr>
              <a:t>3.</a:t>
            </a:r>
          </a:p>
        </p:txBody>
      </p:sp>
      <p:sp>
        <p:nvSpPr>
          <p:cNvPr id="23" name="TextBox 22"/>
          <p:cNvSpPr txBox="1">
            <a:spLocks noChangeArrowheads="1"/>
          </p:cNvSpPr>
          <p:nvPr/>
        </p:nvSpPr>
        <p:spPr bwMode="auto">
          <a:xfrm>
            <a:off x="5791200" y="3962400"/>
            <a:ext cx="1066800" cy="523875"/>
          </a:xfrm>
          <a:prstGeom prst="rect">
            <a:avLst/>
          </a:prstGeom>
          <a:noFill/>
          <a:ln w="9525">
            <a:noFill/>
            <a:miter lim="800000"/>
            <a:headEnd/>
            <a:tailEnd/>
          </a:ln>
        </p:spPr>
        <p:txBody>
          <a:bodyPr>
            <a:spAutoFit/>
          </a:bodyPr>
          <a:lstStyle/>
          <a:p>
            <a:pPr algn="ctr"/>
            <a:r>
              <a:rPr lang="en-US" sz="2800">
                <a:solidFill>
                  <a:srgbClr val="000000"/>
                </a:solidFill>
                <a:latin typeface=""/>
                <a:cs typeface=""/>
              </a:rPr>
              <a:t>4.</a:t>
            </a:r>
          </a:p>
        </p:txBody>
      </p:sp>
      <p:sp>
        <p:nvSpPr>
          <p:cNvPr id="24" name="TextBox 23"/>
          <p:cNvSpPr txBox="1">
            <a:spLocks noChangeArrowheads="1"/>
          </p:cNvSpPr>
          <p:nvPr/>
        </p:nvSpPr>
        <p:spPr bwMode="auto">
          <a:xfrm>
            <a:off x="7543800" y="3962400"/>
            <a:ext cx="1066800" cy="523875"/>
          </a:xfrm>
          <a:prstGeom prst="rect">
            <a:avLst/>
          </a:prstGeom>
          <a:noFill/>
          <a:ln w="9525">
            <a:noFill/>
            <a:miter lim="800000"/>
            <a:headEnd/>
            <a:tailEnd/>
          </a:ln>
        </p:spPr>
        <p:txBody>
          <a:bodyPr>
            <a:spAutoFit/>
          </a:bodyPr>
          <a:lstStyle/>
          <a:p>
            <a:pPr algn="ctr"/>
            <a:r>
              <a:rPr lang="en-US" sz="2800" dirty="0">
                <a:solidFill>
                  <a:srgbClr val="000000"/>
                </a:solidFill>
                <a:latin typeface=""/>
                <a:cs typeface=""/>
              </a:rPr>
              <a:t>5.</a:t>
            </a:r>
          </a:p>
        </p:txBody>
      </p:sp>
      <p:sp>
        <p:nvSpPr>
          <p:cNvPr id="29" name="Rounded Rectangle 28"/>
          <p:cNvSpPr>
            <a:spLocks noChangeArrowheads="1"/>
          </p:cNvSpPr>
          <p:nvPr/>
        </p:nvSpPr>
        <p:spPr bwMode="auto">
          <a:xfrm>
            <a:off x="228600" y="4495800"/>
            <a:ext cx="1676400" cy="1066800"/>
          </a:xfrm>
          <a:prstGeom prst="roundRect">
            <a:avLst>
              <a:gd name="adj" fmla="val 16667"/>
            </a:avLst>
          </a:prstGeom>
          <a:solidFill>
            <a:schemeClr val="accent1"/>
          </a:solidFill>
          <a:ln w="9525">
            <a:solidFill>
              <a:srgbClr val="FF0000"/>
            </a:solidFill>
            <a:round/>
            <a:headEnd/>
            <a:tailEnd/>
          </a:ln>
          <a:effectLst>
            <a:outerShdw dist="23000" dir="5400000" rotWithShape="0">
              <a:srgbClr val="808080">
                <a:alpha val="34999"/>
              </a:srgbClr>
            </a:outerShdw>
          </a:effectLst>
        </p:spPr>
        <p:txBody>
          <a:bodyPr lIns="0" tIns="0" rIns="0" bIns="0">
            <a:prstTxWarp prst="textNoShape">
              <a:avLst/>
            </a:prstTxWarp>
          </a:bodyPr>
          <a:lstStyle/>
          <a:p>
            <a:pPr algn="ctr"/>
            <a:r>
              <a:rPr lang="en-US" sz="1800" dirty="0">
                <a:solidFill>
                  <a:srgbClr val="FFFFFF"/>
                </a:solidFill>
                <a:latin typeface="NeoSans"/>
                <a:ea typeface="Tahoma" charset="0"/>
                <a:cs typeface="NeoSans"/>
              </a:rPr>
              <a:t>Patient Posts Case Profile and Award</a:t>
            </a:r>
          </a:p>
        </p:txBody>
      </p:sp>
      <p:sp>
        <p:nvSpPr>
          <p:cNvPr id="30" name="Rounded Rectangle 29"/>
          <p:cNvSpPr>
            <a:spLocks noChangeArrowheads="1"/>
          </p:cNvSpPr>
          <p:nvPr/>
        </p:nvSpPr>
        <p:spPr bwMode="auto">
          <a:xfrm>
            <a:off x="1981200" y="4495800"/>
            <a:ext cx="1676400" cy="1066800"/>
          </a:xfrm>
          <a:prstGeom prst="roundRect">
            <a:avLst>
              <a:gd name="adj" fmla="val 16667"/>
            </a:avLst>
          </a:prstGeom>
          <a:solidFill>
            <a:schemeClr val="accent1"/>
          </a:solidFill>
          <a:ln w="9525">
            <a:solidFill>
              <a:srgbClr val="FF0000"/>
            </a:solidFill>
            <a:round/>
            <a:headEnd/>
            <a:tailEnd/>
          </a:ln>
          <a:effectLst>
            <a:outerShdw dist="23000" dir="5400000" rotWithShape="0">
              <a:srgbClr val="808080">
                <a:alpha val="34999"/>
              </a:srgbClr>
            </a:outerShdw>
          </a:effectLst>
        </p:spPr>
        <p:txBody>
          <a:bodyPr lIns="0" tIns="0" rIns="0" bIns="0">
            <a:prstTxWarp prst="textNoShape">
              <a:avLst/>
            </a:prstTxWarp>
          </a:bodyPr>
          <a:lstStyle/>
          <a:p>
            <a:pPr algn="ctr"/>
            <a:r>
              <a:rPr lang="en-US" sz="1800">
                <a:solidFill>
                  <a:srgbClr val="FFFFFF"/>
                </a:solidFill>
                <a:latin typeface="NeoSans"/>
                <a:ea typeface="Tahoma" charset="0"/>
                <a:cs typeface="NeoSans"/>
              </a:rPr>
              <a:t>Clinicians Review Targeted Cases</a:t>
            </a:r>
          </a:p>
        </p:txBody>
      </p:sp>
      <p:sp>
        <p:nvSpPr>
          <p:cNvPr id="31" name="Rounded Rectangle 30"/>
          <p:cNvSpPr>
            <a:spLocks noChangeArrowheads="1"/>
          </p:cNvSpPr>
          <p:nvPr/>
        </p:nvSpPr>
        <p:spPr bwMode="auto">
          <a:xfrm>
            <a:off x="3733800" y="4495800"/>
            <a:ext cx="1676400" cy="1066800"/>
          </a:xfrm>
          <a:prstGeom prst="roundRect">
            <a:avLst>
              <a:gd name="adj" fmla="val 16667"/>
            </a:avLst>
          </a:prstGeom>
          <a:solidFill>
            <a:schemeClr val="accent1"/>
          </a:solidFill>
          <a:ln w="9525">
            <a:solidFill>
              <a:srgbClr val="FF0000"/>
            </a:solidFill>
            <a:round/>
            <a:headEnd/>
            <a:tailEnd/>
          </a:ln>
          <a:effectLst>
            <a:outerShdw dist="23000" dir="5400000" rotWithShape="0">
              <a:srgbClr val="808080">
                <a:alpha val="34999"/>
              </a:srgbClr>
            </a:outerShdw>
          </a:effectLst>
        </p:spPr>
        <p:txBody>
          <a:bodyPr lIns="0" tIns="0" rIns="0" bIns="0">
            <a:prstTxWarp prst="textNoShape">
              <a:avLst/>
            </a:prstTxWarp>
          </a:bodyPr>
          <a:lstStyle/>
          <a:p>
            <a:pPr algn="ctr"/>
            <a:r>
              <a:rPr lang="en-US" sz="1800">
                <a:solidFill>
                  <a:srgbClr val="FFFFFF"/>
                </a:solidFill>
                <a:latin typeface="NeoSans"/>
                <a:ea typeface="Tahoma" charset="0"/>
                <a:cs typeface="NeoSans"/>
              </a:rPr>
              <a:t>Clinicians Offer Potential Diagnoses</a:t>
            </a:r>
          </a:p>
        </p:txBody>
      </p:sp>
      <p:sp>
        <p:nvSpPr>
          <p:cNvPr id="32" name="Rounded Rectangle 31"/>
          <p:cNvSpPr>
            <a:spLocks noChangeArrowheads="1"/>
          </p:cNvSpPr>
          <p:nvPr/>
        </p:nvSpPr>
        <p:spPr bwMode="auto">
          <a:xfrm>
            <a:off x="5486400" y="4495800"/>
            <a:ext cx="1676400" cy="1066800"/>
          </a:xfrm>
          <a:prstGeom prst="roundRect">
            <a:avLst>
              <a:gd name="adj" fmla="val 16667"/>
            </a:avLst>
          </a:prstGeom>
          <a:solidFill>
            <a:schemeClr val="accent1"/>
          </a:solidFill>
          <a:ln w="9525">
            <a:solidFill>
              <a:srgbClr val="FF0000"/>
            </a:solidFill>
            <a:round/>
            <a:headEnd/>
            <a:tailEnd/>
          </a:ln>
          <a:effectLst>
            <a:outerShdw dist="23000" dir="5400000" rotWithShape="0">
              <a:srgbClr val="808080">
                <a:alpha val="34999"/>
              </a:srgbClr>
            </a:outerShdw>
          </a:effectLst>
        </p:spPr>
        <p:txBody>
          <a:bodyPr lIns="0" tIns="0" rIns="0" bIns="0"/>
          <a:lstStyle/>
          <a:p>
            <a:pPr marL="114300" indent="-114300" algn="ctr">
              <a:defRPr/>
            </a:pPr>
            <a:r>
              <a:rPr lang="en-US" sz="1800" dirty="0">
                <a:solidFill>
                  <a:srgbClr val="FFFFFF"/>
                </a:solidFill>
                <a:latin typeface="NeoSans"/>
                <a:ea typeface="+mn-ea"/>
                <a:cs typeface="NeoSans"/>
              </a:rPr>
              <a:t>Patient Confirms With Local MD</a:t>
            </a:r>
          </a:p>
        </p:txBody>
      </p:sp>
      <p:sp>
        <p:nvSpPr>
          <p:cNvPr id="33" name="Rounded Rectangle 32"/>
          <p:cNvSpPr>
            <a:spLocks noChangeArrowheads="1"/>
          </p:cNvSpPr>
          <p:nvPr/>
        </p:nvSpPr>
        <p:spPr bwMode="auto">
          <a:xfrm>
            <a:off x="7239000" y="4495800"/>
            <a:ext cx="1676400" cy="1066800"/>
          </a:xfrm>
          <a:prstGeom prst="roundRect">
            <a:avLst>
              <a:gd name="adj" fmla="val 16667"/>
            </a:avLst>
          </a:prstGeom>
          <a:solidFill>
            <a:schemeClr val="accent1"/>
          </a:solidFill>
          <a:ln w="9525">
            <a:solidFill>
              <a:srgbClr val="FF0000"/>
            </a:solidFill>
            <a:round/>
            <a:headEnd/>
            <a:tailEnd/>
          </a:ln>
          <a:effectLst>
            <a:outerShdw dist="23000" dir="5400000" rotWithShape="0">
              <a:srgbClr val="808080">
                <a:alpha val="34999"/>
              </a:srgbClr>
            </a:outerShdw>
          </a:effectLst>
        </p:spPr>
        <p:txBody>
          <a:bodyPr lIns="0" tIns="0" rIns="0" bIns="0">
            <a:prstTxWarp prst="textNoShape">
              <a:avLst/>
            </a:prstTxWarp>
          </a:bodyPr>
          <a:lstStyle/>
          <a:p>
            <a:pPr algn="ctr"/>
            <a:r>
              <a:rPr lang="en-US" sz="1800" dirty="0" err="1">
                <a:solidFill>
                  <a:srgbClr val="FFFFFF"/>
                </a:solidFill>
                <a:latin typeface="NeoSans"/>
                <a:ea typeface="Tahoma" charset="0"/>
                <a:cs typeface="NeoSans"/>
              </a:rPr>
              <a:t>Hyoumanity</a:t>
            </a:r>
            <a:r>
              <a:rPr lang="en-US" sz="1800" dirty="0" smtClean="0">
                <a:solidFill>
                  <a:srgbClr val="FFFFFF"/>
                </a:solidFill>
                <a:latin typeface="NeoSans"/>
                <a:ea typeface="Tahoma" charset="0"/>
                <a:cs typeface="NeoSans"/>
              </a:rPr>
              <a:t/>
            </a:r>
            <a:br>
              <a:rPr lang="en-US" sz="1800" dirty="0" smtClean="0">
                <a:solidFill>
                  <a:srgbClr val="FFFFFF"/>
                </a:solidFill>
                <a:latin typeface="NeoSans"/>
                <a:ea typeface="Tahoma" charset="0"/>
                <a:cs typeface="NeoSans"/>
              </a:rPr>
            </a:br>
            <a:r>
              <a:rPr lang="en-US" sz="1800" dirty="0" smtClean="0">
                <a:solidFill>
                  <a:srgbClr val="FFFFFF"/>
                </a:solidFill>
                <a:latin typeface="NeoSans"/>
                <a:ea typeface="Tahoma" charset="0"/>
                <a:cs typeface="NeoSans"/>
              </a:rPr>
              <a:t>Awards</a:t>
            </a:r>
            <a:endParaRPr lang="en-US" sz="1800" dirty="0">
              <a:solidFill>
                <a:srgbClr val="FFFFFF"/>
              </a:solidFill>
              <a:latin typeface="NeoSans"/>
              <a:ea typeface="Tahoma" charset="0"/>
              <a:cs typeface="NeoSans"/>
            </a:endParaRPr>
          </a:p>
          <a:p>
            <a:pPr algn="ctr"/>
            <a:r>
              <a:rPr lang="en-US" sz="1800" dirty="0">
                <a:solidFill>
                  <a:srgbClr val="FFFFFF"/>
                </a:solidFill>
                <a:latin typeface="NeoSans"/>
                <a:ea typeface="Tahoma" charset="0"/>
                <a:cs typeface="NeoSans"/>
              </a:rPr>
              <a:t>Clinician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6" name="Picture 4"/>
          <p:cNvPicPr>
            <a:picLocks noChangeAspect="1"/>
          </p:cNvPicPr>
          <p:nvPr/>
        </p:nvPicPr>
        <p:blipFill>
          <a:blip r:embed="rId3"/>
          <a:srcRect/>
          <a:stretch>
            <a:fillRect/>
          </a:stretch>
        </p:blipFill>
        <p:spPr bwMode="auto">
          <a:xfrm>
            <a:off x="774700" y="1828800"/>
            <a:ext cx="7594600" cy="4622800"/>
          </a:xfrm>
          <a:prstGeom prst="rect">
            <a:avLst/>
          </a:prstGeom>
          <a:noFill/>
          <a:ln w="9525">
            <a:noFill/>
            <a:miter lim="800000"/>
            <a:headEnd/>
            <a:tailEnd/>
          </a:ln>
        </p:spPr>
      </p:pic>
      <p:sp>
        <p:nvSpPr>
          <p:cNvPr id="6" name="Oval 5"/>
          <p:cNvSpPr/>
          <p:nvPr/>
        </p:nvSpPr>
        <p:spPr>
          <a:xfrm>
            <a:off x="990600" y="3835400"/>
            <a:ext cx="152400" cy="152400"/>
          </a:xfrm>
          <a:prstGeom prst="ellipse">
            <a:avLst/>
          </a:prstGeom>
          <a:solidFill>
            <a:schemeClr val="tx1">
              <a:lumMod val="50000"/>
              <a:lumOff val="50000"/>
            </a:schemeClr>
          </a:solidFill>
          <a:ln>
            <a:solidFill>
              <a:srgbClr val="CB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7" name="Oval 6"/>
          <p:cNvSpPr/>
          <p:nvPr/>
        </p:nvSpPr>
        <p:spPr>
          <a:xfrm>
            <a:off x="990600" y="3987800"/>
            <a:ext cx="152400" cy="152400"/>
          </a:xfrm>
          <a:prstGeom prst="ellipse">
            <a:avLst/>
          </a:prstGeom>
          <a:solidFill>
            <a:schemeClr val="tx1">
              <a:lumMod val="50000"/>
              <a:lumOff val="50000"/>
            </a:schemeClr>
          </a:solidFill>
          <a:ln>
            <a:solidFill>
              <a:srgbClr val="CB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8" name="Oval 7"/>
          <p:cNvSpPr/>
          <p:nvPr/>
        </p:nvSpPr>
        <p:spPr>
          <a:xfrm>
            <a:off x="1066800" y="3835400"/>
            <a:ext cx="152400" cy="152400"/>
          </a:xfrm>
          <a:prstGeom prst="ellipse">
            <a:avLst/>
          </a:prstGeom>
          <a:solidFill>
            <a:schemeClr val="tx1">
              <a:lumMod val="50000"/>
              <a:lumOff val="50000"/>
            </a:schemeClr>
          </a:solidFill>
          <a:ln>
            <a:solidFill>
              <a:srgbClr val="CB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9" name="Oval 8"/>
          <p:cNvSpPr/>
          <p:nvPr/>
        </p:nvSpPr>
        <p:spPr>
          <a:xfrm>
            <a:off x="1066800" y="3911600"/>
            <a:ext cx="152400" cy="152400"/>
          </a:xfrm>
          <a:prstGeom prst="ellipse">
            <a:avLst/>
          </a:prstGeom>
          <a:solidFill>
            <a:schemeClr val="tx1">
              <a:lumMod val="50000"/>
              <a:lumOff val="50000"/>
            </a:schemeClr>
          </a:solidFill>
          <a:ln>
            <a:solidFill>
              <a:srgbClr val="CB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1" name="Oval 10"/>
          <p:cNvSpPr/>
          <p:nvPr/>
        </p:nvSpPr>
        <p:spPr>
          <a:xfrm>
            <a:off x="990600" y="3683000"/>
            <a:ext cx="152400" cy="152400"/>
          </a:xfrm>
          <a:prstGeom prst="ellipse">
            <a:avLst/>
          </a:prstGeom>
          <a:solidFill>
            <a:schemeClr val="tx1">
              <a:lumMod val="50000"/>
              <a:lumOff val="50000"/>
            </a:schemeClr>
          </a:solidFill>
          <a:ln>
            <a:solidFill>
              <a:srgbClr val="CB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2" name="Oval 11"/>
          <p:cNvSpPr/>
          <p:nvPr/>
        </p:nvSpPr>
        <p:spPr>
          <a:xfrm>
            <a:off x="1524000" y="4521200"/>
            <a:ext cx="152400" cy="152400"/>
          </a:xfrm>
          <a:prstGeom prst="ellipse">
            <a:avLst/>
          </a:prstGeom>
          <a:solidFill>
            <a:schemeClr val="tx1">
              <a:lumMod val="50000"/>
              <a:lumOff val="50000"/>
            </a:schemeClr>
          </a:solidFill>
          <a:ln>
            <a:solidFill>
              <a:srgbClr val="CB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cxnSp>
        <p:nvCxnSpPr>
          <p:cNvPr id="14" name="Straight Connector 13"/>
          <p:cNvCxnSpPr>
            <a:cxnSpLocks noChangeShapeType="1"/>
            <a:stCxn id="9" idx="5"/>
            <a:endCxn id="12" idx="1"/>
          </p:cNvCxnSpPr>
          <p:nvPr/>
        </p:nvCxnSpPr>
        <p:spPr bwMode="auto">
          <a:xfrm rot="16200000" flipH="1">
            <a:off x="1120775" y="4117975"/>
            <a:ext cx="501650" cy="349250"/>
          </a:xfrm>
          <a:prstGeom prst="line">
            <a:avLst/>
          </a:prstGeom>
          <a:noFill/>
          <a:ln w="25400">
            <a:solidFill>
              <a:srgbClr val="7F7F7F"/>
            </a:solidFill>
            <a:round/>
            <a:headEnd/>
            <a:tailEnd/>
          </a:ln>
          <a:effectLst>
            <a:outerShdw dist="20000" dir="5400000" rotWithShape="0">
              <a:srgbClr val="808080">
                <a:alpha val="37999"/>
              </a:srgbClr>
            </a:outerShdw>
          </a:effectLst>
        </p:spPr>
      </p:cxnSp>
      <p:sp>
        <p:nvSpPr>
          <p:cNvPr id="15" name="Oval 14"/>
          <p:cNvSpPr/>
          <p:nvPr/>
        </p:nvSpPr>
        <p:spPr>
          <a:xfrm>
            <a:off x="4876800" y="2946400"/>
            <a:ext cx="152400" cy="152400"/>
          </a:xfrm>
          <a:prstGeom prst="ellipse">
            <a:avLst/>
          </a:prstGeom>
          <a:solidFill>
            <a:schemeClr val="tx1">
              <a:lumMod val="50000"/>
              <a:lumOff val="50000"/>
            </a:schemeClr>
          </a:solidFill>
          <a:ln>
            <a:solidFill>
              <a:srgbClr val="CB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cxnSp>
        <p:nvCxnSpPr>
          <p:cNvPr id="16" name="Straight Connector 15"/>
          <p:cNvCxnSpPr>
            <a:cxnSpLocks noChangeShapeType="1"/>
            <a:stCxn id="9" idx="6"/>
            <a:endCxn id="15" idx="2"/>
          </p:cNvCxnSpPr>
          <p:nvPr/>
        </p:nvCxnSpPr>
        <p:spPr bwMode="auto">
          <a:xfrm flipV="1">
            <a:off x="1219200" y="3022600"/>
            <a:ext cx="3657600" cy="965200"/>
          </a:xfrm>
          <a:prstGeom prst="line">
            <a:avLst/>
          </a:prstGeom>
          <a:noFill/>
          <a:ln w="25400">
            <a:solidFill>
              <a:srgbClr val="7F7F7F"/>
            </a:solidFill>
            <a:round/>
            <a:headEnd/>
            <a:tailEnd/>
          </a:ln>
          <a:effectLst>
            <a:outerShdw dist="20000" dir="5400000" rotWithShape="0">
              <a:srgbClr val="808080">
                <a:alpha val="37999"/>
              </a:srgbClr>
            </a:outerShdw>
          </a:effectLst>
        </p:spPr>
      </p:cxnSp>
      <p:sp>
        <p:nvSpPr>
          <p:cNvPr id="20" name="Oval 19"/>
          <p:cNvSpPr/>
          <p:nvPr/>
        </p:nvSpPr>
        <p:spPr>
          <a:xfrm>
            <a:off x="1143000" y="3759200"/>
            <a:ext cx="152400" cy="152400"/>
          </a:xfrm>
          <a:prstGeom prst="ellipse">
            <a:avLst/>
          </a:prstGeom>
          <a:solidFill>
            <a:schemeClr val="tx1">
              <a:lumMod val="50000"/>
              <a:lumOff val="50000"/>
            </a:schemeClr>
          </a:solidFill>
          <a:ln>
            <a:solidFill>
              <a:srgbClr val="CB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21" name="Oval 20"/>
          <p:cNvSpPr/>
          <p:nvPr/>
        </p:nvSpPr>
        <p:spPr>
          <a:xfrm>
            <a:off x="1143000" y="3835400"/>
            <a:ext cx="152400" cy="152400"/>
          </a:xfrm>
          <a:prstGeom prst="ellipse">
            <a:avLst/>
          </a:prstGeom>
          <a:solidFill>
            <a:schemeClr val="tx1">
              <a:lumMod val="50000"/>
              <a:lumOff val="50000"/>
            </a:schemeClr>
          </a:solidFill>
          <a:ln>
            <a:solidFill>
              <a:srgbClr val="CB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22" name="Oval 21"/>
          <p:cNvSpPr/>
          <p:nvPr/>
        </p:nvSpPr>
        <p:spPr>
          <a:xfrm>
            <a:off x="2286000" y="30734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23" name="Oval 22"/>
          <p:cNvSpPr/>
          <p:nvPr/>
        </p:nvSpPr>
        <p:spPr>
          <a:xfrm>
            <a:off x="1447800" y="22352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24" name="Oval 23"/>
          <p:cNvSpPr/>
          <p:nvPr/>
        </p:nvSpPr>
        <p:spPr>
          <a:xfrm>
            <a:off x="1295400" y="25400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25" name="Oval 24"/>
          <p:cNvSpPr/>
          <p:nvPr/>
        </p:nvSpPr>
        <p:spPr>
          <a:xfrm>
            <a:off x="1524000" y="21590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26" name="Oval 25"/>
          <p:cNvSpPr/>
          <p:nvPr/>
        </p:nvSpPr>
        <p:spPr>
          <a:xfrm>
            <a:off x="5867400" y="39878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27" name="Oval 26"/>
          <p:cNvSpPr/>
          <p:nvPr/>
        </p:nvSpPr>
        <p:spPr>
          <a:xfrm>
            <a:off x="5638800" y="34544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28" name="Oval 27"/>
          <p:cNvSpPr/>
          <p:nvPr/>
        </p:nvSpPr>
        <p:spPr>
          <a:xfrm>
            <a:off x="5562600" y="34544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29" name="Oval 28"/>
          <p:cNvSpPr/>
          <p:nvPr/>
        </p:nvSpPr>
        <p:spPr>
          <a:xfrm>
            <a:off x="7391400" y="32258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30" name="Oval 29"/>
          <p:cNvSpPr/>
          <p:nvPr/>
        </p:nvSpPr>
        <p:spPr>
          <a:xfrm>
            <a:off x="7391400" y="41402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31" name="Oval 30"/>
          <p:cNvSpPr/>
          <p:nvPr/>
        </p:nvSpPr>
        <p:spPr>
          <a:xfrm>
            <a:off x="7315200" y="42926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32" name="Oval 31"/>
          <p:cNvSpPr/>
          <p:nvPr/>
        </p:nvSpPr>
        <p:spPr>
          <a:xfrm>
            <a:off x="6705600" y="51308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33" name="Oval 32"/>
          <p:cNvSpPr/>
          <p:nvPr/>
        </p:nvSpPr>
        <p:spPr>
          <a:xfrm>
            <a:off x="6781800" y="50546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34" name="Oval 33"/>
          <p:cNvSpPr/>
          <p:nvPr/>
        </p:nvSpPr>
        <p:spPr>
          <a:xfrm>
            <a:off x="7391400" y="33782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35" name="Oval 34"/>
          <p:cNvSpPr/>
          <p:nvPr/>
        </p:nvSpPr>
        <p:spPr>
          <a:xfrm>
            <a:off x="7467600" y="37592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36" name="Oval 35"/>
          <p:cNvSpPr/>
          <p:nvPr/>
        </p:nvSpPr>
        <p:spPr>
          <a:xfrm>
            <a:off x="7391400" y="27686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37" name="Oval 36"/>
          <p:cNvSpPr/>
          <p:nvPr/>
        </p:nvSpPr>
        <p:spPr>
          <a:xfrm>
            <a:off x="7467600" y="30734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38" name="Oval 37"/>
          <p:cNvSpPr/>
          <p:nvPr/>
        </p:nvSpPr>
        <p:spPr>
          <a:xfrm>
            <a:off x="7620000" y="31496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39" name="Oval 38"/>
          <p:cNvSpPr/>
          <p:nvPr/>
        </p:nvSpPr>
        <p:spPr>
          <a:xfrm>
            <a:off x="6934200" y="55880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40" name="Oval 39"/>
          <p:cNvSpPr/>
          <p:nvPr/>
        </p:nvSpPr>
        <p:spPr>
          <a:xfrm>
            <a:off x="7924800" y="29210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41" name="Oval 40"/>
          <p:cNvSpPr/>
          <p:nvPr/>
        </p:nvSpPr>
        <p:spPr>
          <a:xfrm>
            <a:off x="6858000" y="35306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42" name="Oval 41"/>
          <p:cNvSpPr/>
          <p:nvPr/>
        </p:nvSpPr>
        <p:spPr>
          <a:xfrm>
            <a:off x="1981200" y="22352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43" name="Oval 42"/>
          <p:cNvSpPr/>
          <p:nvPr/>
        </p:nvSpPr>
        <p:spPr>
          <a:xfrm>
            <a:off x="4495800" y="45974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44" name="Oval 43"/>
          <p:cNvSpPr/>
          <p:nvPr/>
        </p:nvSpPr>
        <p:spPr>
          <a:xfrm>
            <a:off x="4495800" y="40640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45" name="Oval 44"/>
          <p:cNvSpPr/>
          <p:nvPr/>
        </p:nvSpPr>
        <p:spPr>
          <a:xfrm>
            <a:off x="3276600" y="49784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46" name="Oval 45"/>
          <p:cNvSpPr/>
          <p:nvPr/>
        </p:nvSpPr>
        <p:spPr>
          <a:xfrm>
            <a:off x="3276600" y="49022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47" name="Oval 46"/>
          <p:cNvSpPr/>
          <p:nvPr/>
        </p:nvSpPr>
        <p:spPr>
          <a:xfrm>
            <a:off x="2362200" y="45212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48" name="Oval 47"/>
          <p:cNvSpPr/>
          <p:nvPr/>
        </p:nvSpPr>
        <p:spPr>
          <a:xfrm>
            <a:off x="3200400" y="39116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49" name="Oval 48"/>
          <p:cNvSpPr/>
          <p:nvPr/>
        </p:nvSpPr>
        <p:spPr>
          <a:xfrm>
            <a:off x="4114800" y="26162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50" name="Oval 49"/>
          <p:cNvSpPr/>
          <p:nvPr/>
        </p:nvSpPr>
        <p:spPr>
          <a:xfrm>
            <a:off x="6096000" y="31496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51" name="Oval 50"/>
          <p:cNvSpPr/>
          <p:nvPr/>
        </p:nvSpPr>
        <p:spPr>
          <a:xfrm>
            <a:off x="5943600" y="43688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52" name="Oval 51"/>
          <p:cNvSpPr/>
          <p:nvPr/>
        </p:nvSpPr>
        <p:spPr>
          <a:xfrm>
            <a:off x="5257800" y="55118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53" name="Oval 52"/>
          <p:cNvSpPr/>
          <p:nvPr/>
        </p:nvSpPr>
        <p:spPr>
          <a:xfrm>
            <a:off x="4114800" y="52832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54" name="Oval 53"/>
          <p:cNvSpPr/>
          <p:nvPr/>
        </p:nvSpPr>
        <p:spPr>
          <a:xfrm>
            <a:off x="4191000" y="53594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55" name="Oval 54"/>
          <p:cNvSpPr/>
          <p:nvPr/>
        </p:nvSpPr>
        <p:spPr>
          <a:xfrm>
            <a:off x="4343400" y="51308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56" name="Oval 55"/>
          <p:cNvSpPr/>
          <p:nvPr/>
        </p:nvSpPr>
        <p:spPr>
          <a:xfrm>
            <a:off x="4572000" y="55118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57" name="Oval 56"/>
          <p:cNvSpPr/>
          <p:nvPr/>
        </p:nvSpPr>
        <p:spPr>
          <a:xfrm>
            <a:off x="7543800" y="35306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58" name="Oval 57"/>
          <p:cNvSpPr/>
          <p:nvPr/>
        </p:nvSpPr>
        <p:spPr>
          <a:xfrm>
            <a:off x="7239000" y="37592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59" name="Oval 58"/>
          <p:cNvSpPr/>
          <p:nvPr/>
        </p:nvSpPr>
        <p:spPr>
          <a:xfrm>
            <a:off x="7543800" y="33020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60" name="Oval 59"/>
          <p:cNvSpPr/>
          <p:nvPr/>
        </p:nvSpPr>
        <p:spPr>
          <a:xfrm>
            <a:off x="7543800" y="31496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61" name="Oval 60"/>
          <p:cNvSpPr/>
          <p:nvPr/>
        </p:nvSpPr>
        <p:spPr>
          <a:xfrm>
            <a:off x="7848600" y="29210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62" name="Oval 61"/>
          <p:cNvSpPr/>
          <p:nvPr/>
        </p:nvSpPr>
        <p:spPr>
          <a:xfrm>
            <a:off x="7010400" y="35306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63" name="Oval 62"/>
          <p:cNvSpPr/>
          <p:nvPr/>
        </p:nvSpPr>
        <p:spPr>
          <a:xfrm>
            <a:off x="7239000" y="36830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64" name="Oval 63"/>
          <p:cNvSpPr/>
          <p:nvPr/>
        </p:nvSpPr>
        <p:spPr>
          <a:xfrm>
            <a:off x="7315200" y="39116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65" name="Oval 64"/>
          <p:cNvSpPr/>
          <p:nvPr/>
        </p:nvSpPr>
        <p:spPr>
          <a:xfrm>
            <a:off x="6781800" y="49022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66" name="Oval 65"/>
          <p:cNvSpPr/>
          <p:nvPr/>
        </p:nvSpPr>
        <p:spPr>
          <a:xfrm>
            <a:off x="4191000" y="26162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67" name="Oval 66"/>
          <p:cNvSpPr/>
          <p:nvPr/>
        </p:nvSpPr>
        <p:spPr>
          <a:xfrm>
            <a:off x="3352800" y="34290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68" name="Oval 67"/>
          <p:cNvSpPr/>
          <p:nvPr/>
        </p:nvSpPr>
        <p:spPr>
          <a:xfrm>
            <a:off x="2514600" y="39116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69" name="Oval 68"/>
          <p:cNvSpPr/>
          <p:nvPr/>
        </p:nvSpPr>
        <p:spPr>
          <a:xfrm>
            <a:off x="2590800" y="38354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70" name="Oval 69"/>
          <p:cNvSpPr/>
          <p:nvPr/>
        </p:nvSpPr>
        <p:spPr>
          <a:xfrm>
            <a:off x="3276600" y="39116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71" name="Oval 70"/>
          <p:cNvSpPr/>
          <p:nvPr/>
        </p:nvSpPr>
        <p:spPr>
          <a:xfrm>
            <a:off x="5181600" y="40640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72" name="Oval 71"/>
          <p:cNvSpPr/>
          <p:nvPr/>
        </p:nvSpPr>
        <p:spPr>
          <a:xfrm>
            <a:off x="5257800" y="40640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73" name="Oval 72"/>
          <p:cNvSpPr/>
          <p:nvPr/>
        </p:nvSpPr>
        <p:spPr>
          <a:xfrm>
            <a:off x="7315200" y="36068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74" name="Oval 73"/>
          <p:cNvSpPr/>
          <p:nvPr/>
        </p:nvSpPr>
        <p:spPr>
          <a:xfrm>
            <a:off x="7467600" y="32258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75" name="Oval 74"/>
          <p:cNvSpPr/>
          <p:nvPr/>
        </p:nvSpPr>
        <p:spPr>
          <a:xfrm>
            <a:off x="7391400" y="32258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76" name="Oval 75"/>
          <p:cNvSpPr/>
          <p:nvPr/>
        </p:nvSpPr>
        <p:spPr>
          <a:xfrm>
            <a:off x="5562600" y="33020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77" name="Oval 76"/>
          <p:cNvSpPr/>
          <p:nvPr/>
        </p:nvSpPr>
        <p:spPr>
          <a:xfrm>
            <a:off x="5638800" y="35306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78" name="Oval 77"/>
          <p:cNvSpPr/>
          <p:nvPr/>
        </p:nvSpPr>
        <p:spPr>
          <a:xfrm>
            <a:off x="5943600" y="35306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79" name="Oval 78"/>
          <p:cNvSpPr/>
          <p:nvPr/>
        </p:nvSpPr>
        <p:spPr>
          <a:xfrm>
            <a:off x="5943600" y="34544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80" name="Oval 79"/>
          <p:cNvSpPr/>
          <p:nvPr/>
        </p:nvSpPr>
        <p:spPr>
          <a:xfrm>
            <a:off x="5943600" y="39116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81" name="Oval 80"/>
          <p:cNvSpPr/>
          <p:nvPr/>
        </p:nvSpPr>
        <p:spPr>
          <a:xfrm>
            <a:off x="5943600" y="51308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82" name="Oval 81"/>
          <p:cNvSpPr/>
          <p:nvPr/>
        </p:nvSpPr>
        <p:spPr>
          <a:xfrm>
            <a:off x="4343400" y="36068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83" name="Oval 82"/>
          <p:cNvSpPr/>
          <p:nvPr/>
        </p:nvSpPr>
        <p:spPr>
          <a:xfrm>
            <a:off x="7086600" y="58166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84" name="Oval 83"/>
          <p:cNvSpPr/>
          <p:nvPr/>
        </p:nvSpPr>
        <p:spPr>
          <a:xfrm>
            <a:off x="7162800" y="58928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85" name="Oval 84"/>
          <p:cNvSpPr/>
          <p:nvPr/>
        </p:nvSpPr>
        <p:spPr>
          <a:xfrm>
            <a:off x="6934200" y="56642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86" name="Oval 85"/>
          <p:cNvSpPr/>
          <p:nvPr/>
        </p:nvSpPr>
        <p:spPr>
          <a:xfrm>
            <a:off x="6324600" y="53594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87" name="Oval 86"/>
          <p:cNvSpPr/>
          <p:nvPr/>
        </p:nvSpPr>
        <p:spPr>
          <a:xfrm>
            <a:off x="7010400" y="46736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88" name="Oval 87"/>
          <p:cNvSpPr/>
          <p:nvPr/>
        </p:nvSpPr>
        <p:spPr>
          <a:xfrm>
            <a:off x="7086600" y="45974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89" name="Oval 88"/>
          <p:cNvSpPr/>
          <p:nvPr/>
        </p:nvSpPr>
        <p:spPr>
          <a:xfrm>
            <a:off x="7239000" y="41402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90" name="Oval 89"/>
          <p:cNvSpPr/>
          <p:nvPr/>
        </p:nvSpPr>
        <p:spPr>
          <a:xfrm>
            <a:off x="7162800" y="42926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91" name="Oval 90"/>
          <p:cNvSpPr/>
          <p:nvPr/>
        </p:nvSpPr>
        <p:spPr>
          <a:xfrm>
            <a:off x="7315200" y="43688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92" name="Oval 91"/>
          <p:cNvSpPr/>
          <p:nvPr/>
        </p:nvSpPr>
        <p:spPr>
          <a:xfrm>
            <a:off x="2514600" y="45974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93" name="Oval 92"/>
          <p:cNvSpPr/>
          <p:nvPr/>
        </p:nvSpPr>
        <p:spPr>
          <a:xfrm>
            <a:off x="5943600" y="44450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94" name="Oval 93"/>
          <p:cNvSpPr/>
          <p:nvPr/>
        </p:nvSpPr>
        <p:spPr>
          <a:xfrm>
            <a:off x="1828800" y="38354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95" name="Oval 94"/>
          <p:cNvSpPr/>
          <p:nvPr/>
        </p:nvSpPr>
        <p:spPr>
          <a:xfrm>
            <a:off x="1447800" y="35306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96" name="Oval 95"/>
          <p:cNvSpPr/>
          <p:nvPr/>
        </p:nvSpPr>
        <p:spPr>
          <a:xfrm>
            <a:off x="3200400" y="36830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97" name="Oval 96"/>
          <p:cNvSpPr/>
          <p:nvPr/>
        </p:nvSpPr>
        <p:spPr>
          <a:xfrm>
            <a:off x="4267200" y="51308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98" name="Oval 97"/>
          <p:cNvSpPr/>
          <p:nvPr/>
        </p:nvSpPr>
        <p:spPr>
          <a:xfrm>
            <a:off x="1066800" y="29210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99" name="Oval 98"/>
          <p:cNvSpPr/>
          <p:nvPr/>
        </p:nvSpPr>
        <p:spPr>
          <a:xfrm>
            <a:off x="1752600" y="46736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00" name="Oval 99"/>
          <p:cNvSpPr/>
          <p:nvPr/>
        </p:nvSpPr>
        <p:spPr>
          <a:xfrm>
            <a:off x="1828800" y="47498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01" name="Oval 100"/>
          <p:cNvSpPr/>
          <p:nvPr/>
        </p:nvSpPr>
        <p:spPr>
          <a:xfrm>
            <a:off x="1752600" y="47498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02" name="Oval 101"/>
          <p:cNvSpPr/>
          <p:nvPr/>
        </p:nvSpPr>
        <p:spPr>
          <a:xfrm>
            <a:off x="3124200" y="26162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03" name="Oval 102"/>
          <p:cNvSpPr/>
          <p:nvPr/>
        </p:nvSpPr>
        <p:spPr>
          <a:xfrm>
            <a:off x="6019800" y="34544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04" name="Oval 103"/>
          <p:cNvSpPr/>
          <p:nvPr/>
        </p:nvSpPr>
        <p:spPr>
          <a:xfrm>
            <a:off x="6934200" y="45974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05" name="Oval 104"/>
          <p:cNvSpPr/>
          <p:nvPr/>
        </p:nvSpPr>
        <p:spPr>
          <a:xfrm>
            <a:off x="7010400" y="42164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06" name="Oval 105"/>
          <p:cNvSpPr/>
          <p:nvPr/>
        </p:nvSpPr>
        <p:spPr>
          <a:xfrm>
            <a:off x="7696200" y="29210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07" name="Oval 106"/>
          <p:cNvSpPr/>
          <p:nvPr/>
        </p:nvSpPr>
        <p:spPr>
          <a:xfrm>
            <a:off x="7924800" y="23876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08" name="Oval 107"/>
          <p:cNvSpPr/>
          <p:nvPr/>
        </p:nvSpPr>
        <p:spPr>
          <a:xfrm>
            <a:off x="7772400" y="29972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09" name="Oval 108"/>
          <p:cNvSpPr/>
          <p:nvPr/>
        </p:nvSpPr>
        <p:spPr>
          <a:xfrm>
            <a:off x="7315200" y="33020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10" name="Oval 109"/>
          <p:cNvSpPr/>
          <p:nvPr/>
        </p:nvSpPr>
        <p:spPr>
          <a:xfrm>
            <a:off x="7239000" y="42926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11" name="Oval 110"/>
          <p:cNvSpPr/>
          <p:nvPr/>
        </p:nvSpPr>
        <p:spPr>
          <a:xfrm>
            <a:off x="6629400" y="50546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12" name="Oval 111"/>
          <p:cNvSpPr/>
          <p:nvPr/>
        </p:nvSpPr>
        <p:spPr>
          <a:xfrm>
            <a:off x="2971800" y="46736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13" name="Oval 112"/>
          <p:cNvSpPr/>
          <p:nvPr/>
        </p:nvSpPr>
        <p:spPr>
          <a:xfrm>
            <a:off x="914400" y="33020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14" name="Oval 113"/>
          <p:cNvSpPr/>
          <p:nvPr/>
        </p:nvSpPr>
        <p:spPr>
          <a:xfrm>
            <a:off x="1219200" y="42926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1372" name="Rectangle 3"/>
          <p:cNvSpPr txBox="1">
            <a:spLocks noChangeArrowheads="1"/>
          </p:cNvSpPr>
          <p:nvPr/>
        </p:nvSpPr>
        <p:spPr bwMode="auto">
          <a:xfrm>
            <a:off x="457200" y="1143000"/>
            <a:ext cx="8153400" cy="914400"/>
          </a:xfrm>
          <a:prstGeom prst="rect">
            <a:avLst/>
          </a:prstGeom>
          <a:noFill/>
          <a:ln w="9525">
            <a:noFill/>
            <a:miter lim="800000"/>
            <a:headEnd/>
            <a:tailEnd/>
          </a:ln>
        </p:spPr>
        <p:txBody>
          <a:bodyPr/>
          <a:lstStyle/>
          <a:p>
            <a:pPr>
              <a:spcAft>
                <a:spcPts val="600"/>
              </a:spcAft>
            </a:pPr>
            <a:r>
              <a:rPr lang="en-US" sz="1600" dirty="0" err="1" smtClean="0">
                <a:latin typeface="Myriad Pro"/>
                <a:cs typeface="Myriad Pro"/>
              </a:rPr>
              <a:t>Hyoumanity</a:t>
            </a:r>
            <a:r>
              <a:rPr lang="en-US" sz="1600" dirty="0" smtClean="0">
                <a:latin typeface="Myriad Pro"/>
                <a:cs typeface="Myriad Pro"/>
              </a:rPr>
              <a:t> flips diagnostic search around, giving doctors the mechanism and incentive to find the patients who they can help.</a:t>
            </a:r>
          </a:p>
          <a:p>
            <a:pPr>
              <a:spcAft>
                <a:spcPts val="600"/>
              </a:spcAft>
              <a:buFont typeface="Wingdings" pitchFamily="-112" charset="2"/>
              <a:buNone/>
            </a:pPr>
            <a:endParaRPr lang="en-US" sz="1600" dirty="0">
              <a:latin typeface="Myriad Pro"/>
              <a:cs typeface="Myriad Pro"/>
            </a:endParaRPr>
          </a:p>
          <a:p>
            <a:pPr>
              <a:spcAft>
                <a:spcPts val="600"/>
              </a:spcAft>
              <a:buFont typeface="Wingdings" pitchFamily="-112" charset="2"/>
              <a:buNone/>
            </a:pPr>
            <a:endParaRPr lang="en-US" sz="1600" dirty="0">
              <a:latin typeface="Myriad Pro"/>
              <a:cs typeface="Myriad Pro"/>
            </a:endParaRPr>
          </a:p>
        </p:txBody>
      </p:sp>
      <p:sp>
        <p:nvSpPr>
          <p:cNvPr id="115" name="Oval 114"/>
          <p:cNvSpPr/>
          <p:nvPr/>
        </p:nvSpPr>
        <p:spPr>
          <a:xfrm>
            <a:off x="457200" y="6019800"/>
            <a:ext cx="152400" cy="152400"/>
          </a:xfrm>
          <a:prstGeom prst="ellipse">
            <a:avLst/>
          </a:prstGeom>
          <a:solidFill>
            <a:srgbClr val="CB0000"/>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16" name="Oval 115"/>
          <p:cNvSpPr/>
          <p:nvPr/>
        </p:nvSpPr>
        <p:spPr>
          <a:xfrm>
            <a:off x="457200" y="5791200"/>
            <a:ext cx="152400" cy="152400"/>
          </a:xfrm>
          <a:prstGeom prst="ellipse">
            <a:avLst/>
          </a:prstGeom>
          <a:solidFill>
            <a:schemeClr val="tx1">
              <a:lumMod val="50000"/>
              <a:lumOff val="50000"/>
            </a:schemeClr>
          </a:solidFill>
          <a:ln>
            <a:solidFill>
              <a:srgbClr val="CB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1375" name="Rectangle 3"/>
          <p:cNvSpPr txBox="1">
            <a:spLocks noChangeArrowheads="1"/>
          </p:cNvSpPr>
          <p:nvPr/>
        </p:nvSpPr>
        <p:spPr bwMode="auto">
          <a:xfrm>
            <a:off x="609600" y="5702300"/>
            <a:ext cx="2819400" cy="381000"/>
          </a:xfrm>
          <a:prstGeom prst="rect">
            <a:avLst/>
          </a:prstGeom>
          <a:noFill/>
          <a:ln w="9525">
            <a:noFill/>
            <a:miter lim="800000"/>
            <a:headEnd/>
            <a:tailEnd/>
          </a:ln>
        </p:spPr>
        <p:txBody>
          <a:bodyPr/>
          <a:lstStyle/>
          <a:p>
            <a:pPr>
              <a:spcAft>
                <a:spcPts val="600"/>
              </a:spcAft>
              <a:buFont typeface="Wingdings" pitchFamily="-112" charset="2"/>
              <a:buNone/>
            </a:pPr>
            <a:r>
              <a:rPr lang="en-US" sz="1400" dirty="0">
                <a:solidFill>
                  <a:srgbClr val="000000"/>
                </a:solidFill>
                <a:latin typeface="Myriad Pro"/>
                <a:cs typeface="Myriad Pro"/>
              </a:rPr>
              <a:t>Traditional reach of patient search </a:t>
            </a:r>
          </a:p>
          <a:p>
            <a:pPr>
              <a:spcAft>
                <a:spcPts val="600"/>
              </a:spcAft>
              <a:buFont typeface="Wingdings" pitchFamily="-112" charset="2"/>
              <a:buNone/>
            </a:pPr>
            <a:endParaRPr lang="en-US" sz="1200" dirty="0">
              <a:solidFill>
                <a:srgbClr val="000000"/>
              </a:solidFill>
              <a:latin typeface="Myriad Pro"/>
              <a:cs typeface="Myriad Pro"/>
            </a:endParaRPr>
          </a:p>
        </p:txBody>
      </p:sp>
      <p:sp>
        <p:nvSpPr>
          <p:cNvPr id="11376" name="Rectangle 3"/>
          <p:cNvSpPr txBox="1">
            <a:spLocks noChangeArrowheads="1"/>
          </p:cNvSpPr>
          <p:nvPr/>
        </p:nvSpPr>
        <p:spPr bwMode="auto">
          <a:xfrm>
            <a:off x="609600" y="5918200"/>
            <a:ext cx="2819400" cy="381000"/>
          </a:xfrm>
          <a:prstGeom prst="rect">
            <a:avLst/>
          </a:prstGeom>
          <a:noFill/>
          <a:ln w="9525">
            <a:noFill/>
            <a:miter lim="800000"/>
            <a:headEnd/>
            <a:tailEnd/>
          </a:ln>
        </p:spPr>
        <p:txBody>
          <a:bodyPr/>
          <a:lstStyle/>
          <a:p>
            <a:pPr>
              <a:spcAft>
                <a:spcPts val="600"/>
              </a:spcAft>
              <a:buFont typeface="Wingdings" pitchFamily="-112" charset="2"/>
              <a:buNone/>
            </a:pPr>
            <a:r>
              <a:rPr lang="en-US" sz="1400" dirty="0">
                <a:solidFill>
                  <a:srgbClr val="000000"/>
                </a:solidFill>
                <a:latin typeface="Myriad Pro"/>
                <a:cs typeface="Myriad Pro"/>
              </a:rPr>
              <a:t>Potential </a:t>
            </a:r>
            <a:r>
              <a:rPr lang="en-US" sz="1400" dirty="0" err="1">
                <a:solidFill>
                  <a:srgbClr val="000000"/>
                </a:solidFill>
                <a:latin typeface="Myriad Pro"/>
                <a:cs typeface="Myriad Pro"/>
              </a:rPr>
              <a:t>Hyoumanity</a:t>
            </a:r>
            <a:r>
              <a:rPr lang="en-US" sz="1400" dirty="0">
                <a:solidFill>
                  <a:srgbClr val="000000"/>
                </a:solidFill>
                <a:latin typeface="Myriad Pro"/>
                <a:cs typeface="Myriad Pro"/>
              </a:rPr>
              <a:t> reach</a:t>
            </a:r>
          </a:p>
          <a:p>
            <a:pPr>
              <a:spcAft>
                <a:spcPts val="600"/>
              </a:spcAft>
              <a:buFont typeface="Wingdings" pitchFamily="-112" charset="2"/>
              <a:buNone/>
            </a:pPr>
            <a:endParaRPr lang="en-US" sz="1200" dirty="0">
              <a:solidFill>
                <a:srgbClr val="000000"/>
              </a:solidFill>
              <a:latin typeface="Myriad Pro"/>
              <a:cs typeface="Myriad Pro"/>
            </a:endParaRPr>
          </a:p>
        </p:txBody>
      </p:sp>
      <p:sp>
        <p:nvSpPr>
          <p:cNvPr id="119" name="Rectangle 118"/>
          <p:cNvSpPr/>
          <p:nvPr/>
        </p:nvSpPr>
        <p:spPr>
          <a:xfrm>
            <a:off x="304800" y="5651500"/>
            <a:ext cx="3048000" cy="685800"/>
          </a:xfrm>
          <a:prstGeom prst="rect">
            <a:avLst/>
          </a:prstGeom>
          <a:no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18" name="Title 117"/>
          <p:cNvSpPr>
            <a:spLocks noGrp="1"/>
          </p:cNvSpPr>
          <p:nvPr>
            <p:ph type="title" idx="4294967295"/>
          </p:nvPr>
        </p:nvSpPr>
        <p:spPr/>
        <p:txBody>
          <a:bodyPr/>
          <a:lstStyle/>
          <a:p>
            <a:r>
              <a:rPr lang="en-US" dirty="0" smtClean="0">
                <a:latin typeface="NeoSans"/>
                <a:cs typeface="NeoSans"/>
              </a:rPr>
              <a:t>How </a:t>
            </a:r>
            <a:r>
              <a:rPr lang="en-US" dirty="0" err="1" smtClean="0">
                <a:latin typeface="NeoSans"/>
                <a:cs typeface="NeoSans"/>
              </a:rPr>
              <a:t>H</a:t>
            </a:r>
            <a:r>
              <a:rPr lang="en-US" dirty="0" err="1" smtClean="0">
                <a:latin typeface="NeoSans Medium"/>
                <a:cs typeface="NeoSans Medium"/>
              </a:rPr>
              <a:t>you</a:t>
            </a:r>
            <a:r>
              <a:rPr lang="en-US" dirty="0" err="1" smtClean="0">
                <a:latin typeface="NeoSans"/>
                <a:cs typeface="NeoSans"/>
              </a:rPr>
              <a:t>manity</a:t>
            </a:r>
            <a:r>
              <a:rPr lang="en-US" dirty="0" smtClean="0">
                <a:latin typeface="NeoSans"/>
                <a:cs typeface="NeoSans"/>
              </a:rPr>
              <a:t> Works</a:t>
            </a:r>
            <a:endParaRPr lang="en-US" dirty="0">
              <a:latin typeface="NeoSans"/>
              <a:cs typeface="Neo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p:stCondLst>
                              <p:cond delay="100"/>
                            </p:stCondLst>
                            <p:childTnLst>
                              <p:par>
                                <p:cTn id="11" presetID="1" presetClass="entr" presetSubtype="0" fill="hold" grpId="0" nodeType="afterEffect">
                                  <p:stCondLst>
                                    <p:cond delay="1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200"/>
                            </p:stCondLst>
                            <p:childTnLst>
                              <p:par>
                                <p:cTn id="14" presetID="1" presetClass="entr" presetSubtype="0" fill="hold" grpId="0" nodeType="afterEffect">
                                  <p:stCondLst>
                                    <p:cond delay="10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300"/>
                            </p:stCondLst>
                            <p:childTnLst>
                              <p:par>
                                <p:cTn id="17" presetID="1" presetClass="entr" presetSubtype="0" fill="hold" grpId="0" nodeType="afterEffect">
                                  <p:stCondLst>
                                    <p:cond delay="10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400"/>
                            </p:stCondLst>
                            <p:childTnLst>
                              <p:par>
                                <p:cTn id="20" presetID="1" presetClass="entr" presetSubtype="0" fill="hold" grpId="0" nodeType="afterEffect">
                                  <p:stCondLst>
                                    <p:cond delay="10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1" nodeType="afterEffect">
                                  <p:stCondLst>
                                    <p:cond delay="10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1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1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0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7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9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81"/>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64"/>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5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01"/>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06"/>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71"/>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14"/>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89"/>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82"/>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59"/>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25"/>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88"/>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65"/>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73"/>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29"/>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83"/>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49"/>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45"/>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84"/>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09"/>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90"/>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08"/>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111"/>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00"/>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91"/>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85"/>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93"/>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98"/>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07"/>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110"/>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57"/>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66"/>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99"/>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42"/>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102"/>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74"/>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67"/>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23"/>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32"/>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95"/>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05"/>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103"/>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38"/>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21"/>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24"/>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40"/>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47"/>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30"/>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86"/>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34"/>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5" grpId="0" animBg="1"/>
      <p:bldP spid="20" grpId="0" animBg="1"/>
      <p:bldP spid="21" grpId="0" animBg="1"/>
      <p:bldP spid="21" grpId="1"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latin typeface="NeoSans"/>
                <a:cs typeface="NeoSans"/>
              </a:rPr>
              <a:t>User Experience: Initial Findings</a:t>
            </a:r>
          </a:p>
        </p:txBody>
      </p:sp>
      <p:sp>
        <p:nvSpPr>
          <p:cNvPr id="24579" name="Rectangle 3"/>
          <p:cNvSpPr txBox="1">
            <a:spLocks noChangeArrowheads="1"/>
          </p:cNvSpPr>
          <p:nvPr/>
        </p:nvSpPr>
        <p:spPr bwMode="auto">
          <a:xfrm>
            <a:off x="457200" y="1524000"/>
            <a:ext cx="3886200" cy="5029200"/>
          </a:xfrm>
          <a:prstGeom prst="rect">
            <a:avLst/>
          </a:prstGeom>
          <a:noFill/>
          <a:ln w="9525">
            <a:solidFill>
              <a:schemeClr val="bg2"/>
            </a:solidFill>
            <a:miter lim="800000"/>
            <a:headEnd/>
            <a:tailEnd/>
          </a:ln>
        </p:spPr>
        <p:txBody>
          <a:bodyPr/>
          <a:lstStyle/>
          <a:p>
            <a:pPr marL="177800" lvl="1" indent="-177800">
              <a:lnSpc>
                <a:spcPct val="90000"/>
              </a:lnSpc>
              <a:spcAft>
                <a:spcPts val="500"/>
              </a:spcAft>
              <a:buFont typeface="Arial" charset="0"/>
              <a:buChar char="•"/>
            </a:pPr>
            <a:r>
              <a:rPr lang="en-US" sz="1600" dirty="0">
                <a:latin typeface="Myriad Pro"/>
                <a:cs typeface="Myriad Pro"/>
              </a:rPr>
              <a:t>33% of doctors surveyed said they were “somewhat likely” or “very likely” to participate</a:t>
            </a:r>
          </a:p>
          <a:p>
            <a:pPr marL="177800" lvl="1" indent="-177800">
              <a:lnSpc>
                <a:spcPct val="90000"/>
              </a:lnSpc>
              <a:spcAft>
                <a:spcPts val="500"/>
              </a:spcAft>
              <a:buFont typeface="Arial" charset="0"/>
              <a:buChar char="•"/>
            </a:pPr>
            <a:endParaRPr lang="en-US" sz="1600" dirty="0">
              <a:latin typeface="Myriad Pro"/>
              <a:cs typeface="Myriad Pro"/>
            </a:endParaRPr>
          </a:p>
          <a:p>
            <a:pPr marL="177800" lvl="1" indent="-177800">
              <a:lnSpc>
                <a:spcPct val="90000"/>
              </a:lnSpc>
              <a:spcAft>
                <a:spcPts val="500"/>
              </a:spcAft>
              <a:buFont typeface="Arial" charset="0"/>
              <a:buChar char="•"/>
            </a:pPr>
            <a:r>
              <a:rPr lang="en-US" sz="1600" dirty="0">
                <a:latin typeface="Myriad Pro"/>
                <a:cs typeface="Myriad Pro"/>
              </a:rPr>
              <a:t>53% said that diagnosis can be done remotely “sometimes” or “in many cases”</a:t>
            </a:r>
            <a:endParaRPr lang="en-US" sz="1600" dirty="0" smtClean="0">
              <a:latin typeface="Myriad Pro"/>
              <a:cs typeface="Myriad Pro"/>
            </a:endParaRPr>
          </a:p>
          <a:p>
            <a:pPr marL="177800" lvl="1" indent="-177800">
              <a:lnSpc>
                <a:spcPct val="90000"/>
              </a:lnSpc>
              <a:spcAft>
                <a:spcPts val="500"/>
              </a:spcAft>
              <a:buFont typeface="Arial" charset="0"/>
              <a:buChar char="•"/>
            </a:pPr>
            <a:endParaRPr lang="en-US" sz="1600" dirty="0" smtClean="0">
              <a:latin typeface="Myriad Pro"/>
              <a:cs typeface="Myriad Pro"/>
            </a:endParaRPr>
          </a:p>
          <a:p>
            <a:pPr marL="177800" lvl="1" indent="-177800">
              <a:lnSpc>
                <a:spcPct val="90000"/>
              </a:lnSpc>
              <a:spcAft>
                <a:spcPts val="500"/>
              </a:spcAft>
              <a:buFont typeface="Arial" charset="0"/>
              <a:buChar char="•"/>
            </a:pPr>
            <a:r>
              <a:rPr lang="en-US" sz="1600" dirty="0" smtClean="0">
                <a:latin typeface="Myriad Pro"/>
                <a:cs typeface="Myriad Pro"/>
              </a:rPr>
              <a:t>Reasons for participation include Opportunity to help patients (80%), Financial reward (73%), and Intellectual challenge (60%)</a:t>
            </a:r>
            <a:endParaRPr lang="en-US" sz="1600" dirty="0" smtClean="0">
              <a:latin typeface="Myriad Pro"/>
              <a:cs typeface="Myriad Pro"/>
            </a:endParaRPr>
          </a:p>
          <a:p>
            <a:pPr marL="177800" lvl="1" indent="-177800">
              <a:lnSpc>
                <a:spcPct val="90000"/>
              </a:lnSpc>
              <a:spcAft>
                <a:spcPts val="500"/>
              </a:spcAft>
              <a:buFont typeface="Arial" charset="0"/>
              <a:buChar char="•"/>
            </a:pPr>
            <a:endParaRPr lang="en-US" sz="1600" dirty="0" smtClean="0">
              <a:latin typeface="Myriad Pro"/>
              <a:cs typeface="Myriad Pro"/>
            </a:endParaRPr>
          </a:p>
          <a:p>
            <a:pPr marL="177800" lvl="1" indent="-177800">
              <a:lnSpc>
                <a:spcPct val="90000"/>
              </a:lnSpc>
              <a:spcAft>
                <a:spcPts val="500"/>
              </a:spcAft>
              <a:buFont typeface="Arial" charset="0"/>
              <a:buChar char="•"/>
            </a:pPr>
            <a:r>
              <a:rPr lang="en-US" sz="1600" dirty="0">
                <a:latin typeface="Myriad Pro"/>
                <a:cs typeface="Myriad Pro"/>
              </a:rPr>
              <a:t>47% said they would be “not at all” or “slightly” concerned about liability</a:t>
            </a:r>
            <a:endParaRPr lang="en-US" sz="1600" dirty="0" smtClean="0">
              <a:latin typeface="Myriad Pro"/>
              <a:cs typeface="Myriad Pro"/>
            </a:endParaRPr>
          </a:p>
          <a:p>
            <a:pPr marL="177800" lvl="1" indent="-177800">
              <a:lnSpc>
                <a:spcPct val="90000"/>
              </a:lnSpc>
              <a:spcAft>
                <a:spcPts val="500"/>
              </a:spcAft>
            </a:pPr>
            <a:endParaRPr lang="en-US" sz="1600" dirty="0" smtClean="0">
              <a:latin typeface="Myriad Pro"/>
              <a:cs typeface="Myriad Pro"/>
            </a:endParaRPr>
          </a:p>
          <a:p>
            <a:pPr marL="177800" lvl="1" indent="-177800">
              <a:lnSpc>
                <a:spcPct val="90000"/>
              </a:lnSpc>
              <a:spcAft>
                <a:spcPts val="500"/>
              </a:spcAft>
              <a:buFont typeface="Arial" charset="0"/>
              <a:buChar char="•"/>
            </a:pPr>
            <a:r>
              <a:rPr lang="en-US" sz="1600" dirty="0">
                <a:latin typeface="Myriad Pro"/>
                <a:cs typeface="Myriad Pro"/>
              </a:rPr>
              <a:t>80% said that a reward of $5,000 or less would be sufficient for them to spend 30-60 minutes evaluating a case</a:t>
            </a:r>
          </a:p>
          <a:p>
            <a:pPr marL="177800" lvl="1" indent="-177800">
              <a:lnSpc>
                <a:spcPct val="90000"/>
              </a:lnSpc>
              <a:spcAft>
                <a:spcPts val="500"/>
              </a:spcAft>
              <a:buFont typeface="Arial" charset="0"/>
              <a:buChar char="•"/>
            </a:pPr>
            <a:endParaRPr lang="en-US" sz="1600" b="1" dirty="0">
              <a:latin typeface="Myriad Pro"/>
              <a:cs typeface="Myriad Pro"/>
            </a:endParaRPr>
          </a:p>
        </p:txBody>
      </p:sp>
      <p:sp>
        <p:nvSpPr>
          <p:cNvPr id="24580" name="Rectangle 3"/>
          <p:cNvSpPr txBox="1">
            <a:spLocks noChangeArrowheads="1"/>
          </p:cNvSpPr>
          <p:nvPr/>
        </p:nvSpPr>
        <p:spPr bwMode="auto">
          <a:xfrm>
            <a:off x="4876800" y="1524000"/>
            <a:ext cx="3886200" cy="5029200"/>
          </a:xfrm>
          <a:prstGeom prst="rect">
            <a:avLst/>
          </a:prstGeom>
          <a:noFill/>
          <a:ln w="9525">
            <a:solidFill>
              <a:schemeClr val="bg2"/>
            </a:solidFill>
            <a:miter lim="800000"/>
            <a:headEnd/>
            <a:tailEnd/>
          </a:ln>
        </p:spPr>
        <p:txBody>
          <a:bodyPr/>
          <a:lstStyle/>
          <a:p>
            <a:pPr marL="177800" lvl="1" indent="-177800">
              <a:lnSpc>
                <a:spcPct val="90000"/>
              </a:lnSpc>
              <a:spcAft>
                <a:spcPts val="500"/>
              </a:spcAft>
              <a:buFont typeface="Arial" charset="0"/>
              <a:buChar char="•"/>
            </a:pPr>
            <a:r>
              <a:rPr lang="en-US" sz="1600" dirty="0" smtClean="0">
                <a:latin typeface="Myriad Pro"/>
                <a:cs typeface="Myriad Pro"/>
              </a:rPr>
              <a:t>90% would be at least “somewhat likely” to use an online tool to assist with diagnosis</a:t>
            </a:r>
            <a:endParaRPr lang="en-US" sz="1600" dirty="0" smtClean="0">
              <a:latin typeface="Myriad Pro"/>
              <a:cs typeface="Myriad Pro"/>
            </a:endParaRPr>
          </a:p>
          <a:p>
            <a:pPr marL="177800" lvl="1" indent="-177800">
              <a:lnSpc>
                <a:spcPct val="90000"/>
              </a:lnSpc>
              <a:spcAft>
                <a:spcPts val="500"/>
              </a:spcAft>
            </a:pPr>
            <a:endParaRPr lang="en-US" sz="1600" dirty="0" smtClean="0">
              <a:latin typeface="Myriad Pro"/>
              <a:cs typeface="Myriad Pro"/>
            </a:endParaRPr>
          </a:p>
          <a:p>
            <a:pPr marL="177800" lvl="1" indent="-177800">
              <a:lnSpc>
                <a:spcPct val="90000"/>
              </a:lnSpc>
              <a:spcAft>
                <a:spcPts val="500"/>
              </a:spcAft>
              <a:buFont typeface="Arial" charset="0"/>
              <a:buChar char="•"/>
            </a:pPr>
            <a:r>
              <a:rPr lang="en-US" sz="1600" dirty="0" smtClean="0">
                <a:latin typeface="Myriad Pro"/>
                <a:cs typeface="Myriad Pro"/>
              </a:rPr>
              <a:t>40</a:t>
            </a:r>
            <a:r>
              <a:rPr lang="en-US" sz="1600" dirty="0">
                <a:latin typeface="Myriad Pro"/>
                <a:cs typeface="Myriad Pro"/>
              </a:rPr>
              <a:t>% of patients indicated that they have been undiagnosed for 1-2 years, with an additional 40% saying &gt;3 years</a:t>
            </a:r>
          </a:p>
          <a:p>
            <a:pPr marL="177800" lvl="1" indent="-177800">
              <a:lnSpc>
                <a:spcPct val="90000"/>
              </a:lnSpc>
              <a:spcAft>
                <a:spcPts val="500"/>
              </a:spcAft>
              <a:buFont typeface="Arial" charset="0"/>
              <a:buChar char="•"/>
            </a:pPr>
            <a:endParaRPr lang="en-US" sz="1600" dirty="0">
              <a:latin typeface="Myriad Pro"/>
              <a:cs typeface="Myriad Pro"/>
            </a:endParaRPr>
          </a:p>
          <a:p>
            <a:pPr marL="177800" lvl="1" indent="-177800">
              <a:lnSpc>
                <a:spcPct val="90000"/>
              </a:lnSpc>
              <a:spcAft>
                <a:spcPts val="500"/>
              </a:spcAft>
              <a:buFont typeface="Arial" charset="0"/>
              <a:buChar char="•"/>
            </a:pPr>
            <a:r>
              <a:rPr lang="en-US" sz="1600" dirty="0">
                <a:latin typeface="Myriad Pro"/>
                <a:cs typeface="Myriad Pro"/>
              </a:rPr>
              <a:t>70% of these patients have seen at least 10 doctors during this time</a:t>
            </a:r>
            <a:endParaRPr lang="en-US" sz="1600" dirty="0" smtClean="0">
              <a:latin typeface="Myriad Pro"/>
              <a:cs typeface="Myriad Pro"/>
            </a:endParaRPr>
          </a:p>
          <a:p>
            <a:pPr marL="177800" lvl="1" indent="-177800">
              <a:lnSpc>
                <a:spcPct val="90000"/>
              </a:lnSpc>
              <a:spcAft>
                <a:spcPts val="500"/>
              </a:spcAft>
            </a:pPr>
            <a:endParaRPr lang="en-US" sz="1600" dirty="0" smtClean="0">
              <a:latin typeface="Myriad Pro"/>
              <a:cs typeface="Myriad Pro"/>
            </a:endParaRPr>
          </a:p>
          <a:p>
            <a:pPr marL="177800" lvl="1" indent="-177800">
              <a:lnSpc>
                <a:spcPct val="90000"/>
              </a:lnSpc>
              <a:spcAft>
                <a:spcPts val="500"/>
              </a:spcAft>
              <a:buFont typeface="Arial" charset="0"/>
              <a:buChar char="•"/>
            </a:pPr>
            <a:r>
              <a:rPr lang="en-US" sz="1600" dirty="0">
                <a:latin typeface="Myriad Pro"/>
                <a:cs typeface="Myriad Pro"/>
              </a:rPr>
              <a:t>60% said they would offer at least $5,000 for a correct diagnosis, with 30% indicating they would offer &gt;$100,000</a:t>
            </a:r>
          </a:p>
          <a:p>
            <a:pPr marL="177800" lvl="1" indent="-177800">
              <a:lnSpc>
                <a:spcPct val="90000"/>
              </a:lnSpc>
              <a:spcAft>
                <a:spcPts val="500"/>
              </a:spcAft>
              <a:buFont typeface="Arial" charset="0"/>
              <a:buChar char="•"/>
            </a:pPr>
            <a:endParaRPr lang="en-US" sz="1600" dirty="0">
              <a:latin typeface="Myriad Pro"/>
              <a:cs typeface="Myriad Pro"/>
            </a:endParaRPr>
          </a:p>
          <a:p>
            <a:pPr marL="177800" lvl="1" indent="-177800">
              <a:lnSpc>
                <a:spcPct val="90000"/>
              </a:lnSpc>
              <a:spcAft>
                <a:spcPts val="500"/>
              </a:spcAft>
              <a:buFont typeface="Arial" charset="0"/>
              <a:buChar char="•"/>
            </a:pPr>
            <a:r>
              <a:rPr lang="en-US" sz="1600" dirty="0">
                <a:latin typeface="Myriad Pro"/>
                <a:cs typeface="Myriad Pro"/>
              </a:rPr>
              <a:t>60% said they would “certainly pay” if they were successfully diagnosed and 20% said they would “most likely pay”</a:t>
            </a:r>
          </a:p>
        </p:txBody>
      </p:sp>
      <p:sp>
        <p:nvSpPr>
          <p:cNvPr id="24581" name="TextBox 4"/>
          <p:cNvSpPr txBox="1">
            <a:spLocks noChangeArrowheads="1"/>
          </p:cNvSpPr>
          <p:nvPr/>
        </p:nvSpPr>
        <p:spPr bwMode="auto">
          <a:xfrm>
            <a:off x="533400" y="1143000"/>
            <a:ext cx="3657600" cy="318036"/>
          </a:xfrm>
          <a:prstGeom prst="rect">
            <a:avLst/>
          </a:prstGeom>
          <a:noFill/>
          <a:ln w="9525">
            <a:noFill/>
            <a:miter lim="800000"/>
            <a:headEnd/>
            <a:tailEnd/>
          </a:ln>
        </p:spPr>
        <p:txBody>
          <a:bodyPr wrap="square">
            <a:spAutoFit/>
          </a:bodyPr>
          <a:lstStyle/>
          <a:p>
            <a:pPr marL="0" lvl="1">
              <a:lnSpc>
                <a:spcPct val="90000"/>
              </a:lnSpc>
              <a:spcAft>
                <a:spcPts val="500"/>
              </a:spcAft>
            </a:pPr>
            <a:r>
              <a:rPr lang="en-US" sz="1600" dirty="0" err="1">
                <a:solidFill>
                  <a:srgbClr val="000000"/>
                </a:solidFill>
                <a:latin typeface="NeoSans"/>
                <a:cs typeface="NeoSans"/>
              </a:rPr>
              <a:t>H</a:t>
            </a:r>
            <a:r>
              <a:rPr lang="en-US" sz="1600" dirty="0" err="1">
                <a:solidFill>
                  <a:srgbClr val="000000"/>
                </a:solidFill>
                <a:latin typeface="NeoSans Medium"/>
                <a:cs typeface="NeoSans Medium"/>
              </a:rPr>
              <a:t>you</a:t>
            </a:r>
            <a:r>
              <a:rPr lang="en-US" sz="1600" dirty="0" err="1">
                <a:solidFill>
                  <a:srgbClr val="000000"/>
                </a:solidFill>
                <a:latin typeface="NeoSans"/>
                <a:cs typeface="NeoSans"/>
              </a:rPr>
              <a:t>manity</a:t>
            </a:r>
            <a:r>
              <a:rPr lang="en-US" sz="1600" dirty="0" smtClean="0">
                <a:solidFill>
                  <a:srgbClr val="000000"/>
                </a:solidFill>
                <a:latin typeface="NeoSans"/>
                <a:cs typeface="NeoSans"/>
              </a:rPr>
              <a:t> Clinician Survey </a:t>
            </a:r>
            <a:r>
              <a:rPr lang="en-US" sz="1600" dirty="0">
                <a:solidFill>
                  <a:srgbClr val="000000"/>
                </a:solidFill>
                <a:latin typeface="NeoSans"/>
                <a:cs typeface="NeoSans"/>
              </a:rPr>
              <a:t>(n=15):</a:t>
            </a:r>
          </a:p>
        </p:txBody>
      </p:sp>
      <p:sp>
        <p:nvSpPr>
          <p:cNvPr id="24582" name="TextBox 5"/>
          <p:cNvSpPr txBox="1">
            <a:spLocks noChangeArrowheads="1"/>
          </p:cNvSpPr>
          <p:nvPr/>
        </p:nvSpPr>
        <p:spPr bwMode="auto">
          <a:xfrm>
            <a:off x="5181600" y="1143000"/>
            <a:ext cx="3505200" cy="318036"/>
          </a:xfrm>
          <a:prstGeom prst="rect">
            <a:avLst/>
          </a:prstGeom>
          <a:noFill/>
          <a:ln w="9525">
            <a:noFill/>
            <a:miter lim="800000"/>
            <a:headEnd/>
            <a:tailEnd/>
          </a:ln>
        </p:spPr>
        <p:txBody>
          <a:bodyPr>
            <a:spAutoFit/>
          </a:bodyPr>
          <a:lstStyle/>
          <a:p>
            <a:pPr marL="0" lvl="1">
              <a:lnSpc>
                <a:spcPct val="90000"/>
              </a:lnSpc>
              <a:spcAft>
                <a:spcPts val="500"/>
              </a:spcAft>
            </a:pPr>
            <a:r>
              <a:rPr lang="en-US" sz="1600" dirty="0" err="1">
                <a:solidFill>
                  <a:srgbClr val="000000"/>
                </a:solidFill>
                <a:latin typeface="NeoSans"/>
                <a:cs typeface="NeoSans"/>
              </a:rPr>
              <a:t>H</a:t>
            </a:r>
            <a:r>
              <a:rPr lang="en-US" sz="1600" dirty="0" err="1">
                <a:solidFill>
                  <a:srgbClr val="000000"/>
                </a:solidFill>
                <a:latin typeface="NeoSans Medium"/>
                <a:cs typeface="NeoSans Medium"/>
              </a:rPr>
              <a:t>you</a:t>
            </a:r>
            <a:r>
              <a:rPr lang="en-US" sz="1600" dirty="0" err="1">
                <a:solidFill>
                  <a:srgbClr val="000000"/>
                </a:solidFill>
                <a:latin typeface="NeoSans"/>
                <a:cs typeface="NeoSans"/>
              </a:rPr>
              <a:t>manity</a:t>
            </a:r>
            <a:r>
              <a:rPr lang="en-US" sz="1600" dirty="0" smtClean="0">
                <a:solidFill>
                  <a:srgbClr val="000000"/>
                </a:solidFill>
                <a:latin typeface="NeoSans"/>
                <a:cs typeface="NeoSans"/>
              </a:rPr>
              <a:t> Patient Survey </a:t>
            </a:r>
            <a:r>
              <a:rPr lang="en-US" sz="1600" dirty="0">
                <a:solidFill>
                  <a:srgbClr val="000000"/>
                </a:solidFill>
                <a:latin typeface="NeoSans"/>
                <a:cs typeface="NeoSans"/>
              </a:rPr>
              <a:t>(</a:t>
            </a:r>
            <a:r>
              <a:rPr lang="en-US" sz="1600" dirty="0" err="1">
                <a:solidFill>
                  <a:srgbClr val="000000"/>
                </a:solidFill>
                <a:latin typeface="NeoSans"/>
                <a:cs typeface="NeoSans"/>
              </a:rPr>
              <a:t>n</a:t>
            </a:r>
            <a:r>
              <a:rPr lang="en-US" sz="1600" dirty="0">
                <a:solidFill>
                  <a:srgbClr val="000000"/>
                </a:solidFill>
                <a:latin typeface="NeoSans"/>
                <a:cs typeface="NeoSans"/>
              </a:rPr>
              <a:t>=10):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2290" name="Group 331"/>
          <p:cNvGrpSpPr>
            <a:grpSpLocks/>
          </p:cNvGrpSpPr>
          <p:nvPr/>
        </p:nvGrpSpPr>
        <p:grpSpPr bwMode="auto">
          <a:xfrm>
            <a:off x="152400" y="1828800"/>
            <a:ext cx="3581400" cy="3352800"/>
            <a:chOff x="152400" y="990600"/>
            <a:chExt cx="3581400" cy="3352800"/>
          </a:xfrm>
        </p:grpSpPr>
        <p:sp>
          <p:nvSpPr>
            <p:cNvPr id="53" name="Rectangle 52"/>
            <p:cNvSpPr/>
            <p:nvPr/>
          </p:nvSpPr>
          <p:spPr>
            <a:xfrm>
              <a:off x="1600200" y="990600"/>
              <a:ext cx="838200" cy="381000"/>
            </a:xfrm>
            <a:prstGeom prst="rect">
              <a:avLst/>
            </a:prstGeom>
            <a:solidFill>
              <a:srgbClr val="CB0000"/>
            </a:solidFill>
            <a:ln/>
          </p:spPr>
          <p:style>
            <a:lnRef idx="1">
              <a:schemeClr val="dk1"/>
            </a:lnRef>
            <a:fillRef idx="2">
              <a:schemeClr val="dk1"/>
            </a:fillRef>
            <a:effectRef idx="1">
              <a:schemeClr val="dk1"/>
            </a:effectRef>
            <a:fontRef idx="minor">
              <a:schemeClr val="dk1"/>
            </a:fontRef>
          </p:style>
          <p:txBody>
            <a:bodyPr lIns="0" tIns="0" rIns="0" bIns="0" anchor="ctr"/>
            <a:lstStyle/>
            <a:p>
              <a:pPr algn="ctr">
                <a:defRPr/>
              </a:pPr>
              <a:r>
                <a:rPr lang="en-US" sz="1100" dirty="0">
                  <a:solidFill>
                    <a:srgbClr val="FFFFFF"/>
                  </a:solidFill>
                  <a:latin typeface="NeoSans"/>
                  <a:cs typeface="NeoSans"/>
                </a:rPr>
                <a:t>Home</a:t>
              </a:r>
            </a:p>
          </p:txBody>
        </p:sp>
        <p:sp>
          <p:nvSpPr>
            <p:cNvPr id="59" name="Rectangle 58"/>
            <p:cNvSpPr/>
            <p:nvPr/>
          </p:nvSpPr>
          <p:spPr>
            <a:xfrm>
              <a:off x="1600200" y="1600200"/>
              <a:ext cx="838200" cy="381000"/>
            </a:xfrm>
            <a:prstGeom prst="rect">
              <a:avLst/>
            </a:prstGeom>
            <a:solidFill>
              <a:srgbClr val="CB0000"/>
            </a:solidFill>
            <a:ln/>
          </p:spPr>
          <p:style>
            <a:lnRef idx="1">
              <a:schemeClr val="dk1"/>
            </a:lnRef>
            <a:fillRef idx="2">
              <a:schemeClr val="dk1"/>
            </a:fillRef>
            <a:effectRef idx="1">
              <a:schemeClr val="dk1"/>
            </a:effectRef>
            <a:fontRef idx="minor">
              <a:schemeClr val="dk1"/>
            </a:fontRef>
          </p:style>
          <p:txBody>
            <a:bodyPr lIns="0" tIns="0" rIns="0" bIns="0" anchor="ctr"/>
            <a:lstStyle/>
            <a:p>
              <a:pPr algn="ctr">
                <a:defRPr/>
              </a:pPr>
              <a:r>
                <a:rPr lang="en-US" sz="1100" dirty="0">
                  <a:solidFill>
                    <a:srgbClr val="FFFFFF"/>
                  </a:solidFill>
                  <a:latin typeface="NeoSans"/>
                  <a:cs typeface="NeoSans"/>
                </a:rPr>
                <a:t>Patient </a:t>
              </a:r>
            </a:p>
            <a:p>
              <a:pPr algn="ctr">
                <a:defRPr/>
              </a:pPr>
              <a:r>
                <a:rPr lang="en-US" sz="1100" dirty="0">
                  <a:solidFill>
                    <a:srgbClr val="FFFFFF"/>
                  </a:solidFill>
                  <a:latin typeface="NeoSans"/>
                  <a:cs typeface="NeoSans"/>
                </a:rPr>
                <a:t>Log in</a:t>
              </a:r>
            </a:p>
          </p:txBody>
        </p:sp>
        <p:sp>
          <p:nvSpPr>
            <p:cNvPr id="72" name="Rectangle 71"/>
            <p:cNvSpPr/>
            <p:nvPr/>
          </p:nvSpPr>
          <p:spPr>
            <a:xfrm>
              <a:off x="1524000" y="2209800"/>
              <a:ext cx="990600" cy="457200"/>
            </a:xfrm>
            <a:prstGeom prst="rect">
              <a:avLst/>
            </a:prstGeom>
            <a:solidFill>
              <a:srgbClr val="CB0000"/>
            </a:solidFill>
            <a:ln/>
          </p:spPr>
          <p:style>
            <a:lnRef idx="1">
              <a:schemeClr val="dk1"/>
            </a:lnRef>
            <a:fillRef idx="2">
              <a:schemeClr val="dk1"/>
            </a:fillRef>
            <a:effectRef idx="1">
              <a:schemeClr val="dk1"/>
            </a:effectRef>
            <a:fontRef idx="minor">
              <a:schemeClr val="dk1"/>
            </a:fontRef>
          </p:style>
          <p:txBody>
            <a:bodyPr lIns="0" tIns="0" rIns="0" bIns="0" anchor="ctr"/>
            <a:lstStyle/>
            <a:p>
              <a:pPr algn="ctr">
                <a:defRPr/>
              </a:pPr>
              <a:r>
                <a:rPr lang="en-US" sz="1100" dirty="0">
                  <a:solidFill>
                    <a:srgbClr val="FFFFFF"/>
                  </a:solidFill>
                  <a:latin typeface="NeoSans"/>
                  <a:cs typeface="NeoSans"/>
                </a:rPr>
                <a:t>My </a:t>
              </a:r>
              <a:br>
                <a:rPr lang="en-US" sz="1100" dirty="0">
                  <a:solidFill>
                    <a:srgbClr val="FFFFFF"/>
                  </a:solidFill>
                  <a:latin typeface="NeoSans"/>
                  <a:cs typeface="NeoSans"/>
                </a:rPr>
              </a:br>
              <a:r>
                <a:rPr lang="en-US" sz="1100" dirty="0" err="1">
                  <a:solidFill>
                    <a:srgbClr val="FFFFFF"/>
                  </a:solidFill>
                  <a:latin typeface="NeoSans"/>
                  <a:cs typeface="NeoSans"/>
                </a:rPr>
                <a:t>Hyoumanity</a:t>
              </a:r>
              <a:endParaRPr lang="en-US" sz="1100" dirty="0">
                <a:solidFill>
                  <a:srgbClr val="FFFFFF"/>
                </a:solidFill>
                <a:latin typeface="NeoSans"/>
                <a:cs typeface="NeoSans"/>
              </a:endParaRPr>
            </a:p>
          </p:txBody>
        </p:sp>
        <p:sp>
          <p:nvSpPr>
            <p:cNvPr id="102" name="Rectangle 101"/>
            <p:cNvSpPr/>
            <p:nvPr/>
          </p:nvSpPr>
          <p:spPr>
            <a:xfrm>
              <a:off x="2895600" y="3276600"/>
              <a:ext cx="838200" cy="381000"/>
            </a:xfrm>
            <a:prstGeom prst="rect">
              <a:avLst/>
            </a:prstGeom>
            <a:solidFill>
              <a:srgbClr val="CB0000"/>
            </a:solidFill>
            <a:ln/>
          </p:spPr>
          <p:style>
            <a:lnRef idx="1">
              <a:schemeClr val="dk1"/>
            </a:lnRef>
            <a:fillRef idx="2">
              <a:schemeClr val="dk1"/>
            </a:fillRef>
            <a:effectRef idx="1">
              <a:schemeClr val="dk1"/>
            </a:effectRef>
            <a:fontRef idx="minor">
              <a:schemeClr val="dk1"/>
            </a:fontRef>
          </p:style>
          <p:txBody>
            <a:bodyPr lIns="0" tIns="0" rIns="0" bIns="0" anchor="ctr"/>
            <a:lstStyle/>
            <a:p>
              <a:pPr algn="ctr">
                <a:defRPr/>
              </a:pPr>
              <a:r>
                <a:rPr lang="en-US" sz="1100" dirty="0">
                  <a:solidFill>
                    <a:srgbClr val="FFFFFF"/>
                  </a:solidFill>
                  <a:latin typeface="NeoSans"/>
                  <a:cs typeface="NeoSans"/>
                </a:rPr>
                <a:t>Manage Account</a:t>
              </a:r>
            </a:p>
          </p:txBody>
        </p:sp>
        <p:sp>
          <p:nvSpPr>
            <p:cNvPr id="254" name="Rectangle 253"/>
            <p:cNvSpPr/>
            <p:nvPr/>
          </p:nvSpPr>
          <p:spPr>
            <a:xfrm>
              <a:off x="152400" y="3276600"/>
              <a:ext cx="838200" cy="381000"/>
            </a:xfrm>
            <a:prstGeom prst="rect">
              <a:avLst/>
            </a:prstGeom>
            <a:solidFill>
              <a:srgbClr val="CB0000"/>
            </a:solidFill>
            <a:ln/>
          </p:spPr>
          <p:style>
            <a:lnRef idx="1">
              <a:schemeClr val="dk1"/>
            </a:lnRef>
            <a:fillRef idx="2">
              <a:schemeClr val="dk1"/>
            </a:fillRef>
            <a:effectRef idx="1">
              <a:schemeClr val="dk1"/>
            </a:effectRef>
            <a:fontRef idx="minor">
              <a:schemeClr val="dk1"/>
            </a:fontRef>
          </p:style>
          <p:txBody>
            <a:bodyPr lIns="0" tIns="0" rIns="0" bIns="0" anchor="ctr"/>
            <a:lstStyle/>
            <a:p>
              <a:pPr algn="ctr">
                <a:defRPr/>
              </a:pPr>
              <a:r>
                <a:rPr lang="en-US" sz="1100" dirty="0">
                  <a:solidFill>
                    <a:srgbClr val="FFFFFF"/>
                  </a:solidFill>
                  <a:latin typeface="NeoSans"/>
                  <a:cs typeface="NeoSans"/>
                </a:rPr>
                <a:t>View Case</a:t>
              </a:r>
            </a:p>
          </p:txBody>
        </p:sp>
        <p:cxnSp>
          <p:nvCxnSpPr>
            <p:cNvPr id="43" name="Straight Arrow Connector 42"/>
            <p:cNvCxnSpPr>
              <a:stCxn id="53" idx="2"/>
              <a:endCxn id="59" idx="0"/>
            </p:cNvCxnSpPr>
            <p:nvPr/>
          </p:nvCxnSpPr>
          <p:spPr>
            <a:xfrm rot="5400000">
              <a:off x="1905001" y="1485900"/>
              <a:ext cx="228600" cy="3175"/>
            </a:xfrm>
            <a:prstGeom prst="straightConnector1">
              <a:avLst/>
            </a:prstGeom>
            <a:ln w="19050">
              <a:solidFill>
                <a:srgbClr val="404040"/>
              </a:solidFill>
              <a:tailEnd type="arrow"/>
            </a:ln>
          </p:spPr>
          <p:style>
            <a:lnRef idx="1">
              <a:schemeClr val="accent4"/>
            </a:lnRef>
            <a:fillRef idx="0">
              <a:schemeClr val="accent4"/>
            </a:fillRef>
            <a:effectRef idx="0">
              <a:schemeClr val="accent4"/>
            </a:effectRef>
            <a:fontRef idx="minor">
              <a:schemeClr val="tx1"/>
            </a:fontRef>
          </p:style>
        </p:cxnSp>
        <p:cxnSp>
          <p:nvCxnSpPr>
            <p:cNvPr id="125" name="Straight Arrow Connector 124"/>
            <p:cNvCxnSpPr>
              <a:stCxn id="254" idx="2"/>
              <a:endCxn id="113" idx="0"/>
            </p:cNvCxnSpPr>
            <p:nvPr/>
          </p:nvCxnSpPr>
          <p:spPr>
            <a:xfrm rot="5400000">
              <a:off x="419101" y="3810000"/>
              <a:ext cx="304800" cy="3175"/>
            </a:xfrm>
            <a:prstGeom prst="straightConnector1">
              <a:avLst/>
            </a:prstGeom>
            <a:ln w="19050">
              <a:solidFill>
                <a:srgbClr val="404040"/>
              </a:solidFill>
              <a:tailEnd type="arrow"/>
            </a:ln>
          </p:spPr>
          <p:style>
            <a:lnRef idx="1">
              <a:schemeClr val="accent4"/>
            </a:lnRef>
            <a:fillRef idx="0">
              <a:schemeClr val="accent4"/>
            </a:fillRef>
            <a:effectRef idx="0">
              <a:schemeClr val="accent4"/>
            </a:effectRef>
            <a:fontRef idx="minor">
              <a:schemeClr val="tx1"/>
            </a:fontRef>
          </p:style>
        </p:cxnSp>
        <p:cxnSp>
          <p:nvCxnSpPr>
            <p:cNvPr id="134" name="Straight Arrow Connector 133"/>
            <p:cNvCxnSpPr>
              <a:stCxn id="59" idx="2"/>
              <a:endCxn id="72" idx="0"/>
            </p:cNvCxnSpPr>
            <p:nvPr/>
          </p:nvCxnSpPr>
          <p:spPr>
            <a:xfrm rot="5400000">
              <a:off x="1905001" y="2095500"/>
              <a:ext cx="228600" cy="3175"/>
            </a:xfrm>
            <a:prstGeom prst="straightConnector1">
              <a:avLst/>
            </a:prstGeom>
            <a:ln w="19050">
              <a:solidFill>
                <a:srgbClr val="404040"/>
              </a:solidFill>
              <a:tailEnd type="arrow"/>
            </a:ln>
          </p:spPr>
          <p:style>
            <a:lnRef idx="1">
              <a:schemeClr val="accent4"/>
            </a:lnRef>
            <a:fillRef idx="0">
              <a:schemeClr val="accent4"/>
            </a:fillRef>
            <a:effectRef idx="0">
              <a:schemeClr val="accent4"/>
            </a:effectRef>
            <a:fontRef idx="minor">
              <a:schemeClr val="tx1"/>
            </a:fontRef>
          </p:style>
        </p:cxnSp>
        <p:cxnSp>
          <p:nvCxnSpPr>
            <p:cNvPr id="147" name="Elbow Connector 70"/>
            <p:cNvCxnSpPr>
              <a:stCxn id="72" idx="2"/>
              <a:endCxn id="254" idx="0"/>
            </p:cNvCxnSpPr>
            <p:nvPr/>
          </p:nvCxnSpPr>
          <p:spPr>
            <a:xfrm rot="5400000">
              <a:off x="990600" y="2247900"/>
              <a:ext cx="609600" cy="1447800"/>
            </a:xfrm>
            <a:prstGeom prst="bentConnector3">
              <a:avLst>
                <a:gd name="adj1" fmla="val 50000"/>
              </a:avLst>
            </a:prstGeom>
            <a:ln w="19050">
              <a:solidFill>
                <a:srgbClr val="404040"/>
              </a:solidFill>
              <a:tailEnd type="arrow"/>
            </a:ln>
          </p:spPr>
          <p:style>
            <a:lnRef idx="1">
              <a:schemeClr val="accent1"/>
            </a:lnRef>
            <a:fillRef idx="0">
              <a:schemeClr val="accent1"/>
            </a:fillRef>
            <a:effectRef idx="0">
              <a:schemeClr val="accent1"/>
            </a:effectRef>
            <a:fontRef idx="minor">
              <a:schemeClr val="tx1"/>
            </a:fontRef>
          </p:style>
        </p:cxnSp>
        <p:cxnSp>
          <p:nvCxnSpPr>
            <p:cNvPr id="154" name="Elbow Connector 70"/>
            <p:cNvCxnSpPr>
              <a:stCxn id="72" idx="2"/>
              <a:endCxn id="182" idx="0"/>
            </p:cNvCxnSpPr>
            <p:nvPr/>
          </p:nvCxnSpPr>
          <p:spPr>
            <a:xfrm rot="5400000">
              <a:off x="1447800" y="2705100"/>
              <a:ext cx="609600" cy="533400"/>
            </a:xfrm>
            <a:prstGeom prst="bentConnector3">
              <a:avLst>
                <a:gd name="adj1" fmla="val 50000"/>
              </a:avLst>
            </a:prstGeom>
            <a:ln w="19050">
              <a:solidFill>
                <a:srgbClr val="404040"/>
              </a:solidFill>
              <a:tailEnd type="arrow"/>
            </a:ln>
          </p:spPr>
          <p:style>
            <a:lnRef idx="1">
              <a:schemeClr val="accent1"/>
            </a:lnRef>
            <a:fillRef idx="0">
              <a:schemeClr val="accent1"/>
            </a:fillRef>
            <a:effectRef idx="0">
              <a:schemeClr val="accent1"/>
            </a:effectRef>
            <a:fontRef idx="minor">
              <a:schemeClr val="tx1"/>
            </a:fontRef>
          </p:style>
        </p:cxnSp>
        <p:cxnSp>
          <p:nvCxnSpPr>
            <p:cNvPr id="158" name="Elbow Connector 70"/>
            <p:cNvCxnSpPr>
              <a:stCxn id="72" idx="2"/>
              <a:endCxn id="109" idx="0"/>
            </p:cNvCxnSpPr>
            <p:nvPr/>
          </p:nvCxnSpPr>
          <p:spPr>
            <a:xfrm rot="16200000" flipH="1">
              <a:off x="1905000" y="2781300"/>
              <a:ext cx="609600" cy="381000"/>
            </a:xfrm>
            <a:prstGeom prst="bentConnector3">
              <a:avLst>
                <a:gd name="adj1" fmla="val 50000"/>
              </a:avLst>
            </a:prstGeom>
            <a:ln w="19050">
              <a:solidFill>
                <a:srgbClr val="404040"/>
              </a:solidFill>
              <a:tailEnd type="arrow"/>
            </a:ln>
          </p:spPr>
          <p:style>
            <a:lnRef idx="1">
              <a:schemeClr val="accent1"/>
            </a:lnRef>
            <a:fillRef idx="0">
              <a:schemeClr val="accent1"/>
            </a:fillRef>
            <a:effectRef idx="0">
              <a:schemeClr val="accent1"/>
            </a:effectRef>
            <a:fontRef idx="minor">
              <a:schemeClr val="tx1"/>
            </a:fontRef>
          </p:style>
        </p:cxnSp>
        <p:cxnSp>
          <p:nvCxnSpPr>
            <p:cNvPr id="162" name="Elbow Connector 70"/>
            <p:cNvCxnSpPr>
              <a:stCxn id="72" idx="2"/>
              <a:endCxn id="102" idx="0"/>
            </p:cNvCxnSpPr>
            <p:nvPr/>
          </p:nvCxnSpPr>
          <p:spPr>
            <a:xfrm rot="16200000" flipH="1">
              <a:off x="2362200" y="2324100"/>
              <a:ext cx="609600" cy="1295400"/>
            </a:xfrm>
            <a:prstGeom prst="bentConnector3">
              <a:avLst>
                <a:gd name="adj1" fmla="val 50000"/>
              </a:avLst>
            </a:prstGeom>
            <a:ln w="19050">
              <a:solidFill>
                <a:srgbClr val="404040"/>
              </a:solidFill>
              <a:tailEnd type="arrow"/>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1981200" y="3276600"/>
              <a:ext cx="838200" cy="381000"/>
            </a:xfrm>
            <a:prstGeom prst="rect">
              <a:avLst/>
            </a:prstGeom>
            <a:solidFill>
              <a:srgbClr val="CB0000"/>
            </a:solidFill>
            <a:ln/>
          </p:spPr>
          <p:style>
            <a:lnRef idx="1">
              <a:schemeClr val="dk1"/>
            </a:lnRef>
            <a:fillRef idx="2">
              <a:schemeClr val="dk1"/>
            </a:fillRef>
            <a:effectRef idx="1">
              <a:schemeClr val="dk1"/>
            </a:effectRef>
            <a:fontRef idx="minor">
              <a:schemeClr val="dk1"/>
            </a:fontRef>
          </p:style>
          <p:txBody>
            <a:bodyPr lIns="0" tIns="0" rIns="0" bIns="0" anchor="ctr"/>
            <a:lstStyle/>
            <a:p>
              <a:pPr algn="ctr">
                <a:defRPr/>
              </a:pPr>
              <a:r>
                <a:rPr lang="en-US" sz="1100" dirty="0">
                  <a:solidFill>
                    <a:srgbClr val="FFFFFF"/>
                  </a:solidFill>
                  <a:latin typeface="NeoSans"/>
                  <a:cs typeface="NeoSans"/>
                </a:rPr>
                <a:t>Payment</a:t>
              </a:r>
            </a:p>
          </p:txBody>
        </p:sp>
        <p:sp>
          <p:nvSpPr>
            <p:cNvPr id="113" name="Rectangle 112"/>
            <p:cNvSpPr/>
            <p:nvPr/>
          </p:nvSpPr>
          <p:spPr>
            <a:xfrm>
              <a:off x="152400" y="3962400"/>
              <a:ext cx="838200" cy="381000"/>
            </a:xfrm>
            <a:prstGeom prst="rect">
              <a:avLst/>
            </a:prstGeom>
            <a:solidFill>
              <a:srgbClr val="CB0000"/>
            </a:solidFill>
            <a:ln/>
          </p:spPr>
          <p:style>
            <a:lnRef idx="1">
              <a:schemeClr val="dk1"/>
            </a:lnRef>
            <a:fillRef idx="2">
              <a:schemeClr val="dk1"/>
            </a:fillRef>
            <a:effectRef idx="1">
              <a:schemeClr val="dk1"/>
            </a:effectRef>
            <a:fontRef idx="minor">
              <a:schemeClr val="dk1"/>
            </a:fontRef>
          </p:style>
          <p:txBody>
            <a:bodyPr lIns="0" tIns="0" rIns="0" bIns="0" anchor="ctr"/>
            <a:lstStyle/>
            <a:p>
              <a:pPr algn="ctr">
                <a:defRPr/>
              </a:pPr>
              <a:r>
                <a:rPr lang="en-US" sz="1100" dirty="0">
                  <a:solidFill>
                    <a:srgbClr val="FFFFFF"/>
                  </a:solidFill>
                  <a:latin typeface="NeoSans"/>
                  <a:cs typeface="NeoSans"/>
                </a:rPr>
                <a:t>Edit Case </a:t>
              </a:r>
            </a:p>
          </p:txBody>
        </p:sp>
        <p:sp>
          <p:nvSpPr>
            <p:cNvPr id="182" name="Rectangle 181"/>
            <p:cNvSpPr/>
            <p:nvPr/>
          </p:nvSpPr>
          <p:spPr>
            <a:xfrm>
              <a:off x="1066800" y="3276600"/>
              <a:ext cx="838200" cy="381000"/>
            </a:xfrm>
            <a:prstGeom prst="rect">
              <a:avLst/>
            </a:prstGeom>
            <a:solidFill>
              <a:srgbClr val="CB0000"/>
            </a:solidFill>
            <a:ln/>
          </p:spPr>
          <p:style>
            <a:lnRef idx="1">
              <a:schemeClr val="dk1"/>
            </a:lnRef>
            <a:fillRef idx="2">
              <a:schemeClr val="dk1"/>
            </a:fillRef>
            <a:effectRef idx="1">
              <a:schemeClr val="dk1"/>
            </a:effectRef>
            <a:fontRef idx="minor">
              <a:schemeClr val="dk1"/>
            </a:fontRef>
          </p:style>
          <p:txBody>
            <a:bodyPr lIns="0" tIns="0" rIns="0" bIns="0" anchor="ctr"/>
            <a:lstStyle/>
            <a:p>
              <a:pPr algn="ctr">
                <a:defRPr/>
              </a:pPr>
              <a:r>
                <a:rPr lang="en-US" sz="1100" dirty="0">
                  <a:solidFill>
                    <a:srgbClr val="FFFFFF"/>
                  </a:solidFill>
                  <a:latin typeface="NeoSans"/>
                  <a:cs typeface="NeoSans"/>
                </a:rPr>
                <a:t>Comm.</a:t>
              </a:r>
              <a:br>
                <a:rPr lang="en-US" sz="1100" dirty="0">
                  <a:solidFill>
                    <a:srgbClr val="FFFFFF"/>
                  </a:solidFill>
                  <a:latin typeface="NeoSans"/>
                  <a:cs typeface="NeoSans"/>
                </a:rPr>
              </a:br>
              <a:r>
                <a:rPr lang="en-US" sz="1100" dirty="0">
                  <a:solidFill>
                    <a:srgbClr val="FFFFFF"/>
                  </a:solidFill>
                  <a:latin typeface="NeoSans"/>
                  <a:cs typeface="NeoSans"/>
                </a:rPr>
                <a:t>w/ Doctors</a:t>
              </a:r>
            </a:p>
          </p:txBody>
        </p:sp>
      </p:grpSp>
      <p:grpSp>
        <p:nvGrpSpPr>
          <p:cNvPr id="3" name="Group 330"/>
          <p:cNvGrpSpPr>
            <a:grpSpLocks/>
          </p:cNvGrpSpPr>
          <p:nvPr/>
        </p:nvGrpSpPr>
        <p:grpSpPr bwMode="auto">
          <a:xfrm>
            <a:off x="4114800" y="1828800"/>
            <a:ext cx="4876800" cy="4648200"/>
            <a:chOff x="4114800" y="990600"/>
            <a:chExt cx="4876800" cy="4648200"/>
          </a:xfrm>
        </p:grpSpPr>
        <p:sp>
          <p:nvSpPr>
            <p:cNvPr id="116" name="Rectangle 115"/>
            <p:cNvSpPr/>
            <p:nvPr/>
          </p:nvSpPr>
          <p:spPr>
            <a:xfrm>
              <a:off x="6096000" y="990600"/>
              <a:ext cx="838200" cy="381000"/>
            </a:xfrm>
            <a:prstGeom prst="rect">
              <a:avLst/>
            </a:prstGeom>
            <a:solidFill>
              <a:srgbClr val="CB0000"/>
            </a:solidFill>
            <a:ln/>
          </p:spPr>
          <p:style>
            <a:lnRef idx="1">
              <a:schemeClr val="dk1"/>
            </a:lnRef>
            <a:fillRef idx="2">
              <a:schemeClr val="dk1"/>
            </a:fillRef>
            <a:effectRef idx="1">
              <a:schemeClr val="dk1"/>
            </a:effectRef>
            <a:fontRef idx="minor">
              <a:schemeClr val="dk1"/>
            </a:fontRef>
          </p:style>
          <p:txBody>
            <a:bodyPr lIns="0" tIns="0" rIns="0" bIns="0" anchor="ctr"/>
            <a:lstStyle/>
            <a:p>
              <a:pPr algn="ctr">
                <a:defRPr/>
              </a:pPr>
              <a:r>
                <a:rPr lang="en-US" sz="1100" dirty="0">
                  <a:solidFill>
                    <a:srgbClr val="FFFFFF"/>
                  </a:solidFill>
                  <a:latin typeface="NeoSans"/>
                  <a:cs typeface="NeoSans"/>
                </a:rPr>
                <a:t>Home</a:t>
              </a:r>
            </a:p>
          </p:txBody>
        </p:sp>
        <p:sp>
          <p:nvSpPr>
            <p:cNvPr id="117" name="Rectangle 116"/>
            <p:cNvSpPr/>
            <p:nvPr/>
          </p:nvSpPr>
          <p:spPr>
            <a:xfrm>
              <a:off x="6096000" y="1600200"/>
              <a:ext cx="838200" cy="381000"/>
            </a:xfrm>
            <a:prstGeom prst="rect">
              <a:avLst/>
            </a:prstGeom>
            <a:solidFill>
              <a:srgbClr val="CB0000"/>
            </a:solidFill>
            <a:ln/>
          </p:spPr>
          <p:style>
            <a:lnRef idx="1">
              <a:schemeClr val="dk1"/>
            </a:lnRef>
            <a:fillRef idx="2">
              <a:schemeClr val="dk1"/>
            </a:fillRef>
            <a:effectRef idx="1">
              <a:schemeClr val="dk1"/>
            </a:effectRef>
            <a:fontRef idx="minor">
              <a:schemeClr val="dk1"/>
            </a:fontRef>
          </p:style>
          <p:txBody>
            <a:bodyPr lIns="0" tIns="0" rIns="0" bIns="0" anchor="ctr"/>
            <a:lstStyle/>
            <a:p>
              <a:pPr algn="ctr">
                <a:defRPr/>
              </a:pPr>
              <a:r>
                <a:rPr lang="en-US" sz="1100" dirty="0" smtClean="0">
                  <a:solidFill>
                    <a:srgbClr val="FFFFFF"/>
                  </a:solidFill>
                  <a:latin typeface="NeoSans"/>
                  <a:cs typeface="NeoSans"/>
                </a:rPr>
                <a:t>Clinician</a:t>
              </a:r>
            </a:p>
            <a:p>
              <a:pPr algn="ctr">
                <a:defRPr/>
              </a:pPr>
              <a:r>
                <a:rPr lang="en-US" sz="1100" dirty="0">
                  <a:solidFill>
                    <a:srgbClr val="FFFFFF"/>
                  </a:solidFill>
                  <a:latin typeface="NeoSans"/>
                  <a:cs typeface="NeoSans"/>
                </a:rPr>
                <a:t>Log in</a:t>
              </a:r>
            </a:p>
          </p:txBody>
        </p:sp>
        <p:sp>
          <p:nvSpPr>
            <p:cNvPr id="118" name="Rectangle 117"/>
            <p:cNvSpPr/>
            <p:nvPr/>
          </p:nvSpPr>
          <p:spPr>
            <a:xfrm>
              <a:off x="6019800" y="2209800"/>
              <a:ext cx="990600" cy="457200"/>
            </a:xfrm>
            <a:prstGeom prst="rect">
              <a:avLst/>
            </a:prstGeom>
            <a:solidFill>
              <a:srgbClr val="CB0000"/>
            </a:solidFill>
            <a:ln/>
          </p:spPr>
          <p:style>
            <a:lnRef idx="1">
              <a:schemeClr val="dk1"/>
            </a:lnRef>
            <a:fillRef idx="2">
              <a:schemeClr val="dk1"/>
            </a:fillRef>
            <a:effectRef idx="1">
              <a:schemeClr val="dk1"/>
            </a:effectRef>
            <a:fontRef idx="minor">
              <a:schemeClr val="dk1"/>
            </a:fontRef>
          </p:style>
          <p:txBody>
            <a:bodyPr lIns="0" tIns="0" rIns="0" bIns="0" anchor="ctr"/>
            <a:lstStyle/>
            <a:p>
              <a:pPr algn="ctr">
                <a:defRPr/>
              </a:pPr>
              <a:r>
                <a:rPr lang="en-US" sz="1100" dirty="0">
                  <a:solidFill>
                    <a:srgbClr val="FFFFFF"/>
                  </a:solidFill>
                  <a:latin typeface="NeoSans"/>
                  <a:cs typeface="NeoSans"/>
                </a:rPr>
                <a:t>My </a:t>
              </a:r>
              <a:br>
                <a:rPr lang="en-US" sz="1100" dirty="0">
                  <a:solidFill>
                    <a:srgbClr val="FFFFFF"/>
                  </a:solidFill>
                  <a:latin typeface="NeoSans"/>
                  <a:cs typeface="NeoSans"/>
                </a:rPr>
              </a:br>
              <a:r>
                <a:rPr lang="en-US" sz="1100" dirty="0" err="1">
                  <a:solidFill>
                    <a:srgbClr val="FFFFFF"/>
                  </a:solidFill>
                  <a:latin typeface="NeoSans"/>
                  <a:cs typeface="NeoSans"/>
                </a:rPr>
                <a:t>Hyoumanity</a:t>
              </a:r>
              <a:endParaRPr lang="en-US" sz="1100" dirty="0">
                <a:solidFill>
                  <a:srgbClr val="FFFFFF"/>
                </a:solidFill>
                <a:latin typeface="NeoSans"/>
                <a:cs typeface="NeoSans"/>
              </a:endParaRPr>
            </a:p>
          </p:txBody>
        </p:sp>
        <p:cxnSp>
          <p:nvCxnSpPr>
            <p:cNvPr id="119" name="Straight Arrow Connector 118"/>
            <p:cNvCxnSpPr>
              <a:stCxn id="116" idx="2"/>
              <a:endCxn id="117" idx="0"/>
            </p:cNvCxnSpPr>
            <p:nvPr/>
          </p:nvCxnSpPr>
          <p:spPr>
            <a:xfrm rot="5400000">
              <a:off x="6400800" y="1485900"/>
              <a:ext cx="228600" cy="1588"/>
            </a:xfrm>
            <a:prstGeom prst="straightConnector1">
              <a:avLst/>
            </a:prstGeom>
            <a:ln w="19050">
              <a:solidFill>
                <a:srgbClr val="404040"/>
              </a:solidFill>
              <a:tailEnd type="arrow"/>
            </a:ln>
          </p:spPr>
          <p:style>
            <a:lnRef idx="1">
              <a:schemeClr val="accent4"/>
            </a:lnRef>
            <a:fillRef idx="0">
              <a:schemeClr val="accent4"/>
            </a:fillRef>
            <a:effectRef idx="0">
              <a:schemeClr val="accent4"/>
            </a:effectRef>
            <a:fontRef idx="minor">
              <a:schemeClr val="tx1"/>
            </a:fontRef>
          </p:style>
        </p:cxnSp>
        <p:cxnSp>
          <p:nvCxnSpPr>
            <p:cNvPr id="120" name="Straight Arrow Connector 119"/>
            <p:cNvCxnSpPr>
              <a:stCxn id="117" idx="2"/>
              <a:endCxn id="118" idx="0"/>
            </p:cNvCxnSpPr>
            <p:nvPr/>
          </p:nvCxnSpPr>
          <p:spPr>
            <a:xfrm rot="5400000">
              <a:off x="6400800" y="2095500"/>
              <a:ext cx="228600" cy="1588"/>
            </a:xfrm>
            <a:prstGeom prst="straightConnector1">
              <a:avLst/>
            </a:prstGeom>
            <a:ln w="19050">
              <a:solidFill>
                <a:srgbClr val="404040"/>
              </a:solidFill>
              <a:tailEnd type="arrow"/>
            </a:ln>
          </p:spPr>
          <p:style>
            <a:lnRef idx="1">
              <a:schemeClr val="accent4"/>
            </a:lnRef>
            <a:fillRef idx="0">
              <a:schemeClr val="accent4"/>
            </a:fillRef>
            <a:effectRef idx="0">
              <a:schemeClr val="accent4"/>
            </a:effectRef>
            <a:fontRef idx="minor">
              <a:schemeClr val="tx1"/>
            </a:fontRef>
          </p:style>
        </p:cxnSp>
        <p:sp>
          <p:nvSpPr>
            <p:cNvPr id="132" name="Rectangle 131"/>
            <p:cNvSpPr/>
            <p:nvPr/>
          </p:nvSpPr>
          <p:spPr>
            <a:xfrm>
              <a:off x="8153400" y="3276600"/>
              <a:ext cx="838200" cy="381000"/>
            </a:xfrm>
            <a:prstGeom prst="rect">
              <a:avLst/>
            </a:prstGeom>
            <a:solidFill>
              <a:srgbClr val="CB0000"/>
            </a:solidFill>
            <a:ln/>
          </p:spPr>
          <p:style>
            <a:lnRef idx="1">
              <a:schemeClr val="dk1"/>
            </a:lnRef>
            <a:fillRef idx="2">
              <a:schemeClr val="dk1"/>
            </a:fillRef>
            <a:effectRef idx="1">
              <a:schemeClr val="dk1"/>
            </a:effectRef>
            <a:fontRef idx="minor">
              <a:schemeClr val="dk1"/>
            </a:fontRef>
          </p:style>
          <p:txBody>
            <a:bodyPr lIns="0" tIns="0" rIns="0" bIns="0" anchor="ctr"/>
            <a:lstStyle/>
            <a:p>
              <a:pPr algn="ctr">
                <a:defRPr/>
              </a:pPr>
              <a:r>
                <a:rPr lang="en-US" sz="1100" dirty="0">
                  <a:solidFill>
                    <a:srgbClr val="FFFFFF"/>
                  </a:solidFill>
                  <a:latin typeface="NeoSans"/>
                  <a:cs typeface="NeoSans"/>
                </a:rPr>
                <a:t>Manage Account</a:t>
              </a:r>
            </a:p>
          </p:txBody>
        </p:sp>
        <p:sp>
          <p:nvSpPr>
            <p:cNvPr id="133" name="Rectangle 132"/>
            <p:cNvSpPr/>
            <p:nvPr/>
          </p:nvSpPr>
          <p:spPr>
            <a:xfrm>
              <a:off x="6019800" y="3962400"/>
              <a:ext cx="838200" cy="381000"/>
            </a:xfrm>
            <a:prstGeom prst="rect">
              <a:avLst/>
            </a:prstGeom>
            <a:solidFill>
              <a:srgbClr val="CB0000"/>
            </a:solidFill>
            <a:ln/>
          </p:spPr>
          <p:style>
            <a:lnRef idx="1">
              <a:schemeClr val="dk1"/>
            </a:lnRef>
            <a:fillRef idx="2">
              <a:schemeClr val="dk1"/>
            </a:fillRef>
            <a:effectRef idx="1">
              <a:schemeClr val="dk1"/>
            </a:effectRef>
            <a:fontRef idx="minor">
              <a:schemeClr val="dk1"/>
            </a:fontRef>
          </p:style>
          <p:txBody>
            <a:bodyPr lIns="0" tIns="0" rIns="0" bIns="0" anchor="ctr"/>
            <a:lstStyle/>
            <a:p>
              <a:pPr algn="ctr">
                <a:defRPr/>
              </a:pPr>
              <a:r>
                <a:rPr lang="en-US" sz="1100" dirty="0">
                  <a:solidFill>
                    <a:srgbClr val="FFFFFF"/>
                  </a:solidFill>
                  <a:latin typeface="NeoSans"/>
                  <a:cs typeface="NeoSans"/>
                </a:rPr>
                <a:t>View Case</a:t>
              </a:r>
            </a:p>
          </p:txBody>
        </p:sp>
        <p:cxnSp>
          <p:nvCxnSpPr>
            <p:cNvPr id="136" name="Elbow Connector 70"/>
            <p:cNvCxnSpPr>
              <a:stCxn id="286" idx="2"/>
              <a:endCxn id="133" idx="0"/>
            </p:cNvCxnSpPr>
            <p:nvPr/>
          </p:nvCxnSpPr>
          <p:spPr>
            <a:xfrm rot="5400000">
              <a:off x="6591300" y="3505200"/>
              <a:ext cx="304800" cy="609600"/>
            </a:xfrm>
            <a:prstGeom prst="bentConnector3">
              <a:avLst>
                <a:gd name="adj1" fmla="val 50000"/>
              </a:avLst>
            </a:prstGeom>
            <a:ln w="19050">
              <a:solidFill>
                <a:srgbClr val="404040"/>
              </a:solidFill>
              <a:tailEnd type="arrow"/>
            </a:ln>
          </p:spPr>
          <p:style>
            <a:lnRef idx="1">
              <a:schemeClr val="accent1"/>
            </a:lnRef>
            <a:fillRef idx="0">
              <a:schemeClr val="accent1"/>
            </a:fillRef>
            <a:effectRef idx="0">
              <a:schemeClr val="accent1"/>
            </a:effectRef>
            <a:fontRef idx="minor">
              <a:schemeClr val="tx1"/>
            </a:fontRef>
          </p:style>
        </p:cxnSp>
        <p:cxnSp>
          <p:nvCxnSpPr>
            <p:cNvPr id="138" name="Elbow Connector 70"/>
            <p:cNvCxnSpPr>
              <a:stCxn id="118" idx="2"/>
              <a:endCxn id="140" idx="0"/>
            </p:cNvCxnSpPr>
            <p:nvPr/>
          </p:nvCxnSpPr>
          <p:spPr>
            <a:xfrm rot="5400000">
              <a:off x="5448300" y="2209800"/>
              <a:ext cx="609600" cy="1524000"/>
            </a:xfrm>
            <a:prstGeom prst="bentConnector3">
              <a:avLst>
                <a:gd name="adj1" fmla="val 50000"/>
              </a:avLst>
            </a:prstGeom>
            <a:ln w="19050">
              <a:solidFill>
                <a:srgbClr val="404040"/>
              </a:solidFill>
              <a:tailEnd type="arrow"/>
            </a:ln>
          </p:spPr>
          <p:style>
            <a:lnRef idx="1">
              <a:schemeClr val="accent1"/>
            </a:lnRef>
            <a:fillRef idx="0">
              <a:schemeClr val="accent1"/>
            </a:fillRef>
            <a:effectRef idx="0">
              <a:schemeClr val="accent1"/>
            </a:effectRef>
            <a:fontRef idx="minor">
              <a:schemeClr val="tx1"/>
            </a:fontRef>
          </p:style>
        </p:cxnSp>
        <p:cxnSp>
          <p:nvCxnSpPr>
            <p:cNvPr id="139" name="Elbow Connector 70"/>
            <p:cNvCxnSpPr>
              <a:stCxn id="118" idx="2"/>
              <a:endCxn id="132" idx="0"/>
            </p:cNvCxnSpPr>
            <p:nvPr/>
          </p:nvCxnSpPr>
          <p:spPr>
            <a:xfrm rot="16200000" flipH="1">
              <a:off x="7239000" y="1943100"/>
              <a:ext cx="609600" cy="2057400"/>
            </a:xfrm>
            <a:prstGeom prst="bentConnector3">
              <a:avLst>
                <a:gd name="adj1" fmla="val 50000"/>
              </a:avLst>
            </a:prstGeom>
            <a:ln w="19050">
              <a:solidFill>
                <a:srgbClr val="404040"/>
              </a:solidFill>
              <a:tailEnd type="arrow"/>
            </a:ln>
          </p:spPr>
          <p:style>
            <a:lnRef idx="1">
              <a:schemeClr val="accent1"/>
            </a:lnRef>
            <a:fillRef idx="0">
              <a:schemeClr val="accent1"/>
            </a:fillRef>
            <a:effectRef idx="0">
              <a:schemeClr val="accent1"/>
            </a:effectRef>
            <a:fontRef idx="minor">
              <a:schemeClr val="tx1"/>
            </a:fontRef>
          </p:style>
        </p:cxnSp>
        <p:sp>
          <p:nvSpPr>
            <p:cNvPr id="140" name="Rectangle 139"/>
            <p:cNvSpPr/>
            <p:nvPr/>
          </p:nvSpPr>
          <p:spPr>
            <a:xfrm>
              <a:off x="4572000" y="3276600"/>
              <a:ext cx="838200" cy="381000"/>
            </a:xfrm>
            <a:prstGeom prst="rect">
              <a:avLst/>
            </a:prstGeom>
            <a:solidFill>
              <a:srgbClr val="CB0000"/>
            </a:solidFill>
            <a:ln/>
          </p:spPr>
          <p:style>
            <a:lnRef idx="1">
              <a:schemeClr val="dk1"/>
            </a:lnRef>
            <a:fillRef idx="2">
              <a:schemeClr val="dk1"/>
            </a:fillRef>
            <a:effectRef idx="1">
              <a:schemeClr val="dk1"/>
            </a:effectRef>
            <a:fontRef idx="minor">
              <a:schemeClr val="dk1"/>
            </a:fontRef>
          </p:style>
          <p:txBody>
            <a:bodyPr lIns="0" tIns="0" rIns="0" bIns="0" anchor="ctr"/>
            <a:lstStyle/>
            <a:p>
              <a:pPr algn="ctr">
                <a:defRPr/>
              </a:pPr>
              <a:r>
                <a:rPr lang="en-US" sz="1100" dirty="0">
                  <a:solidFill>
                    <a:srgbClr val="FFFFFF"/>
                  </a:solidFill>
                  <a:latin typeface="NeoSans"/>
                  <a:cs typeface="NeoSans"/>
                </a:rPr>
                <a:t>Find a Case</a:t>
              </a:r>
            </a:p>
          </p:txBody>
        </p:sp>
        <p:sp>
          <p:nvSpPr>
            <p:cNvPr id="155" name="Rectangle 154"/>
            <p:cNvSpPr/>
            <p:nvPr/>
          </p:nvSpPr>
          <p:spPr>
            <a:xfrm>
              <a:off x="4114800" y="3962400"/>
              <a:ext cx="838200" cy="381000"/>
            </a:xfrm>
            <a:prstGeom prst="rect">
              <a:avLst/>
            </a:prstGeom>
            <a:solidFill>
              <a:srgbClr val="CB0000"/>
            </a:solidFill>
            <a:ln/>
          </p:spPr>
          <p:style>
            <a:lnRef idx="1">
              <a:schemeClr val="dk1"/>
            </a:lnRef>
            <a:fillRef idx="2">
              <a:schemeClr val="dk1"/>
            </a:fillRef>
            <a:effectRef idx="1">
              <a:schemeClr val="dk1"/>
            </a:effectRef>
            <a:fontRef idx="minor">
              <a:schemeClr val="dk1"/>
            </a:fontRef>
          </p:style>
          <p:txBody>
            <a:bodyPr lIns="0" tIns="0" rIns="0" bIns="0" anchor="ctr"/>
            <a:lstStyle/>
            <a:p>
              <a:pPr algn="ctr">
                <a:defRPr/>
              </a:pPr>
              <a:r>
                <a:rPr lang="en-US" sz="1100" dirty="0">
                  <a:solidFill>
                    <a:srgbClr val="FFFFFF"/>
                  </a:solidFill>
                  <a:latin typeface="NeoSans"/>
                  <a:cs typeface="NeoSans"/>
                </a:rPr>
                <a:t>Search</a:t>
              </a:r>
            </a:p>
          </p:txBody>
        </p:sp>
        <p:sp>
          <p:nvSpPr>
            <p:cNvPr id="165" name="Rectangle 164"/>
            <p:cNvSpPr/>
            <p:nvPr/>
          </p:nvSpPr>
          <p:spPr>
            <a:xfrm>
              <a:off x="5029200" y="3962400"/>
              <a:ext cx="838200" cy="381000"/>
            </a:xfrm>
            <a:prstGeom prst="rect">
              <a:avLst/>
            </a:prstGeom>
            <a:solidFill>
              <a:srgbClr val="CB0000"/>
            </a:solidFill>
            <a:ln/>
          </p:spPr>
          <p:style>
            <a:lnRef idx="1">
              <a:schemeClr val="dk1"/>
            </a:lnRef>
            <a:fillRef idx="2">
              <a:schemeClr val="dk1"/>
            </a:fillRef>
            <a:effectRef idx="1">
              <a:schemeClr val="dk1"/>
            </a:effectRef>
            <a:fontRef idx="minor">
              <a:schemeClr val="dk1"/>
            </a:fontRef>
          </p:style>
          <p:txBody>
            <a:bodyPr lIns="0" tIns="0" rIns="0" bIns="0" anchor="ctr"/>
            <a:lstStyle/>
            <a:p>
              <a:pPr algn="ctr">
                <a:defRPr/>
              </a:pPr>
              <a:r>
                <a:rPr lang="en-US" sz="1100" dirty="0">
                  <a:solidFill>
                    <a:srgbClr val="FFFFFF"/>
                  </a:solidFill>
                  <a:latin typeface="NeoSans"/>
                  <a:cs typeface="NeoSans"/>
                </a:rPr>
                <a:t>Browse</a:t>
              </a:r>
            </a:p>
          </p:txBody>
        </p:sp>
        <p:sp>
          <p:nvSpPr>
            <p:cNvPr id="169" name="Rectangle 168"/>
            <p:cNvSpPr/>
            <p:nvPr/>
          </p:nvSpPr>
          <p:spPr>
            <a:xfrm>
              <a:off x="4114800" y="4572000"/>
              <a:ext cx="838200" cy="381000"/>
            </a:xfrm>
            <a:prstGeom prst="rect">
              <a:avLst/>
            </a:prstGeom>
            <a:solidFill>
              <a:srgbClr val="CB0000"/>
            </a:solidFill>
            <a:ln/>
          </p:spPr>
          <p:style>
            <a:lnRef idx="1">
              <a:schemeClr val="dk1"/>
            </a:lnRef>
            <a:fillRef idx="2">
              <a:schemeClr val="dk1"/>
            </a:fillRef>
            <a:effectRef idx="1">
              <a:schemeClr val="dk1"/>
            </a:effectRef>
            <a:fontRef idx="minor">
              <a:schemeClr val="dk1"/>
            </a:fontRef>
          </p:style>
          <p:txBody>
            <a:bodyPr lIns="0" tIns="0" rIns="0" bIns="0" anchor="ctr"/>
            <a:lstStyle/>
            <a:p>
              <a:pPr algn="ctr">
                <a:defRPr/>
              </a:pPr>
              <a:r>
                <a:rPr lang="en-US" sz="1100" dirty="0">
                  <a:solidFill>
                    <a:srgbClr val="FFFFFF"/>
                  </a:solidFill>
                  <a:latin typeface="NeoSans"/>
                  <a:cs typeface="NeoSans"/>
                </a:rPr>
                <a:t>Save Search</a:t>
              </a:r>
            </a:p>
          </p:txBody>
        </p:sp>
        <p:cxnSp>
          <p:nvCxnSpPr>
            <p:cNvPr id="170" name="Straight Arrow Connector 169"/>
            <p:cNvCxnSpPr>
              <a:stCxn id="155" idx="2"/>
              <a:endCxn id="169" idx="0"/>
            </p:cNvCxnSpPr>
            <p:nvPr/>
          </p:nvCxnSpPr>
          <p:spPr>
            <a:xfrm rot="5400000">
              <a:off x="4419601" y="4457700"/>
              <a:ext cx="228600" cy="3175"/>
            </a:xfrm>
            <a:prstGeom prst="straightConnector1">
              <a:avLst/>
            </a:prstGeom>
            <a:ln w="19050">
              <a:solidFill>
                <a:srgbClr val="404040"/>
              </a:solidFill>
              <a:tailEnd type="arrow"/>
            </a:ln>
          </p:spPr>
          <p:style>
            <a:lnRef idx="1">
              <a:schemeClr val="accent4"/>
            </a:lnRef>
            <a:fillRef idx="0">
              <a:schemeClr val="accent4"/>
            </a:fillRef>
            <a:effectRef idx="0">
              <a:schemeClr val="accent4"/>
            </a:effectRef>
            <a:fontRef idx="minor">
              <a:schemeClr val="tx1"/>
            </a:fontRef>
          </p:style>
        </p:cxnSp>
        <p:sp>
          <p:nvSpPr>
            <p:cNvPr id="172" name="Rectangle 171"/>
            <p:cNvSpPr/>
            <p:nvPr/>
          </p:nvSpPr>
          <p:spPr>
            <a:xfrm>
              <a:off x="5257800" y="4648200"/>
              <a:ext cx="838200" cy="381000"/>
            </a:xfrm>
            <a:prstGeom prst="rect">
              <a:avLst/>
            </a:prstGeom>
            <a:solidFill>
              <a:srgbClr val="CB0000"/>
            </a:solidFill>
            <a:ln/>
          </p:spPr>
          <p:style>
            <a:lnRef idx="1">
              <a:schemeClr val="dk1"/>
            </a:lnRef>
            <a:fillRef idx="2">
              <a:schemeClr val="dk1"/>
            </a:fillRef>
            <a:effectRef idx="1">
              <a:schemeClr val="dk1"/>
            </a:effectRef>
            <a:fontRef idx="minor">
              <a:schemeClr val="dk1"/>
            </a:fontRef>
          </p:style>
          <p:txBody>
            <a:bodyPr lIns="0" tIns="0" rIns="0" bIns="0" anchor="ctr"/>
            <a:lstStyle/>
            <a:p>
              <a:pPr algn="ctr">
                <a:defRPr/>
              </a:pPr>
              <a:r>
                <a:rPr lang="en-US" sz="1100" dirty="0">
                  <a:solidFill>
                    <a:srgbClr val="FFFFFF"/>
                  </a:solidFill>
                  <a:latin typeface="NeoSans"/>
                  <a:cs typeface="NeoSans"/>
                </a:rPr>
                <a:t>Discuss </a:t>
              </a:r>
              <a:br>
                <a:rPr lang="en-US" sz="1100" dirty="0">
                  <a:solidFill>
                    <a:srgbClr val="FFFFFF"/>
                  </a:solidFill>
                  <a:latin typeface="NeoSans"/>
                  <a:cs typeface="NeoSans"/>
                </a:rPr>
              </a:br>
              <a:r>
                <a:rPr lang="en-US" sz="1100" dirty="0">
                  <a:solidFill>
                    <a:srgbClr val="FFFFFF"/>
                  </a:solidFill>
                  <a:latin typeface="NeoSans"/>
                  <a:cs typeface="NeoSans"/>
                </a:rPr>
                <a:t>w/ Doctors</a:t>
              </a:r>
            </a:p>
          </p:txBody>
        </p:sp>
        <p:sp>
          <p:nvSpPr>
            <p:cNvPr id="177" name="Rectangle 176"/>
            <p:cNvSpPr/>
            <p:nvPr/>
          </p:nvSpPr>
          <p:spPr>
            <a:xfrm>
              <a:off x="6172200" y="4648200"/>
              <a:ext cx="838200" cy="381000"/>
            </a:xfrm>
            <a:prstGeom prst="rect">
              <a:avLst/>
            </a:prstGeom>
            <a:solidFill>
              <a:srgbClr val="CB0000"/>
            </a:solidFill>
            <a:ln/>
          </p:spPr>
          <p:style>
            <a:lnRef idx="1">
              <a:schemeClr val="dk1"/>
            </a:lnRef>
            <a:fillRef idx="2">
              <a:schemeClr val="dk1"/>
            </a:fillRef>
            <a:effectRef idx="1">
              <a:schemeClr val="dk1"/>
            </a:effectRef>
            <a:fontRef idx="minor">
              <a:schemeClr val="dk1"/>
            </a:fontRef>
          </p:style>
          <p:txBody>
            <a:bodyPr lIns="0" tIns="0" rIns="0" bIns="0" anchor="ctr"/>
            <a:lstStyle/>
            <a:p>
              <a:pPr algn="ctr">
                <a:defRPr/>
              </a:pPr>
              <a:r>
                <a:rPr lang="en-US" sz="1100" dirty="0">
                  <a:solidFill>
                    <a:srgbClr val="FFFFFF"/>
                  </a:solidFill>
                  <a:latin typeface="NeoSans"/>
                  <a:cs typeface="NeoSans"/>
                </a:rPr>
                <a:t>Comm. </a:t>
              </a:r>
              <a:br>
                <a:rPr lang="en-US" sz="1100" dirty="0">
                  <a:solidFill>
                    <a:srgbClr val="FFFFFF"/>
                  </a:solidFill>
                  <a:latin typeface="NeoSans"/>
                  <a:cs typeface="NeoSans"/>
                </a:rPr>
              </a:br>
              <a:r>
                <a:rPr lang="en-US" sz="1100" dirty="0">
                  <a:solidFill>
                    <a:srgbClr val="FFFFFF"/>
                  </a:solidFill>
                  <a:latin typeface="NeoSans"/>
                  <a:cs typeface="NeoSans"/>
                </a:rPr>
                <a:t>w/ Patient</a:t>
              </a:r>
            </a:p>
          </p:txBody>
        </p:sp>
        <p:sp>
          <p:nvSpPr>
            <p:cNvPr id="197" name="Rectangle 196"/>
            <p:cNvSpPr/>
            <p:nvPr/>
          </p:nvSpPr>
          <p:spPr>
            <a:xfrm>
              <a:off x="7086600" y="5257800"/>
              <a:ext cx="838200" cy="381000"/>
            </a:xfrm>
            <a:prstGeom prst="rect">
              <a:avLst/>
            </a:prstGeom>
            <a:solidFill>
              <a:srgbClr val="CB0000"/>
            </a:solidFill>
            <a:ln/>
          </p:spPr>
          <p:style>
            <a:lnRef idx="1">
              <a:schemeClr val="dk1"/>
            </a:lnRef>
            <a:fillRef idx="2">
              <a:schemeClr val="dk1"/>
            </a:fillRef>
            <a:effectRef idx="1">
              <a:schemeClr val="dk1"/>
            </a:effectRef>
            <a:fontRef idx="minor">
              <a:schemeClr val="dk1"/>
            </a:fontRef>
          </p:style>
          <p:txBody>
            <a:bodyPr lIns="0" tIns="0" rIns="0" bIns="0" anchor="ctr"/>
            <a:lstStyle/>
            <a:p>
              <a:pPr algn="ctr">
                <a:defRPr/>
              </a:pPr>
              <a:r>
                <a:rPr lang="en-US" sz="1100" dirty="0">
                  <a:solidFill>
                    <a:srgbClr val="FFFFFF"/>
                  </a:solidFill>
                  <a:latin typeface="NeoSans"/>
                  <a:cs typeface="NeoSans"/>
                </a:rPr>
                <a:t>Payment Status</a:t>
              </a:r>
            </a:p>
          </p:txBody>
        </p:sp>
        <p:sp>
          <p:nvSpPr>
            <p:cNvPr id="198" name="Rectangle 197"/>
            <p:cNvSpPr/>
            <p:nvPr/>
          </p:nvSpPr>
          <p:spPr>
            <a:xfrm>
              <a:off x="7086600" y="4648200"/>
              <a:ext cx="838200" cy="381000"/>
            </a:xfrm>
            <a:prstGeom prst="rect">
              <a:avLst/>
            </a:prstGeom>
            <a:solidFill>
              <a:srgbClr val="CB0000"/>
            </a:solidFill>
            <a:ln/>
          </p:spPr>
          <p:style>
            <a:lnRef idx="1">
              <a:schemeClr val="dk1"/>
            </a:lnRef>
            <a:fillRef idx="2">
              <a:schemeClr val="dk1"/>
            </a:fillRef>
            <a:effectRef idx="1">
              <a:schemeClr val="dk1"/>
            </a:effectRef>
            <a:fontRef idx="minor">
              <a:schemeClr val="dk1"/>
            </a:fontRef>
          </p:style>
          <p:txBody>
            <a:bodyPr lIns="0" tIns="0" rIns="0" bIns="0" anchor="ctr"/>
            <a:lstStyle/>
            <a:p>
              <a:pPr algn="ctr">
                <a:defRPr/>
              </a:pPr>
              <a:r>
                <a:rPr lang="en-US" sz="1100" dirty="0">
                  <a:solidFill>
                    <a:srgbClr val="FFFFFF"/>
                  </a:solidFill>
                  <a:latin typeface="NeoSans"/>
                  <a:cs typeface="NeoSans"/>
                </a:rPr>
                <a:t>Suggest Diagnosis</a:t>
              </a:r>
            </a:p>
          </p:txBody>
        </p:sp>
        <p:cxnSp>
          <p:nvCxnSpPr>
            <p:cNvPr id="202" name="Elbow Connector 70"/>
            <p:cNvCxnSpPr>
              <a:stCxn id="140" idx="2"/>
              <a:endCxn id="165" idx="0"/>
            </p:cNvCxnSpPr>
            <p:nvPr/>
          </p:nvCxnSpPr>
          <p:spPr>
            <a:xfrm rot="16200000" flipH="1">
              <a:off x="5067300" y="3581400"/>
              <a:ext cx="304800" cy="457200"/>
            </a:xfrm>
            <a:prstGeom prst="bentConnector3">
              <a:avLst>
                <a:gd name="adj1" fmla="val 50000"/>
              </a:avLst>
            </a:prstGeom>
            <a:ln w="19050">
              <a:solidFill>
                <a:srgbClr val="404040"/>
              </a:solidFill>
              <a:tailEnd type="arrow"/>
            </a:ln>
          </p:spPr>
          <p:style>
            <a:lnRef idx="1">
              <a:schemeClr val="accent1"/>
            </a:lnRef>
            <a:fillRef idx="0">
              <a:schemeClr val="accent1"/>
            </a:fillRef>
            <a:effectRef idx="0">
              <a:schemeClr val="accent1"/>
            </a:effectRef>
            <a:fontRef idx="minor">
              <a:schemeClr val="tx1"/>
            </a:fontRef>
          </p:style>
        </p:cxnSp>
        <p:cxnSp>
          <p:nvCxnSpPr>
            <p:cNvPr id="205" name="Elbow Connector 70"/>
            <p:cNvCxnSpPr>
              <a:stCxn id="140" idx="2"/>
              <a:endCxn id="155" idx="0"/>
            </p:cNvCxnSpPr>
            <p:nvPr/>
          </p:nvCxnSpPr>
          <p:spPr>
            <a:xfrm rot="5400000">
              <a:off x="4610100" y="3581400"/>
              <a:ext cx="304800" cy="457200"/>
            </a:xfrm>
            <a:prstGeom prst="bentConnector3">
              <a:avLst>
                <a:gd name="adj1" fmla="val 50000"/>
              </a:avLst>
            </a:prstGeom>
            <a:ln w="19050">
              <a:solidFill>
                <a:srgbClr val="404040"/>
              </a:solidFill>
              <a:tailEnd type="arrow"/>
            </a:ln>
          </p:spPr>
          <p:style>
            <a:lnRef idx="1">
              <a:schemeClr val="accent1"/>
            </a:lnRef>
            <a:fillRef idx="0">
              <a:schemeClr val="accent1"/>
            </a:fillRef>
            <a:effectRef idx="0">
              <a:schemeClr val="accent1"/>
            </a:effectRef>
            <a:fontRef idx="minor">
              <a:schemeClr val="tx1"/>
            </a:fontRef>
          </p:style>
        </p:cxnSp>
        <p:cxnSp>
          <p:nvCxnSpPr>
            <p:cNvPr id="217" name="Elbow Connector 70"/>
            <p:cNvCxnSpPr>
              <a:stCxn id="133" idx="2"/>
            </p:cNvCxnSpPr>
            <p:nvPr/>
          </p:nvCxnSpPr>
          <p:spPr>
            <a:xfrm rot="5400000">
              <a:off x="5905500" y="4114800"/>
              <a:ext cx="304800" cy="762000"/>
            </a:xfrm>
            <a:prstGeom prst="bentConnector3">
              <a:avLst>
                <a:gd name="adj1" fmla="val 50000"/>
              </a:avLst>
            </a:prstGeom>
            <a:ln w="19050">
              <a:solidFill>
                <a:srgbClr val="404040"/>
              </a:solidFill>
              <a:tailEnd type="arrow"/>
            </a:ln>
          </p:spPr>
          <p:style>
            <a:lnRef idx="1">
              <a:schemeClr val="accent1"/>
            </a:lnRef>
            <a:fillRef idx="0">
              <a:schemeClr val="accent1"/>
            </a:fillRef>
            <a:effectRef idx="0">
              <a:schemeClr val="accent1"/>
            </a:effectRef>
            <a:fontRef idx="minor">
              <a:schemeClr val="tx1"/>
            </a:fontRef>
          </p:style>
        </p:cxnSp>
        <p:cxnSp>
          <p:nvCxnSpPr>
            <p:cNvPr id="218" name="Elbow Connector 70"/>
            <p:cNvCxnSpPr>
              <a:stCxn id="133" idx="2"/>
              <a:endCxn id="177" idx="0"/>
            </p:cNvCxnSpPr>
            <p:nvPr/>
          </p:nvCxnSpPr>
          <p:spPr>
            <a:xfrm rot="16200000" flipH="1">
              <a:off x="6362700" y="4419600"/>
              <a:ext cx="304800" cy="152400"/>
            </a:xfrm>
            <a:prstGeom prst="bentConnector3">
              <a:avLst>
                <a:gd name="adj1" fmla="val 50000"/>
              </a:avLst>
            </a:prstGeom>
            <a:ln w="19050">
              <a:solidFill>
                <a:srgbClr val="404040"/>
              </a:solidFill>
              <a:tailEnd type="arrow"/>
            </a:ln>
          </p:spPr>
          <p:style>
            <a:lnRef idx="1">
              <a:schemeClr val="accent1"/>
            </a:lnRef>
            <a:fillRef idx="0">
              <a:schemeClr val="accent1"/>
            </a:fillRef>
            <a:effectRef idx="0">
              <a:schemeClr val="accent1"/>
            </a:effectRef>
            <a:fontRef idx="minor">
              <a:schemeClr val="tx1"/>
            </a:fontRef>
          </p:style>
        </p:cxnSp>
        <p:cxnSp>
          <p:nvCxnSpPr>
            <p:cNvPr id="223" name="Elbow Connector 70"/>
            <p:cNvCxnSpPr>
              <a:stCxn id="133" idx="2"/>
              <a:endCxn id="198" idx="0"/>
            </p:cNvCxnSpPr>
            <p:nvPr/>
          </p:nvCxnSpPr>
          <p:spPr>
            <a:xfrm rot="16200000" flipH="1">
              <a:off x="6819900" y="3962400"/>
              <a:ext cx="304800" cy="1066800"/>
            </a:xfrm>
            <a:prstGeom prst="bentConnector3">
              <a:avLst>
                <a:gd name="adj1" fmla="val 50000"/>
              </a:avLst>
            </a:prstGeom>
            <a:ln w="19050">
              <a:solidFill>
                <a:srgbClr val="404040"/>
              </a:solidFill>
              <a:tailEnd type="arrow"/>
            </a:ln>
          </p:spPr>
          <p:style>
            <a:lnRef idx="1">
              <a:schemeClr val="accent1"/>
            </a:lnRef>
            <a:fillRef idx="0">
              <a:schemeClr val="accent1"/>
            </a:fillRef>
            <a:effectRef idx="0">
              <a:schemeClr val="accent1"/>
            </a:effectRef>
            <a:fontRef idx="minor">
              <a:schemeClr val="tx1"/>
            </a:fontRef>
          </p:style>
        </p:cxnSp>
        <p:sp>
          <p:nvSpPr>
            <p:cNvPr id="286" name="Rectangle 285"/>
            <p:cNvSpPr/>
            <p:nvPr/>
          </p:nvSpPr>
          <p:spPr>
            <a:xfrm>
              <a:off x="6629400" y="3276600"/>
              <a:ext cx="838200" cy="381000"/>
            </a:xfrm>
            <a:prstGeom prst="rect">
              <a:avLst/>
            </a:prstGeom>
            <a:solidFill>
              <a:srgbClr val="CB0000"/>
            </a:solidFill>
            <a:ln/>
          </p:spPr>
          <p:style>
            <a:lnRef idx="1">
              <a:schemeClr val="dk1"/>
            </a:lnRef>
            <a:fillRef idx="2">
              <a:schemeClr val="dk1"/>
            </a:fillRef>
            <a:effectRef idx="1">
              <a:schemeClr val="dk1"/>
            </a:effectRef>
            <a:fontRef idx="minor">
              <a:schemeClr val="dk1"/>
            </a:fontRef>
          </p:style>
          <p:txBody>
            <a:bodyPr lIns="0" tIns="0" rIns="0" bIns="0" anchor="ctr"/>
            <a:lstStyle/>
            <a:p>
              <a:pPr algn="ctr">
                <a:defRPr/>
              </a:pPr>
              <a:r>
                <a:rPr lang="en-US" sz="1100" dirty="0">
                  <a:solidFill>
                    <a:srgbClr val="FFFFFF"/>
                  </a:solidFill>
                  <a:latin typeface="NeoSans"/>
                  <a:cs typeface="NeoSans"/>
                </a:rPr>
                <a:t>My </a:t>
              </a:r>
              <a:r>
                <a:rPr lang="en-US" sz="1100" dirty="0" smtClean="0">
                  <a:solidFill>
                    <a:srgbClr val="FFFFFF"/>
                  </a:solidFill>
                  <a:latin typeface="NeoSans"/>
                  <a:cs typeface="NeoSans"/>
                </a:rPr>
                <a:t>Cases</a:t>
              </a:r>
              <a:endParaRPr lang="en-US" sz="1100" dirty="0">
                <a:solidFill>
                  <a:srgbClr val="FFFFFF"/>
                </a:solidFill>
                <a:latin typeface="NeoSans"/>
                <a:cs typeface="NeoSans"/>
              </a:endParaRPr>
            </a:p>
          </p:txBody>
        </p:sp>
        <p:cxnSp>
          <p:nvCxnSpPr>
            <p:cNvPr id="288" name="Elbow Connector 70"/>
            <p:cNvCxnSpPr>
              <a:stCxn id="118" idx="2"/>
              <a:endCxn id="286" idx="0"/>
            </p:cNvCxnSpPr>
            <p:nvPr/>
          </p:nvCxnSpPr>
          <p:spPr>
            <a:xfrm rot="16200000" flipH="1">
              <a:off x="6477000" y="2705100"/>
              <a:ext cx="609600" cy="533400"/>
            </a:xfrm>
            <a:prstGeom prst="bentConnector3">
              <a:avLst>
                <a:gd name="adj1" fmla="val 50000"/>
              </a:avLst>
            </a:prstGeom>
            <a:ln w="19050">
              <a:solidFill>
                <a:srgbClr val="404040"/>
              </a:solidFill>
              <a:tailEnd type="arrow"/>
            </a:ln>
          </p:spPr>
          <p:style>
            <a:lnRef idx="1">
              <a:schemeClr val="accent1"/>
            </a:lnRef>
            <a:fillRef idx="0">
              <a:schemeClr val="accent1"/>
            </a:fillRef>
            <a:effectRef idx="0">
              <a:schemeClr val="accent1"/>
            </a:effectRef>
            <a:fontRef idx="minor">
              <a:schemeClr val="tx1"/>
            </a:fontRef>
          </p:style>
        </p:cxnSp>
        <p:sp>
          <p:nvSpPr>
            <p:cNvPr id="296" name="Rectangle 295"/>
            <p:cNvSpPr/>
            <p:nvPr/>
          </p:nvSpPr>
          <p:spPr>
            <a:xfrm>
              <a:off x="7315200" y="3962400"/>
              <a:ext cx="838200" cy="381000"/>
            </a:xfrm>
            <a:prstGeom prst="rect">
              <a:avLst/>
            </a:prstGeom>
            <a:solidFill>
              <a:srgbClr val="CB0000"/>
            </a:solidFill>
            <a:ln/>
          </p:spPr>
          <p:style>
            <a:lnRef idx="1">
              <a:schemeClr val="dk1"/>
            </a:lnRef>
            <a:fillRef idx="2">
              <a:schemeClr val="dk1"/>
            </a:fillRef>
            <a:effectRef idx="1">
              <a:schemeClr val="dk1"/>
            </a:effectRef>
            <a:fontRef idx="minor">
              <a:schemeClr val="dk1"/>
            </a:fontRef>
          </p:style>
          <p:txBody>
            <a:bodyPr lIns="0" tIns="0" rIns="0" bIns="0" anchor="ctr"/>
            <a:lstStyle/>
            <a:p>
              <a:pPr algn="ctr">
                <a:defRPr/>
              </a:pPr>
              <a:r>
                <a:rPr lang="en-US" sz="1100" dirty="0">
                  <a:solidFill>
                    <a:srgbClr val="FFFFFF"/>
                  </a:solidFill>
                  <a:latin typeface="NeoSans"/>
                  <a:cs typeface="NeoSans"/>
                </a:rPr>
                <a:t>Solved </a:t>
              </a:r>
              <a:r>
                <a:rPr lang="en-US" sz="1100" dirty="0" smtClean="0">
                  <a:solidFill>
                    <a:srgbClr val="FFFFFF"/>
                  </a:solidFill>
                  <a:latin typeface="NeoSans"/>
                  <a:cs typeface="NeoSans"/>
                </a:rPr>
                <a:t>Cases</a:t>
              </a:r>
              <a:endParaRPr lang="en-US" sz="1100" dirty="0">
                <a:solidFill>
                  <a:srgbClr val="FFFFFF"/>
                </a:solidFill>
                <a:latin typeface="NeoSans"/>
                <a:cs typeface="NeoSans"/>
              </a:endParaRPr>
            </a:p>
          </p:txBody>
        </p:sp>
        <p:cxnSp>
          <p:nvCxnSpPr>
            <p:cNvPr id="297" name="Elbow Connector 70"/>
            <p:cNvCxnSpPr>
              <a:stCxn id="286" idx="2"/>
              <a:endCxn id="296" idx="0"/>
            </p:cNvCxnSpPr>
            <p:nvPr/>
          </p:nvCxnSpPr>
          <p:spPr>
            <a:xfrm rot="16200000" flipH="1">
              <a:off x="7239000" y="3467100"/>
              <a:ext cx="304800" cy="685800"/>
            </a:xfrm>
            <a:prstGeom prst="bentConnector3">
              <a:avLst>
                <a:gd name="adj1" fmla="val 50000"/>
              </a:avLst>
            </a:prstGeom>
            <a:ln w="19050">
              <a:solidFill>
                <a:srgbClr val="404040"/>
              </a:solidFill>
              <a:tailEnd type="arrow"/>
            </a:ln>
          </p:spPr>
          <p:style>
            <a:lnRef idx="1">
              <a:schemeClr val="accent1"/>
            </a:lnRef>
            <a:fillRef idx="0">
              <a:schemeClr val="accent1"/>
            </a:fillRef>
            <a:effectRef idx="0">
              <a:schemeClr val="accent1"/>
            </a:effectRef>
            <a:fontRef idx="minor">
              <a:schemeClr val="tx1"/>
            </a:fontRef>
          </p:style>
        </p:cxnSp>
        <p:cxnSp>
          <p:nvCxnSpPr>
            <p:cNvPr id="304" name="Straight Arrow Connector 303"/>
            <p:cNvCxnSpPr>
              <a:stCxn id="198" idx="2"/>
              <a:endCxn id="197" idx="0"/>
            </p:cNvCxnSpPr>
            <p:nvPr/>
          </p:nvCxnSpPr>
          <p:spPr>
            <a:xfrm rot="5400000">
              <a:off x="7391401" y="5143500"/>
              <a:ext cx="228600" cy="3175"/>
            </a:xfrm>
            <a:prstGeom prst="straightConnector1">
              <a:avLst/>
            </a:prstGeom>
            <a:ln w="19050">
              <a:solidFill>
                <a:srgbClr val="404040"/>
              </a:solidFill>
              <a:tailEnd type="arrow"/>
            </a:ln>
          </p:spPr>
          <p:style>
            <a:lnRef idx="1">
              <a:schemeClr val="accent4"/>
            </a:lnRef>
            <a:fillRef idx="0">
              <a:schemeClr val="accent4"/>
            </a:fillRef>
            <a:effectRef idx="0">
              <a:schemeClr val="accent4"/>
            </a:effectRef>
            <a:fontRef idx="minor">
              <a:schemeClr val="tx1"/>
            </a:fontRef>
          </p:style>
        </p:cxnSp>
      </p:grpSp>
      <p:cxnSp>
        <p:nvCxnSpPr>
          <p:cNvPr id="328" name="Straight Connector 327"/>
          <p:cNvCxnSpPr/>
          <p:nvPr/>
        </p:nvCxnSpPr>
        <p:spPr>
          <a:xfrm rot="5400000">
            <a:off x="1448594" y="4190206"/>
            <a:ext cx="5029200" cy="1588"/>
          </a:xfrm>
          <a:prstGeom prst="line">
            <a:avLst/>
          </a:prstGeom>
        </p:spPr>
        <p:style>
          <a:lnRef idx="1">
            <a:schemeClr val="accent4"/>
          </a:lnRef>
          <a:fillRef idx="0">
            <a:schemeClr val="accent4"/>
          </a:fillRef>
          <a:effectRef idx="0">
            <a:schemeClr val="accent4"/>
          </a:effectRef>
          <a:fontRef idx="minor">
            <a:schemeClr val="tx1"/>
          </a:fontRef>
        </p:style>
      </p:cxnSp>
      <p:sp>
        <p:nvSpPr>
          <p:cNvPr id="12293" name="Rectangle 332"/>
          <p:cNvSpPr>
            <a:spLocks noChangeArrowheads="1"/>
          </p:cNvSpPr>
          <p:nvPr/>
        </p:nvSpPr>
        <p:spPr bwMode="auto">
          <a:xfrm>
            <a:off x="1524000" y="1219200"/>
            <a:ext cx="1037822" cy="369332"/>
          </a:xfrm>
          <a:prstGeom prst="rect">
            <a:avLst/>
          </a:prstGeom>
          <a:noFill/>
          <a:ln w="9525">
            <a:noFill/>
            <a:miter lim="800000"/>
            <a:headEnd/>
            <a:tailEnd/>
          </a:ln>
        </p:spPr>
        <p:txBody>
          <a:bodyPr wrap="none">
            <a:spAutoFit/>
          </a:bodyPr>
          <a:lstStyle/>
          <a:p>
            <a:r>
              <a:rPr lang="en-US" dirty="0">
                <a:solidFill>
                  <a:srgbClr val="404040"/>
                </a:solidFill>
                <a:latin typeface="NeoSans"/>
                <a:cs typeface="NeoSans"/>
              </a:rPr>
              <a:t>Patients </a:t>
            </a:r>
          </a:p>
        </p:txBody>
      </p:sp>
      <p:sp>
        <p:nvSpPr>
          <p:cNvPr id="12294" name="Rectangle 333"/>
          <p:cNvSpPr>
            <a:spLocks noChangeArrowheads="1"/>
          </p:cNvSpPr>
          <p:nvPr/>
        </p:nvSpPr>
        <p:spPr bwMode="auto">
          <a:xfrm>
            <a:off x="5943600" y="1219200"/>
            <a:ext cx="1126692" cy="369332"/>
          </a:xfrm>
          <a:prstGeom prst="rect">
            <a:avLst/>
          </a:prstGeom>
          <a:noFill/>
          <a:ln w="9525">
            <a:noFill/>
            <a:miter lim="800000"/>
            <a:headEnd/>
            <a:tailEnd/>
          </a:ln>
        </p:spPr>
        <p:txBody>
          <a:bodyPr wrap="none">
            <a:spAutoFit/>
          </a:bodyPr>
          <a:lstStyle/>
          <a:p>
            <a:r>
              <a:rPr lang="en-US" dirty="0" smtClean="0">
                <a:solidFill>
                  <a:srgbClr val="404040"/>
                </a:solidFill>
                <a:latin typeface="NeoSans"/>
                <a:cs typeface="NeoSans"/>
              </a:rPr>
              <a:t>Clinicians</a:t>
            </a:r>
            <a:endParaRPr lang="en-US" dirty="0">
              <a:latin typeface="NeoSans"/>
              <a:cs typeface="NeoSans"/>
            </a:endParaRPr>
          </a:p>
        </p:txBody>
      </p:sp>
      <p:sp>
        <p:nvSpPr>
          <p:cNvPr id="52" name="Title 51"/>
          <p:cNvSpPr>
            <a:spLocks noGrp="1"/>
          </p:cNvSpPr>
          <p:nvPr>
            <p:ph type="title" idx="4294967295"/>
          </p:nvPr>
        </p:nvSpPr>
        <p:spPr>
          <a:xfrm>
            <a:off x="304800" y="76200"/>
            <a:ext cx="8610600" cy="1143000"/>
          </a:xfrm>
        </p:spPr>
        <p:txBody>
          <a:bodyPr/>
          <a:lstStyle/>
          <a:p>
            <a:r>
              <a:rPr lang="en-US" dirty="0" smtClean="0">
                <a:latin typeface="NeoSans"/>
                <a:cs typeface="NeoSans"/>
              </a:rPr>
              <a:t>User Experience: Interaction Flow</a:t>
            </a:r>
            <a:endParaRPr lang="en-US" dirty="0">
              <a:latin typeface="NeoSans"/>
              <a:cs typeface="NeoSan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2"/>
          <p:cNvSpPr>
            <a:spLocks noGrp="1"/>
          </p:cNvSpPr>
          <p:nvPr>
            <p:ph type="title"/>
          </p:nvPr>
        </p:nvSpPr>
        <p:spPr/>
        <p:txBody>
          <a:bodyPr/>
          <a:lstStyle/>
          <a:p>
            <a:r>
              <a:rPr lang="en-US" dirty="0" smtClean="0">
                <a:latin typeface="NeoSans"/>
                <a:cs typeface="NeoSans"/>
              </a:rPr>
              <a:t>User</a:t>
            </a:r>
            <a:r>
              <a:rPr lang="en-US" baseline="0" dirty="0" smtClean="0">
                <a:latin typeface="NeoSans"/>
                <a:cs typeface="NeoSans"/>
              </a:rPr>
              <a:t> Interface: Overview</a:t>
            </a:r>
            <a:endParaRPr lang="en-US" dirty="0" smtClean="0">
              <a:latin typeface="NeoSans"/>
              <a:cs typeface="NeoSans"/>
            </a:endParaRPr>
          </a:p>
        </p:txBody>
      </p:sp>
      <p:pic>
        <p:nvPicPr>
          <p:cNvPr id="4" name="Picture 3" descr="Picture 3.png">
            <a:hlinkClick r:id="rId3"/>
          </p:cNvPr>
          <p:cNvPicPr>
            <a:picLocks noChangeAspect="1"/>
          </p:cNvPicPr>
          <p:nvPr/>
        </p:nvPicPr>
        <p:blipFill>
          <a:blip r:embed="rId4"/>
          <a:stretch>
            <a:fillRect/>
          </a:stretch>
        </p:blipFill>
        <p:spPr>
          <a:xfrm>
            <a:off x="1219200" y="1066800"/>
            <a:ext cx="6691947" cy="559518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ja-JP" dirty="0" smtClean="0">
                <a:latin typeface="NeoSans"/>
                <a:cs typeface="NeoSans"/>
              </a:rPr>
              <a:t>User Interface: Search</a:t>
            </a:r>
            <a:r>
              <a:rPr lang="en-US" altLang="ja-JP" baseline="0" dirty="0" smtClean="0">
                <a:latin typeface="NeoSans"/>
                <a:cs typeface="NeoSans"/>
              </a:rPr>
              <a:t> &amp; Browse</a:t>
            </a:r>
            <a:endParaRPr lang="en-US" altLang="ja-JP" dirty="0" smtClean="0">
              <a:latin typeface="NeoSans"/>
              <a:cs typeface="NeoSans"/>
            </a:endParaRPr>
          </a:p>
        </p:txBody>
      </p:sp>
      <p:sp>
        <p:nvSpPr>
          <p:cNvPr id="5123" name="Content Placeholder 2"/>
          <p:cNvSpPr>
            <a:spLocks noGrp="1"/>
          </p:cNvSpPr>
          <p:nvPr>
            <p:ph idx="1"/>
          </p:nvPr>
        </p:nvSpPr>
        <p:spPr/>
        <p:txBody>
          <a:bodyPr/>
          <a:lstStyle/>
          <a:p>
            <a:r>
              <a:rPr lang="en-US" altLang="ja-JP" dirty="0" smtClean="0">
                <a:latin typeface="NeoSans"/>
                <a:cs typeface="NeoSans"/>
              </a:rPr>
              <a:t>Help</a:t>
            </a:r>
            <a:r>
              <a:rPr lang="en-US" altLang="ja-JP" dirty="0" smtClean="0">
                <a:latin typeface="NeoSans"/>
                <a:cs typeface="NeoSans"/>
              </a:rPr>
              <a:t> </a:t>
            </a:r>
            <a:r>
              <a:rPr lang="en-US" altLang="ja-JP" dirty="0" smtClean="0">
                <a:latin typeface="NeoSans"/>
                <a:cs typeface="NeoSans"/>
              </a:rPr>
              <a:t>clinicians </a:t>
            </a:r>
            <a:r>
              <a:rPr lang="en-US" altLang="ja-JP" dirty="0" smtClean="0">
                <a:latin typeface="NeoSans"/>
                <a:cs typeface="NeoSans"/>
              </a:rPr>
              <a:t>to </a:t>
            </a:r>
            <a:r>
              <a:rPr lang="en-US" altLang="ja-JP" dirty="0" smtClean="0">
                <a:latin typeface="NeoSans"/>
                <a:cs typeface="NeoSans"/>
              </a:rPr>
              <a:t>locate the cases most interesting to them</a:t>
            </a:r>
          </a:p>
          <a:p>
            <a:pPr lvl="1"/>
            <a:r>
              <a:rPr lang="en-US" altLang="ja-JP" dirty="0" smtClean="0">
                <a:latin typeface="NeoSans"/>
                <a:cs typeface="NeoSans"/>
              </a:rPr>
              <a:t>For</a:t>
            </a:r>
            <a:r>
              <a:rPr lang="en-US" altLang="ja-JP" dirty="0" smtClean="0">
                <a:latin typeface="NeoSans"/>
                <a:cs typeface="NeoSans"/>
              </a:rPr>
              <a:t> clinicians with </a:t>
            </a:r>
            <a:r>
              <a:rPr lang="en-US" altLang="ja-JP" dirty="0" smtClean="0">
                <a:latin typeface="NeoSans"/>
                <a:cs typeface="NeoSans"/>
              </a:rPr>
              <a:t>general interests: </a:t>
            </a:r>
            <a:r>
              <a:rPr lang="en-US" altLang="ja-JP" b="1" dirty="0" smtClean="0">
                <a:latin typeface="NeoSans"/>
                <a:cs typeface="NeoSans"/>
              </a:rPr>
              <a:t>Browse</a:t>
            </a:r>
          </a:p>
          <a:p>
            <a:pPr lvl="2"/>
            <a:r>
              <a:rPr lang="en-US" altLang="ja-JP" sz="1400" dirty="0" smtClean="0">
                <a:latin typeface="NeoSans"/>
                <a:cs typeface="NeoSans"/>
              </a:rPr>
              <a:t>Rank cases by posting time, amount of award, most viewed, and least viewed</a:t>
            </a:r>
          </a:p>
          <a:p>
            <a:pPr lvl="3"/>
            <a:endParaRPr lang="en-US" altLang="ja-JP" dirty="0" smtClean="0">
              <a:latin typeface="NeoSans"/>
              <a:cs typeface="NeoSans"/>
            </a:endParaRPr>
          </a:p>
          <a:p>
            <a:pPr lvl="1"/>
            <a:r>
              <a:rPr lang="en-US" altLang="ja-JP" dirty="0" smtClean="0">
                <a:latin typeface="NeoSans"/>
                <a:cs typeface="NeoSans"/>
              </a:rPr>
              <a:t>For</a:t>
            </a:r>
            <a:r>
              <a:rPr lang="en-US" altLang="ja-JP" dirty="0" smtClean="0">
                <a:latin typeface="NeoSans"/>
                <a:cs typeface="NeoSans"/>
              </a:rPr>
              <a:t> clinicians with </a:t>
            </a:r>
            <a:r>
              <a:rPr lang="en-US" altLang="ja-JP" dirty="0" smtClean="0">
                <a:latin typeface="NeoSans"/>
                <a:cs typeface="NeoSans"/>
              </a:rPr>
              <a:t>specialized interests: </a:t>
            </a:r>
            <a:r>
              <a:rPr lang="en-US" altLang="ja-JP" b="1" dirty="0" smtClean="0">
                <a:latin typeface="NeoSans"/>
                <a:cs typeface="NeoSans"/>
              </a:rPr>
              <a:t>Search</a:t>
            </a:r>
          </a:p>
          <a:p>
            <a:pPr lvl="2"/>
            <a:r>
              <a:rPr lang="en-US" altLang="ja-JP" sz="1400" dirty="0" smtClean="0">
                <a:latin typeface="NeoSans"/>
                <a:cs typeface="NeoSans"/>
              </a:rPr>
              <a:t>Simple search</a:t>
            </a:r>
          </a:p>
          <a:p>
            <a:pPr lvl="3"/>
            <a:r>
              <a:rPr lang="en-US" altLang="ja-JP" sz="1400" dirty="0" smtClean="0">
                <a:latin typeface="NeoSans"/>
                <a:cs typeface="NeoSans"/>
              </a:rPr>
              <a:t>Only search on patients’ chief complaints</a:t>
            </a:r>
          </a:p>
          <a:p>
            <a:pPr lvl="2"/>
            <a:r>
              <a:rPr lang="en-US" altLang="ja-JP" sz="1400" dirty="0" smtClean="0">
                <a:latin typeface="NeoSans"/>
                <a:cs typeface="NeoSans"/>
              </a:rPr>
              <a:t>Advance search</a:t>
            </a:r>
          </a:p>
          <a:p>
            <a:pPr lvl="3"/>
            <a:r>
              <a:rPr lang="en-US" altLang="ja-JP" sz="1400" dirty="0" smtClean="0">
                <a:latin typeface="NeoSans"/>
                <a:cs typeface="NeoSans"/>
              </a:rPr>
              <a:t>Able to define criteria on all structured information in a case</a:t>
            </a:r>
          </a:p>
          <a:p>
            <a:pPr lvl="3"/>
            <a:r>
              <a:rPr lang="en-US" altLang="ja-JP" sz="1400" dirty="0" smtClean="0">
                <a:latin typeface="NeoSans"/>
                <a:cs typeface="NeoSans"/>
              </a:rPr>
              <a:t>Able to combine different criteria to refine search </a:t>
            </a:r>
          </a:p>
          <a:p>
            <a:pPr lvl="3"/>
            <a:r>
              <a:rPr lang="en-US" altLang="ja-JP" sz="1400" dirty="0" smtClean="0">
                <a:latin typeface="NeoSans"/>
                <a:cs typeface="NeoSans"/>
              </a:rPr>
              <a:t>Able to save search criteria for future use</a:t>
            </a:r>
          </a:p>
          <a:p>
            <a:pPr>
              <a:buNone/>
            </a:pPr>
            <a:endParaRPr lang="en-US" altLang="ja-JP" dirty="0" smtClean="0">
              <a:latin typeface="NeoSans"/>
              <a:cs typeface="NeoSans"/>
            </a:endParaRPr>
          </a:p>
          <a:p>
            <a:r>
              <a:rPr lang="en-US" altLang="ja-JP" dirty="0" smtClean="0">
                <a:latin typeface="NeoSans"/>
                <a:cs typeface="NeoSans"/>
              </a:rPr>
              <a:t>Notify</a:t>
            </a:r>
            <a:r>
              <a:rPr lang="en-US" altLang="ja-JP" dirty="0" smtClean="0">
                <a:latin typeface="NeoSans"/>
                <a:cs typeface="NeoSans"/>
              </a:rPr>
              <a:t> clinicians with </a:t>
            </a:r>
            <a:r>
              <a:rPr lang="en-US" altLang="ja-JP" dirty="0" smtClean="0">
                <a:latin typeface="NeoSans"/>
                <a:cs typeface="NeoSans"/>
              </a:rPr>
              <a:t>new cases that matches their saved search criteria</a:t>
            </a:r>
          </a:p>
          <a:p>
            <a:pPr lvl="1"/>
            <a:endParaRPr lang="en-US" altLang="ja-JP" dirty="0" smtClean="0">
              <a:latin typeface="NeoSans"/>
              <a:ea typeface="ＭＳ Ｐゴシック" pitchFamily="-112" charset="-128"/>
              <a:cs typeface="NeoSans"/>
            </a:endParaRPr>
          </a:p>
          <a:p>
            <a:pPr lvl="1"/>
            <a:endParaRPr lang="ja-JP" altLang="en-US" dirty="0" smtClean="0">
              <a:latin typeface="NeoSans"/>
              <a:ea typeface="ＭＳ Ｐゴシック" pitchFamily="-112" charset="-128"/>
              <a:cs typeface="NeoSans"/>
            </a:endParaRPr>
          </a:p>
        </p:txBody>
      </p:sp>
      <p:sp>
        <p:nvSpPr>
          <p:cNvPr id="6" name="Rounded Rectangular Callout 5"/>
          <p:cNvSpPr/>
          <p:nvPr/>
        </p:nvSpPr>
        <p:spPr>
          <a:xfrm>
            <a:off x="3962400" y="5029200"/>
            <a:ext cx="3048000" cy="914400"/>
          </a:xfrm>
          <a:prstGeom prst="wedgeRoundRectCallout">
            <a:avLst>
              <a:gd name="adj1" fmla="val -26689"/>
              <a:gd name="adj2" fmla="val 62500"/>
              <a:gd name="adj3" fmla="val 16667"/>
            </a:avLst>
          </a:prstGeom>
          <a:solidFill>
            <a:srgbClr val="CB0000"/>
          </a:solidFill>
        </p:spPr>
        <p:style>
          <a:lnRef idx="3">
            <a:schemeClr val="lt1"/>
          </a:lnRef>
          <a:fillRef idx="1">
            <a:schemeClr val="accent2"/>
          </a:fillRef>
          <a:effectRef idx="1">
            <a:schemeClr val="accent2"/>
          </a:effectRef>
          <a:fontRef idx="minor">
            <a:schemeClr val="lt1"/>
          </a:fontRef>
        </p:style>
        <p:txBody>
          <a:bodyPr anchor="ctr"/>
          <a:lstStyle/>
          <a:p>
            <a:pPr algn="ctr">
              <a:defRPr/>
            </a:pPr>
            <a:r>
              <a:rPr lang="en-US" altLang="ja-JP"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ＭＳ Ｐゴシック" pitchFamily="-112" charset="-128"/>
              </a:rPr>
              <a:t>There is a new patient waiting for you! </a:t>
            </a:r>
            <a:r>
              <a:rPr lang="en-US" altLang="ja-JP" sz="2000" dirty="0">
                <a:ln w="18415" cmpd="sng">
                  <a:solidFill>
                    <a:srgbClr val="FFFFFF"/>
                  </a:solidFill>
                  <a:prstDash val="solid"/>
                </a:ln>
                <a:solidFill>
                  <a:srgbClr val="FFFFFF"/>
                </a:solidFill>
                <a:effectLst>
                  <a:outerShdw blurRad="63500" dir="3600000" algn="tl" rotWithShape="0">
                    <a:srgbClr val="000000">
                      <a:alpha val="70000"/>
                    </a:srgbClr>
                  </a:outerShdw>
                </a:effectLst>
                <a:ea typeface="ＭＳ Ｐゴシック" pitchFamily="-112" charset="-128"/>
                <a:sym typeface="Wingdings" pitchFamily="-112" charset="2"/>
              </a:rPr>
              <a:t></a:t>
            </a:r>
            <a:endParaRPr lang="en-US" altLang="ja-JP" sz="2000" dirty="0">
              <a:ln w="18415" cmpd="sng">
                <a:solidFill>
                  <a:srgbClr val="FFFFFF"/>
                </a:solidFill>
                <a:prstDash val="solid"/>
              </a:ln>
              <a:solidFill>
                <a:srgbClr val="FFFFFF"/>
              </a:solidFill>
              <a:effectLst>
                <a:outerShdw blurRad="63500" dir="3600000" algn="tl" rotWithShape="0">
                  <a:srgbClr val="000000">
                    <a:alpha val="70000"/>
                  </a:srgbClr>
                </a:outerShdw>
              </a:effectLst>
              <a:ea typeface="ＭＳ Ｐゴシック" pitchFamily="-112"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ja-JP" dirty="0" smtClean="0">
                <a:latin typeface="NeoSans"/>
                <a:cs typeface="NeoSans"/>
              </a:rPr>
              <a:t>User Interface: Search</a:t>
            </a:r>
            <a:r>
              <a:rPr lang="en-US" altLang="ja-JP" baseline="0" dirty="0" smtClean="0">
                <a:latin typeface="NeoSans"/>
                <a:cs typeface="NeoSans"/>
              </a:rPr>
              <a:t> &amp; Browse</a:t>
            </a:r>
            <a:endParaRPr lang="en-US" altLang="ja-JP" dirty="0" smtClean="0">
              <a:latin typeface="NeoSans"/>
              <a:cs typeface="NeoSans"/>
            </a:endParaRPr>
          </a:p>
        </p:txBody>
      </p:sp>
      <p:pic>
        <p:nvPicPr>
          <p:cNvPr id="4" name="Content Placeholder 3" descr="search-3.png"/>
          <p:cNvPicPr>
            <a:picLocks noGrp="1" noChangeAspect="1"/>
          </p:cNvPicPr>
          <p:nvPr>
            <p:ph idx="1"/>
          </p:nvPr>
        </p:nvPicPr>
        <p:blipFill>
          <a:blip r:embed="rId3"/>
          <a:srcRect b="9495"/>
          <a:stretch>
            <a:fillRect/>
          </a:stretch>
        </p:blipFill>
        <p:spPr>
          <a:xfrm>
            <a:off x="1045029" y="1066800"/>
            <a:ext cx="7184571" cy="5715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ja-JP" dirty="0" smtClean="0">
                <a:latin typeface="NeoSans"/>
                <a:cs typeface="NeoSans"/>
              </a:rPr>
              <a:t>User Interface: Search</a:t>
            </a:r>
            <a:r>
              <a:rPr lang="en-US" altLang="ja-JP" baseline="0" dirty="0" smtClean="0">
                <a:latin typeface="NeoSans"/>
                <a:cs typeface="NeoSans"/>
              </a:rPr>
              <a:t> &amp; Browse</a:t>
            </a:r>
            <a:endParaRPr lang="en-US" altLang="ja-JP" dirty="0" smtClean="0">
              <a:latin typeface="NeoSans"/>
              <a:cs typeface="NeoSans"/>
            </a:endParaRPr>
          </a:p>
        </p:txBody>
      </p:sp>
      <p:pic>
        <p:nvPicPr>
          <p:cNvPr id="9" name="Content Placeholder 6" descr="browse-2.jpg"/>
          <p:cNvPicPr>
            <a:picLocks noChangeAspect="1"/>
          </p:cNvPicPr>
          <p:nvPr/>
        </p:nvPicPr>
        <p:blipFill>
          <a:blip r:embed="rId3"/>
          <a:srcRect b="11294"/>
          <a:stretch>
            <a:fillRect/>
          </a:stretch>
        </p:blipFill>
        <p:spPr bwMode="auto">
          <a:xfrm>
            <a:off x="990600" y="1066800"/>
            <a:ext cx="7232533"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NeoSans"/>
                <a:cs typeface="NeoSans"/>
              </a:rPr>
              <a:t>Abstract</a:t>
            </a:r>
            <a:endParaRPr lang="en-US" dirty="0">
              <a:latin typeface="NeoSans"/>
              <a:cs typeface="NeoSans"/>
            </a:endParaRPr>
          </a:p>
        </p:txBody>
      </p:sp>
      <p:sp>
        <p:nvSpPr>
          <p:cNvPr id="3" name="Content Placeholder 2"/>
          <p:cNvSpPr>
            <a:spLocks noGrp="1"/>
          </p:cNvSpPr>
          <p:nvPr>
            <p:ph idx="1"/>
          </p:nvPr>
        </p:nvSpPr>
        <p:spPr>
          <a:xfrm>
            <a:off x="457200" y="1371600"/>
            <a:ext cx="8229600" cy="4876800"/>
          </a:xfrm>
        </p:spPr>
        <p:txBody>
          <a:bodyPr/>
          <a:lstStyle/>
          <a:p>
            <a:r>
              <a:rPr lang="en-US" b="1" dirty="0" smtClean="0">
                <a:latin typeface="Myriad Pro"/>
                <a:cs typeface="Myriad Pro"/>
              </a:rPr>
              <a:t>Why</a:t>
            </a:r>
          </a:p>
          <a:p>
            <a:pPr lvl="1"/>
            <a:r>
              <a:rPr lang="en-US" b="1" dirty="0" smtClean="0">
                <a:latin typeface="Myriad Pro"/>
                <a:cs typeface="Myriad Pro"/>
              </a:rPr>
              <a:t> </a:t>
            </a:r>
            <a:r>
              <a:rPr lang="en-US" dirty="0" smtClean="0">
                <a:latin typeface="Myriad Pro"/>
                <a:cs typeface="Myriad Pro"/>
              </a:rPr>
              <a:t>Inspiration</a:t>
            </a:r>
            <a:endParaRPr lang="en-US" dirty="0" smtClean="0">
              <a:latin typeface="Myriad Pro"/>
              <a:cs typeface="Myriad Pro"/>
            </a:endParaRPr>
          </a:p>
          <a:p>
            <a:r>
              <a:rPr lang="en-US" b="1" dirty="0" smtClean="0">
                <a:latin typeface="Myriad Pro"/>
                <a:cs typeface="Myriad Pro"/>
              </a:rPr>
              <a:t>Who </a:t>
            </a:r>
            <a:endParaRPr lang="en-US" b="1" dirty="0" smtClean="0">
              <a:latin typeface="Myriad Pro"/>
              <a:cs typeface="Myriad Pro"/>
            </a:endParaRPr>
          </a:p>
          <a:p>
            <a:pPr lvl="1"/>
            <a:r>
              <a:rPr lang="en-US" dirty="0" smtClean="0">
                <a:latin typeface="Myriad Pro"/>
                <a:cs typeface="Myriad Pro"/>
              </a:rPr>
              <a:t>Potential Audience</a:t>
            </a:r>
          </a:p>
          <a:p>
            <a:pPr lvl="1"/>
            <a:r>
              <a:rPr lang="en-US" dirty="0" smtClean="0">
                <a:latin typeface="Myriad Pro"/>
                <a:cs typeface="Myriad Pro"/>
              </a:rPr>
              <a:t>Online Participation</a:t>
            </a:r>
          </a:p>
          <a:p>
            <a:pPr lvl="2"/>
            <a:r>
              <a:rPr lang="en-US" dirty="0" smtClean="0">
                <a:latin typeface="Myriad Pro"/>
                <a:cs typeface="Myriad Pro"/>
              </a:rPr>
              <a:t>Patients</a:t>
            </a:r>
          </a:p>
          <a:p>
            <a:pPr lvl="2"/>
            <a:r>
              <a:rPr lang="en-US" dirty="0" smtClean="0">
                <a:latin typeface="Myriad Pro"/>
                <a:cs typeface="Myriad Pro"/>
              </a:rPr>
              <a:t>Clinicians</a:t>
            </a:r>
          </a:p>
          <a:p>
            <a:r>
              <a:rPr lang="en-US" b="1" dirty="0" smtClean="0">
                <a:latin typeface="Myriad Pro"/>
                <a:cs typeface="Myriad Pro"/>
              </a:rPr>
              <a:t>Where </a:t>
            </a:r>
          </a:p>
          <a:p>
            <a:pPr lvl="1"/>
            <a:r>
              <a:rPr lang="en-US" dirty="0" smtClean="0">
                <a:latin typeface="Myriad Pro"/>
                <a:cs typeface="Myriad Pro"/>
              </a:rPr>
              <a:t>Where </a:t>
            </a:r>
            <a:r>
              <a:rPr lang="en-US" dirty="0" err="1" smtClean="0">
                <a:latin typeface="Myriad Pro"/>
                <a:cs typeface="Myriad Pro"/>
              </a:rPr>
              <a:t>Hyoumanity</a:t>
            </a:r>
            <a:r>
              <a:rPr lang="en-US" dirty="0" smtClean="0">
                <a:latin typeface="Myriad Pro"/>
                <a:cs typeface="Myriad Pro"/>
              </a:rPr>
              <a:t> Fits</a:t>
            </a:r>
            <a:endParaRPr lang="en-US" dirty="0" smtClean="0">
              <a:latin typeface="Myriad Pro"/>
              <a:cs typeface="Myriad Pro"/>
            </a:endParaRPr>
          </a:p>
          <a:p>
            <a:r>
              <a:rPr lang="en-US" b="1" dirty="0" smtClean="0">
                <a:latin typeface="Myriad Pro"/>
                <a:cs typeface="Myriad Pro"/>
              </a:rPr>
              <a:t>How</a:t>
            </a:r>
            <a:endParaRPr lang="en-US" b="1" dirty="0" smtClean="0">
              <a:latin typeface="Myriad Pro"/>
              <a:cs typeface="Myriad Pro"/>
            </a:endParaRPr>
          </a:p>
          <a:p>
            <a:pPr lvl="1"/>
            <a:r>
              <a:rPr lang="en-US" dirty="0" smtClean="0">
                <a:latin typeface="Myriad Pro"/>
                <a:cs typeface="Myriad Pro"/>
              </a:rPr>
              <a:t>How </a:t>
            </a:r>
            <a:r>
              <a:rPr lang="en-US" dirty="0" err="1" smtClean="0">
                <a:latin typeface="Myriad Pro"/>
                <a:cs typeface="Myriad Pro"/>
              </a:rPr>
              <a:t>Hyoumanity</a:t>
            </a:r>
            <a:r>
              <a:rPr lang="en-US" dirty="0" smtClean="0">
                <a:latin typeface="Myriad Pro"/>
                <a:cs typeface="Myriad Pro"/>
              </a:rPr>
              <a:t> Works</a:t>
            </a:r>
          </a:p>
          <a:p>
            <a:pPr lvl="2"/>
            <a:r>
              <a:rPr lang="en-US" dirty="0" smtClean="0">
                <a:latin typeface="Myriad Pro"/>
                <a:cs typeface="Myriad Pro"/>
              </a:rPr>
              <a:t>Patient Profiles</a:t>
            </a:r>
          </a:p>
          <a:p>
            <a:pPr lvl="2"/>
            <a:r>
              <a:rPr lang="en-US" dirty="0" smtClean="0">
                <a:latin typeface="Myriad Pro"/>
                <a:cs typeface="Myriad Pro"/>
              </a:rPr>
              <a:t>Clinician Search</a:t>
            </a:r>
          </a:p>
          <a:p>
            <a:r>
              <a:rPr lang="en-US" b="1" dirty="0" smtClean="0">
                <a:latin typeface="Myriad Pro"/>
                <a:cs typeface="Myriad Pro"/>
              </a:rPr>
              <a:t>What</a:t>
            </a:r>
            <a:r>
              <a:rPr lang="en-US" dirty="0" smtClean="0">
                <a:latin typeface="Myriad Pro"/>
                <a:cs typeface="Myriad Pro"/>
              </a:rPr>
              <a:t> </a:t>
            </a:r>
          </a:p>
          <a:p>
            <a:pPr lvl="1"/>
            <a:r>
              <a:rPr lang="en-US" dirty="0" smtClean="0">
                <a:latin typeface="Myriad Pro"/>
                <a:cs typeface="Myriad Pro"/>
              </a:rPr>
              <a:t>User Experience</a:t>
            </a:r>
          </a:p>
          <a:p>
            <a:pPr lvl="1"/>
            <a:r>
              <a:rPr lang="en-US" dirty="0" smtClean="0">
                <a:latin typeface="Myriad Pro"/>
                <a:cs typeface="Myriad Pro"/>
              </a:rPr>
              <a:t>Information Architecture</a:t>
            </a:r>
          </a:p>
          <a:p>
            <a:pPr lvl="1"/>
            <a:r>
              <a:rPr lang="en-US" dirty="0" smtClean="0">
                <a:latin typeface="Myriad Pro"/>
                <a:cs typeface="Myriad Pro"/>
              </a:rPr>
              <a:t>Security</a:t>
            </a:r>
          </a:p>
          <a:p>
            <a:pPr lvl="1"/>
            <a:r>
              <a:rPr lang="en-US" dirty="0" smtClean="0">
                <a:latin typeface="Myriad Pro"/>
                <a:cs typeface="Myriad Pro"/>
              </a:rPr>
              <a:t>Q &amp; 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extBox 13"/>
          <p:cNvSpPr txBox="1">
            <a:spLocks noChangeArrowheads="1"/>
          </p:cNvSpPr>
          <p:nvPr/>
        </p:nvSpPr>
        <p:spPr bwMode="auto">
          <a:xfrm>
            <a:off x="5418138" y="1993900"/>
            <a:ext cx="573087" cy="276999"/>
          </a:xfrm>
          <a:prstGeom prst="rect">
            <a:avLst/>
          </a:prstGeom>
          <a:solidFill>
            <a:schemeClr val="bg1"/>
          </a:solidFill>
          <a:ln w="9525">
            <a:noFill/>
            <a:miter lim="800000"/>
            <a:headEnd/>
            <a:tailEnd/>
          </a:ln>
        </p:spPr>
        <p:txBody>
          <a:bodyPr>
            <a:spAutoFit/>
          </a:bodyPr>
          <a:lstStyle/>
          <a:p>
            <a:r>
              <a:rPr lang="en-US" altLang="ja-JP" sz="1200">
                <a:latin typeface="NeoSans"/>
                <a:ea typeface="ＭＳ Ｐゴシック" pitchFamily="-112" charset="-128"/>
                <a:cs typeface="NeoSans"/>
              </a:rPr>
              <a:t>API</a:t>
            </a:r>
          </a:p>
        </p:txBody>
      </p:sp>
      <p:sp>
        <p:nvSpPr>
          <p:cNvPr id="19" name="Rounded Rectangle 18"/>
          <p:cNvSpPr/>
          <p:nvPr/>
        </p:nvSpPr>
        <p:spPr bwMode="auto">
          <a:xfrm>
            <a:off x="1857375" y="1600200"/>
            <a:ext cx="3611563" cy="1350963"/>
          </a:xfrm>
          <a:prstGeom prst="round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dirty="0">
              <a:latin typeface="NeoSans"/>
              <a:cs typeface="NeoSans"/>
            </a:endParaRPr>
          </a:p>
        </p:txBody>
      </p:sp>
      <p:cxnSp>
        <p:nvCxnSpPr>
          <p:cNvPr id="33" name="Elbow Connector 32"/>
          <p:cNvCxnSpPr>
            <a:stCxn id="19" idx="3"/>
            <a:endCxn id="56" idx="2"/>
          </p:cNvCxnSpPr>
          <p:nvPr/>
        </p:nvCxnSpPr>
        <p:spPr>
          <a:xfrm>
            <a:off x="5468938" y="2274888"/>
            <a:ext cx="738187" cy="450850"/>
          </a:xfrm>
          <a:prstGeom prst="bentConnector3">
            <a:avLst>
              <a:gd name="adj1" fmla="val 50000"/>
            </a:avLst>
          </a:prstGeom>
          <a:ln>
            <a:solidFill>
              <a:srgbClr val="40404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4" name="Elbow Connector 43"/>
          <p:cNvCxnSpPr>
            <a:endCxn id="56" idx="3"/>
          </p:cNvCxnSpPr>
          <p:nvPr/>
        </p:nvCxnSpPr>
        <p:spPr>
          <a:xfrm rot="16200000" flipH="1">
            <a:off x="3680619" y="307975"/>
            <a:ext cx="320676" cy="6045200"/>
          </a:xfrm>
          <a:prstGeom prst="bentConnector3">
            <a:avLst>
              <a:gd name="adj1" fmla="val 171287"/>
            </a:avLst>
          </a:prstGeom>
          <a:ln>
            <a:solidFill>
              <a:srgbClr val="404040"/>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52" name="Elbow Connector 51"/>
          <p:cNvCxnSpPr>
            <a:endCxn id="19" idx="1"/>
          </p:cNvCxnSpPr>
          <p:nvPr/>
        </p:nvCxnSpPr>
        <p:spPr>
          <a:xfrm flipV="1">
            <a:off x="1255713" y="2275682"/>
            <a:ext cx="601662" cy="414337"/>
          </a:xfrm>
          <a:prstGeom prst="bentConnector3">
            <a:avLst>
              <a:gd name="adj1" fmla="val 50000"/>
            </a:avLst>
          </a:prstGeom>
          <a:ln>
            <a:solidFill>
              <a:srgbClr val="404040"/>
            </a:solidFill>
            <a:tailEnd type="triangle" w="lg" len="lg"/>
          </a:ln>
        </p:spPr>
        <p:style>
          <a:lnRef idx="2">
            <a:schemeClr val="accent1"/>
          </a:lnRef>
          <a:fillRef idx="0">
            <a:schemeClr val="accent1"/>
          </a:fillRef>
          <a:effectRef idx="1">
            <a:schemeClr val="accent1"/>
          </a:effectRef>
          <a:fontRef idx="minor">
            <a:schemeClr val="tx1"/>
          </a:fontRef>
        </p:style>
      </p:cxnSp>
      <p:sp>
        <p:nvSpPr>
          <p:cNvPr id="4103" name="TextBox 13"/>
          <p:cNvSpPr txBox="1">
            <a:spLocks noChangeArrowheads="1"/>
          </p:cNvSpPr>
          <p:nvPr/>
        </p:nvSpPr>
        <p:spPr bwMode="auto">
          <a:xfrm>
            <a:off x="381000" y="1905000"/>
            <a:ext cx="903288" cy="338554"/>
          </a:xfrm>
          <a:prstGeom prst="rect">
            <a:avLst/>
          </a:prstGeom>
          <a:noFill/>
          <a:ln w="9525">
            <a:noFill/>
            <a:miter lim="800000"/>
            <a:headEnd/>
            <a:tailEnd/>
          </a:ln>
        </p:spPr>
        <p:txBody>
          <a:bodyPr>
            <a:spAutoFit/>
          </a:bodyPr>
          <a:lstStyle/>
          <a:p>
            <a:r>
              <a:rPr lang="en-US" altLang="ja-JP" sz="1600" dirty="0">
                <a:latin typeface="NeoSans"/>
                <a:ea typeface="ＭＳ Ｐゴシック" pitchFamily="-112" charset="-128"/>
                <a:cs typeface="NeoSans"/>
              </a:rPr>
              <a:t>Patient</a:t>
            </a:r>
          </a:p>
        </p:txBody>
      </p:sp>
      <p:cxnSp>
        <p:nvCxnSpPr>
          <p:cNvPr id="135" name="Straight Arrow Connector 134"/>
          <p:cNvCxnSpPr>
            <a:stCxn id="56" idx="4"/>
          </p:cNvCxnSpPr>
          <p:nvPr/>
        </p:nvCxnSpPr>
        <p:spPr>
          <a:xfrm>
            <a:off x="7519988" y="2725738"/>
            <a:ext cx="492125" cy="1588"/>
          </a:xfrm>
          <a:prstGeom prst="straightConnector1">
            <a:avLst/>
          </a:prstGeom>
          <a:ln>
            <a:solidFill>
              <a:srgbClr val="404040"/>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56" name="Flowchart: Magnetic Disk 55"/>
          <p:cNvSpPr/>
          <p:nvPr/>
        </p:nvSpPr>
        <p:spPr>
          <a:xfrm>
            <a:off x="6207125" y="1960563"/>
            <a:ext cx="1312863" cy="1530350"/>
          </a:xfrm>
          <a:prstGeom prst="flowChartMagneticDisk">
            <a:avLst/>
          </a:prstGeom>
          <a:solidFill>
            <a:srgbClr val="CB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err="1">
                <a:latin typeface="NeoSans"/>
                <a:cs typeface="NeoSans"/>
              </a:rPr>
              <a:t>Hyoumanity</a:t>
            </a:r>
            <a:r>
              <a:rPr lang="en-US" sz="1400" dirty="0">
                <a:latin typeface="NeoSans"/>
                <a:cs typeface="NeoSans"/>
              </a:rPr>
              <a:t> </a:t>
            </a:r>
            <a:r>
              <a:rPr lang="en-US" sz="1400" dirty="0" smtClean="0">
                <a:latin typeface="NeoSans"/>
                <a:cs typeface="NeoSans"/>
              </a:rPr>
              <a:t>DB</a:t>
            </a:r>
            <a:endParaRPr lang="en-US" sz="1400" dirty="0">
              <a:latin typeface="NeoSans"/>
              <a:cs typeface="NeoSans"/>
            </a:endParaRPr>
          </a:p>
        </p:txBody>
      </p:sp>
      <p:sp>
        <p:nvSpPr>
          <p:cNvPr id="76" name="Flowchart: Magnetic Disk 75"/>
          <p:cNvSpPr/>
          <p:nvPr/>
        </p:nvSpPr>
        <p:spPr>
          <a:xfrm>
            <a:off x="2022475" y="1779588"/>
            <a:ext cx="984250" cy="9906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latin typeface="NeoSans"/>
                <a:cs typeface="NeoSans"/>
              </a:rPr>
              <a:t>Google Health</a:t>
            </a:r>
          </a:p>
        </p:txBody>
      </p:sp>
      <p:grpSp>
        <p:nvGrpSpPr>
          <p:cNvPr id="2" name="Group 83"/>
          <p:cNvGrpSpPr>
            <a:grpSpLocks/>
          </p:cNvGrpSpPr>
          <p:nvPr/>
        </p:nvGrpSpPr>
        <p:grpSpPr bwMode="auto">
          <a:xfrm>
            <a:off x="3335338" y="1779588"/>
            <a:ext cx="738187" cy="811212"/>
            <a:chOff x="2438400" y="1981200"/>
            <a:chExt cx="685800" cy="685800"/>
          </a:xfrm>
        </p:grpSpPr>
        <p:sp>
          <p:nvSpPr>
            <p:cNvPr id="81" name="Flowchart: Magnetic Disk 80"/>
            <p:cNvSpPr/>
            <p:nvPr/>
          </p:nvSpPr>
          <p:spPr>
            <a:xfrm>
              <a:off x="2438400" y="1981200"/>
              <a:ext cx="380509" cy="38114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latin typeface="NeoSans"/>
                <a:cs typeface="NeoSans"/>
              </a:endParaRPr>
            </a:p>
          </p:txBody>
        </p:sp>
        <p:sp>
          <p:nvSpPr>
            <p:cNvPr id="82" name="Flowchart: Magnetic Disk 81"/>
            <p:cNvSpPr/>
            <p:nvPr/>
          </p:nvSpPr>
          <p:spPr>
            <a:xfrm>
              <a:off x="2590308" y="2134197"/>
              <a:ext cx="381984" cy="37980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latin typeface="NeoSans"/>
                <a:cs typeface="NeoSans"/>
              </a:endParaRPr>
            </a:p>
          </p:txBody>
        </p:sp>
        <p:sp>
          <p:nvSpPr>
            <p:cNvPr id="83" name="Flowchart: Magnetic Disk 82"/>
            <p:cNvSpPr/>
            <p:nvPr/>
          </p:nvSpPr>
          <p:spPr>
            <a:xfrm>
              <a:off x="2743691" y="2285851"/>
              <a:ext cx="380509" cy="38114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latin typeface="NeoSans"/>
                <a:cs typeface="NeoSans"/>
              </a:endParaRPr>
            </a:p>
          </p:txBody>
        </p:sp>
      </p:grpSp>
      <p:grpSp>
        <p:nvGrpSpPr>
          <p:cNvPr id="3" name="Group 85"/>
          <p:cNvGrpSpPr>
            <a:grpSpLocks/>
          </p:cNvGrpSpPr>
          <p:nvPr/>
        </p:nvGrpSpPr>
        <p:grpSpPr bwMode="auto">
          <a:xfrm>
            <a:off x="4402138" y="1779588"/>
            <a:ext cx="738187" cy="811212"/>
            <a:chOff x="2438400" y="1981200"/>
            <a:chExt cx="685800" cy="685800"/>
          </a:xfrm>
        </p:grpSpPr>
        <p:sp>
          <p:nvSpPr>
            <p:cNvPr id="87" name="Flowchart: Magnetic Disk 86"/>
            <p:cNvSpPr/>
            <p:nvPr/>
          </p:nvSpPr>
          <p:spPr>
            <a:xfrm>
              <a:off x="2438400" y="1981200"/>
              <a:ext cx="380509" cy="38114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latin typeface="NeoSans"/>
                <a:cs typeface="NeoSans"/>
              </a:endParaRPr>
            </a:p>
          </p:txBody>
        </p:sp>
        <p:sp>
          <p:nvSpPr>
            <p:cNvPr id="88" name="Flowchart: Magnetic Disk 87"/>
            <p:cNvSpPr/>
            <p:nvPr/>
          </p:nvSpPr>
          <p:spPr>
            <a:xfrm>
              <a:off x="2590308" y="2134197"/>
              <a:ext cx="381984" cy="37980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latin typeface="NeoSans"/>
                <a:cs typeface="NeoSans"/>
              </a:endParaRPr>
            </a:p>
          </p:txBody>
        </p:sp>
        <p:sp>
          <p:nvSpPr>
            <p:cNvPr id="89" name="Flowchart: Magnetic Disk 88"/>
            <p:cNvSpPr/>
            <p:nvPr/>
          </p:nvSpPr>
          <p:spPr>
            <a:xfrm>
              <a:off x="2743691" y="2285851"/>
              <a:ext cx="380509" cy="38114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latin typeface="NeoSans"/>
                <a:cs typeface="NeoSans"/>
              </a:endParaRPr>
            </a:p>
          </p:txBody>
        </p:sp>
      </p:grpSp>
      <p:sp>
        <p:nvSpPr>
          <p:cNvPr id="4109" name="TextBox 91"/>
          <p:cNvSpPr txBox="1">
            <a:spLocks noChangeArrowheads="1"/>
          </p:cNvSpPr>
          <p:nvPr/>
        </p:nvSpPr>
        <p:spPr bwMode="auto">
          <a:xfrm>
            <a:off x="3252788" y="2590800"/>
            <a:ext cx="1149350" cy="276999"/>
          </a:xfrm>
          <a:prstGeom prst="rect">
            <a:avLst/>
          </a:prstGeom>
          <a:noFill/>
          <a:ln w="9525">
            <a:noFill/>
            <a:miter lim="800000"/>
            <a:headEnd/>
            <a:tailEnd/>
          </a:ln>
        </p:spPr>
        <p:txBody>
          <a:bodyPr>
            <a:spAutoFit/>
          </a:bodyPr>
          <a:lstStyle/>
          <a:p>
            <a:r>
              <a:rPr lang="en-US" sz="1200">
                <a:latin typeface="NeoSans"/>
                <a:cs typeface="NeoSans"/>
              </a:rPr>
              <a:t>Other PHRs</a:t>
            </a:r>
          </a:p>
        </p:txBody>
      </p:sp>
      <p:sp>
        <p:nvSpPr>
          <p:cNvPr id="4110" name="TextBox 92"/>
          <p:cNvSpPr txBox="1">
            <a:spLocks noChangeArrowheads="1"/>
          </p:cNvSpPr>
          <p:nvPr/>
        </p:nvSpPr>
        <p:spPr bwMode="auto">
          <a:xfrm>
            <a:off x="4319588" y="2590800"/>
            <a:ext cx="1149350" cy="276999"/>
          </a:xfrm>
          <a:prstGeom prst="rect">
            <a:avLst/>
          </a:prstGeom>
          <a:noFill/>
          <a:ln w="9525">
            <a:noFill/>
            <a:miter lim="800000"/>
            <a:headEnd/>
            <a:tailEnd/>
          </a:ln>
        </p:spPr>
        <p:txBody>
          <a:bodyPr>
            <a:spAutoFit/>
          </a:bodyPr>
          <a:lstStyle/>
          <a:p>
            <a:r>
              <a:rPr lang="en-US" sz="1200">
                <a:latin typeface="NeoSans"/>
                <a:cs typeface="NeoSans"/>
              </a:rPr>
              <a:t>HL7 EMRs</a:t>
            </a:r>
          </a:p>
        </p:txBody>
      </p:sp>
      <p:sp>
        <p:nvSpPr>
          <p:cNvPr id="98" name="Rounded Rectangle 97"/>
          <p:cNvSpPr/>
          <p:nvPr/>
        </p:nvSpPr>
        <p:spPr bwMode="auto">
          <a:xfrm>
            <a:off x="1857375" y="3130550"/>
            <a:ext cx="3611563" cy="450850"/>
          </a:xfrm>
          <a:prstGeom prst="round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r>
              <a:rPr lang="en-US" dirty="0">
                <a:latin typeface="NeoSans"/>
                <a:cs typeface="NeoSans"/>
              </a:rPr>
              <a:t>Supplemental Information</a:t>
            </a:r>
          </a:p>
        </p:txBody>
      </p:sp>
      <p:cxnSp>
        <p:nvCxnSpPr>
          <p:cNvPr id="100" name="Elbow Connector 99"/>
          <p:cNvCxnSpPr>
            <a:endCxn id="98" idx="1"/>
          </p:cNvCxnSpPr>
          <p:nvPr/>
        </p:nvCxnSpPr>
        <p:spPr>
          <a:xfrm>
            <a:off x="1255713" y="2690019"/>
            <a:ext cx="601662" cy="665956"/>
          </a:xfrm>
          <a:prstGeom prst="bentConnector3">
            <a:avLst>
              <a:gd name="adj1" fmla="val 50000"/>
            </a:avLst>
          </a:prstGeom>
          <a:ln>
            <a:solidFill>
              <a:srgbClr val="40404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06" name="Elbow Connector 105"/>
          <p:cNvCxnSpPr>
            <a:stCxn id="98" idx="3"/>
            <a:endCxn id="56" idx="2"/>
          </p:cNvCxnSpPr>
          <p:nvPr/>
        </p:nvCxnSpPr>
        <p:spPr>
          <a:xfrm flipV="1">
            <a:off x="5468938" y="2725738"/>
            <a:ext cx="738187" cy="630237"/>
          </a:xfrm>
          <a:prstGeom prst="bentConnector3">
            <a:avLst>
              <a:gd name="adj1" fmla="val 50000"/>
            </a:avLst>
          </a:prstGeom>
          <a:ln>
            <a:solidFill>
              <a:srgbClr val="404040"/>
            </a:solidFill>
            <a:tailEnd type="triangle" w="lg" len="lg"/>
          </a:ln>
        </p:spPr>
        <p:style>
          <a:lnRef idx="2">
            <a:schemeClr val="accent1"/>
          </a:lnRef>
          <a:fillRef idx="0">
            <a:schemeClr val="accent1"/>
          </a:fillRef>
          <a:effectRef idx="1">
            <a:schemeClr val="accent1"/>
          </a:effectRef>
          <a:fontRef idx="minor">
            <a:schemeClr val="tx1"/>
          </a:fontRef>
        </p:style>
      </p:cxnSp>
      <p:pic>
        <p:nvPicPr>
          <p:cNvPr id="4114" name="Picture 39" descr="C:\Documents and Settings\penguinz\Desktop\1408846278.png"/>
          <p:cNvPicPr>
            <a:picLocks noChangeAspect="1" noChangeArrowheads="1"/>
          </p:cNvPicPr>
          <p:nvPr/>
        </p:nvPicPr>
        <p:blipFill>
          <a:blip r:embed="rId3"/>
          <a:srcRect/>
          <a:stretch>
            <a:fillRect/>
          </a:stretch>
        </p:blipFill>
        <p:spPr bwMode="auto">
          <a:xfrm>
            <a:off x="381000" y="2286000"/>
            <a:ext cx="874713" cy="960437"/>
          </a:xfrm>
          <a:prstGeom prst="rect">
            <a:avLst/>
          </a:prstGeom>
          <a:noFill/>
          <a:ln w="9525">
            <a:noFill/>
            <a:miter lim="800000"/>
            <a:headEnd/>
            <a:tailEnd/>
          </a:ln>
        </p:spPr>
      </p:pic>
      <p:pic>
        <p:nvPicPr>
          <p:cNvPr id="4115" name="Picture 35" descr="C:\Documents and Settings\penguinz\Desktop\doctor.png"/>
          <p:cNvPicPr>
            <a:picLocks noChangeAspect="1" noChangeArrowheads="1"/>
          </p:cNvPicPr>
          <p:nvPr/>
        </p:nvPicPr>
        <p:blipFill>
          <a:blip r:embed="rId4"/>
          <a:srcRect/>
          <a:stretch>
            <a:fillRect/>
          </a:stretch>
        </p:blipFill>
        <p:spPr bwMode="auto">
          <a:xfrm>
            <a:off x="8012113" y="2306638"/>
            <a:ext cx="903287" cy="990600"/>
          </a:xfrm>
          <a:prstGeom prst="rect">
            <a:avLst/>
          </a:prstGeom>
          <a:noFill/>
          <a:ln w="9525">
            <a:noFill/>
            <a:miter lim="800000"/>
            <a:headEnd/>
            <a:tailEnd/>
          </a:ln>
        </p:spPr>
      </p:pic>
      <p:sp>
        <p:nvSpPr>
          <p:cNvPr id="4116" name="TextBox 13"/>
          <p:cNvSpPr txBox="1">
            <a:spLocks noChangeArrowheads="1"/>
          </p:cNvSpPr>
          <p:nvPr/>
        </p:nvSpPr>
        <p:spPr bwMode="auto">
          <a:xfrm>
            <a:off x="8001000" y="1962150"/>
            <a:ext cx="903287" cy="338554"/>
          </a:xfrm>
          <a:prstGeom prst="rect">
            <a:avLst/>
          </a:prstGeom>
          <a:noFill/>
          <a:ln w="9525">
            <a:noFill/>
            <a:miter lim="800000"/>
            <a:headEnd/>
            <a:tailEnd/>
          </a:ln>
        </p:spPr>
        <p:txBody>
          <a:bodyPr>
            <a:spAutoFit/>
          </a:bodyPr>
          <a:lstStyle/>
          <a:p>
            <a:r>
              <a:rPr lang="en-US" altLang="ja-JP" sz="1600" dirty="0">
                <a:latin typeface="NeoSans"/>
                <a:ea typeface="ＭＳ Ｐゴシック" pitchFamily="-112" charset="-128"/>
                <a:cs typeface="NeoSans"/>
              </a:rPr>
              <a:t>Doctor</a:t>
            </a:r>
          </a:p>
        </p:txBody>
      </p:sp>
      <p:sp>
        <p:nvSpPr>
          <p:cNvPr id="27" name="Title 26"/>
          <p:cNvSpPr>
            <a:spLocks noGrp="1"/>
          </p:cNvSpPr>
          <p:nvPr>
            <p:ph type="title"/>
          </p:nvPr>
        </p:nvSpPr>
        <p:spPr/>
        <p:txBody>
          <a:bodyPr/>
          <a:lstStyle/>
          <a:p>
            <a:r>
              <a:rPr lang="en-US" dirty="0" smtClean="0">
                <a:latin typeface="NeoSans"/>
                <a:cs typeface="NeoSans"/>
              </a:rPr>
              <a:t>Information Architecture</a:t>
            </a:r>
            <a:endParaRPr lang="en-US" dirty="0">
              <a:latin typeface="NeoSans"/>
              <a:cs typeface="NeoSans"/>
            </a:endParaRPr>
          </a:p>
        </p:txBody>
      </p:sp>
      <p:sp>
        <p:nvSpPr>
          <p:cNvPr id="29" name="TextBox 28"/>
          <p:cNvSpPr txBox="1"/>
          <p:nvPr/>
        </p:nvSpPr>
        <p:spPr>
          <a:xfrm>
            <a:off x="457200" y="4338697"/>
            <a:ext cx="8153400" cy="2062103"/>
          </a:xfrm>
          <a:prstGeom prst="rect">
            <a:avLst/>
          </a:prstGeom>
          <a:noFill/>
        </p:spPr>
        <p:txBody>
          <a:bodyPr wrap="square" rtlCol="0">
            <a:spAutoFit/>
          </a:bodyPr>
          <a:lstStyle/>
          <a:p>
            <a:r>
              <a:rPr lang="en-US" sz="1600" b="1" dirty="0" smtClean="0">
                <a:latin typeface="Myriad Pro"/>
                <a:cs typeface="Myriad Pro"/>
              </a:rPr>
              <a:t>Frontend</a:t>
            </a:r>
            <a:endParaRPr lang="en-US" sz="1600" b="1" dirty="0" smtClean="0">
              <a:latin typeface="Myriad Pro"/>
              <a:cs typeface="Myriad Pro"/>
            </a:endParaRPr>
          </a:p>
          <a:p>
            <a:pPr>
              <a:buFont typeface="Arial"/>
              <a:buChar char="•"/>
            </a:pPr>
            <a:r>
              <a:rPr lang="en-US" sz="1600" dirty="0" smtClean="0">
                <a:latin typeface="Myriad Pro"/>
                <a:cs typeface="Myriad Pro"/>
              </a:rPr>
              <a:t> Accessible</a:t>
            </a:r>
            <a:r>
              <a:rPr lang="en-US" sz="1600" dirty="0" smtClean="0">
                <a:latin typeface="Myriad Pro"/>
                <a:cs typeface="Myriad Pro"/>
              </a:rPr>
              <a:t>, standards-compliant XHTML/CSS</a:t>
            </a:r>
            <a:endParaRPr lang="en-US" sz="1600" dirty="0" smtClean="0">
              <a:latin typeface="Myriad Pro"/>
              <a:cs typeface="Myriad Pro"/>
            </a:endParaRPr>
          </a:p>
          <a:p>
            <a:pPr>
              <a:buFont typeface="Arial"/>
              <a:buChar char="•"/>
            </a:pPr>
            <a:r>
              <a:rPr lang="en-US" sz="1600" dirty="0" smtClean="0">
                <a:latin typeface="Myriad Pro"/>
                <a:cs typeface="Myriad Pro"/>
              </a:rPr>
              <a:t> DOM </a:t>
            </a:r>
            <a:r>
              <a:rPr lang="en-US" sz="1600" dirty="0" smtClean="0">
                <a:latin typeface="Myriad Pro"/>
                <a:cs typeface="Myriad Pro"/>
              </a:rPr>
              <a:t>/ AJAX functionality via </a:t>
            </a:r>
            <a:r>
              <a:rPr lang="en-US" sz="1600" dirty="0" err="1" smtClean="0">
                <a:latin typeface="Myriad Pro"/>
                <a:cs typeface="Myriad Pro"/>
              </a:rPr>
              <a:t>jQuery</a:t>
            </a:r>
            <a:r>
              <a:rPr lang="en-US" sz="1600" dirty="0" smtClean="0">
                <a:latin typeface="Myriad Pro"/>
                <a:cs typeface="Myriad Pro"/>
              </a:rPr>
              <a:t/>
            </a:r>
            <a:br>
              <a:rPr lang="en-US" sz="1600" dirty="0" smtClean="0">
                <a:latin typeface="Myriad Pro"/>
                <a:cs typeface="Myriad Pro"/>
              </a:rPr>
            </a:br>
            <a:endParaRPr lang="en-US" sz="1600" dirty="0" smtClean="0">
              <a:latin typeface="Myriad Pro"/>
              <a:cs typeface="Myriad Pro"/>
            </a:endParaRPr>
          </a:p>
          <a:p>
            <a:r>
              <a:rPr lang="en-US" sz="1600" b="1" dirty="0" smtClean="0">
                <a:latin typeface="Myriad Pro"/>
                <a:cs typeface="Myriad Pro"/>
              </a:rPr>
              <a:t/>
            </a:r>
            <a:br>
              <a:rPr lang="en-US" sz="1600" b="1" dirty="0" smtClean="0">
                <a:latin typeface="Myriad Pro"/>
                <a:cs typeface="Myriad Pro"/>
              </a:rPr>
            </a:br>
            <a:r>
              <a:rPr lang="en-US" sz="1600" b="1" dirty="0" smtClean="0">
                <a:latin typeface="Myriad Pro"/>
                <a:cs typeface="Myriad Pro"/>
              </a:rPr>
              <a:t>Backend</a:t>
            </a:r>
            <a:endParaRPr lang="en-US" sz="1600" b="1" dirty="0" smtClean="0">
              <a:latin typeface="Myriad Pro"/>
              <a:cs typeface="Myriad Pro"/>
            </a:endParaRPr>
          </a:p>
          <a:p>
            <a:pPr>
              <a:buFont typeface="Arial"/>
              <a:buChar char="•"/>
            </a:pPr>
            <a:r>
              <a:rPr lang="en-US" sz="1600" dirty="0" smtClean="0">
                <a:latin typeface="Myriad Pro"/>
                <a:cs typeface="Myriad Pro"/>
              </a:rPr>
              <a:t> </a:t>
            </a:r>
            <a:r>
              <a:rPr lang="en-US" sz="1600" dirty="0" err="1" smtClean="0">
                <a:latin typeface="Myriad Pro"/>
                <a:cs typeface="Myriad Pro"/>
              </a:rPr>
              <a:t>MySQL</a:t>
            </a:r>
            <a:r>
              <a:rPr lang="en-US" sz="1600" dirty="0" smtClean="0">
                <a:latin typeface="Myriad Pro"/>
                <a:cs typeface="Myriad Pro"/>
              </a:rPr>
              <a:t> </a:t>
            </a:r>
            <a:r>
              <a:rPr lang="en-US" sz="1600" dirty="0" smtClean="0">
                <a:latin typeface="Myriad Pro"/>
                <a:cs typeface="Myriad Pro"/>
              </a:rPr>
              <a:t>5.0/Python 2.5</a:t>
            </a:r>
            <a:endParaRPr lang="en-US" sz="1600" dirty="0" smtClean="0">
              <a:latin typeface="Myriad Pro"/>
              <a:cs typeface="Myriad Pro"/>
            </a:endParaRPr>
          </a:p>
          <a:p>
            <a:pPr>
              <a:buFont typeface="Arial"/>
              <a:buChar char="•"/>
            </a:pPr>
            <a:r>
              <a:rPr lang="en-US" sz="1600" dirty="0" smtClean="0">
                <a:latin typeface="Myriad Pro"/>
                <a:cs typeface="Myriad Pro"/>
              </a:rPr>
              <a:t> Pylons </a:t>
            </a:r>
            <a:r>
              <a:rPr lang="en-US" sz="1600" dirty="0" smtClean="0">
                <a:latin typeface="Myriad Pro"/>
                <a:cs typeface="Myriad Pro"/>
              </a:rPr>
              <a:t>framework (SQL Alchemy, </a:t>
            </a:r>
            <a:r>
              <a:rPr lang="en-US" sz="1600" dirty="0" err="1" smtClean="0">
                <a:latin typeface="Myriad Pro"/>
                <a:cs typeface="Myriad Pro"/>
              </a:rPr>
              <a:t>Genshi</a:t>
            </a:r>
            <a:r>
              <a:rPr lang="en-US" sz="1600" dirty="0" smtClean="0">
                <a:latin typeface="Myriad Pro"/>
                <a:cs typeface="Myriad Pro"/>
              </a:rPr>
              <a:t> </a:t>
            </a:r>
            <a:r>
              <a:rPr lang="en-US" sz="1600" dirty="0" err="1" smtClean="0">
                <a:latin typeface="Myriad Pro"/>
                <a:cs typeface="Myriad Pro"/>
              </a:rPr>
              <a:t>templating</a:t>
            </a:r>
            <a:r>
              <a:rPr lang="en-US" sz="1600" dirty="0" smtClean="0">
                <a:latin typeface="Myriad Pro"/>
                <a:cs typeface="Myriad Pro"/>
              </a:rPr>
              <a:t>, Web Server Gateway Interface)</a:t>
            </a:r>
            <a:endParaRPr lang="en-US" sz="1600" dirty="0">
              <a:latin typeface="Myriad Pro"/>
              <a:cs typeface="Myriad Pro"/>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NeoSans"/>
                <a:cs typeface="NeoSans"/>
              </a:rPr>
              <a:t>Data Model</a:t>
            </a:r>
            <a:endParaRPr lang="en-US" dirty="0">
              <a:latin typeface="NeoSans"/>
              <a:cs typeface="NeoSans"/>
            </a:endParaRPr>
          </a:p>
        </p:txBody>
      </p:sp>
      <p:pic>
        <p:nvPicPr>
          <p:cNvPr id="3" name="Picture 2" descr="Hyoumanity ERD2.png"/>
          <p:cNvPicPr>
            <a:picLocks noChangeAspect="1"/>
          </p:cNvPicPr>
          <p:nvPr/>
        </p:nvPicPr>
        <p:blipFill>
          <a:blip r:embed="rId3"/>
          <a:stretch>
            <a:fillRect/>
          </a:stretch>
        </p:blipFill>
        <p:spPr>
          <a:xfrm>
            <a:off x="2362200" y="1066800"/>
            <a:ext cx="4475018" cy="57912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ja-JP" dirty="0" smtClean="0">
                <a:latin typeface="NeoSans"/>
                <a:cs typeface="NeoSans"/>
              </a:rPr>
              <a:t>External Data Management</a:t>
            </a:r>
          </a:p>
        </p:txBody>
      </p:sp>
      <p:sp>
        <p:nvSpPr>
          <p:cNvPr id="18435" name="Content Placeholder 2"/>
          <p:cNvSpPr>
            <a:spLocks noGrp="1"/>
          </p:cNvSpPr>
          <p:nvPr>
            <p:ph idx="1"/>
          </p:nvPr>
        </p:nvSpPr>
        <p:spPr/>
        <p:txBody>
          <a:bodyPr/>
          <a:lstStyle/>
          <a:p>
            <a:pPr eaLnBrk="1" hangingPunct="1"/>
            <a:r>
              <a:rPr lang="en-US" altLang="ja-JP" dirty="0" smtClean="0">
                <a:latin typeface="Myriad Pro"/>
                <a:cs typeface="Myriad Pro"/>
              </a:rPr>
              <a:t>Google Health</a:t>
            </a:r>
          </a:p>
          <a:p>
            <a:pPr lvl="1" eaLnBrk="1" hangingPunct="1"/>
            <a:r>
              <a:rPr lang="en-US" altLang="ja-JP" dirty="0" smtClean="0">
                <a:latin typeface="Myriad Pro"/>
                <a:ea typeface="ＭＳ Ｐゴシック" pitchFamily="-112" charset="-128"/>
                <a:cs typeface="Myriad Pro"/>
              </a:rPr>
              <a:t>Continuity of Care Record (CCR) XML standard </a:t>
            </a:r>
          </a:p>
          <a:p>
            <a:pPr lvl="1" eaLnBrk="1" hangingPunct="1"/>
            <a:r>
              <a:rPr lang="en-US" altLang="ja-JP" dirty="0" smtClean="0">
                <a:latin typeface="Myriad Pro"/>
                <a:ea typeface="ＭＳ Ｐゴシック" pitchFamily="-112" charset="-128"/>
                <a:cs typeface="Myriad Pro"/>
              </a:rPr>
              <a:t>Robust, intuitive UI</a:t>
            </a:r>
          </a:p>
          <a:p>
            <a:pPr lvl="1" eaLnBrk="1" hangingPunct="1"/>
            <a:r>
              <a:rPr lang="en-US" altLang="ja-JP" dirty="0" smtClean="0">
                <a:latin typeface="Myriad Pro"/>
                <a:ea typeface="ＭＳ Ｐゴシック" pitchFamily="-112" charset="-128"/>
                <a:cs typeface="Myriad Pro"/>
              </a:rPr>
              <a:t>Continuous development</a:t>
            </a:r>
          </a:p>
          <a:p>
            <a:pPr lvl="1" eaLnBrk="1" hangingPunct="1"/>
            <a:r>
              <a:rPr lang="en-US" altLang="ja-JP" dirty="0" smtClean="0">
                <a:latin typeface="Myriad Pro"/>
                <a:ea typeface="ＭＳ Ｐゴシック" pitchFamily="-112" charset="-128"/>
                <a:cs typeface="Myriad Pro"/>
              </a:rPr>
              <a:t>Partnership opportunities</a:t>
            </a:r>
          </a:p>
          <a:p>
            <a:pPr lvl="1" eaLnBrk="1" hangingPunct="1"/>
            <a:r>
              <a:rPr lang="en-US" altLang="ja-JP" dirty="0" smtClean="0">
                <a:latin typeface="Myriad Pro"/>
                <a:ea typeface="ＭＳ Ｐゴシック" pitchFamily="-112" charset="-128"/>
                <a:cs typeface="Myriad Pro"/>
              </a:rPr>
              <a:t>Additional layer of authentication and security</a:t>
            </a:r>
          </a:p>
          <a:p>
            <a:pPr lvl="2" eaLnBrk="1" hangingPunct="1"/>
            <a:endParaRPr lang="en-US" altLang="ja-JP" dirty="0" smtClean="0">
              <a:latin typeface="Myriad Pro"/>
              <a:ea typeface="ＭＳ Ｐゴシック" pitchFamily="-112" charset="-128"/>
              <a:cs typeface="Myriad Pro"/>
            </a:endParaRPr>
          </a:p>
          <a:p>
            <a:pPr eaLnBrk="1" hangingPunct="1"/>
            <a:r>
              <a:rPr lang="en-US" altLang="ja-JP" dirty="0" smtClean="0">
                <a:latin typeface="Myriad Pro"/>
                <a:cs typeface="Myriad Pro"/>
              </a:rPr>
              <a:t>Systemized Nomenclature of Medicine – Clinical Terms (SNOMED-CT)</a:t>
            </a:r>
          </a:p>
          <a:p>
            <a:pPr lvl="1" eaLnBrk="1" hangingPunct="1"/>
            <a:r>
              <a:rPr lang="en-US" altLang="ja-JP" dirty="0" smtClean="0">
                <a:latin typeface="Myriad Pro"/>
                <a:cs typeface="Myriad Pro"/>
              </a:rPr>
              <a:t>Component of Unified Medical Language System</a:t>
            </a:r>
          </a:p>
          <a:p>
            <a:pPr lvl="1" eaLnBrk="1" hangingPunct="1"/>
            <a:r>
              <a:rPr lang="en-US" altLang="ja-JP" dirty="0" smtClean="0">
                <a:latin typeface="Myriad Pro"/>
                <a:cs typeface="Myriad Pro"/>
              </a:rPr>
              <a:t>Internationally recognized  controlled vocabulary for each component of </a:t>
            </a:r>
            <a:r>
              <a:rPr lang="en-US" altLang="ja-JP" dirty="0" err="1" smtClean="0">
                <a:latin typeface="Myriad Pro"/>
                <a:cs typeface="Myriad Pro"/>
              </a:rPr>
              <a:t>Hyoumanity</a:t>
            </a:r>
            <a:endParaRPr lang="en-US" altLang="ja-JP" dirty="0" smtClean="0">
              <a:latin typeface="Myriad Pro"/>
              <a:cs typeface="Myriad Pro"/>
            </a:endParaRPr>
          </a:p>
          <a:p>
            <a:pPr lvl="1" eaLnBrk="1" hangingPunct="1"/>
            <a:r>
              <a:rPr lang="en-US" altLang="ja-JP" dirty="0" smtClean="0">
                <a:latin typeface="Myriad Pro"/>
                <a:cs typeface="Myriad Pro"/>
              </a:rPr>
              <a:t>Represented in Google Health controlled vocabulary</a:t>
            </a:r>
            <a:br>
              <a:rPr lang="en-US" altLang="ja-JP" dirty="0" smtClean="0">
                <a:latin typeface="Myriad Pro"/>
                <a:cs typeface="Myriad Pro"/>
              </a:rPr>
            </a:br>
            <a:endParaRPr lang="en-US" altLang="ja-JP" dirty="0" smtClean="0">
              <a:latin typeface="Myriad Pro"/>
              <a:cs typeface="Myriad Pro"/>
            </a:endParaRPr>
          </a:p>
          <a:p>
            <a:pPr eaLnBrk="1" hangingPunct="1"/>
            <a:r>
              <a:rPr lang="en-US" altLang="ja-JP" dirty="0" smtClean="0">
                <a:latin typeface="Myriad Pro"/>
                <a:cs typeface="Myriad Pro"/>
              </a:rPr>
              <a:t>Health Level 7 (HL7) messaging</a:t>
            </a:r>
            <a:r>
              <a:rPr lang="en-US" altLang="ja-JP" baseline="0" dirty="0" smtClean="0">
                <a:latin typeface="Myriad Pro"/>
                <a:cs typeface="Myriad Pro"/>
              </a:rPr>
              <a:t> standard</a:t>
            </a:r>
          </a:p>
          <a:p>
            <a:pPr lvl="1" eaLnBrk="1" hangingPunct="1"/>
            <a:r>
              <a:rPr lang="en-US" altLang="ja-JP" dirty="0" smtClean="0">
                <a:latin typeface="Myriad Pro"/>
                <a:cs typeface="Myriad Pro"/>
              </a:rPr>
              <a:t>Electronic Medical Record (EMR) integration</a:t>
            </a:r>
            <a:endParaRPr lang="en-US" altLang="ja-JP" baseline="0" dirty="0" smtClean="0">
              <a:latin typeface="Myriad Pro"/>
              <a:cs typeface="Myriad Pro"/>
            </a:endParaRPr>
          </a:p>
          <a:p>
            <a:pPr lvl="1" eaLnBrk="1" hangingPunct="1"/>
            <a:r>
              <a:rPr lang="en-US" altLang="ja-JP" baseline="0" dirty="0" smtClean="0">
                <a:latin typeface="Myriad Pro"/>
                <a:cs typeface="Myriad Pro"/>
              </a:rPr>
              <a:t>Parsing via Python</a:t>
            </a:r>
            <a:endParaRPr lang="en-US" altLang="ja-JP" dirty="0" smtClean="0">
              <a:latin typeface="Myriad Pro"/>
              <a:cs typeface="Myriad Pro"/>
            </a:endParaRPr>
          </a:p>
          <a:p>
            <a:pPr lvl="1" eaLnBrk="1" hangingPunct="1"/>
            <a:endParaRPr lang="en-US" altLang="ja-JP" dirty="0" smtClean="0">
              <a:latin typeface="Myriad Pro"/>
              <a:ea typeface="ＭＳ Ｐゴシック" pitchFamily="-112" charset="-128"/>
              <a:cs typeface="Myriad Pro"/>
            </a:endParaRPr>
          </a:p>
          <a:p>
            <a:pPr lvl="1" eaLnBrk="1" hangingPunct="1"/>
            <a:endParaRPr lang="en-US" altLang="ja-JP" dirty="0" smtClean="0">
              <a:latin typeface="Myriad Pro"/>
              <a:ea typeface="ＭＳ Ｐゴシック" pitchFamily="-112" charset="-128"/>
              <a:cs typeface="Myriad Pro"/>
            </a:endParaRPr>
          </a:p>
          <a:p>
            <a:pPr eaLnBrk="1" hangingPunct="1"/>
            <a:endParaRPr lang="en-US" altLang="ja-JP" dirty="0" smtClean="0">
              <a:latin typeface="Myriad Pro"/>
              <a:cs typeface="Myriad Pro"/>
            </a:endParaRPr>
          </a:p>
          <a:p>
            <a:pPr eaLnBrk="1" hangingPunct="1"/>
            <a:endParaRPr lang="en-US" altLang="ja-JP" dirty="0" smtClean="0">
              <a:latin typeface="Myriad Pro"/>
              <a:cs typeface="Myriad Pro"/>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ja-JP" dirty="0" smtClean="0">
                <a:latin typeface="NeoSans"/>
                <a:cs typeface="NeoSans"/>
              </a:rPr>
              <a:t>Security</a:t>
            </a:r>
          </a:p>
        </p:txBody>
      </p:sp>
      <p:sp>
        <p:nvSpPr>
          <p:cNvPr id="19459" name="Content Placeholder 2"/>
          <p:cNvSpPr>
            <a:spLocks noGrp="1"/>
          </p:cNvSpPr>
          <p:nvPr>
            <p:ph idx="1"/>
          </p:nvPr>
        </p:nvSpPr>
        <p:spPr/>
        <p:txBody>
          <a:bodyPr/>
          <a:lstStyle/>
          <a:p>
            <a:r>
              <a:rPr lang="en-US" altLang="ja-JP" dirty="0" smtClean="0">
                <a:latin typeface="Myriad Pro"/>
                <a:cs typeface="Myriad Pro"/>
              </a:rPr>
              <a:t>Google Health</a:t>
            </a:r>
          </a:p>
          <a:p>
            <a:pPr lvl="1"/>
            <a:r>
              <a:rPr lang="en-US" altLang="ja-JP" dirty="0" smtClean="0">
                <a:latin typeface="Myriad Pro"/>
                <a:cs typeface="Myriad Pro"/>
              </a:rPr>
              <a:t>SSL encryption</a:t>
            </a:r>
          </a:p>
          <a:p>
            <a:pPr lvl="1"/>
            <a:r>
              <a:rPr lang="en-US" altLang="ja-JP" dirty="0" smtClean="0">
                <a:latin typeface="Myriad Pro"/>
                <a:cs typeface="Myriad Pro"/>
              </a:rPr>
              <a:t>Google authentication</a:t>
            </a:r>
          </a:p>
          <a:p>
            <a:pPr lvl="1"/>
            <a:r>
              <a:rPr lang="en-US" altLang="ja-JP" dirty="0" smtClean="0">
                <a:latin typeface="Myriad Pro"/>
                <a:cs typeface="Myriad Pro"/>
              </a:rPr>
              <a:t>User is required to authorize </a:t>
            </a:r>
            <a:r>
              <a:rPr lang="en-US" altLang="ja-JP" dirty="0" err="1" smtClean="0">
                <a:latin typeface="Myriad Pro"/>
                <a:cs typeface="Myriad Pro"/>
              </a:rPr>
              <a:t>Hyoumanity</a:t>
            </a:r>
            <a:r>
              <a:rPr lang="en-US" altLang="ja-JP" dirty="0" smtClean="0">
                <a:latin typeface="Myriad Pro"/>
                <a:cs typeface="Myriad Pro"/>
              </a:rPr>
              <a:t> to access patient profile</a:t>
            </a:r>
          </a:p>
          <a:p>
            <a:pPr lvl="2"/>
            <a:r>
              <a:rPr lang="en-US" altLang="ja-JP" dirty="0" smtClean="0">
                <a:latin typeface="Myriad Pro"/>
                <a:cs typeface="Myriad Pro"/>
              </a:rPr>
              <a:t>User has granular control over </a:t>
            </a:r>
            <a:r>
              <a:rPr lang="en-US" altLang="ja-JP" dirty="0" err="1" smtClean="0">
                <a:latin typeface="Myriad Pro"/>
                <a:cs typeface="Myriad Pro"/>
              </a:rPr>
              <a:t>Hyoumanity’s</a:t>
            </a:r>
            <a:r>
              <a:rPr lang="en-US" altLang="ja-JP" dirty="0" smtClean="0">
                <a:latin typeface="Myriad Pro"/>
                <a:cs typeface="Myriad Pro"/>
              </a:rPr>
              <a:t> access</a:t>
            </a:r>
          </a:p>
          <a:p>
            <a:endParaRPr lang="en-US" altLang="ja-JP" dirty="0" smtClean="0">
              <a:latin typeface="Myriad Pro"/>
              <a:cs typeface="Myriad Pro"/>
            </a:endParaRPr>
          </a:p>
          <a:p>
            <a:endParaRPr lang="en-US" altLang="ja-JP" dirty="0" smtClean="0">
              <a:latin typeface="Myriad Pro"/>
              <a:cs typeface="Myriad Pro"/>
            </a:endParaRPr>
          </a:p>
          <a:p>
            <a:r>
              <a:rPr lang="en-US" altLang="ja-JP" dirty="0" err="1" smtClean="0">
                <a:latin typeface="Myriad Pro"/>
                <a:cs typeface="Myriad Pro"/>
              </a:rPr>
              <a:t>Hyoumanity</a:t>
            </a:r>
            <a:endParaRPr lang="en-US" altLang="ja-JP" dirty="0" smtClean="0">
              <a:latin typeface="Myriad Pro"/>
              <a:cs typeface="Myriad Pro"/>
            </a:endParaRPr>
          </a:p>
          <a:p>
            <a:pPr lvl="1"/>
            <a:r>
              <a:rPr lang="en-US" altLang="ja-JP" dirty="0" smtClean="0">
                <a:latin typeface="Myriad Pro"/>
                <a:cs typeface="Myriad Pro"/>
              </a:rPr>
              <a:t>Clinicians verified through American Medical Association Physician </a:t>
            </a:r>
            <a:r>
              <a:rPr lang="en-US" altLang="ja-JP" dirty="0" err="1" smtClean="0">
                <a:latin typeface="Myriad Pro"/>
                <a:cs typeface="Myriad Pro"/>
              </a:rPr>
              <a:t>Masterfile</a:t>
            </a:r>
            <a:endParaRPr lang="en-US" altLang="ja-JP" dirty="0" smtClean="0">
              <a:latin typeface="Myriad Pro"/>
              <a:cs typeface="Myriad Pro"/>
            </a:endParaRPr>
          </a:p>
          <a:p>
            <a:pPr lvl="1"/>
            <a:r>
              <a:rPr lang="en-US" altLang="ja-JP" dirty="0" smtClean="0">
                <a:latin typeface="Myriad Pro"/>
                <a:cs typeface="Myriad Pro"/>
              </a:rPr>
              <a:t>Servers housed in HIPAA-compliant facility (per </a:t>
            </a:r>
            <a:r>
              <a:rPr lang="en-US" dirty="0" smtClean="0">
                <a:latin typeface="Myriad Pro"/>
                <a:cs typeface="Myriad Pro"/>
              </a:rPr>
              <a:t>HIPAA § 164.312)</a:t>
            </a:r>
            <a:endParaRPr lang="en-US" altLang="ja-JP" dirty="0" smtClean="0">
              <a:latin typeface="Myriad Pro"/>
              <a:cs typeface="Myriad Pro"/>
            </a:endParaRPr>
          </a:p>
          <a:p>
            <a:pPr lvl="1"/>
            <a:r>
              <a:rPr lang="en-US" altLang="ja-JP" dirty="0" err="1" smtClean="0">
                <a:latin typeface="Myriad Pro"/>
                <a:cs typeface="Myriad Pro"/>
              </a:rPr>
              <a:t>Authkit</a:t>
            </a:r>
            <a:r>
              <a:rPr lang="en-US" altLang="ja-JP" dirty="0" smtClean="0">
                <a:latin typeface="Myriad Pro"/>
                <a:cs typeface="Myriad Pro"/>
              </a:rPr>
              <a:t> (via Python)</a:t>
            </a:r>
          </a:p>
          <a:p>
            <a:pPr lvl="2"/>
            <a:r>
              <a:rPr lang="en-US" altLang="ja-JP" dirty="0" smtClean="0">
                <a:latin typeface="Myriad Pro"/>
                <a:cs typeface="Myriad Pro"/>
              </a:rPr>
              <a:t>Built for WSGI applications and middleware</a:t>
            </a:r>
          </a:p>
          <a:p>
            <a:pPr lvl="2"/>
            <a:r>
              <a:rPr lang="en-US" altLang="ja-JP" dirty="0" smtClean="0">
                <a:latin typeface="Myriad Pro"/>
                <a:cs typeface="Myriad Pro"/>
              </a:rPr>
              <a:t>Sophisticated and extensible permissions system</a:t>
            </a:r>
          </a:p>
          <a:p>
            <a:pPr lvl="2"/>
            <a:r>
              <a:rPr lang="en-US" altLang="ja-JP" dirty="0" smtClean="0">
                <a:latin typeface="Myriad Pro"/>
                <a:cs typeface="Myriad Pro"/>
              </a:rPr>
              <a:t>Built in support for HTTP basic, HTTP digest, form, cookie and </a:t>
            </a:r>
            <a:r>
              <a:rPr lang="en-US" altLang="ja-JP" dirty="0" err="1" smtClean="0">
                <a:latin typeface="Myriad Pro"/>
                <a:cs typeface="Myriad Pro"/>
              </a:rPr>
              <a:t>OpenID</a:t>
            </a:r>
            <a:r>
              <a:rPr lang="en-US" altLang="ja-JP" dirty="0" smtClean="0">
                <a:latin typeface="Myriad Pro"/>
                <a:cs typeface="Myriad Pro"/>
              </a:rPr>
              <a:t> authentication methods plus others</a:t>
            </a:r>
          </a:p>
          <a:p>
            <a:pPr lvl="1"/>
            <a:r>
              <a:rPr lang="en-US" altLang="ja-JP" dirty="0" smtClean="0">
                <a:latin typeface="Myriad Pro"/>
                <a:cs typeface="Myriad Pro"/>
              </a:rPr>
              <a:t>SSL encryption</a:t>
            </a:r>
          </a:p>
          <a:p>
            <a:pPr>
              <a:buNone/>
            </a:pPr>
            <a:endParaRPr lang="en-US" altLang="ja-JP" dirty="0" smtClean="0">
              <a:latin typeface="Myriad Pro"/>
              <a:cs typeface="Myriad Pro"/>
            </a:endParaRPr>
          </a:p>
          <a:p>
            <a:pPr>
              <a:buNone/>
            </a:pPr>
            <a:endParaRPr lang="en-US" altLang="ja-JP" dirty="0" smtClean="0">
              <a:latin typeface="Myriad Pro"/>
              <a:cs typeface="Myriad Pro"/>
            </a:endParaRPr>
          </a:p>
          <a:p>
            <a:endParaRPr lang="ja-JP" altLang="en-US" dirty="0" smtClean="0">
              <a:latin typeface="Myriad Pro"/>
              <a:cs typeface="Myriad Pro"/>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ja-JP" dirty="0" smtClean="0">
                <a:latin typeface="NeoSans"/>
                <a:cs typeface="NeoSans"/>
              </a:rPr>
              <a:t>Future Work</a:t>
            </a:r>
          </a:p>
        </p:txBody>
      </p:sp>
      <p:sp>
        <p:nvSpPr>
          <p:cNvPr id="19459" name="Content Placeholder 2"/>
          <p:cNvSpPr>
            <a:spLocks noGrp="1"/>
          </p:cNvSpPr>
          <p:nvPr>
            <p:ph idx="1"/>
          </p:nvPr>
        </p:nvSpPr>
        <p:spPr/>
        <p:txBody>
          <a:bodyPr/>
          <a:lstStyle/>
          <a:p>
            <a:r>
              <a:rPr lang="en-US" altLang="ja-JP" dirty="0" smtClean="0">
                <a:latin typeface="Myriad Pro"/>
                <a:cs typeface="Myriad Pro"/>
              </a:rPr>
              <a:t>Grants</a:t>
            </a:r>
          </a:p>
          <a:p>
            <a:pPr lvl="1"/>
            <a:r>
              <a:rPr lang="en-US" altLang="ja-JP" dirty="0" smtClean="0">
                <a:latin typeface="Myriad Pro"/>
                <a:cs typeface="Myriad Pro"/>
              </a:rPr>
              <a:t>CITRIS</a:t>
            </a:r>
          </a:p>
          <a:p>
            <a:pPr lvl="1"/>
            <a:r>
              <a:rPr lang="en-US" altLang="ja-JP" dirty="0" smtClean="0">
                <a:latin typeface="Myriad Pro"/>
                <a:cs typeface="Myriad Pro"/>
              </a:rPr>
              <a:t>Amazon Web Services</a:t>
            </a:r>
            <a:br>
              <a:rPr lang="en-US" altLang="ja-JP" dirty="0" smtClean="0">
                <a:latin typeface="Myriad Pro"/>
                <a:cs typeface="Myriad Pro"/>
              </a:rPr>
            </a:br>
            <a:endParaRPr lang="en-US" altLang="ja-JP" dirty="0" smtClean="0">
              <a:latin typeface="Myriad Pro"/>
              <a:cs typeface="Myriad Pro"/>
            </a:endParaRPr>
          </a:p>
          <a:p>
            <a:r>
              <a:rPr lang="en-US" altLang="ja-JP" dirty="0" smtClean="0">
                <a:latin typeface="Myriad Pro"/>
                <a:cs typeface="Myriad Pro"/>
              </a:rPr>
              <a:t>Infrastructure</a:t>
            </a:r>
          </a:p>
          <a:p>
            <a:pPr lvl="1"/>
            <a:r>
              <a:rPr lang="en-US" altLang="ja-JP" dirty="0" smtClean="0">
                <a:latin typeface="Myriad Pro"/>
                <a:cs typeface="Myriad Pro"/>
              </a:rPr>
              <a:t>Microsoft</a:t>
            </a:r>
            <a:r>
              <a:rPr lang="en-US" altLang="ja-JP" baseline="0" dirty="0" smtClean="0">
                <a:latin typeface="Myriad Pro"/>
                <a:cs typeface="Myriad Pro"/>
              </a:rPr>
              <a:t> </a:t>
            </a:r>
            <a:r>
              <a:rPr lang="en-US" altLang="ja-JP" baseline="0" dirty="0" err="1" smtClean="0">
                <a:latin typeface="Myriad Pro"/>
                <a:cs typeface="Myriad Pro"/>
              </a:rPr>
              <a:t>HealthVault</a:t>
            </a:r>
            <a:endParaRPr lang="en-US" altLang="ja-JP" baseline="0" dirty="0" smtClean="0">
              <a:latin typeface="Myriad Pro"/>
              <a:cs typeface="Myriad Pro"/>
            </a:endParaRPr>
          </a:p>
          <a:p>
            <a:pPr lvl="1"/>
            <a:r>
              <a:rPr lang="en-US" altLang="ja-JP" baseline="0" dirty="0" smtClean="0">
                <a:latin typeface="Myriad Pro"/>
                <a:cs typeface="Myriad Pro"/>
              </a:rPr>
              <a:t>Clinical Document Architecture (CDA) standard</a:t>
            </a:r>
            <a:br>
              <a:rPr lang="en-US" altLang="ja-JP" baseline="0" dirty="0" smtClean="0">
                <a:latin typeface="Myriad Pro"/>
                <a:cs typeface="Myriad Pro"/>
              </a:rPr>
            </a:br>
            <a:endParaRPr lang="en-US" altLang="ja-JP" dirty="0" smtClean="0">
              <a:latin typeface="Myriad Pro"/>
              <a:cs typeface="Myriad Pro"/>
            </a:endParaRPr>
          </a:p>
          <a:p>
            <a:r>
              <a:rPr lang="en-US" altLang="ja-JP" dirty="0" smtClean="0">
                <a:latin typeface="Myriad Pro"/>
                <a:cs typeface="Myriad Pro"/>
              </a:rPr>
              <a:t>Pilot Patient Enrollment</a:t>
            </a:r>
          </a:p>
          <a:p>
            <a:pPr lvl="1"/>
            <a:r>
              <a:rPr lang="en-US" altLang="ja-JP" dirty="0" smtClean="0">
                <a:latin typeface="Myriad Pro"/>
                <a:cs typeface="Myriad Pro"/>
              </a:rPr>
              <a:t>Pediatric</a:t>
            </a:r>
            <a:r>
              <a:rPr lang="en-US" altLang="ja-JP" baseline="0" dirty="0" smtClean="0">
                <a:latin typeface="Myriad Pro"/>
                <a:cs typeface="Myriad Pro"/>
              </a:rPr>
              <a:t> patients summer of 2009</a:t>
            </a:r>
            <a:br>
              <a:rPr lang="en-US" altLang="ja-JP" baseline="0" dirty="0" smtClean="0">
                <a:latin typeface="Myriad Pro"/>
                <a:cs typeface="Myriad Pro"/>
              </a:rPr>
            </a:br>
            <a:endParaRPr lang="en-US" altLang="ja-JP" dirty="0" smtClean="0">
              <a:latin typeface="Myriad Pro"/>
              <a:cs typeface="Myriad Pro"/>
            </a:endParaRPr>
          </a:p>
          <a:p>
            <a:r>
              <a:rPr lang="en-US" altLang="ja-JP" dirty="0" smtClean="0">
                <a:latin typeface="Myriad Pro"/>
                <a:cs typeface="Myriad Pro"/>
              </a:rPr>
              <a:t>Pilot Physician Enrollment</a:t>
            </a:r>
          </a:p>
          <a:p>
            <a:pPr lvl="1"/>
            <a:r>
              <a:rPr lang="en-US" altLang="ja-JP" dirty="0" smtClean="0">
                <a:latin typeface="Myriad Pro"/>
                <a:cs typeface="Myriad Pro"/>
              </a:rPr>
              <a:t>Pediatric specialists from UCSF, Stanford (2009) Duke, </a:t>
            </a:r>
            <a:r>
              <a:rPr lang="en-US" altLang="ja-JP" dirty="0" err="1" smtClean="0">
                <a:latin typeface="Myriad Pro"/>
                <a:cs typeface="Myriad Pro"/>
              </a:rPr>
              <a:t>UPenn</a:t>
            </a:r>
            <a:r>
              <a:rPr lang="en-US" altLang="ja-JP" dirty="0" smtClean="0">
                <a:latin typeface="Myriad Pro"/>
                <a:cs typeface="Myriad Pro"/>
              </a:rPr>
              <a:t> (2010)</a:t>
            </a:r>
            <a:br>
              <a:rPr lang="en-US" altLang="ja-JP" dirty="0" smtClean="0">
                <a:latin typeface="Myriad Pro"/>
                <a:cs typeface="Myriad Pro"/>
              </a:rPr>
            </a:br>
            <a:endParaRPr lang="en-US" sz="1600" dirty="0" smtClean="0">
              <a:solidFill>
                <a:schemeClr val="tx1"/>
              </a:solidFill>
              <a:latin typeface="Myriad Pro"/>
              <a:ea typeface="ＭＳ Ｐゴシック" pitchFamily="-112" charset="-128"/>
              <a:cs typeface="Myriad Pro"/>
            </a:endParaRPr>
          </a:p>
          <a:p>
            <a:pPr rtl="0" eaLnBrk="0" fontAlgn="base" hangingPunct="0"/>
            <a:r>
              <a:rPr lang="en-US" sz="1600" dirty="0" smtClean="0">
                <a:solidFill>
                  <a:schemeClr val="tx1"/>
                </a:solidFill>
                <a:latin typeface="Myriad Pro"/>
                <a:ea typeface="ＭＳ Ｐゴシック" pitchFamily="-112" charset="-128"/>
                <a:cs typeface="Myriad Pro"/>
              </a:rPr>
              <a:t>Imaging </a:t>
            </a:r>
            <a:r>
              <a:rPr lang="en-US" dirty="0" smtClean="0">
                <a:latin typeface="Myriad Pro"/>
                <a:cs typeface="Myriad Pro"/>
              </a:rPr>
              <a:t>Support</a:t>
            </a:r>
          </a:p>
          <a:p>
            <a:pPr lvl="1" rtl="0" eaLnBrk="0" fontAlgn="base" hangingPunct="0"/>
            <a:r>
              <a:rPr lang="en-US" sz="1400" dirty="0" smtClean="0">
                <a:solidFill>
                  <a:schemeClr val="tx1"/>
                </a:solidFill>
                <a:latin typeface="Myriad Pro"/>
                <a:ea typeface="ＭＳ Ｐゴシック" pitchFamily="-112" charset="-128"/>
                <a:cs typeface="Myriad Pro"/>
              </a:rPr>
              <a:t>DICOM</a:t>
            </a:r>
            <a:endParaRPr lang="en-US" dirty="0" smtClean="0">
              <a:latin typeface="Myriad Pro"/>
              <a:cs typeface="Myriad Pro"/>
            </a:endParaRPr>
          </a:p>
          <a:p>
            <a:pPr lvl="1" rtl="0" eaLnBrk="0" fontAlgn="base" hangingPunct="0"/>
            <a:r>
              <a:rPr lang="en-US" sz="1400" dirty="0" err="1" smtClean="0">
                <a:solidFill>
                  <a:schemeClr val="tx1"/>
                </a:solidFill>
                <a:latin typeface="Myriad Pro"/>
                <a:ea typeface="ＭＳ Ｐゴシック" pitchFamily="-112" charset="-128"/>
                <a:cs typeface="Myriad Pro"/>
              </a:rPr>
              <a:t>WebPACS</a:t>
            </a:r>
            <a:endParaRPr lang="en-US" sz="1400" dirty="0" smtClean="0">
              <a:solidFill>
                <a:schemeClr val="tx1"/>
              </a:solidFill>
              <a:latin typeface="Myriad Pro"/>
              <a:ea typeface="ＭＳ Ｐゴシック" pitchFamily="-112" charset="-128"/>
              <a:cs typeface="Myriad Pro"/>
            </a:endParaRPr>
          </a:p>
          <a:p>
            <a:pPr lvl="1"/>
            <a:endParaRPr lang="ja-JP" altLang="en-US" dirty="0" smtClean="0">
              <a:latin typeface="Myriad Pro"/>
              <a:cs typeface="Myriad Pro"/>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3"/>
          <p:cNvSpPr>
            <a:spLocks noGrp="1"/>
          </p:cNvSpPr>
          <p:nvPr>
            <p:ph type="ctrTitle"/>
          </p:nvPr>
        </p:nvSpPr>
        <p:spPr>
          <a:xfrm>
            <a:off x="685800" y="2057400"/>
            <a:ext cx="7772400" cy="1470025"/>
          </a:xfrm>
        </p:spPr>
        <p:txBody>
          <a:bodyPr/>
          <a:lstStyle/>
          <a:p>
            <a:r>
              <a:rPr lang="en-US" dirty="0" smtClean="0">
                <a:solidFill>
                  <a:srgbClr val="7F7F7F"/>
                </a:solidFill>
                <a:latin typeface="NeoSans"/>
                <a:cs typeface="NeoSans"/>
              </a:rPr>
              <a:t>Questions and Answers</a:t>
            </a:r>
          </a:p>
        </p:txBody>
      </p:sp>
      <p:sp>
        <p:nvSpPr>
          <p:cNvPr id="23555" name="Subtitle 4"/>
          <p:cNvSpPr>
            <a:spLocks noGrp="1"/>
          </p:cNvSpPr>
          <p:nvPr>
            <p:ph type="subTitle" idx="1"/>
          </p:nvPr>
        </p:nvSpPr>
        <p:spPr/>
        <p:txBody>
          <a:bodyPr/>
          <a:lstStyle/>
          <a:p>
            <a:pPr>
              <a:buFont typeface="Wingdings" pitchFamily="-112" charset="2"/>
              <a:buNone/>
            </a:pPr>
            <a:r>
              <a:rPr lang="en-US" sz="3600" dirty="0" smtClean="0">
                <a:solidFill>
                  <a:srgbClr val="000000"/>
                </a:solidFill>
                <a:latin typeface="NeoSans"/>
                <a:cs typeface="NeoSans"/>
              </a:rPr>
              <a:t>Thanks for coming!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latin typeface="NeoSans"/>
                <a:cs typeface="NeoSans"/>
              </a:rPr>
              <a:t>Inspiration </a:t>
            </a:r>
          </a:p>
        </p:txBody>
      </p:sp>
      <p:sp>
        <p:nvSpPr>
          <p:cNvPr id="5123" name="Rectangle 3"/>
          <p:cNvSpPr txBox="1">
            <a:spLocks noChangeArrowheads="1"/>
          </p:cNvSpPr>
          <p:nvPr/>
        </p:nvSpPr>
        <p:spPr bwMode="auto">
          <a:xfrm>
            <a:off x="4876800" y="1143000"/>
            <a:ext cx="3886200" cy="5334000"/>
          </a:xfrm>
          <a:prstGeom prst="rect">
            <a:avLst/>
          </a:prstGeom>
          <a:noFill/>
          <a:ln w="9525">
            <a:noFill/>
            <a:miter lim="800000"/>
            <a:headEnd/>
            <a:tailEnd/>
          </a:ln>
        </p:spPr>
        <p:txBody>
          <a:bodyPr/>
          <a:lstStyle/>
          <a:p>
            <a:pPr>
              <a:buFont typeface="Wingdings" pitchFamily="-112" charset="2"/>
              <a:buNone/>
            </a:pPr>
            <a:r>
              <a:rPr lang="en-US" sz="1600" dirty="0">
                <a:latin typeface="Myriad Pro"/>
                <a:ea typeface="ＭＳ Ｐゴシック" pitchFamily="-112" charset="-128"/>
                <a:cs typeface="Myriad Pro"/>
              </a:rPr>
              <a:t>NAME: </a:t>
            </a:r>
            <a:r>
              <a:rPr lang="en-US" sz="1600" dirty="0" smtClean="0">
                <a:latin typeface="Myriad Pro"/>
                <a:ea typeface="ＭＳ Ｐゴシック" pitchFamily="-112" charset="-128"/>
                <a:cs typeface="Myriad Pro"/>
              </a:rPr>
              <a:t>Jenny</a:t>
            </a:r>
          </a:p>
          <a:p>
            <a:pPr>
              <a:buFont typeface="Wingdings" pitchFamily="-112" charset="2"/>
              <a:buNone/>
            </a:pPr>
            <a:endParaRPr lang="en-US" sz="1600" dirty="0">
              <a:latin typeface="Myriad Pro"/>
              <a:ea typeface="ＭＳ Ｐゴシック" pitchFamily="-112" charset="-128"/>
              <a:cs typeface="Myriad Pro"/>
            </a:endParaRPr>
          </a:p>
          <a:p>
            <a:pPr>
              <a:buFont typeface="Wingdings" pitchFamily="-112" charset="2"/>
              <a:buNone/>
            </a:pPr>
            <a:r>
              <a:rPr lang="en-US" sz="1600" dirty="0" smtClean="0">
                <a:latin typeface="Myriad Pro"/>
                <a:ea typeface="ＭＳ Ｐゴシック" pitchFamily="-112" charset="-128"/>
                <a:cs typeface="Myriad Pro"/>
              </a:rPr>
              <a:t>AGE</a:t>
            </a:r>
            <a:r>
              <a:rPr lang="en-US" sz="1600" dirty="0">
                <a:latin typeface="Myriad Pro"/>
                <a:ea typeface="ＭＳ Ｐゴシック" pitchFamily="-112" charset="-128"/>
                <a:cs typeface="Myriad Pro"/>
              </a:rPr>
              <a:t>: 14</a:t>
            </a:r>
          </a:p>
          <a:p>
            <a:endParaRPr lang="en-US" sz="1600" dirty="0">
              <a:latin typeface="Myriad Pro"/>
              <a:ea typeface="ＭＳ Ｐゴシック" pitchFamily="-112" charset="-128"/>
              <a:cs typeface="Myriad Pro"/>
            </a:endParaRPr>
          </a:p>
          <a:p>
            <a:r>
              <a:rPr lang="en-US" sz="1600" dirty="0">
                <a:latin typeface="Myriad Pro"/>
                <a:ea typeface="ＭＳ Ｐゴシック" pitchFamily="-112" charset="-128"/>
                <a:cs typeface="Myriad Pro"/>
              </a:rPr>
              <a:t>ONSET: May 2007</a:t>
            </a:r>
          </a:p>
          <a:p>
            <a:endParaRPr lang="en-US" sz="1600" dirty="0">
              <a:latin typeface="Myriad Pro"/>
              <a:ea typeface="ＭＳ Ｐゴシック" pitchFamily="-112" charset="-128"/>
              <a:cs typeface="Myriad Pro"/>
            </a:endParaRPr>
          </a:p>
          <a:p>
            <a:r>
              <a:rPr lang="en-US" sz="1600" dirty="0">
                <a:latin typeface="Myriad Pro"/>
                <a:ea typeface="ＭＳ Ｐゴシック" pitchFamily="-112" charset="-128"/>
                <a:cs typeface="Myriad Pro"/>
              </a:rPr>
              <a:t>SYMPTOMS: Progressive </a:t>
            </a:r>
            <a:r>
              <a:rPr lang="en-US" sz="1600" dirty="0" err="1">
                <a:latin typeface="Myriad Pro"/>
                <a:ea typeface="ＭＳ Ｐゴシック" pitchFamily="-112" charset="-128"/>
                <a:cs typeface="Myriad Pro"/>
              </a:rPr>
              <a:t>neurodegeneration</a:t>
            </a:r>
            <a:r>
              <a:rPr lang="en-US" sz="1600" dirty="0">
                <a:latin typeface="Myriad Pro"/>
                <a:ea typeface="ＭＳ Ｐゴシック" pitchFamily="-112" charset="-128"/>
                <a:cs typeface="Myriad Pro"/>
              </a:rPr>
              <a:t> leading to incapacitation, seizures,  </a:t>
            </a:r>
            <a:r>
              <a:rPr lang="en-US" sz="1600" dirty="0" err="1">
                <a:latin typeface="Myriad Pro"/>
                <a:ea typeface="ＭＳ Ｐゴシック" pitchFamily="-112" charset="-128"/>
                <a:cs typeface="Myriad Pro"/>
              </a:rPr>
              <a:t>pityriasis</a:t>
            </a:r>
            <a:r>
              <a:rPr lang="en-US" sz="1600" dirty="0">
                <a:latin typeface="Myriad Pro"/>
                <a:ea typeface="ＭＳ Ｐゴシック" pitchFamily="-112" charset="-128"/>
                <a:cs typeface="Myriad Pro"/>
              </a:rPr>
              <a:t> </a:t>
            </a:r>
            <a:r>
              <a:rPr lang="en-US" sz="1600" dirty="0" err="1">
                <a:latin typeface="Myriad Pro"/>
                <a:ea typeface="ＭＳ Ｐゴシック" pitchFamily="-112" charset="-128"/>
                <a:cs typeface="Myriad Pro"/>
              </a:rPr>
              <a:t>lichenoides</a:t>
            </a:r>
            <a:r>
              <a:rPr lang="en-US" sz="1600" dirty="0">
                <a:latin typeface="Myriad Pro"/>
                <a:ea typeface="ＭＳ Ｐゴシック" pitchFamily="-112" charset="-128"/>
                <a:cs typeface="Myriad Pro"/>
              </a:rPr>
              <a:t> (autoimmune skin condition)  </a:t>
            </a:r>
          </a:p>
          <a:p>
            <a:endParaRPr lang="en-US" sz="1600" dirty="0">
              <a:latin typeface="Myriad Pro"/>
              <a:ea typeface="ＭＳ Ｐゴシック" pitchFamily="-112" charset="-128"/>
              <a:cs typeface="Myriad Pro"/>
            </a:endParaRPr>
          </a:p>
          <a:p>
            <a:r>
              <a:rPr lang="en-US" sz="1600" dirty="0">
                <a:latin typeface="Myriad Pro"/>
                <a:ea typeface="ＭＳ Ｐゴシック" pitchFamily="-112" charset="-128"/>
                <a:cs typeface="Myriad Pro"/>
              </a:rPr>
              <a:t>DOCTORS SEEN: UCSF, Stanford, Penn, Cal Pacific</a:t>
            </a:r>
          </a:p>
          <a:p>
            <a:endParaRPr lang="en-US" sz="1600" dirty="0">
              <a:latin typeface="Myriad Pro"/>
              <a:ea typeface="ＭＳ Ｐゴシック" pitchFamily="-112" charset="-128"/>
              <a:cs typeface="Myriad Pro"/>
            </a:endParaRPr>
          </a:p>
          <a:p>
            <a:r>
              <a:rPr lang="en-US" sz="1600" dirty="0">
                <a:latin typeface="Myriad Pro"/>
                <a:ea typeface="ＭＳ Ｐゴシック" pitchFamily="-112" charset="-128"/>
                <a:cs typeface="Myriad Pro"/>
              </a:rPr>
              <a:t>TESTS COMPLETED: EMG, MRI, DNA, muscle and nerve biopsy, full blood panel</a:t>
            </a:r>
          </a:p>
          <a:p>
            <a:pPr>
              <a:spcAft>
                <a:spcPts val="600"/>
              </a:spcAft>
              <a:buFont typeface="Wingdings" pitchFamily="-112" charset="2"/>
              <a:buNone/>
            </a:pPr>
            <a:endParaRPr lang="en-US" sz="1600" dirty="0">
              <a:solidFill>
                <a:srgbClr val="808080"/>
              </a:solidFill>
              <a:latin typeface="NeoSans"/>
              <a:cs typeface="NeoSans"/>
            </a:endParaRPr>
          </a:p>
          <a:p>
            <a:pPr>
              <a:spcAft>
                <a:spcPts val="600"/>
              </a:spcAft>
              <a:buFont typeface="Wingdings" pitchFamily="-112" charset="2"/>
              <a:buNone/>
            </a:pPr>
            <a:r>
              <a:rPr lang="en-US" sz="1600" b="1" dirty="0">
                <a:solidFill>
                  <a:srgbClr val="CB0000"/>
                </a:solidFill>
                <a:latin typeface="NeoSans"/>
                <a:cs typeface="NeoSans"/>
              </a:rPr>
              <a:t>DIAGNOSIS: None</a:t>
            </a:r>
          </a:p>
        </p:txBody>
      </p:sp>
      <p:pic>
        <p:nvPicPr>
          <p:cNvPr id="5124" name="Picture 3"/>
          <p:cNvPicPr>
            <a:picLocks noChangeAspect="1"/>
          </p:cNvPicPr>
          <p:nvPr/>
        </p:nvPicPr>
        <p:blipFill>
          <a:blip r:embed="rId3"/>
          <a:srcRect/>
          <a:stretch>
            <a:fillRect/>
          </a:stretch>
        </p:blipFill>
        <p:spPr bwMode="auto">
          <a:xfrm>
            <a:off x="533400" y="1219200"/>
            <a:ext cx="3810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latin typeface="NeoSans"/>
                <a:cs typeface="NeoSans"/>
              </a:rPr>
              <a:t>Potential Audience</a:t>
            </a:r>
          </a:p>
        </p:txBody>
      </p:sp>
      <p:sp>
        <p:nvSpPr>
          <p:cNvPr id="6147" name="Text Box 4"/>
          <p:cNvSpPr txBox="1">
            <a:spLocks noChangeArrowheads="1"/>
          </p:cNvSpPr>
          <p:nvPr/>
        </p:nvSpPr>
        <p:spPr bwMode="auto">
          <a:xfrm>
            <a:off x="152400" y="6535738"/>
            <a:ext cx="8991600" cy="230832"/>
          </a:xfrm>
          <a:prstGeom prst="rect">
            <a:avLst/>
          </a:prstGeom>
          <a:noFill/>
          <a:ln w="9525">
            <a:noFill/>
            <a:miter lim="800000"/>
            <a:headEnd/>
            <a:tailEnd/>
          </a:ln>
        </p:spPr>
        <p:txBody>
          <a:bodyPr>
            <a:spAutoFit/>
          </a:bodyPr>
          <a:lstStyle/>
          <a:p>
            <a:r>
              <a:rPr lang="en-US" sz="900" dirty="0">
                <a:latin typeface="Myriad Pro"/>
                <a:cs typeface="Myriad Pro"/>
              </a:rPr>
              <a:t>Source: Marlene G. </a:t>
            </a:r>
            <a:r>
              <a:rPr lang="en-US" sz="900" dirty="0" err="1">
                <a:latin typeface="Myriad Pro"/>
                <a:cs typeface="Myriad Pro"/>
              </a:rPr>
              <a:t>Krammer</a:t>
            </a:r>
            <a:r>
              <a:rPr lang="en-US" sz="900" dirty="0">
                <a:latin typeface="Myriad Pro"/>
                <a:cs typeface="Myriad Pro"/>
              </a:rPr>
              <a:t>, </a:t>
            </a:r>
            <a:r>
              <a:rPr lang="en-US" sz="900" u="sng" dirty="0">
                <a:latin typeface="Myriad Pro"/>
                <a:cs typeface="Myriad Pro"/>
              </a:rPr>
              <a:t>The National Organization of Rare Disorders and the Experiences of the Rare Disorder Community</a:t>
            </a:r>
            <a:r>
              <a:rPr lang="en-US" sz="900" dirty="0">
                <a:latin typeface="Myriad Pro"/>
                <a:cs typeface="Myriad Pro"/>
              </a:rPr>
              <a:t>, 2003 (available at www.rarediseases.org) </a:t>
            </a:r>
          </a:p>
        </p:txBody>
      </p:sp>
      <p:sp>
        <p:nvSpPr>
          <p:cNvPr id="6148" name="Rectangle 5"/>
          <p:cNvSpPr>
            <a:spLocks noChangeArrowheads="1"/>
          </p:cNvSpPr>
          <p:nvPr/>
        </p:nvSpPr>
        <p:spPr bwMode="auto">
          <a:xfrm>
            <a:off x="0" y="0"/>
            <a:ext cx="184666" cy="646331"/>
          </a:xfrm>
          <a:prstGeom prst="rect">
            <a:avLst/>
          </a:prstGeom>
          <a:noFill/>
          <a:ln w="9525">
            <a:noFill/>
            <a:miter lim="800000"/>
            <a:headEnd/>
            <a:tailEnd/>
          </a:ln>
        </p:spPr>
        <p:txBody>
          <a:bodyPr wrap="none" anchor="ctr">
            <a:spAutoFit/>
          </a:bodyPr>
          <a:lstStyle/>
          <a:p>
            <a:pPr eaLnBrk="0" hangingPunct="0"/>
            <a:r>
              <a:rPr lang="en-US">
                <a:latin typeface="NeoSans"/>
                <a:cs typeface="NeoSans"/>
              </a:rPr>
              <a:t/>
            </a:r>
            <a:br>
              <a:rPr lang="en-US">
                <a:latin typeface="NeoSans"/>
                <a:cs typeface="NeoSans"/>
              </a:rPr>
            </a:br>
            <a:endParaRPr lang="en-US">
              <a:latin typeface="NeoSans"/>
              <a:cs typeface="NeoSans"/>
            </a:endParaRPr>
          </a:p>
        </p:txBody>
      </p:sp>
      <p:grpSp>
        <p:nvGrpSpPr>
          <p:cNvPr id="6149" name="Group 8"/>
          <p:cNvGrpSpPr>
            <a:grpSpLocks/>
          </p:cNvGrpSpPr>
          <p:nvPr/>
        </p:nvGrpSpPr>
        <p:grpSpPr bwMode="auto">
          <a:xfrm>
            <a:off x="3276600" y="1946275"/>
            <a:ext cx="5562600" cy="3692525"/>
            <a:chOff x="304800" y="1600200"/>
            <a:chExt cx="5562600" cy="3692525"/>
          </a:xfrm>
        </p:grpSpPr>
        <p:pic>
          <p:nvPicPr>
            <p:cNvPr id="6153" name="Picture 8"/>
            <p:cNvPicPr>
              <a:picLocks noChangeAspect="1"/>
            </p:cNvPicPr>
            <p:nvPr/>
          </p:nvPicPr>
          <p:blipFill>
            <a:blip r:embed="rId3"/>
            <a:srcRect/>
            <a:stretch>
              <a:fillRect/>
            </a:stretch>
          </p:blipFill>
          <p:spPr bwMode="auto">
            <a:xfrm>
              <a:off x="304800" y="1600200"/>
              <a:ext cx="5562600" cy="3692525"/>
            </a:xfrm>
            <a:prstGeom prst="rect">
              <a:avLst/>
            </a:prstGeom>
            <a:noFill/>
            <a:ln w="9525">
              <a:noFill/>
              <a:miter lim="800000"/>
              <a:headEnd/>
              <a:tailEnd/>
            </a:ln>
          </p:spPr>
        </p:pic>
        <p:sp>
          <p:nvSpPr>
            <p:cNvPr id="10" name="Rectangle 9"/>
            <p:cNvSpPr>
              <a:spLocks noChangeArrowheads="1"/>
            </p:cNvSpPr>
            <p:nvPr/>
          </p:nvSpPr>
          <p:spPr bwMode="auto">
            <a:xfrm>
              <a:off x="1676400" y="3784600"/>
              <a:ext cx="3962400" cy="1219200"/>
            </a:xfrm>
            <a:prstGeom prst="rect">
              <a:avLst/>
            </a:prstGeom>
            <a:noFill/>
            <a:ln w="9525">
              <a:solidFill>
                <a:schemeClr val="bg2"/>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NeoSans"/>
                <a:cs typeface="NeoSans"/>
              </a:endParaRPr>
            </a:p>
          </p:txBody>
        </p:sp>
      </p:grpSp>
      <p:sp>
        <p:nvSpPr>
          <p:cNvPr id="11" name="Rectangle 3"/>
          <p:cNvSpPr txBox="1">
            <a:spLocks noChangeArrowheads="1"/>
          </p:cNvSpPr>
          <p:nvPr/>
        </p:nvSpPr>
        <p:spPr bwMode="auto">
          <a:xfrm>
            <a:off x="228600" y="1676400"/>
            <a:ext cx="2971800" cy="3886200"/>
          </a:xfrm>
          <a:prstGeom prst="rect">
            <a:avLst/>
          </a:prstGeom>
          <a:solidFill>
            <a:schemeClr val="bg2"/>
          </a:solidFill>
          <a:ln w="9525">
            <a:solidFill>
              <a:srgbClr val="BFBFBF"/>
            </a:solidFill>
            <a:miter lim="800000"/>
            <a:headEnd/>
            <a:tailEnd/>
          </a:ln>
          <a:effectLst>
            <a:outerShdw dist="63500" dir="2700000" algn="tl" rotWithShape="0">
              <a:srgbClr val="A6A6A6">
                <a:alpha val="42999"/>
              </a:srgbClr>
            </a:outerShdw>
          </a:effectLst>
        </p:spPr>
        <p:txBody>
          <a:bodyPr/>
          <a:lstStyle/>
          <a:p>
            <a:pPr>
              <a:lnSpc>
                <a:spcPct val="90000"/>
              </a:lnSpc>
              <a:spcAft>
                <a:spcPts val="500"/>
              </a:spcAft>
              <a:buFont typeface="Wingdings" pitchFamily="-112" charset="2"/>
              <a:buNone/>
              <a:defRPr/>
            </a:pPr>
            <a:endParaRPr lang="en-US" sz="1600" b="1" u="sng" dirty="0" smtClean="0">
              <a:solidFill>
                <a:schemeClr val="bg1"/>
              </a:solidFill>
              <a:latin typeface="Myriad Pro"/>
              <a:cs typeface="Myriad Pro"/>
            </a:endParaRPr>
          </a:p>
          <a:p>
            <a:pPr>
              <a:lnSpc>
                <a:spcPct val="90000"/>
              </a:lnSpc>
              <a:spcAft>
                <a:spcPts val="500"/>
              </a:spcAft>
              <a:buFont typeface="Wingdings" pitchFamily="-112" charset="2"/>
              <a:buNone/>
              <a:defRPr/>
            </a:pPr>
            <a:r>
              <a:rPr lang="en-US" sz="1600" b="1" u="sng" dirty="0" smtClean="0">
                <a:solidFill>
                  <a:schemeClr val="bg1"/>
                </a:solidFill>
                <a:latin typeface="Myriad Pro"/>
                <a:cs typeface="Myriad Pro"/>
              </a:rPr>
              <a:t>Incidence </a:t>
            </a:r>
            <a:r>
              <a:rPr lang="en-US" sz="1600" b="1" u="sng" dirty="0">
                <a:solidFill>
                  <a:schemeClr val="bg1"/>
                </a:solidFill>
                <a:latin typeface="Myriad Pro"/>
                <a:cs typeface="Myriad Pro"/>
              </a:rPr>
              <a:t>of 5+ doctor visits with no </a:t>
            </a:r>
            <a:r>
              <a:rPr lang="en-US" sz="1600" b="1" u="sng" dirty="0" smtClean="0">
                <a:solidFill>
                  <a:schemeClr val="bg1"/>
                </a:solidFill>
                <a:latin typeface="Myriad Pro"/>
                <a:cs typeface="Myriad Pro"/>
              </a:rPr>
              <a:t>diagnosis (per year</a:t>
            </a:r>
            <a:r>
              <a:rPr lang="en-US" sz="1600" b="1" u="sng" dirty="0" smtClean="0">
                <a:solidFill>
                  <a:schemeClr val="bg1"/>
                </a:solidFill>
                <a:latin typeface="Myriad Pro"/>
                <a:cs typeface="Myriad Pro"/>
              </a:rPr>
              <a:t>)</a:t>
            </a:r>
          </a:p>
          <a:p>
            <a:pPr>
              <a:lnSpc>
                <a:spcPct val="90000"/>
              </a:lnSpc>
              <a:spcAft>
                <a:spcPts val="500"/>
              </a:spcAft>
              <a:buFont typeface="Arial" charset="0"/>
              <a:buChar char="•"/>
              <a:defRPr/>
            </a:pPr>
            <a:r>
              <a:rPr lang="en-US" sz="1600" dirty="0">
                <a:solidFill>
                  <a:schemeClr val="bg1"/>
                </a:solidFill>
                <a:latin typeface="Myriad Pro"/>
                <a:cs typeface="Myriad Pro"/>
              </a:rPr>
              <a:t>Rare Diseases: 225,000</a:t>
            </a:r>
            <a:endParaRPr lang="en-US" sz="1600" dirty="0" smtClean="0">
              <a:solidFill>
                <a:schemeClr val="bg1"/>
              </a:solidFill>
              <a:latin typeface="Myriad Pro"/>
              <a:cs typeface="Myriad Pro"/>
            </a:endParaRPr>
          </a:p>
          <a:p>
            <a:pPr>
              <a:lnSpc>
                <a:spcPct val="90000"/>
              </a:lnSpc>
              <a:spcAft>
                <a:spcPts val="500"/>
              </a:spcAft>
              <a:buFont typeface="Arial" charset="0"/>
              <a:buChar char="•"/>
              <a:defRPr/>
            </a:pPr>
            <a:r>
              <a:rPr lang="en-US" sz="1600" dirty="0" smtClean="0">
                <a:solidFill>
                  <a:schemeClr val="bg1"/>
                </a:solidFill>
                <a:latin typeface="Myriad Pro"/>
                <a:cs typeface="Myriad Pro"/>
              </a:rPr>
              <a:t>Common </a:t>
            </a:r>
            <a:r>
              <a:rPr lang="en-US" sz="1600" dirty="0">
                <a:solidFill>
                  <a:schemeClr val="bg1"/>
                </a:solidFill>
                <a:latin typeface="Myriad Pro"/>
                <a:cs typeface="Myriad Pro"/>
              </a:rPr>
              <a:t>Conditions: 280,000</a:t>
            </a:r>
            <a:endParaRPr lang="en-US" sz="1600" dirty="0" smtClean="0">
              <a:solidFill>
                <a:schemeClr val="bg1"/>
              </a:solidFill>
              <a:latin typeface="Myriad Pro"/>
              <a:cs typeface="Myriad Pro"/>
            </a:endParaRPr>
          </a:p>
          <a:p>
            <a:pPr>
              <a:lnSpc>
                <a:spcPct val="90000"/>
              </a:lnSpc>
              <a:spcAft>
                <a:spcPts val="500"/>
              </a:spcAft>
              <a:defRPr/>
            </a:pPr>
            <a:endParaRPr lang="en-US" sz="1600" b="1" dirty="0" smtClean="0">
              <a:solidFill>
                <a:schemeClr val="bg1"/>
              </a:solidFill>
              <a:latin typeface="Myriad Pro"/>
              <a:cs typeface="Myriad Pro"/>
            </a:endParaRPr>
          </a:p>
          <a:p>
            <a:pPr>
              <a:lnSpc>
                <a:spcPct val="90000"/>
              </a:lnSpc>
              <a:spcAft>
                <a:spcPts val="500"/>
              </a:spcAft>
              <a:defRPr/>
            </a:pPr>
            <a:r>
              <a:rPr lang="en-US" sz="1600" b="1" dirty="0" smtClean="0">
                <a:solidFill>
                  <a:schemeClr val="bg1"/>
                </a:solidFill>
                <a:latin typeface="Myriad Pro"/>
                <a:cs typeface="Myriad Pro"/>
              </a:rPr>
              <a:t>Newly </a:t>
            </a:r>
            <a:r>
              <a:rPr lang="en-US" sz="1600" b="1" dirty="0" smtClean="0">
                <a:solidFill>
                  <a:schemeClr val="bg1"/>
                </a:solidFill>
                <a:latin typeface="Myriad Pro"/>
                <a:cs typeface="Myriad Pro"/>
              </a:rPr>
              <a:t>Affected : </a:t>
            </a:r>
            <a:r>
              <a:rPr lang="en-US" sz="1600" b="1" dirty="0">
                <a:solidFill>
                  <a:schemeClr val="bg1"/>
                </a:solidFill>
                <a:latin typeface="Myriad Pro"/>
                <a:cs typeface="Myriad Pro"/>
              </a:rPr>
              <a:t>500,000+ </a:t>
            </a:r>
            <a:endParaRPr lang="en-US" sz="1600" b="1" dirty="0" smtClean="0">
              <a:solidFill>
                <a:schemeClr val="bg1"/>
              </a:solidFill>
              <a:latin typeface="Myriad Pro"/>
              <a:cs typeface="Myriad Pro"/>
            </a:endParaRPr>
          </a:p>
          <a:p>
            <a:pPr>
              <a:lnSpc>
                <a:spcPct val="90000"/>
              </a:lnSpc>
              <a:spcAft>
                <a:spcPts val="500"/>
              </a:spcAft>
              <a:defRPr/>
            </a:pPr>
            <a:endParaRPr lang="en-US" sz="1600" u="sng" dirty="0" smtClean="0">
              <a:solidFill>
                <a:schemeClr val="bg1"/>
              </a:solidFill>
              <a:latin typeface="Myriad Pro"/>
              <a:cs typeface="Myriad Pro"/>
            </a:endParaRPr>
          </a:p>
          <a:p>
            <a:pPr>
              <a:lnSpc>
                <a:spcPct val="90000"/>
              </a:lnSpc>
              <a:spcAft>
                <a:spcPts val="500"/>
              </a:spcAft>
              <a:defRPr/>
            </a:pPr>
            <a:endParaRPr lang="en-US" sz="1600" u="sng" dirty="0" smtClean="0">
              <a:solidFill>
                <a:schemeClr val="bg1"/>
              </a:solidFill>
              <a:latin typeface="Myriad Pro"/>
              <a:cs typeface="Myriad Pro"/>
            </a:endParaRPr>
          </a:p>
          <a:p>
            <a:pPr>
              <a:lnSpc>
                <a:spcPct val="90000"/>
              </a:lnSpc>
              <a:spcAft>
                <a:spcPts val="500"/>
              </a:spcAft>
              <a:defRPr/>
            </a:pPr>
            <a:r>
              <a:rPr lang="en-US" sz="1600" b="1" u="sng" dirty="0" smtClean="0">
                <a:solidFill>
                  <a:schemeClr val="bg1"/>
                </a:solidFill>
                <a:latin typeface="Myriad Pro"/>
                <a:cs typeface="Myriad Pro"/>
              </a:rPr>
              <a:t>Implications</a:t>
            </a:r>
            <a:endParaRPr lang="en-US" sz="1600" b="1" dirty="0">
              <a:solidFill>
                <a:schemeClr val="bg1"/>
              </a:solidFill>
              <a:latin typeface="Myriad Pro"/>
              <a:cs typeface="Myriad Pro"/>
            </a:endParaRPr>
          </a:p>
          <a:p>
            <a:pPr>
              <a:lnSpc>
                <a:spcPct val="90000"/>
              </a:lnSpc>
              <a:spcAft>
                <a:spcPts val="500"/>
              </a:spcAft>
              <a:buFont typeface="Arial" charset="0"/>
              <a:buChar char="•"/>
              <a:defRPr/>
            </a:pPr>
            <a:r>
              <a:rPr lang="en-US" sz="1600" dirty="0">
                <a:solidFill>
                  <a:schemeClr val="bg1"/>
                </a:solidFill>
                <a:latin typeface="Myriad Pro"/>
                <a:cs typeface="Myriad Pro"/>
              </a:rPr>
              <a:t>Increased medical costs</a:t>
            </a:r>
          </a:p>
          <a:p>
            <a:pPr>
              <a:lnSpc>
                <a:spcPct val="90000"/>
              </a:lnSpc>
              <a:spcAft>
                <a:spcPts val="500"/>
              </a:spcAft>
              <a:buFont typeface="Arial" charset="0"/>
              <a:buChar char="•"/>
              <a:defRPr/>
            </a:pPr>
            <a:r>
              <a:rPr lang="en-US" sz="1600" dirty="0">
                <a:solidFill>
                  <a:schemeClr val="bg1"/>
                </a:solidFill>
                <a:latin typeface="Myriad Pro"/>
                <a:cs typeface="Myriad Pro"/>
              </a:rPr>
              <a:t>Worse health outcomes</a:t>
            </a:r>
          </a:p>
          <a:p>
            <a:pPr>
              <a:lnSpc>
                <a:spcPct val="90000"/>
              </a:lnSpc>
              <a:spcAft>
                <a:spcPts val="500"/>
              </a:spcAft>
              <a:buFont typeface="Arial" charset="0"/>
              <a:buChar char="•"/>
              <a:defRPr/>
            </a:pPr>
            <a:r>
              <a:rPr lang="en-US" sz="1600" dirty="0">
                <a:solidFill>
                  <a:schemeClr val="bg1"/>
                </a:solidFill>
                <a:latin typeface="Myriad Pro"/>
                <a:cs typeface="Myriad Pro"/>
              </a:rPr>
              <a:t>Pain and suffering</a:t>
            </a:r>
          </a:p>
          <a:p>
            <a:pPr>
              <a:lnSpc>
                <a:spcPct val="90000"/>
              </a:lnSpc>
              <a:spcAft>
                <a:spcPts val="500"/>
              </a:spcAft>
              <a:buFont typeface="Wingdings" pitchFamily="-112" charset="2"/>
              <a:buNone/>
              <a:defRPr/>
            </a:pPr>
            <a:endParaRPr lang="en-US" sz="1600" dirty="0">
              <a:solidFill>
                <a:schemeClr val="bg1"/>
              </a:solidFill>
              <a:latin typeface="Myriad Pro"/>
              <a:cs typeface="Myriad Pro"/>
            </a:endParaRPr>
          </a:p>
        </p:txBody>
      </p:sp>
      <p:sp>
        <p:nvSpPr>
          <p:cNvPr id="6151" name="Rectangle 3"/>
          <p:cNvSpPr txBox="1">
            <a:spLocks noChangeArrowheads="1"/>
          </p:cNvSpPr>
          <p:nvPr/>
        </p:nvSpPr>
        <p:spPr bwMode="auto">
          <a:xfrm>
            <a:off x="3505200" y="1524000"/>
            <a:ext cx="5638800" cy="415925"/>
          </a:xfrm>
          <a:prstGeom prst="rect">
            <a:avLst/>
          </a:prstGeom>
          <a:noFill/>
          <a:ln w="9525">
            <a:noFill/>
            <a:miter lim="800000"/>
            <a:headEnd/>
            <a:tailEnd/>
          </a:ln>
        </p:spPr>
        <p:txBody>
          <a:bodyPr/>
          <a:lstStyle/>
          <a:p>
            <a:pPr>
              <a:lnSpc>
                <a:spcPct val="90000"/>
              </a:lnSpc>
            </a:pPr>
            <a:r>
              <a:rPr lang="en-US" b="1" dirty="0">
                <a:solidFill>
                  <a:schemeClr val="tx2">
                    <a:lumMod val="75000"/>
                    <a:lumOff val="25000"/>
                  </a:schemeClr>
                </a:solidFill>
                <a:latin typeface="Myriad Pro"/>
                <a:ea typeface="ＭＳ Ｐゴシック" pitchFamily="-112" charset="-128"/>
                <a:cs typeface="Myriad Pro"/>
              </a:rPr>
              <a:t>Months from first doctor visit to </a:t>
            </a:r>
            <a:r>
              <a:rPr lang="en-US" b="1" dirty="0" smtClean="0">
                <a:solidFill>
                  <a:schemeClr val="tx2">
                    <a:lumMod val="75000"/>
                    <a:lumOff val="25000"/>
                  </a:schemeClr>
                </a:solidFill>
                <a:latin typeface="Myriad Pro"/>
                <a:ea typeface="ＭＳ Ｐゴシック" pitchFamily="-112" charset="-128"/>
                <a:cs typeface="Myriad Pro"/>
              </a:rPr>
              <a:t>obtain  diagnosis</a:t>
            </a:r>
            <a:r>
              <a:rPr lang="en-US" b="1" dirty="0">
                <a:solidFill>
                  <a:schemeClr val="tx2">
                    <a:lumMod val="75000"/>
                    <a:lumOff val="25000"/>
                  </a:schemeClr>
                </a:solidFill>
                <a:latin typeface="Myriad Pro"/>
                <a:ea typeface="ＭＳ Ｐゴシック" pitchFamily="-112" charset="-128"/>
                <a:cs typeface="Myriad Pro"/>
              </a:rPr>
              <a:t>*</a:t>
            </a:r>
          </a:p>
          <a:p>
            <a:pPr>
              <a:lnSpc>
                <a:spcPct val="90000"/>
              </a:lnSpc>
              <a:spcAft>
                <a:spcPts val="500"/>
              </a:spcAft>
              <a:buFont typeface="Wingdings" pitchFamily="-112" charset="2"/>
              <a:buNone/>
            </a:pPr>
            <a:endParaRPr lang="en-US" sz="1600" dirty="0">
              <a:solidFill>
                <a:srgbClr val="7F7F7F"/>
              </a:solidFill>
              <a:latin typeface="Myriad Pro"/>
              <a:cs typeface="Myriad Pro"/>
            </a:endParaRPr>
          </a:p>
        </p:txBody>
      </p:sp>
      <p:cxnSp>
        <p:nvCxnSpPr>
          <p:cNvPr id="14" name="Straight Connector 13"/>
          <p:cNvCxnSpPr/>
          <p:nvPr/>
        </p:nvCxnSpPr>
        <p:spPr>
          <a:xfrm>
            <a:off x="304800" y="3808413"/>
            <a:ext cx="2667000" cy="158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latin typeface="NeoSans"/>
                <a:cs typeface="NeoSans"/>
              </a:rPr>
              <a:t>Potential Audience</a:t>
            </a:r>
          </a:p>
        </p:txBody>
      </p:sp>
      <p:sp>
        <p:nvSpPr>
          <p:cNvPr id="24579" name="Rectangle 5"/>
          <p:cNvSpPr>
            <a:spLocks noChangeArrowheads="1"/>
          </p:cNvSpPr>
          <p:nvPr/>
        </p:nvSpPr>
        <p:spPr bwMode="auto">
          <a:xfrm>
            <a:off x="0" y="0"/>
            <a:ext cx="184666" cy="646331"/>
          </a:xfrm>
          <a:prstGeom prst="rect">
            <a:avLst/>
          </a:prstGeom>
          <a:noFill/>
          <a:ln w="9525">
            <a:noFill/>
            <a:miter lim="800000"/>
            <a:headEnd/>
            <a:tailEnd/>
          </a:ln>
        </p:spPr>
        <p:txBody>
          <a:bodyPr wrap="none" anchor="ctr">
            <a:spAutoFit/>
          </a:bodyPr>
          <a:lstStyle/>
          <a:p>
            <a:pPr eaLnBrk="0" hangingPunct="0"/>
            <a:r>
              <a:rPr lang="en-US">
                <a:latin typeface="Myriad Pro"/>
                <a:cs typeface="Myriad Pro"/>
              </a:rPr>
              <a:t/>
            </a:r>
            <a:br>
              <a:rPr lang="en-US">
                <a:latin typeface="Myriad Pro"/>
                <a:cs typeface="Myriad Pro"/>
              </a:rPr>
            </a:br>
            <a:endParaRPr lang="en-US">
              <a:latin typeface="Myriad Pro"/>
              <a:cs typeface="Myriad Pro"/>
            </a:endParaRPr>
          </a:p>
        </p:txBody>
      </p:sp>
      <p:sp>
        <p:nvSpPr>
          <p:cNvPr id="13" name="Rectangle 12"/>
          <p:cNvSpPr/>
          <p:nvPr/>
        </p:nvSpPr>
        <p:spPr>
          <a:xfrm>
            <a:off x="4114800" y="1600200"/>
            <a:ext cx="1371600" cy="40386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Myriad Pro"/>
              <a:cs typeface="Myriad Pro"/>
            </a:endParaRPr>
          </a:p>
        </p:txBody>
      </p:sp>
      <p:cxnSp>
        <p:nvCxnSpPr>
          <p:cNvPr id="18" name="Straight Connector 17"/>
          <p:cNvCxnSpPr/>
          <p:nvPr/>
        </p:nvCxnSpPr>
        <p:spPr>
          <a:xfrm rot="16200000" flipH="1">
            <a:off x="2286000" y="4419600"/>
            <a:ext cx="1981200" cy="1676400"/>
          </a:xfrm>
          <a:prstGeom prst="line">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flipH="1" flipV="1">
            <a:off x="2057400" y="1981200"/>
            <a:ext cx="2438400" cy="1676400"/>
          </a:xfrm>
          <a:prstGeom prst="line">
            <a:avLst/>
          </a:prstGeom>
          <a:ln>
            <a:solidFill>
              <a:srgbClr val="FF7C80"/>
            </a:solidFill>
            <a:prstDash val="dash"/>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4114800" y="5943600"/>
            <a:ext cx="1371600" cy="304800"/>
          </a:xfrm>
          <a:prstGeom prst="rect">
            <a:avLst/>
          </a:prstGeom>
          <a:solidFill>
            <a:srgbClr val="CB000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Myriad Pro"/>
              <a:cs typeface="Myriad Pro"/>
            </a:endParaRPr>
          </a:p>
        </p:txBody>
      </p:sp>
      <p:sp>
        <p:nvSpPr>
          <p:cNvPr id="24586" name="TextBox 13"/>
          <p:cNvSpPr txBox="1">
            <a:spLocks noChangeArrowheads="1"/>
          </p:cNvSpPr>
          <p:nvPr/>
        </p:nvSpPr>
        <p:spPr bwMode="auto">
          <a:xfrm>
            <a:off x="381000" y="3211512"/>
            <a:ext cx="2133600" cy="369332"/>
          </a:xfrm>
          <a:prstGeom prst="rect">
            <a:avLst/>
          </a:prstGeom>
          <a:noFill/>
          <a:ln w="9525">
            <a:noFill/>
            <a:miter lim="800000"/>
            <a:headEnd/>
            <a:tailEnd/>
          </a:ln>
        </p:spPr>
        <p:txBody>
          <a:bodyPr>
            <a:spAutoFit/>
          </a:bodyPr>
          <a:lstStyle/>
          <a:p>
            <a:pPr algn="ctr"/>
            <a:r>
              <a:rPr lang="en-US" dirty="0">
                <a:latin typeface="Myriad Pro"/>
                <a:ea typeface="ＭＳ Ｐゴシック" pitchFamily="-112" charset="-128"/>
                <a:cs typeface="Myriad Pro"/>
              </a:rPr>
              <a:t>All Diagnoses</a:t>
            </a:r>
          </a:p>
        </p:txBody>
      </p:sp>
      <p:sp>
        <p:nvSpPr>
          <p:cNvPr id="24587" name="TextBox 16"/>
          <p:cNvSpPr txBox="1">
            <a:spLocks noChangeArrowheads="1"/>
          </p:cNvSpPr>
          <p:nvPr/>
        </p:nvSpPr>
        <p:spPr bwMode="auto">
          <a:xfrm>
            <a:off x="3784600" y="1154113"/>
            <a:ext cx="2235200" cy="369887"/>
          </a:xfrm>
          <a:prstGeom prst="rect">
            <a:avLst/>
          </a:prstGeom>
          <a:noFill/>
          <a:ln w="9525">
            <a:noFill/>
            <a:miter lim="800000"/>
            <a:headEnd/>
            <a:tailEnd/>
          </a:ln>
        </p:spPr>
        <p:txBody>
          <a:bodyPr>
            <a:spAutoFit/>
          </a:bodyPr>
          <a:lstStyle/>
          <a:p>
            <a:pPr algn="ctr"/>
            <a:r>
              <a:rPr lang="en-US" dirty="0">
                <a:latin typeface="Myriad Pro"/>
                <a:ea typeface="ＭＳ Ｐゴシック" pitchFamily="-112" charset="-128"/>
                <a:cs typeface="Myriad Pro"/>
              </a:rPr>
              <a:t>Difficult Diagnoses</a:t>
            </a:r>
          </a:p>
        </p:txBody>
      </p:sp>
      <p:sp>
        <p:nvSpPr>
          <p:cNvPr id="24591" name="TextBox 24"/>
          <p:cNvSpPr txBox="1">
            <a:spLocks noChangeArrowheads="1"/>
          </p:cNvSpPr>
          <p:nvPr/>
        </p:nvSpPr>
        <p:spPr bwMode="auto">
          <a:xfrm>
            <a:off x="1600200" y="5397500"/>
            <a:ext cx="1600200" cy="307975"/>
          </a:xfrm>
          <a:prstGeom prst="rect">
            <a:avLst/>
          </a:prstGeom>
          <a:noFill/>
          <a:ln w="9525">
            <a:noFill/>
            <a:miter lim="800000"/>
            <a:headEnd/>
            <a:tailEnd/>
          </a:ln>
        </p:spPr>
        <p:txBody>
          <a:bodyPr>
            <a:spAutoFit/>
          </a:bodyPr>
          <a:lstStyle/>
          <a:p>
            <a:pPr algn="ctr"/>
            <a:r>
              <a:rPr lang="en-US" sz="1400" dirty="0">
                <a:solidFill>
                  <a:schemeClr val="bg1"/>
                </a:solidFill>
                <a:latin typeface="Myriad Pro"/>
                <a:cs typeface="Myriad Pro"/>
              </a:rPr>
              <a:t>Difficult</a:t>
            </a:r>
          </a:p>
        </p:txBody>
      </p:sp>
      <p:sp>
        <p:nvSpPr>
          <p:cNvPr id="24592" name="TextBox 29"/>
          <p:cNvSpPr txBox="1">
            <a:spLocks noChangeArrowheads="1"/>
          </p:cNvSpPr>
          <p:nvPr/>
        </p:nvSpPr>
        <p:spPr bwMode="auto">
          <a:xfrm>
            <a:off x="4038600" y="5943600"/>
            <a:ext cx="1447800" cy="307975"/>
          </a:xfrm>
          <a:prstGeom prst="rect">
            <a:avLst/>
          </a:prstGeom>
          <a:noFill/>
          <a:ln w="9525">
            <a:noFill/>
            <a:miter lim="800000"/>
            <a:headEnd/>
            <a:tailEnd/>
          </a:ln>
        </p:spPr>
        <p:txBody>
          <a:bodyPr>
            <a:spAutoFit/>
          </a:bodyPr>
          <a:lstStyle/>
          <a:p>
            <a:pPr algn="ctr"/>
            <a:r>
              <a:rPr lang="en-US" sz="1400" dirty="0">
                <a:solidFill>
                  <a:srgbClr val="FFFFFF"/>
                </a:solidFill>
                <a:latin typeface="Myriad Pro"/>
                <a:cs typeface="Myriad Pro"/>
              </a:rPr>
              <a:t>Syndromes</a:t>
            </a:r>
          </a:p>
        </p:txBody>
      </p:sp>
      <p:sp>
        <p:nvSpPr>
          <p:cNvPr id="31" name="Rectangle 30"/>
          <p:cNvSpPr/>
          <p:nvPr/>
        </p:nvSpPr>
        <p:spPr>
          <a:xfrm>
            <a:off x="4114800" y="1600200"/>
            <a:ext cx="1295400" cy="304800"/>
          </a:xfrm>
          <a:prstGeom prst="rect">
            <a:avLst/>
          </a:prstGeom>
          <a:solidFill>
            <a:schemeClr val="bg1">
              <a:lumMod val="8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Myriad Pro"/>
              <a:cs typeface="Myriad Pro"/>
            </a:endParaRPr>
          </a:p>
        </p:txBody>
      </p:sp>
      <p:sp>
        <p:nvSpPr>
          <p:cNvPr id="24594" name="TextBox 31"/>
          <p:cNvSpPr txBox="1">
            <a:spLocks noChangeArrowheads="1"/>
          </p:cNvSpPr>
          <p:nvPr/>
        </p:nvSpPr>
        <p:spPr bwMode="auto">
          <a:xfrm>
            <a:off x="4114800" y="3048000"/>
            <a:ext cx="1371600" cy="307975"/>
          </a:xfrm>
          <a:prstGeom prst="rect">
            <a:avLst/>
          </a:prstGeom>
          <a:noFill/>
          <a:ln w="9525">
            <a:noFill/>
            <a:miter lim="800000"/>
            <a:headEnd/>
            <a:tailEnd/>
          </a:ln>
        </p:spPr>
        <p:txBody>
          <a:bodyPr wrap="square">
            <a:spAutoFit/>
          </a:bodyPr>
          <a:lstStyle/>
          <a:p>
            <a:pPr algn="ctr"/>
            <a:r>
              <a:rPr lang="en-US" sz="1400" dirty="0">
                <a:latin typeface="Myriad Pro"/>
                <a:cs typeface="Myriad Pro"/>
              </a:rPr>
              <a:t>Psychosomatic</a:t>
            </a:r>
          </a:p>
        </p:txBody>
      </p:sp>
      <p:sp>
        <p:nvSpPr>
          <p:cNvPr id="24595" name="TextBox 40"/>
          <p:cNvSpPr txBox="1">
            <a:spLocks noChangeArrowheads="1"/>
          </p:cNvSpPr>
          <p:nvPr/>
        </p:nvSpPr>
        <p:spPr bwMode="auto">
          <a:xfrm>
            <a:off x="5486400" y="4267200"/>
            <a:ext cx="2133600" cy="276225"/>
          </a:xfrm>
          <a:prstGeom prst="rect">
            <a:avLst/>
          </a:prstGeom>
          <a:noFill/>
          <a:ln w="9525">
            <a:noFill/>
            <a:miter lim="800000"/>
            <a:headEnd/>
            <a:tailEnd/>
          </a:ln>
        </p:spPr>
        <p:txBody>
          <a:bodyPr>
            <a:spAutoFit/>
          </a:bodyPr>
          <a:lstStyle/>
          <a:p>
            <a:r>
              <a:rPr lang="en-US" sz="1200" dirty="0">
                <a:latin typeface="Myriad Pro"/>
                <a:cs typeface="Myriad Pro"/>
              </a:rPr>
              <a:t>e.g. Muscular Dystrophy</a:t>
            </a:r>
          </a:p>
        </p:txBody>
      </p:sp>
      <p:sp>
        <p:nvSpPr>
          <p:cNvPr id="24596" name="TextBox 39"/>
          <p:cNvSpPr txBox="1">
            <a:spLocks noChangeArrowheads="1"/>
          </p:cNvSpPr>
          <p:nvPr/>
        </p:nvSpPr>
        <p:spPr bwMode="auto">
          <a:xfrm>
            <a:off x="4114800" y="1600200"/>
            <a:ext cx="1371600" cy="52322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9525">
            <a:solidFill>
              <a:schemeClr val="bg1"/>
            </a:solidFill>
            <a:miter lim="800000"/>
            <a:headEnd/>
            <a:tailEnd/>
          </a:ln>
        </p:spPr>
        <p:txBody>
          <a:bodyPr wrap="square">
            <a:spAutoFit/>
          </a:bodyPr>
          <a:lstStyle/>
          <a:p>
            <a:pPr algn="ctr"/>
            <a:r>
              <a:rPr lang="en-US" sz="1400" dirty="0" smtClean="0">
                <a:latin typeface="Myriad Pro"/>
                <a:cs typeface="Myriad Pro"/>
              </a:rPr>
              <a:t>Not diagnosable</a:t>
            </a:r>
            <a:endParaRPr lang="en-US" sz="1400" dirty="0">
              <a:latin typeface="Myriad Pro"/>
              <a:cs typeface="Myriad Pro"/>
            </a:endParaRPr>
          </a:p>
        </p:txBody>
      </p:sp>
      <p:sp>
        <p:nvSpPr>
          <p:cNvPr id="35" name="Rectangle 34"/>
          <p:cNvSpPr/>
          <p:nvPr/>
        </p:nvSpPr>
        <p:spPr>
          <a:xfrm>
            <a:off x="4114800" y="5638800"/>
            <a:ext cx="1371600" cy="304800"/>
          </a:xfrm>
          <a:prstGeom prst="rect">
            <a:avLst/>
          </a:prstGeom>
          <a:solidFill>
            <a:srgbClr val="CB000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Myriad Pro"/>
              <a:cs typeface="Myriad Pro"/>
            </a:endParaRPr>
          </a:p>
        </p:txBody>
      </p:sp>
      <p:sp>
        <p:nvSpPr>
          <p:cNvPr id="24598" name="TextBox 28"/>
          <p:cNvSpPr txBox="1">
            <a:spLocks noChangeArrowheads="1"/>
          </p:cNvSpPr>
          <p:nvPr/>
        </p:nvSpPr>
        <p:spPr bwMode="auto">
          <a:xfrm>
            <a:off x="4038600" y="5638800"/>
            <a:ext cx="1447800" cy="307975"/>
          </a:xfrm>
          <a:prstGeom prst="rect">
            <a:avLst/>
          </a:prstGeom>
          <a:noFill/>
          <a:ln w="9525">
            <a:noFill/>
            <a:miter lim="800000"/>
            <a:headEnd/>
            <a:tailEnd/>
          </a:ln>
        </p:spPr>
        <p:txBody>
          <a:bodyPr>
            <a:spAutoFit/>
          </a:bodyPr>
          <a:lstStyle/>
          <a:p>
            <a:pPr algn="ctr"/>
            <a:r>
              <a:rPr lang="en-US" sz="1400" dirty="0" smtClean="0">
                <a:solidFill>
                  <a:srgbClr val="FFFFFF"/>
                </a:solidFill>
                <a:latin typeface="Myriad Pro"/>
                <a:cs typeface="Myriad Pro"/>
              </a:rPr>
              <a:t>Rare Diseases</a:t>
            </a:r>
            <a:endParaRPr lang="en-US" sz="1400" dirty="0">
              <a:solidFill>
                <a:srgbClr val="FFFFFF"/>
              </a:solidFill>
              <a:latin typeface="Myriad Pro"/>
              <a:cs typeface="Myriad Pro"/>
            </a:endParaRPr>
          </a:p>
        </p:txBody>
      </p:sp>
      <p:sp>
        <p:nvSpPr>
          <p:cNvPr id="36" name="Rectangle 35"/>
          <p:cNvSpPr/>
          <p:nvPr/>
        </p:nvSpPr>
        <p:spPr>
          <a:xfrm>
            <a:off x="4114800" y="5105400"/>
            <a:ext cx="1371600" cy="533400"/>
          </a:xfrm>
          <a:prstGeom prst="rect">
            <a:avLst/>
          </a:prstGeom>
          <a:solidFill>
            <a:srgbClr val="CB000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Myriad Pro"/>
              <a:cs typeface="Myriad Pro"/>
            </a:endParaRPr>
          </a:p>
        </p:txBody>
      </p:sp>
      <p:sp>
        <p:nvSpPr>
          <p:cNvPr id="24600" name="TextBox 28"/>
          <p:cNvSpPr txBox="1">
            <a:spLocks noChangeArrowheads="1"/>
          </p:cNvSpPr>
          <p:nvPr/>
        </p:nvSpPr>
        <p:spPr bwMode="auto">
          <a:xfrm>
            <a:off x="4038600" y="5105400"/>
            <a:ext cx="1447800" cy="523875"/>
          </a:xfrm>
          <a:prstGeom prst="rect">
            <a:avLst/>
          </a:prstGeom>
          <a:noFill/>
          <a:ln w="9525">
            <a:noFill/>
            <a:miter lim="800000"/>
            <a:headEnd/>
            <a:tailEnd/>
          </a:ln>
        </p:spPr>
        <p:txBody>
          <a:bodyPr>
            <a:spAutoFit/>
          </a:bodyPr>
          <a:lstStyle/>
          <a:p>
            <a:pPr algn="ctr"/>
            <a:r>
              <a:rPr lang="en-US" sz="1400" dirty="0">
                <a:solidFill>
                  <a:srgbClr val="FFFFFF"/>
                </a:solidFill>
                <a:latin typeface="Myriad Pro"/>
                <a:cs typeface="Myriad Pro"/>
              </a:rPr>
              <a:t>Abnormal Manifestations</a:t>
            </a:r>
          </a:p>
        </p:txBody>
      </p:sp>
      <p:sp>
        <p:nvSpPr>
          <p:cNvPr id="41" name="Rectangle 40"/>
          <p:cNvSpPr/>
          <p:nvPr/>
        </p:nvSpPr>
        <p:spPr>
          <a:xfrm>
            <a:off x="4114800" y="4114800"/>
            <a:ext cx="1371600" cy="533400"/>
          </a:xfrm>
          <a:prstGeom prst="rect">
            <a:avLst/>
          </a:prstGeom>
          <a:solidFill>
            <a:srgbClr val="CB000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Myriad Pro"/>
              <a:cs typeface="Myriad Pro"/>
            </a:endParaRPr>
          </a:p>
        </p:txBody>
      </p:sp>
      <p:sp>
        <p:nvSpPr>
          <p:cNvPr id="24602" name="TextBox 28"/>
          <p:cNvSpPr txBox="1">
            <a:spLocks noChangeArrowheads="1"/>
          </p:cNvSpPr>
          <p:nvPr/>
        </p:nvSpPr>
        <p:spPr bwMode="auto">
          <a:xfrm>
            <a:off x="4038600" y="4114800"/>
            <a:ext cx="1447800" cy="523875"/>
          </a:xfrm>
          <a:prstGeom prst="rect">
            <a:avLst/>
          </a:prstGeom>
          <a:noFill/>
          <a:ln w="9525">
            <a:noFill/>
            <a:miter lim="800000"/>
            <a:headEnd/>
            <a:tailEnd/>
          </a:ln>
        </p:spPr>
        <p:txBody>
          <a:bodyPr>
            <a:spAutoFit/>
          </a:bodyPr>
          <a:lstStyle/>
          <a:p>
            <a:pPr algn="ctr"/>
            <a:r>
              <a:rPr lang="en-US" sz="1400" dirty="0">
                <a:solidFill>
                  <a:srgbClr val="FFFFFF"/>
                </a:solidFill>
                <a:latin typeface="Myriad Pro"/>
                <a:cs typeface="Myriad Pro"/>
              </a:rPr>
              <a:t>Highly Specialized</a:t>
            </a:r>
          </a:p>
        </p:txBody>
      </p:sp>
      <p:sp>
        <p:nvSpPr>
          <p:cNvPr id="24604" name="TextBox 40"/>
          <p:cNvSpPr txBox="1">
            <a:spLocks noChangeArrowheads="1"/>
          </p:cNvSpPr>
          <p:nvPr/>
        </p:nvSpPr>
        <p:spPr bwMode="auto">
          <a:xfrm>
            <a:off x="5486400" y="5943600"/>
            <a:ext cx="2133600" cy="276225"/>
          </a:xfrm>
          <a:prstGeom prst="rect">
            <a:avLst/>
          </a:prstGeom>
          <a:noFill/>
          <a:ln w="9525">
            <a:noFill/>
            <a:miter lim="800000"/>
            <a:headEnd/>
            <a:tailEnd/>
          </a:ln>
        </p:spPr>
        <p:txBody>
          <a:bodyPr>
            <a:spAutoFit/>
          </a:bodyPr>
          <a:lstStyle/>
          <a:p>
            <a:r>
              <a:rPr lang="en-US" sz="1200" dirty="0">
                <a:latin typeface="Myriad Pro"/>
                <a:cs typeface="Myriad Pro"/>
              </a:rPr>
              <a:t>e.g. Cushing’s Syndrome </a:t>
            </a:r>
          </a:p>
        </p:txBody>
      </p:sp>
      <p:sp>
        <p:nvSpPr>
          <p:cNvPr id="24605" name="TextBox 40"/>
          <p:cNvSpPr txBox="1">
            <a:spLocks noChangeArrowheads="1"/>
          </p:cNvSpPr>
          <p:nvPr/>
        </p:nvSpPr>
        <p:spPr bwMode="auto">
          <a:xfrm>
            <a:off x="5486400" y="5638800"/>
            <a:ext cx="2133600" cy="276225"/>
          </a:xfrm>
          <a:prstGeom prst="rect">
            <a:avLst/>
          </a:prstGeom>
          <a:noFill/>
          <a:ln w="9525">
            <a:noFill/>
            <a:miter lim="800000"/>
            <a:headEnd/>
            <a:tailEnd/>
          </a:ln>
        </p:spPr>
        <p:txBody>
          <a:bodyPr>
            <a:spAutoFit/>
          </a:bodyPr>
          <a:lstStyle/>
          <a:p>
            <a:r>
              <a:rPr lang="en-US" sz="1200" dirty="0">
                <a:latin typeface="Myriad Pro"/>
                <a:cs typeface="Myriad Pro"/>
              </a:rPr>
              <a:t>e.g. </a:t>
            </a:r>
            <a:r>
              <a:rPr lang="en-US" sz="1200" dirty="0" err="1">
                <a:latin typeface="Myriad Pro"/>
                <a:cs typeface="Myriad Pro"/>
              </a:rPr>
              <a:t>Behcet’s</a:t>
            </a:r>
            <a:r>
              <a:rPr lang="en-US" sz="1200" dirty="0">
                <a:latin typeface="Myriad Pro"/>
                <a:cs typeface="Myriad Pro"/>
              </a:rPr>
              <a:t> Disease </a:t>
            </a:r>
          </a:p>
        </p:txBody>
      </p:sp>
      <p:sp>
        <p:nvSpPr>
          <p:cNvPr id="24606" name="TextBox 40"/>
          <p:cNvSpPr txBox="1">
            <a:spLocks noChangeArrowheads="1"/>
          </p:cNvSpPr>
          <p:nvPr/>
        </p:nvSpPr>
        <p:spPr bwMode="auto">
          <a:xfrm>
            <a:off x="5486400" y="5257800"/>
            <a:ext cx="2133600" cy="276225"/>
          </a:xfrm>
          <a:prstGeom prst="rect">
            <a:avLst/>
          </a:prstGeom>
          <a:noFill/>
          <a:ln w="9525">
            <a:noFill/>
            <a:miter lim="800000"/>
            <a:headEnd/>
            <a:tailEnd/>
          </a:ln>
        </p:spPr>
        <p:txBody>
          <a:bodyPr>
            <a:spAutoFit/>
          </a:bodyPr>
          <a:lstStyle/>
          <a:p>
            <a:r>
              <a:rPr lang="en-US" sz="1200" dirty="0">
                <a:latin typeface="Myriad Pro"/>
                <a:cs typeface="Myriad Pro"/>
              </a:rPr>
              <a:t>e.g. </a:t>
            </a:r>
            <a:r>
              <a:rPr lang="en-US" sz="1200" dirty="0" smtClean="0">
                <a:latin typeface="Myriad Pro"/>
                <a:cs typeface="Myriad Pro"/>
              </a:rPr>
              <a:t>Syphilis, Lyme</a:t>
            </a:r>
            <a:endParaRPr lang="en-US" sz="1200" dirty="0">
              <a:latin typeface="Myriad Pro"/>
              <a:cs typeface="Myriad Pro"/>
            </a:endParaRPr>
          </a:p>
        </p:txBody>
      </p:sp>
      <p:sp>
        <p:nvSpPr>
          <p:cNvPr id="38" name="Rectangle 37"/>
          <p:cNvSpPr/>
          <p:nvPr/>
        </p:nvSpPr>
        <p:spPr>
          <a:xfrm>
            <a:off x="4114800" y="4648200"/>
            <a:ext cx="1371600" cy="457200"/>
          </a:xfrm>
          <a:prstGeom prst="rect">
            <a:avLst/>
          </a:prstGeom>
          <a:solidFill>
            <a:srgbClr val="CB000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Myriad Pro"/>
              <a:cs typeface="Myriad Pro"/>
            </a:endParaRPr>
          </a:p>
        </p:txBody>
      </p:sp>
      <p:sp>
        <p:nvSpPr>
          <p:cNvPr id="24608" name="TextBox 28"/>
          <p:cNvSpPr txBox="1">
            <a:spLocks noChangeArrowheads="1"/>
          </p:cNvSpPr>
          <p:nvPr/>
        </p:nvSpPr>
        <p:spPr bwMode="auto">
          <a:xfrm>
            <a:off x="4038600" y="4724400"/>
            <a:ext cx="1447800" cy="307975"/>
          </a:xfrm>
          <a:prstGeom prst="rect">
            <a:avLst/>
          </a:prstGeom>
          <a:noFill/>
          <a:ln w="9525">
            <a:noFill/>
            <a:miter lim="800000"/>
            <a:headEnd/>
            <a:tailEnd/>
          </a:ln>
        </p:spPr>
        <p:txBody>
          <a:bodyPr>
            <a:spAutoFit/>
          </a:bodyPr>
          <a:lstStyle/>
          <a:p>
            <a:pPr algn="ctr"/>
            <a:r>
              <a:rPr lang="en-US" sz="1400" dirty="0">
                <a:solidFill>
                  <a:srgbClr val="FFFFFF"/>
                </a:solidFill>
                <a:latin typeface="Myriad Pro"/>
                <a:cs typeface="Myriad Pro"/>
              </a:rPr>
              <a:t>Challenging</a:t>
            </a:r>
          </a:p>
        </p:txBody>
      </p:sp>
      <p:sp>
        <p:nvSpPr>
          <p:cNvPr id="24609" name="TextBox 40"/>
          <p:cNvSpPr txBox="1">
            <a:spLocks noChangeArrowheads="1"/>
          </p:cNvSpPr>
          <p:nvPr/>
        </p:nvSpPr>
        <p:spPr bwMode="auto">
          <a:xfrm>
            <a:off x="5486400" y="4724400"/>
            <a:ext cx="2133600" cy="276225"/>
          </a:xfrm>
          <a:prstGeom prst="rect">
            <a:avLst/>
          </a:prstGeom>
          <a:noFill/>
          <a:ln w="9525">
            <a:noFill/>
            <a:miter lim="800000"/>
            <a:headEnd/>
            <a:tailEnd/>
          </a:ln>
        </p:spPr>
        <p:txBody>
          <a:bodyPr>
            <a:spAutoFit/>
          </a:bodyPr>
          <a:lstStyle/>
          <a:p>
            <a:r>
              <a:rPr lang="en-US" sz="1200" dirty="0">
                <a:latin typeface="Myriad Pro"/>
                <a:cs typeface="Myriad Pro"/>
              </a:rPr>
              <a:t>e.g. </a:t>
            </a:r>
            <a:r>
              <a:rPr lang="en-US" sz="1200" dirty="0" smtClean="0">
                <a:latin typeface="Myriad Pro"/>
                <a:cs typeface="Myriad Pro"/>
              </a:rPr>
              <a:t>Multiple Sclerosis</a:t>
            </a:r>
            <a:endParaRPr lang="en-US" sz="1200" dirty="0">
              <a:latin typeface="Myriad Pro"/>
              <a:cs typeface="Myriad Pro"/>
            </a:endParaRPr>
          </a:p>
        </p:txBody>
      </p:sp>
      <p:graphicFrame>
        <p:nvGraphicFramePr>
          <p:cNvPr id="34" name="Chart 33"/>
          <p:cNvGraphicFramePr/>
          <p:nvPr/>
        </p:nvGraphicFramePr>
        <p:xfrm>
          <a:off x="533400" y="3581400"/>
          <a:ext cx="2133600" cy="1295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latin typeface="NeoSans"/>
                <a:cs typeface="NeoSans"/>
              </a:rPr>
              <a:t>Online Participation: Patients</a:t>
            </a:r>
          </a:p>
        </p:txBody>
      </p:sp>
      <p:graphicFrame>
        <p:nvGraphicFramePr>
          <p:cNvPr id="4" name="Table 3"/>
          <p:cNvGraphicFramePr>
            <a:graphicFrameLocks noGrp="1"/>
          </p:cNvGraphicFramePr>
          <p:nvPr/>
        </p:nvGraphicFramePr>
        <p:xfrm>
          <a:off x="609600" y="1905000"/>
          <a:ext cx="7772400" cy="2858084"/>
        </p:xfrm>
        <a:graphic>
          <a:graphicData uri="http://schemas.openxmlformats.org/drawingml/2006/table">
            <a:tbl>
              <a:tblPr firstRow="1" bandRow="1">
                <a:tableStyleId>{9D7B26C5-4107-4FEC-AEDC-1716B250A1EF}</a:tableStyleId>
              </a:tblPr>
              <a:tblGrid>
                <a:gridCol w="1981200"/>
                <a:gridCol w="1371600"/>
                <a:gridCol w="1524000"/>
                <a:gridCol w="1447800"/>
                <a:gridCol w="1447800"/>
              </a:tblGrid>
              <a:tr h="533401">
                <a:tc>
                  <a:txBody>
                    <a:bodyPr/>
                    <a:lstStyle/>
                    <a:p>
                      <a:pPr algn="l"/>
                      <a:r>
                        <a:rPr lang="en-US" sz="1600" cap="none" spc="0" dirty="0" smtClean="0">
                          <a:ln>
                            <a:noFill/>
                          </a:ln>
                          <a:solidFill>
                            <a:srgbClr val="000000"/>
                          </a:solidFill>
                          <a:effectLst/>
                          <a:latin typeface="Myriad Pro"/>
                          <a:cs typeface="Myriad Pro"/>
                        </a:rPr>
                        <a:t>Search</a:t>
                      </a:r>
                      <a:r>
                        <a:rPr lang="en-US" sz="1600" cap="none" spc="0" baseline="0" dirty="0" smtClean="0">
                          <a:ln>
                            <a:noFill/>
                          </a:ln>
                          <a:solidFill>
                            <a:srgbClr val="000000"/>
                          </a:solidFill>
                          <a:effectLst/>
                          <a:latin typeface="Myriad Pro"/>
                          <a:cs typeface="Myriad Pro"/>
                        </a:rPr>
                        <a:t> Keyword</a:t>
                      </a:r>
                      <a:endParaRPr lang="en-US" sz="1600" b="1" cap="none" spc="0" dirty="0">
                        <a:ln>
                          <a:noFill/>
                        </a:ln>
                        <a:solidFill>
                          <a:srgbClr val="000000"/>
                        </a:solidFill>
                        <a:effectLst/>
                        <a:latin typeface="Myriad Pro"/>
                        <a:cs typeface="Myriad Pro"/>
                      </a:endParaRPr>
                    </a:p>
                  </a:txBody>
                  <a:tcPr/>
                </a:tc>
                <a:tc>
                  <a:txBody>
                    <a:bodyPr/>
                    <a:lstStyle/>
                    <a:p>
                      <a:pPr algn="ctr"/>
                      <a:r>
                        <a:rPr lang="en-US" sz="1600" cap="none" spc="0" dirty="0" smtClean="0">
                          <a:ln>
                            <a:noFill/>
                          </a:ln>
                          <a:solidFill>
                            <a:srgbClr val="000000"/>
                          </a:solidFill>
                          <a:effectLst/>
                          <a:latin typeface="Myriad Pro"/>
                          <a:cs typeface="Myriad Pro"/>
                        </a:rPr>
                        <a:t>Google</a:t>
                      </a:r>
                      <a:endParaRPr lang="en-US" sz="1600" b="0" cap="none" spc="0" dirty="0">
                        <a:ln>
                          <a:noFill/>
                        </a:ln>
                        <a:solidFill>
                          <a:srgbClr val="000000"/>
                        </a:solidFill>
                        <a:effectLst/>
                        <a:latin typeface="Myriad Pro"/>
                        <a:cs typeface="Myriad Pro"/>
                      </a:endParaRPr>
                    </a:p>
                  </a:txBody>
                  <a:tcPr/>
                </a:tc>
                <a:tc>
                  <a:txBody>
                    <a:bodyPr/>
                    <a:lstStyle/>
                    <a:p>
                      <a:pPr algn="ctr"/>
                      <a:r>
                        <a:rPr lang="en-US" sz="1600" cap="none" spc="0" dirty="0" smtClean="0">
                          <a:ln>
                            <a:noFill/>
                          </a:ln>
                          <a:solidFill>
                            <a:srgbClr val="000000"/>
                          </a:solidFill>
                          <a:effectLst/>
                          <a:latin typeface="Myriad Pro"/>
                          <a:cs typeface="Myriad Pro"/>
                        </a:rPr>
                        <a:t>Yahoo! Answers</a:t>
                      </a:r>
                      <a:endParaRPr lang="en-US" sz="1600" b="0" cap="none" spc="0" baseline="0" dirty="0" smtClean="0">
                        <a:ln>
                          <a:noFill/>
                        </a:ln>
                        <a:solidFill>
                          <a:srgbClr val="000000"/>
                        </a:solidFill>
                        <a:effectLst/>
                        <a:latin typeface="Myriad Pro"/>
                        <a:cs typeface="Myriad Pro"/>
                      </a:endParaRPr>
                    </a:p>
                  </a:txBody>
                  <a:tcPr/>
                </a:tc>
                <a:tc>
                  <a:txBody>
                    <a:bodyPr/>
                    <a:lstStyle/>
                    <a:p>
                      <a:pPr algn="ctr"/>
                      <a:r>
                        <a:rPr lang="en-US" sz="1600" cap="none" spc="0" dirty="0" smtClean="0">
                          <a:ln>
                            <a:noFill/>
                          </a:ln>
                          <a:solidFill>
                            <a:srgbClr val="000000"/>
                          </a:solidFill>
                          <a:effectLst/>
                          <a:latin typeface="Myriad Pro"/>
                          <a:cs typeface="Myriad Pro"/>
                        </a:rPr>
                        <a:t>Yahoo! Groups</a:t>
                      </a:r>
                      <a:endParaRPr lang="en-US" sz="1600" b="0" cap="none" spc="0" dirty="0">
                        <a:ln>
                          <a:noFill/>
                        </a:ln>
                        <a:solidFill>
                          <a:srgbClr val="000000"/>
                        </a:solidFill>
                        <a:effectLst/>
                        <a:latin typeface="Myriad Pro"/>
                        <a:cs typeface="Myriad Pro"/>
                      </a:endParaRPr>
                    </a:p>
                  </a:txBody>
                  <a:tcPr/>
                </a:tc>
                <a:tc>
                  <a:txBody>
                    <a:bodyPr/>
                    <a:lstStyle/>
                    <a:p>
                      <a:pPr algn="ctr"/>
                      <a:r>
                        <a:rPr lang="en-US" sz="1600" cap="none" spc="0" dirty="0" smtClean="0">
                          <a:ln>
                            <a:noFill/>
                          </a:ln>
                          <a:solidFill>
                            <a:srgbClr val="000000"/>
                          </a:solidFill>
                          <a:effectLst/>
                          <a:latin typeface="Myriad Pro"/>
                          <a:cs typeface="Myriad Pro"/>
                        </a:rPr>
                        <a:t>Ask.com (Q&amp;A)</a:t>
                      </a:r>
                      <a:endParaRPr lang="en-US" sz="1600" b="0" cap="none" spc="0" dirty="0">
                        <a:ln>
                          <a:noFill/>
                        </a:ln>
                        <a:solidFill>
                          <a:srgbClr val="000000"/>
                        </a:solidFill>
                        <a:effectLst/>
                        <a:latin typeface="Myriad Pro"/>
                        <a:cs typeface="Myriad Pro"/>
                      </a:endParaRPr>
                    </a:p>
                  </a:txBody>
                  <a:tcPr/>
                </a:tc>
              </a:tr>
              <a:tr h="3073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cap="none" spc="0" dirty="0" smtClean="0">
                          <a:ln>
                            <a:noFill/>
                          </a:ln>
                          <a:solidFill>
                            <a:srgbClr val="000000"/>
                          </a:solidFill>
                          <a:effectLst/>
                          <a:latin typeface="Myriad Pro"/>
                          <a:cs typeface="Myriad Pro"/>
                        </a:rPr>
                        <a:t>“</a:t>
                      </a:r>
                      <a:r>
                        <a:rPr lang="en-US" sz="1600" b="1" dirty="0" smtClean="0">
                          <a:solidFill>
                            <a:srgbClr val="000000"/>
                          </a:solidFill>
                          <a:latin typeface="Myriad Pro"/>
                          <a:cs typeface="Myriad Pro"/>
                        </a:rPr>
                        <a:t>Medical </a:t>
                      </a:r>
                      <a:r>
                        <a:rPr lang="en-US" sz="1600" b="1" cap="none" spc="0" dirty="0" smtClean="0">
                          <a:ln>
                            <a:noFill/>
                          </a:ln>
                          <a:solidFill>
                            <a:srgbClr val="000000"/>
                          </a:solidFill>
                          <a:effectLst/>
                          <a:latin typeface="Myriad Pro"/>
                          <a:cs typeface="Myriad Pro"/>
                        </a:rPr>
                        <a:t>”</a:t>
                      </a:r>
                      <a:endParaRPr lang="en-US" sz="1600" b="1" cap="none" spc="0" dirty="0">
                        <a:ln>
                          <a:noFill/>
                        </a:ln>
                        <a:solidFill>
                          <a:srgbClr val="000000"/>
                        </a:solidFill>
                        <a:effectLst/>
                        <a:latin typeface="Myriad Pro"/>
                        <a:cs typeface="Myriad Pro"/>
                      </a:endParaRPr>
                    </a:p>
                  </a:txBody>
                  <a:tcPr>
                    <a:solidFill>
                      <a:srgbClr val="F9A5AD">
                        <a:alpha val="20000"/>
                      </a:srgbClr>
                    </a:solidFill>
                  </a:tcPr>
                </a:tc>
                <a:tc>
                  <a:txBody>
                    <a:bodyPr/>
                    <a:lstStyle/>
                    <a:p>
                      <a:pPr algn="ctr"/>
                      <a:r>
                        <a:rPr lang="en-US" sz="1600" cap="none" spc="0" dirty="0" smtClean="0">
                          <a:ln>
                            <a:noFill/>
                          </a:ln>
                          <a:solidFill>
                            <a:srgbClr val="000000"/>
                          </a:solidFill>
                          <a:effectLst/>
                          <a:latin typeface="Myriad Pro"/>
                          <a:cs typeface="Myriad Pro"/>
                        </a:rPr>
                        <a:t>600,000,000</a:t>
                      </a:r>
                      <a:endParaRPr lang="en-US" sz="1600" b="0" cap="none" spc="0" dirty="0">
                        <a:ln>
                          <a:noFill/>
                        </a:ln>
                        <a:solidFill>
                          <a:srgbClr val="000000"/>
                        </a:solidFill>
                        <a:effectLst/>
                        <a:latin typeface="Myriad Pro"/>
                        <a:cs typeface="Myriad Pro"/>
                      </a:endParaRPr>
                    </a:p>
                  </a:txBody>
                  <a:tcPr>
                    <a:solidFill>
                      <a:srgbClr val="F9A5AD">
                        <a:alpha val="20000"/>
                      </a:srgbClr>
                    </a:solidFill>
                  </a:tcPr>
                </a:tc>
                <a:tc>
                  <a:txBody>
                    <a:bodyPr/>
                    <a:lstStyle/>
                    <a:p>
                      <a:pPr algn="ctr"/>
                      <a:r>
                        <a:rPr lang="en-US" sz="1600" cap="none" spc="0" dirty="0" smtClean="0">
                          <a:ln>
                            <a:noFill/>
                          </a:ln>
                          <a:solidFill>
                            <a:srgbClr val="000000"/>
                          </a:solidFill>
                          <a:effectLst/>
                          <a:latin typeface="Myriad Pro"/>
                          <a:cs typeface="Myriad Pro"/>
                        </a:rPr>
                        <a:t>200,000</a:t>
                      </a:r>
                      <a:endParaRPr lang="en-US" sz="1600" b="0" cap="none" spc="0" dirty="0">
                        <a:ln>
                          <a:noFill/>
                        </a:ln>
                        <a:solidFill>
                          <a:srgbClr val="000000"/>
                        </a:solidFill>
                        <a:effectLst/>
                        <a:latin typeface="Myriad Pro"/>
                        <a:cs typeface="Myriad Pro"/>
                      </a:endParaRPr>
                    </a:p>
                  </a:txBody>
                  <a:tcPr>
                    <a:solidFill>
                      <a:srgbClr val="F9A5AD">
                        <a:alpha val="20000"/>
                      </a:srgbClr>
                    </a:solidFill>
                  </a:tcPr>
                </a:tc>
                <a:tc>
                  <a:txBody>
                    <a:bodyPr/>
                    <a:lstStyle/>
                    <a:p>
                      <a:pPr algn="ctr"/>
                      <a:r>
                        <a:rPr lang="en-US" sz="1600" cap="none" spc="0" dirty="0" smtClean="0">
                          <a:ln>
                            <a:noFill/>
                          </a:ln>
                          <a:solidFill>
                            <a:srgbClr val="000000"/>
                          </a:solidFill>
                          <a:effectLst/>
                          <a:latin typeface="Myriad Pro"/>
                          <a:cs typeface="Myriad Pro"/>
                        </a:rPr>
                        <a:t>33,000</a:t>
                      </a:r>
                      <a:endParaRPr lang="en-US" sz="1600" b="0" cap="none" spc="0" dirty="0">
                        <a:ln>
                          <a:noFill/>
                        </a:ln>
                        <a:solidFill>
                          <a:srgbClr val="000000"/>
                        </a:solidFill>
                        <a:effectLst/>
                        <a:latin typeface="Myriad Pro"/>
                        <a:cs typeface="Myriad Pro"/>
                      </a:endParaRPr>
                    </a:p>
                  </a:txBody>
                  <a:tcPr>
                    <a:solidFill>
                      <a:srgbClr val="F9A5AD">
                        <a:alpha val="20000"/>
                      </a:srgbClr>
                    </a:solidFill>
                  </a:tcPr>
                </a:tc>
                <a:tc>
                  <a:txBody>
                    <a:bodyPr/>
                    <a:lstStyle/>
                    <a:p>
                      <a:pPr algn="ctr"/>
                      <a:r>
                        <a:rPr lang="en-US" sz="1600" cap="none" spc="0" dirty="0" smtClean="0">
                          <a:ln>
                            <a:noFill/>
                          </a:ln>
                          <a:solidFill>
                            <a:srgbClr val="000000"/>
                          </a:solidFill>
                          <a:effectLst/>
                          <a:latin typeface="Myriad Pro"/>
                          <a:cs typeface="Myriad Pro"/>
                        </a:rPr>
                        <a:t>90,000</a:t>
                      </a:r>
                      <a:endParaRPr lang="en-US" sz="1600" b="0" cap="none" spc="0" dirty="0">
                        <a:ln>
                          <a:noFill/>
                        </a:ln>
                        <a:solidFill>
                          <a:srgbClr val="000000"/>
                        </a:solidFill>
                        <a:effectLst/>
                        <a:latin typeface="Myriad Pro"/>
                        <a:cs typeface="Myriad Pro"/>
                      </a:endParaRPr>
                    </a:p>
                  </a:txBody>
                  <a:tcPr>
                    <a:solidFill>
                      <a:srgbClr val="F9A5AD">
                        <a:alpha val="20000"/>
                      </a:srgbClr>
                    </a:solidFill>
                  </a:tcPr>
                </a:tc>
              </a:tr>
              <a:tr h="365761">
                <a:tc>
                  <a:txBody>
                    <a:bodyPr/>
                    <a:lstStyle/>
                    <a:p>
                      <a:r>
                        <a:rPr lang="en-US" sz="1600" b="1" cap="none" spc="0" dirty="0" smtClean="0">
                          <a:ln>
                            <a:noFill/>
                          </a:ln>
                          <a:solidFill>
                            <a:srgbClr val="000000"/>
                          </a:solidFill>
                          <a:effectLst/>
                          <a:latin typeface="Myriad Pro"/>
                          <a:cs typeface="Myriad Pro"/>
                        </a:rPr>
                        <a:t>“</a:t>
                      </a:r>
                      <a:r>
                        <a:rPr lang="en-US" sz="1600" b="1" dirty="0" smtClean="0">
                          <a:solidFill>
                            <a:srgbClr val="000000"/>
                          </a:solidFill>
                          <a:latin typeface="Myriad Pro"/>
                          <a:cs typeface="Myriad Pro"/>
                        </a:rPr>
                        <a:t>Medical condition</a:t>
                      </a:r>
                      <a:r>
                        <a:rPr lang="en-US" sz="1600" b="1" cap="none" spc="0" dirty="0" smtClean="0">
                          <a:ln>
                            <a:noFill/>
                          </a:ln>
                          <a:solidFill>
                            <a:srgbClr val="000000"/>
                          </a:solidFill>
                          <a:effectLst/>
                          <a:latin typeface="Myriad Pro"/>
                          <a:cs typeface="Myriad Pro"/>
                        </a:rPr>
                        <a:t>”</a:t>
                      </a:r>
                      <a:endParaRPr lang="en-US" sz="1600" b="1" cap="none" spc="0" dirty="0">
                        <a:ln>
                          <a:noFill/>
                        </a:ln>
                        <a:solidFill>
                          <a:srgbClr val="000000"/>
                        </a:solidFill>
                        <a:effectLst/>
                        <a:latin typeface="Myriad Pro"/>
                        <a:cs typeface="Myriad Pro"/>
                      </a:endParaRPr>
                    </a:p>
                  </a:txBody>
                  <a:tcPr/>
                </a:tc>
                <a:tc>
                  <a:txBody>
                    <a:bodyPr/>
                    <a:lstStyle/>
                    <a:p>
                      <a:pPr algn="ctr"/>
                      <a:r>
                        <a:rPr lang="en-US" sz="1600" cap="none" spc="0" dirty="0" smtClean="0">
                          <a:ln>
                            <a:noFill/>
                          </a:ln>
                          <a:solidFill>
                            <a:srgbClr val="000000"/>
                          </a:solidFill>
                          <a:effectLst/>
                          <a:latin typeface="Myriad Pro"/>
                          <a:cs typeface="Myriad Pro"/>
                        </a:rPr>
                        <a:t>44,000,000</a:t>
                      </a:r>
                      <a:endParaRPr lang="en-US" sz="1600" b="0" cap="none" spc="0" dirty="0">
                        <a:ln>
                          <a:noFill/>
                        </a:ln>
                        <a:solidFill>
                          <a:srgbClr val="000000"/>
                        </a:solidFill>
                        <a:effectLst/>
                        <a:latin typeface="Myriad Pro"/>
                        <a:cs typeface="Myriad Pro"/>
                      </a:endParaRPr>
                    </a:p>
                  </a:txBody>
                  <a:tcPr/>
                </a:tc>
                <a:tc>
                  <a:txBody>
                    <a:bodyPr/>
                    <a:lstStyle/>
                    <a:p>
                      <a:pPr algn="ctr"/>
                      <a:r>
                        <a:rPr lang="en-US" sz="1600" cap="none" spc="0" dirty="0" smtClean="0">
                          <a:ln>
                            <a:noFill/>
                          </a:ln>
                          <a:solidFill>
                            <a:srgbClr val="000000"/>
                          </a:solidFill>
                          <a:effectLst/>
                          <a:latin typeface="Myriad Pro"/>
                          <a:cs typeface="Myriad Pro"/>
                        </a:rPr>
                        <a:t>11,000</a:t>
                      </a:r>
                      <a:endParaRPr lang="en-US" sz="1600" b="0" cap="none" spc="0" dirty="0">
                        <a:ln>
                          <a:noFill/>
                        </a:ln>
                        <a:solidFill>
                          <a:srgbClr val="000000"/>
                        </a:solidFill>
                        <a:effectLst/>
                        <a:latin typeface="Myriad Pro"/>
                        <a:cs typeface="Myriad Pro"/>
                      </a:endParaRPr>
                    </a:p>
                  </a:txBody>
                  <a:tcPr/>
                </a:tc>
                <a:tc>
                  <a:txBody>
                    <a:bodyPr/>
                    <a:lstStyle/>
                    <a:p>
                      <a:pPr algn="ctr"/>
                      <a:r>
                        <a:rPr lang="en-US" sz="1600" cap="none" spc="0" dirty="0" smtClean="0">
                          <a:ln>
                            <a:noFill/>
                          </a:ln>
                          <a:solidFill>
                            <a:srgbClr val="000000"/>
                          </a:solidFill>
                          <a:effectLst/>
                          <a:latin typeface="Myriad Pro"/>
                          <a:cs typeface="Myriad Pro"/>
                        </a:rPr>
                        <a:t>2,700</a:t>
                      </a:r>
                      <a:endParaRPr lang="en-US" sz="1600" b="0" cap="none" spc="0" dirty="0">
                        <a:ln>
                          <a:noFill/>
                        </a:ln>
                        <a:solidFill>
                          <a:srgbClr val="000000"/>
                        </a:solidFill>
                        <a:effectLst/>
                        <a:latin typeface="Myriad Pro"/>
                        <a:cs typeface="Myriad Pro"/>
                      </a:endParaRPr>
                    </a:p>
                  </a:txBody>
                  <a:tcPr/>
                </a:tc>
                <a:tc>
                  <a:txBody>
                    <a:bodyPr/>
                    <a:lstStyle/>
                    <a:p>
                      <a:pPr algn="ctr"/>
                      <a:r>
                        <a:rPr lang="en-US" sz="1600" cap="none" spc="0" dirty="0" smtClean="0">
                          <a:ln>
                            <a:noFill/>
                          </a:ln>
                          <a:solidFill>
                            <a:srgbClr val="000000"/>
                          </a:solidFill>
                          <a:effectLst/>
                          <a:latin typeface="Myriad Pro"/>
                          <a:cs typeface="Myriad Pro"/>
                        </a:rPr>
                        <a:t>8,000</a:t>
                      </a:r>
                      <a:endParaRPr lang="en-US" sz="1600" b="0" cap="none" spc="0" dirty="0">
                        <a:ln>
                          <a:noFill/>
                        </a:ln>
                        <a:solidFill>
                          <a:srgbClr val="000000"/>
                        </a:solidFill>
                        <a:effectLst/>
                        <a:latin typeface="Myriad Pro"/>
                        <a:cs typeface="Myriad Pro"/>
                      </a:endParaRPr>
                    </a:p>
                  </a:txBody>
                  <a:tcPr/>
                </a:tc>
              </a:tr>
              <a:tr h="381000">
                <a:tc>
                  <a:txBody>
                    <a:bodyPr/>
                    <a:lstStyle/>
                    <a:p>
                      <a:r>
                        <a:rPr lang="en-US" sz="1600" b="1" cap="none" spc="0" dirty="0" smtClean="0">
                          <a:ln>
                            <a:noFill/>
                          </a:ln>
                          <a:solidFill>
                            <a:srgbClr val="000000"/>
                          </a:solidFill>
                          <a:effectLst/>
                          <a:latin typeface="Myriad Pro"/>
                          <a:cs typeface="Myriad Pro"/>
                        </a:rPr>
                        <a:t>“</a:t>
                      </a:r>
                      <a:r>
                        <a:rPr lang="en-US" sz="1600" b="1" dirty="0" smtClean="0">
                          <a:solidFill>
                            <a:srgbClr val="000000"/>
                          </a:solidFill>
                          <a:latin typeface="Myriad Pro"/>
                          <a:cs typeface="Myriad Pro"/>
                        </a:rPr>
                        <a:t>Diagnosis help</a:t>
                      </a:r>
                      <a:r>
                        <a:rPr lang="en-US" sz="1600" b="1" cap="none" spc="0" dirty="0" smtClean="0">
                          <a:ln>
                            <a:noFill/>
                          </a:ln>
                          <a:solidFill>
                            <a:srgbClr val="000000"/>
                          </a:solidFill>
                          <a:effectLst/>
                          <a:latin typeface="Myriad Pro"/>
                          <a:cs typeface="Myriad Pro"/>
                        </a:rPr>
                        <a:t>”</a:t>
                      </a:r>
                      <a:endParaRPr lang="en-US" sz="1600" b="1" cap="none" spc="0" dirty="0">
                        <a:ln>
                          <a:noFill/>
                        </a:ln>
                        <a:solidFill>
                          <a:srgbClr val="000000"/>
                        </a:solidFill>
                        <a:effectLst/>
                        <a:latin typeface="Myriad Pro"/>
                        <a:cs typeface="Myriad Pro"/>
                      </a:endParaRPr>
                    </a:p>
                  </a:txBody>
                  <a:tcPr>
                    <a:solidFill>
                      <a:srgbClr val="F9A5AD">
                        <a:alpha val="20000"/>
                      </a:srgbClr>
                    </a:solidFill>
                  </a:tcPr>
                </a:tc>
                <a:tc>
                  <a:txBody>
                    <a:bodyPr/>
                    <a:lstStyle/>
                    <a:p>
                      <a:pPr algn="ctr"/>
                      <a:r>
                        <a:rPr lang="en-US" sz="1600" cap="none" spc="0" dirty="0" smtClean="0">
                          <a:ln>
                            <a:noFill/>
                          </a:ln>
                          <a:solidFill>
                            <a:srgbClr val="000000"/>
                          </a:solidFill>
                          <a:effectLst/>
                          <a:latin typeface="Myriad Pro"/>
                          <a:cs typeface="Myriad Pro"/>
                        </a:rPr>
                        <a:t>24,000,000</a:t>
                      </a:r>
                      <a:endParaRPr lang="en-US" sz="1600" b="0" cap="none" spc="0" dirty="0">
                        <a:ln>
                          <a:noFill/>
                        </a:ln>
                        <a:solidFill>
                          <a:srgbClr val="000000"/>
                        </a:solidFill>
                        <a:effectLst/>
                        <a:latin typeface="Myriad Pro"/>
                        <a:cs typeface="Myriad Pro"/>
                      </a:endParaRPr>
                    </a:p>
                  </a:txBody>
                  <a:tcPr>
                    <a:solidFill>
                      <a:srgbClr val="F9A5AD">
                        <a:alpha val="20000"/>
                      </a:srgbClr>
                    </a:solidFill>
                  </a:tcPr>
                </a:tc>
                <a:tc>
                  <a:txBody>
                    <a:bodyPr/>
                    <a:lstStyle/>
                    <a:p>
                      <a:pPr algn="ctr"/>
                      <a:r>
                        <a:rPr lang="en-US" sz="1600" cap="none" spc="0" dirty="0" smtClean="0">
                          <a:ln>
                            <a:noFill/>
                          </a:ln>
                          <a:solidFill>
                            <a:srgbClr val="000000"/>
                          </a:solidFill>
                          <a:effectLst/>
                          <a:latin typeface="Myriad Pro"/>
                          <a:cs typeface="Myriad Pro"/>
                        </a:rPr>
                        <a:t>18,000</a:t>
                      </a:r>
                      <a:endParaRPr lang="en-US" sz="1600" b="0" cap="none" spc="0" dirty="0">
                        <a:ln>
                          <a:noFill/>
                        </a:ln>
                        <a:solidFill>
                          <a:srgbClr val="000000"/>
                        </a:solidFill>
                        <a:effectLst/>
                        <a:latin typeface="Myriad Pro"/>
                        <a:cs typeface="Myriad Pro"/>
                      </a:endParaRPr>
                    </a:p>
                  </a:txBody>
                  <a:tcPr>
                    <a:solidFill>
                      <a:srgbClr val="F9A5AD">
                        <a:alpha val="20000"/>
                      </a:srgbClr>
                    </a:solidFill>
                  </a:tcPr>
                </a:tc>
                <a:tc>
                  <a:txBody>
                    <a:bodyPr/>
                    <a:lstStyle/>
                    <a:p>
                      <a:pPr algn="ctr"/>
                      <a:r>
                        <a:rPr lang="en-US" sz="1600" cap="none" spc="0" dirty="0" smtClean="0">
                          <a:ln>
                            <a:noFill/>
                          </a:ln>
                          <a:solidFill>
                            <a:srgbClr val="000000"/>
                          </a:solidFill>
                          <a:effectLst/>
                          <a:latin typeface="Myriad Pro"/>
                          <a:cs typeface="Myriad Pro"/>
                        </a:rPr>
                        <a:t>650</a:t>
                      </a:r>
                      <a:endParaRPr lang="en-US" sz="1600" b="0" cap="none" spc="0" dirty="0">
                        <a:ln>
                          <a:noFill/>
                        </a:ln>
                        <a:solidFill>
                          <a:srgbClr val="000000"/>
                        </a:solidFill>
                        <a:effectLst/>
                        <a:latin typeface="Myriad Pro"/>
                        <a:cs typeface="Myriad Pro"/>
                      </a:endParaRPr>
                    </a:p>
                  </a:txBody>
                  <a:tcPr>
                    <a:solidFill>
                      <a:srgbClr val="F9A5AD">
                        <a:alpha val="20000"/>
                      </a:srgbClr>
                    </a:solidFill>
                  </a:tcPr>
                </a:tc>
                <a:tc>
                  <a:txBody>
                    <a:bodyPr/>
                    <a:lstStyle/>
                    <a:p>
                      <a:pPr algn="ctr"/>
                      <a:r>
                        <a:rPr lang="en-US" sz="1600" cap="none" spc="0" dirty="0" smtClean="0">
                          <a:ln>
                            <a:noFill/>
                          </a:ln>
                          <a:solidFill>
                            <a:srgbClr val="000000"/>
                          </a:solidFill>
                          <a:effectLst/>
                          <a:latin typeface="Myriad Pro"/>
                          <a:cs typeface="Myriad Pro"/>
                        </a:rPr>
                        <a:t>120</a:t>
                      </a:r>
                      <a:endParaRPr lang="en-US" sz="1600" b="0" cap="none" spc="0" dirty="0">
                        <a:ln>
                          <a:noFill/>
                        </a:ln>
                        <a:solidFill>
                          <a:srgbClr val="000000"/>
                        </a:solidFill>
                        <a:effectLst/>
                        <a:latin typeface="Myriad Pro"/>
                        <a:cs typeface="Myriad Pro"/>
                      </a:endParaRPr>
                    </a:p>
                  </a:txBody>
                  <a:tcPr>
                    <a:solidFill>
                      <a:srgbClr val="F9A5AD">
                        <a:alpha val="20000"/>
                      </a:srgbClr>
                    </a:solidFill>
                  </a:tcPr>
                </a:tc>
              </a:tr>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0000"/>
                          </a:solidFill>
                          <a:latin typeface="Myriad Pro"/>
                          <a:cs typeface="Myriad Pro"/>
                        </a:rPr>
                        <a:t>“Misdiagnosed” </a:t>
                      </a:r>
                      <a:endParaRPr lang="en-US" sz="1600" b="1" cap="none" spc="0" dirty="0">
                        <a:ln>
                          <a:noFill/>
                        </a:ln>
                        <a:solidFill>
                          <a:srgbClr val="000000"/>
                        </a:solidFill>
                        <a:effectLst/>
                        <a:latin typeface="Myriad Pro"/>
                        <a:cs typeface="Myriad Pro"/>
                      </a:endParaRPr>
                    </a:p>
                  </a:txBody>
                  <a:tcPr/>
                </a:tc>
                <a:tc>
                  <a:txBody>
                    <a:bodyPr/>
                    <a:lstStyle/>
                    <a:p>
                      <a:pPr algn="ctr"/>
                      <a:r>
                        <a:rPr lang="en-US" sz="1600" cap="none" spc="0" dirty="0" smtClean="0">
                          <a:ln>
                            <a:noFill/>
                          </a:ln>
                          <a:solidFill>
                            <a:srgbClr val="000000"/>
                          </a:solidFill>
                          <a:effectLst/>
                          <a:latin typeface="Myriad Pro"/>
                          <a:cs typeface="Myriad Pro"/>
                        </a:rPr>
                        <a:t>1,000,000</a:t>
                      </a:r>
                      <a:endParaRPr lang="en-US" sz="1600" b="0" cap="none" spc="0" dirty="0">
                        <a:ln>
                          <a:noFill/>
                        </a:ln>
                        <a:solidFill>
                          <a:srgbClr val="000000"/>
                        </a:solidFill>
                        <a:effectLst/>
                        <a:latin typeface="Myriad Pro"/>
                        <a:cs typeface="Myriad Pro"/>
                      </a:endParaRPr>
                    </a:p>
                  </a:txBody>
                  <a:tcPr/>
                </a:tc>
                <a:tc>
                  <a:txBody>
                    <a:bodyPr/>
                    <a:lstStyle/>
                    <a:p>
                      <a:pPr algn="ctr"/>
                      <a:r>
                        <a:rPr lang="en-US" sz="1600" cap="none" spc="0" dirty="0" smtClean="0">
                          <a:ln>
                            <a:noFill/>
                          </a:ln>
                          <a:solidFill>
                            <a:srgbClr val="000000"/>
                          </a:solidFill>
                          <a:effectLst/>
                          <a:latin typeface="Myriad Pro"/>
                          <a:cs typeface="Myriad Pro"/>
                        </a:rPr>
                        <a:t>1,700</a:t>
                      </a:r>
                      <a:endParaRPr lang="en-US" sz="1600" b="0" cap="none" spc="0" dirty="0">
                        <a:ln>
                          <a:noFill/>
                        </a:ln>
                        <a:solidFill>
                          <a:srgbClr val="000000"/>
                        </a:solidFill>
                        <a:effectLst/>
                        <a:latin typeface="Myriad Pro"/>
                        <a:cs typeface="Myriad Pro"/>
                      </a:endParaRPr>
                    </a:p>
                  </a:txBody>
                  <a:tcPr/>
                </a:tc>
                <a:tc>
                  <a:txBody>
                    <a:bodyPr/>
                    <a:lstStyle/>
                    <a:p>
                      <a:pPr algn="ctr"/>
                      <a:r>
                        <a:rPr lang="en-US" sz="1600" cap="none" spc="0" dirty="0" smtClean="0">
                          <a:ln>
                            <a:noFill/>
                          </a:ln>
                          <a:solidFill>
                            <a:srgbClr val="000000"/>
                          </a:solidFill>
                          <a:effectLst/>
                          <a:latin typeface="Myriad Pro"/>
                          <a:cs typeface="Myriad Pro"/>
                        </a:rPr>
                        <a:t>100</a:t>
                      </a:r>
                      <a:endParaRPr lang="en-US" sz="1600" b="0" cap="none" spc="0" dirty="0">
                        <a:ln>
                          <a:noFill/>
                        </a:ln>
                        <a:solidFill>
                          <a:srgbClr val="000000"/>
                        </a:solidFill>
                        <a:effectLst/>
                        <a:latin typeface="Myriad Pro"/>
                        <a:cs typeface="Myriad Pro"/>
                      </a:endParaRPr>
                    </a:p>
                  </a:txBody>
                  <a:tcPr/>
                </a:tc>
                <a:tc>
                  <a:txBody>
                    <a:bodyPr/>
                    <a:lstStyle/>
                    <a:p>
                      <a:pPr algn="ctr"/>
                      <a:r>
                        <a:rPr lang="en-US" sz="1600" cap="none" spc="0" dirty="0" smtClean="0">
                          <a:ln>
                            <a:noFill/>
                          </a:ln>
                          <a:solidFill>
                            <a:srgbClr val="000000"/>
                          </a:solidFill>
                          <a:effectLst/>
                          <a:latin typeface="Myriad Pro"/>
                          <a:cs typeface="Myriad Pro"/>
                        </a:rPr>
                        <a:t>173</a:t>
                      </a:r>
                      <a:endParaRPr lang="en-US" sz="1600" b="0" cap="none" spc="0" dirty="0">
                        <a:ln>
                          <a:noFill/>
                        </a:ln>
                        <a:solidFill>
                          <a:srgbClr val="000000"/>
                        </a:solidFill>
                        <a:effectLst/>
                        <a:latin typeface="Myriad Pro"/>
                        <a:cs typeface="Myriad Pro"/>
                      </a:endParaRPr>
                    </a:p>
                  </a:txBody>
                  <a:tcPr/>
                </a:tc>
              </a:tr>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cap="none" spc="0" dirty="0" smtClean="0">
                          <a:ln>
                            <a:noFill/>
                          </a:ln>
                          <a:solidFill>
                            <a:srgbClr val="000000"/>
                          </a:solidFill>
                          <a:effectLst/>
                          <a:latin typeface="Myriad Pro"/>
                          <a:cs typeface="Myriad Pro"/>
                        </a:rPr>
                        <a:t>“</a:t>
                      </a:r>
                      <a:r>
                        <a:rPr lang="en-US" sz="1600" b="1" dirty="0" smtClean="0">
                          <a:solidFill>
                            <a:srgbClr val="000000"/>
                          </a:solidFill>
                          <a:latin typeface="Myriad Pro"/>
                          <a:cs typeface="Myriad Pro"/>
                        </a:rPr>
                        <a:t>Disease</a:t>
                      </a:r>
                      <a:r>
                        <a:rPr lang="en-US" sz="1600" b="1" cap="none" spc="0" dirty="0" smtClean="0">
                          <a:ln>
                            <a:noFill/>
                          </a:ln>
                          <a:solidFill>
                            <a:srgbClr val="000000"/>
                          </a:solidFill>
                          <a:effectLst/>
                          <a:latin typeface="Myriad Pro"/>
                          <a:cs typeface="Myriad Pro"/>
                        </a:rPr>
                        <a:t>”</a:t>
                      </a:r>
                      <a:endParaRPr lang="en-US" sz="1600" b="1" cap="none" spc="0" dirty="0">
                        <a:ln>
                          <a:noFill/>
                        </a:ln>
                        <a:solidFill>
                          <a:srgbClr val="000000"/>
                        </a:solidFill>
                        <a:effectLst/>
                        <a:latin typeface="Myriad Pro"/>
                        <a:cs typeface="Myriad Pro"/>
                      </a:endParaRPr>
                    </a:p>
                  </a:txBody>
                  <a:tcPr>
                    <a:solidFill>
                      <a:srgbClr val="F9A5AD">
                        <a:alpha val="20000"/>
                      </a:srgbClr>
                    </a:solidFill>
                  </a:tcPr>
                </a:tc>
                <a:tc>
                  <a:txBody>
                    <a:bodyPr/>
                    <a:lstStyle/>
                    <a:p>
                      <a:pPr algn="ctr"/>
                      <a:r>
                        <a:rPr lang="en-US" sz="1600" cap="none" spc="0" dirty="0" smtClean="0">
                          <a:ln>
                            <a:noFill/>
                          </a:ln>
                          <a:solidFill>
                            <a:srgbClr val="000000"/>
                          </a:solidFill>
                          <a:effectLst/>
                          <a:latin typeface="Myriad Pro"/>
                          <a:cs typeface="Myriad Pro"/>
                        </a:rPr>
                        <a:t>210,000,000</a:t>
                      </a:r>
                      <a:endParaRPr lang="en-US" sz="1600" b="0" cap="none" spc="0" dirty="0">
                        <a:ln>
                          <a:noFill/>
                        </a:ln>
                        <a:solidFill>
                          <a:srgbClr val="000000"/>
                        </a:solidFill>
                        <a:effectLst/>
                        <a:latin typeface="Myriad Pro"/>
                        <a:cs typeface="Myriad Pro"/>
                      </a:endParaRPr>
                    </a:p>
                  </a:txBody>
                  <a:tcPr>
                    <a:solidFill>
                      <a:srgbClr val="F9A5AD">
                        <a:alpha val="20000"/>
                      </a:srgbClr>
                    </a:solidFill>
                  </a:tcPr>
                </a:tc>
                <a:tc>
                  <a:txBody>
                    <a:bodyPr/>
                    <a:lstStyle/>
                    <a:p>
                      <a:pPr algn="ctr"/>
                      <a:r>
                        <a:rPr lang="en-US" sz="1600" cap="none" spc="0" dirty="0" smtClean="0">
                          <a:ln>
                            <a:noFill/>
                          </a:ln>
                          <a:solidFill>
                            <a:srgbClr val="000000"/>
                          </a:solidFill>
                          <a:effectLst/>
                          <a:latin typeface="Myriad Pro"/>
                          <a:cs typeface="Myriad Pro"/>
                        </a:rPr>
                        <a:t>130,000</a:t>
                      </a:r>
                      <a:endParaRPr lang="en-US" sz="1600" b="0" cap="none" spc="0" dirty="0">
                        <a:ln>
                          <a:noFill/>
                        </a:ln>
                        <a:solidFill>
                          <a:srgbClr val="000000"/>
                        </a:solidFill>
                        <a:effectLst/>
                        <a:latin typeface="Myriad Pro"/>
                        <a:cs typeface="Myriad Pro"/>
                      </a:endParaRPr>
                    </a:p>
                  </a:txBody>
                  <a:tcPr>
                    <a:solidFill>
                      <a:srgbClr val="F9A5AD">
                        <a:alpha val="20000"/>
                      </a:srgbClr>
                    </a:solidFill>
                  </a:tcPr>
                </a:tc>
                <a:tc>
                  <a:txBody>
                    <a:bodyPr/>
                    <a:lstStyle/>
                    <a:p>
                      <a:pPr algn="ctr"/>
                      <a:r>
                        <a:rPr lang="en-US" sz="1600" cap="none" spc="0" dirty="0" smtClean="0">
                          <a:ln>
                            <a:noFill/>
                          </a:ln>
                          <a:solidFill>
                            <a:srgbClr val="000000"/>
                          </a:solidFill>
                          <a:effectLst/>
                          <a:latin typeface="Myriad Pro"/>
                          <a:cs typeface="Myriad Pro"/>
                        </a:rPr>
                        <a:t>30,000</a:t>
                      </a:r>
                      <a:endParaRPr lang="en-US" sz="1600" b="0" cap="none" spc="0" dirty="0">
                        <a:ln>
                          <a:noFill/>
                        </a:ln>
                        <a:solidFill>
                          <a:srgbClr val="000000"/>
                        </a:solidFill>
                        <a:effectLst/>
                        <a:latin typeface="Myriad Pro"/>
                        <a:cs typeface="Myriad Pro"/>
                      </a:endParaRPr>
                    </a:p>
                  </a:txBody>
                  <a:tcPr>
                    <a:solidFill>
                      <a:srgbClr val="F9A5AD">
                        <a:alpha val="20000"/>
                      </a:srgbClr>
                    </a:solidFill>
                  </a:tcPr>
                </a:tc>
                <a:tc>
                  <a:txBody>
                    <a:bodyPr/>
                    <a:lstStyle/>
                    <a:p>
                      <a:pPr algn="ctr"/>
                      <a:r>
                        <a:rPr lang="en-US" sz="1600" cap="none" spc="0" dirty="0" smtClean="0">
                          <a:ln>
                            <a:noFill/>
                          </a:ln>
                          <a:solidFill>
                            <a:srgbClr val="000000"/>
                          </a:solidFill>
                          <a:effectLst/>
                          <a:latin typeface="Myriad Pro"/>
                          <a:cs typeface="Myriad Pro"/>
                        </a:rPr>
                        <a:t>52,000</a:t>
                      </a:r>
                      <a:endParaRPr lang="en-US" sz="1600" b="0" cap="none" spc="0" dirty="0">
                        <a:ln>
                          <a:noFill/>
                        </a:ln>
                        <a:solidFill>
                          <a:srgbClr val="000000"/>
                        </a:solidFill>
                        <a:effectLst/>
                        <a:latin typeface="Myriad Pro"/>
                        <a:cs typeface="Myriad Pro"/>
                      </a:endParaRPr>
                    </a:p>
                  </a:txBody>
                  <a:tcPr>
                    <a:solidFill>
                      <a:srgbClr val="F9A5AD">
                        <a:alpha val="20000"/>
                      </a:srgbClr>
                    </a:solidFill>
                  </a:tcPr>
                </a:tc>
              </a:tr>
              <a:tr h="4349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cap="none" spc="0" dirty="0" smtClean="0">
                          <a:ln>
                            <a:noFill/>
                          </a:ln>
                          <a:solidFill>
                            <a:srgbClr val="000000"/>
                          </a:solidFill>
                          <a:effectLst/>
                          <a:latin typeface="Myriad Pro"/>
                          <a:cs typeface="Myriad Pro"/>
                        </a:rPr>
                        <a:t>“</a:t>
                      </a:r>
                      <a:r>
                        <a:rPr lang="en-US" sz="1600" b="1" dirty="0" smtClean="0">
                          <a:solidFill>
                            <a:srgbClr val="000000"/>
                          </a:solidFill>
                          <a:latin typeface="Myriad Pro"/>
                          <a:cs typeface="Myriad Pro"/>
                        </a:rPr>
                        <a:t>Rare disease</a:t>
                      </a:r>
                      <a:r>
                        <a:rPr lang="en-US" sz="1600" b="1" cap="none" spc="0" dirty="0" smtClean="0">
                          <a:ln>
                            <a:noFill/>
                          </a:ln>
                          <a:solidFill>
                            <a:srgbClr val="000000"/>
                          </a:solidFill>
                          <a:effectLst/>
                          <a:latin typeface="Myriad Pro"/>
                          <a:cs typeface="Myriad Pro"/>
                        </a:rPr>
                        <a:t>”</a:t>
                      </a:r>
                      <a:endParaRPr lang="en-US" sz="1600" b="1" cap="none" spc="0" dirty="0">
                        <a:ln>
                          <a:noFill/>
                        </a:ln>
                        <a:solidFill>
                          <a:srgbClr val="000000"/>
                        </a:solidFill>
                        <a:effectLst/>
                        <a:latin typeface="Myriad Pro"/>
                        <a:cs typeface="Myriad Pro"/>
                      </a:endParaRPr>
                    </a:p>
                  </a:txBody>
                  <a:tcPr/>
                </a:tc>
                <a:tc>
                  <a:txBody>
                    <a:bodyPr/>
                    <a:lstStyle/>
                    <a:p>
                      <a:pPr algn="ctr"/>
                      <a:r>
                        <a:rPr lang="en-US" sz="1600" cap="none" spc="0" dirty="0" smtClean="0">
                          <a:ln>
                            <a:noFill/>
                          </a:ln>
                          <a:solidFill>
                            <a:srgbClr val="000000"/>
                          </a:solidFill>
                          <a:effectLst/>
                          <a:latin typeface="Myriad Pro"/>
                          <a:cs typeface="Myriad Pro"/>
                        </a:rPr>
                        <a:t>26,000,000</a:t>
                      </a:r>
                      <a:endParaRPr lang="en-US" sz="1600" b="0" cap="none" spc="0" dirty="0">
                        <a:ln>
                          <a:noFill/>
                        </a:ln>
                        <a:solidFill>
                          <a:srgbClr val="000000"/>
                        </a:solidFill>
                        <a:effectLst/>
                        <a:latin typeface="Myriad Pro"/>
                        <a:cs typeface="Myriad Pro"/>
                      </a:endParaRPr>
                    </a:p>
                  </a:txBody>
                  <a:tcPr/>
                </a:tc>
                <a:tc>
                  <a:txBody>
                    <a:bodyPr/>
                    <a:lstStyle/>
                    <a:p>
                      <a:pPr algn="ctr"/>
                      <a:r>
                        <a:rPr lang="en-US" sz="1600" cap="none" spc="0" dirty="0" smtClean="0">
                          <a:ln>
                            <a:noFill/>
                          </a:ln>
                          <a:solidFill>
                            <a:srgbClr val="000000"/>
                          </a:solidFill>
                          <a:effectLst/>
                          <a:latin typeface="Myriad Pro"/>
                          <a:cs typeface="Myriad Pro"/>
                        </a:rPr>
                        <a:t>1,900</a:t>
                      </a:r>
                      <a:endParaRPr lang="en-US" sz="1600" b="0" cap="none" spc="0" dirty="0">
                        <a:ln>
                          <a:noFill/>
                        </a:ln>
                        <a:solidFill>
                          <a:srgbClr val="000000"/>
                        </a:solidFill>
                        <a:effectLst/>
                        <a:latin typeface="Myriad Pro"/>
                        <a:cs typeface="Myriad Pro"/>
                      </a:endParaRPr>
                    </a:p>
                  </a:txBody>
                  <a:tcPr/>
                </a:tc>
                <a:tc>
                  <a:txBody>
                    <a:bodyPr/>
                    <a:lstStyle/>
                    <a:p>
                      <a:pPr algn="ctr"/>
                      <a:r>
                        <a:rPr lang="en-US" sz="1600" cap="none" spc="0" dirty="0" smtClean="0">
                          <a:ln>
                            <a:noFill/>
                          </a:ln>
                          <a:solidFill>
                            <a:srgbClr val="000000"/>
                          </a:solidFill>
                          <a:effectLst/>
                          <a:latin typeface="Myriad Pro"/>
                          <a:cs typeface="Myriad Pro"/>
                        </a:rPr>
                        <a:t>550</a:t>
                      </a:r>
                      <a:endParaRPr lang="en-US" sz="1600" b="0" cap="none" spc="0" dirty="0">
                        <a:ln>
                          <a:noFill/>
                        </a:ln>
                        <a:solidFill>
                          <a:srgbClr val="000000"/>
                        </a:solidFill>
                        <a:effectLst/>
                        <a:latin typeface="Myriad Pro"/>
                        <a:cs typeface="Myriad Pro"/>
                      </a:endParaRPr>
                    </a:p>
                  </a:txBody>
                  <a:tcPr/>
                </a:tc>
                <a:tc>
                  <a:txBody>
                    <a:bodyPr/>
                    <a:lstStyle/>
                    <a:p>
                      <a:pPr algn="ctr"/>
                      <a:r>
                        <a:rPr lang="en-US" sz="1600" cap="none" spc="0" dirty="0" smtClean="0">
                          <a:ln>
                            <a:noFill/>
                          </a:ln>
                          <a:solidFill>
                            <a:srgbClr val="000000"/>
                          </a:solidFill>
                          <a:effectLst/>
                          <a:latin typeface="Myriad Pro"/>
                          <a:cs typeface="Myriad Pro"/>
                        </a:rPr>
                        <a:t>90</a:t>
                      </a:r>
                      <a:endParaRPr lang="en-US" sz="1600" b="0" cap="none" spc="0" dirty="0">
                        <a:ln>
                          <a:noFill/>
                        </a:ln>
                        <a:solidFill>
                          <a:srgbClr val="000000"/>
                        </a:solidFill>
                        <a:effectLst/>
                        <a:latin typeface="Myriad Pro"/>
                        <a:cs typeface="Myriad Pro"/>
                      </a:endParaRPr>
                    </a:p>
                  </a:txBody>
                  <a:tcPr/>
                </a:tc>
              </a:tr>
            </a:tbl>
          </a:graphicData>
        </a:graphic>
      </p:graphicFrame>
      <p:sp>
        <p:nvSpPr>
          <p:cNvPr id="4138" name="TextBox 4"/>
          <p:cNvSpPr txBox="1">
            <a:spLocks noChangeArrowheads="1"/>
          </p:cNvSpPr>
          <p:nvPr/>
        </p:nvSpPr>
        <p:spPr bwMode="auto">
          <a:xfrm>
            <a:off x="533400" y="1371600"/>
            <a:ext cx="8077200" cy="338554"/>
          </a:xfrm>
          <a:prstGeom prst="rect">
            <a:avLst/>
          </a:prstGeom>
          <a:noFill/>
          <a:ln w="9525">
            <a:noFill/>
            <a:miter lim="800000"/>
            <a:headEnd/>
            <a:tailEnd/>
          </a:ln>
        </p:spPr>
        <p:txBody>
          <a:bodyPr>
            <a:spAutoFit/>
          </a:bodyPr>
          <a:lstStyle/>
          <a:p>
            <a:pPr>
              <a:buFont typeface="Wingdings" pitchFamily="2" charset="2"/>
              <a:buChar char="§"/>
            </a:pPr>
            <a:r>
              <a:rPr lang="en-US" sz="1600" dirty="0" smtClean="0">
                <a:solidFill>
                  <a:srgbClr val="000000"/>
                </a:solidFill>
                <a:latin typeface="Myriad Pro"/>
                <a:cs typeface="Myriad Pro"/>
              </a:rPr>
              <a:t>  Patients are actively looking for </a:t>
            </a:r>
            <a:r>
              <a:rPr lang="en-US" sz="1600" dirty="0">
                <a:solidFill>
                  <a:srgbClr val="000000"/>
                </a:solidFill>
                <a:latin typeface="Myriad Pro"/>
                <a:cs typeface="Myriad Pro"/>
              </a:rPr>
              <a:t>information and </a:t>
            </a:r>
            <a:r>
              <a:rPr lang="en-US" sz="1600" dirty="0" smtClean="0">
                <a:solidFill>
                  <a:srgbClr val="000000"/>
                </a:solidFill>
                <a:latin typeface="Myriad Pro"/>
                <a:cs typeface="Myriad Pro"/>
              </a:rPr>
              <a:t>cues online</a:t>
            </a:r>
            <a:endParaRPr lang="en-US" sz="1600" dirty="0">
              <a:solidFill>
                <a:srgbClr val="000000"/>
              </a:solidFill>
              <a:latin typeface="Myriad Pro"/>
              <a:cs typeface="Myriad Pro"/>
            </a:endParaRPr>
          </a:p>
        </p:txBody>
      </p:sp>
      <p:sp>
        <p:nvSpPr>
          <p:cNvPr id="5" name="Rectangle 4"/>
          <p:cNvSpPr/>
          <p:nvPr/>
        </p:nvSpPr>
        <p:spPr>
          <a:xfrm>
            <a:off x="685800" y="4876800"/>
            <a:ext cx="1095172" cy="246221"/>
          </a:xfrm>
          <a:prstGeom prst="rect">
            <a:avLst/>
          </a:prstGeom>
        </p:spPr>
        <p:txBody>
          <a:bodyPr wrap="none">
            <a:spAutoFit/>
          </a:bodyPr>
          <a:lstStyle/>
          <a:p>
            <a:r>
              <a:rPr lang="en-US" sz="1000" dirty="0" smtClean="0">
                <a:solidFill>
                  <a:srgbClr val="000000"/>
                </a:solidFill>
                <a:latin typeface="Myriad Pro"/>
                <a:cs typeface="Myriad Pro"/>
              </a:rPr>
              <a:t>(as of April 2009)</a:t>
            </a:r>
            <a:endParaRPr lang="en-US" sz="1000" dirty="0">
              <a:solidFill>
                <a:srgbClr val="000000"/>
              </a:solidFill>
              <a:latin typeface="Myriad Pro"/>
              <a:cs typeface="Myriad Pro"/>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latin typeface="NeoSans"/>
                <a:cs typeface="NeoSans"/>
              </a:rPr>
              <a:t>Online Participation: Patients</a:t>
            </a:r>
          </a:p>
        </p:txBody>
      </p:sp>
      <p:pic>
        <p:nvPicPr>
          <p:cNvPr id="7" name="Picture 6" descr="sermooo3.png"/>
          <p:cNvPicPr>
            <a:picLocks noChangeAspect="1"/>
          </p:cNvPicPr>
          <p:nvPr/>
        </p:nvPicPr>
        <p:blipFill>
          <a:blip r:embed="rId3"/>
          <a:srcRect b="18889"/>
          <a:stretch>
            <a:fillRect/>
          </a:stretch>
        </p:blipFill>
        <p:spPr>
          <a:xfrm>
            <a:off x="1981200" y="1066800"/>
            <a:ext cx="4880316" cy="5562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NeoSans"/>
                <a:cs typeface="NeoSans"/>
              </a:rPr>
              <a:t>Online Participation: Clinicians</a:t>
            </a:r>
            <a:endParaRPr lang="en-US" dirty="0">
              <a:latin typeface="NeoSans"/>
              <a:cs typeface="NeoSans"/>
            </a:endParaRPr>
          </a:p>
        </p:txBody>
      </p:sp>
      <p:pic>
        <p:nvPicPr>
          <p:cNvPr id="4" name="Content Placeholder 3" descr="sermoo.png"/>
          <p:cNvPicPr>
            <a:picLocks noGrp="1" noChangeAspect="1"/>
          </p:cNvPicPr>
          <p:nvPr>
            <p:ph idx="1"/>
          </p:nvPr>
        </p:nvPicPr>
        <p:blipFill>
          <a:blip r:embed="rId3"/>
          <a:srcRect l="-5627" r="-5627"/>
          <a:stretch>
            <a:fillRect/>
          </a:stretch>
        </p:blipFill>
        <p:spPr>
          <a:xfrm>
            <a:off x="457200" y="1798637"/>
            <a:ext cx="8229600" cy="4525963"/>
          </a:xfrm>
        </p:spPr>
      </p:pic>
      <p:sp>
        <p:nvSpPr>
          <p:cNvPr id="6" name="Explosion 2 5"/>
          <p:cNvSpPr/>
          <p:nvPr/>
        </p:nvSpPr>
        <p:spPr>
          <a:xfrm>
            <a:off x="5549372" y="3454400"/>
            <a:ext cx="381000" cy="381000"/>
          </a:xfrm>
          <a:prstGeom prst="irregularSeal2">
            <a:avLst/>
          </a:prstGeom>
          <a:solidFill>
            <a:srgbClr val="CB0000">
              <a:alpha val="0"/>
            </a:srgbClr>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7" name="TextBox 4"/>
          <p:cNvSpPr txBox="1">
            <a:spLocks noChangeArrowheads="1"/>
          </p:cNvSpPr>
          <p:nvPr/>
        </p:nvSpPr>
        <p:spPr bwMode="auto">
          <a:xfrm>
            <a:off x="304800" y="1337846"/>
            <a:ext cx="8077200" cy="338554"/>
          </a:xfrm>
          <a:prstGeom prst="rect">
            <a:avLst/>
          </a:prstGeom>
          <a:noFill/>
          <a:ln w="9525">
            <a:noFill/>
            <a:miter lim="800000"/>
            <a:headEnd/>
            <a:tailEnd/>
          </a:ln>
        </p:spPr>
        <p:txBody>
          <a:bodyPr>
            <a:spAutoFit/>
          </a:bodyPr>
          <a:lstStyle/>
          <a:p>
            <a:pPr>
              <a:buFont typeface="Wingdings" pitchFamily="2" charset="2"/>
              <a:buChar char="§"/>
            </a:pPr>
            <a:r>
              <a:rPr lang="en-US" sz="1600" dirty="0" smtClean="0">
                <a:latin typeface="Myriad Pro"/>
                <a:cs typeface="Myriad Pro"/>
              </a:rPr>
              <a:t>  Clinicians are interested in being involved in diagnosis online</a:t>
            </a:r>
            <a:endParaRPr lang="en-US" sz="1600" dirty="0">
              <a:latin typeface="Myriad Pro"/>
              <a:cs typeface="Myriad Pro"/>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NeoSans"/>
                <a:cs typeface="NeoSans"/>
              </a:rPr>
              <a:t>Online Participation: Clinicians</a:t>
            </a:r>
            <a:endParaRPr lang="en-US" dirty="0">
              <a:latin typeface="NeoSans"/>
              <a:cs typeface="NeoSans"/>
            </a:endParaRPr>
          </a:p>
        </p:txBody>
      </p:sp>
      <p:pic>
        <p:nvPicPr>
          <p:cNvPr id="4" name="Content Placeholder 3" descr="sermo.png"/>
          <p:cNvPicPr>
            <a:picLocks noGrp="1" noChangeAspect="1"/>
          </p:cNvPicPr>
          <p:nvPr>
            <p:ph idx="1"/>
          </p:nvPr>
        </p:nvPicPr>
        <p:blipFill>
          <a:blip r:embed="rId3"/>
          <a:srcRect l="-15535" r="-15535"/>
          <a:stretch>
            <a:fillRect/>
          </a:stretch>
        </p:blipFill>
        <p:spPr>
          <a:xfrm>
            <a:off x="457200" y="1874837"/>
            <a:ext cx="8229600" cy="452596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Custom 1">
      <a:dk1>
        <a:srgbClr val="000000"/>
      </a:dk1>
      <a:lt1>
        <a:srgbClr val="FFFFFF"/>
      </a:lt1>
      <a:dk2>
        <a:srgbClr val="000000"/>
      </a:dk2>
      <a:lt2>
        <a:srgbClr val="808080"/>
      </a:lt2>
      <a:accent1>
        <a:srgbClr val="CF1A1A"/>
      </a:accent1>
      <a:accent2>
        <a:srgbClr val="D8BEA0"/>
      </a:accent2>
      <a:accent3>
        <a:srgbClr val="ECE2D9"/>
      </a:accent3>
      <a:accent4>
        <a:srgbClr val="000000"/>
      </a:accent4>
      <a:accent5>
        <a:srgbClr val="DAEDEF"/>
      </a:accent5>
      <a:accent6>
        <a:srgbClr val="2D2D8A"/>
      </a:accent6>
      <a:hlink>
        <a:srgbClr val="CF1A1A"/>
      </a:hlink>
      <a:folHlink>
        <a:srgbClr val="8F2423"/>
      </a:folHlink>
    </a:clrScheme>
    <a:fontScheme name="1_Custom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12483</TotalTime>
  <Words>3259</Words>
  <Application>Microsoft Office PowerPoint</Application>
  <PresentationFormat>On-screen Show (4:3)</PresentationFormat>
  <Paragraphs>377</Paragraphs>
  <Slides>25</Slides>
  <Notes>24</Notes>
  <HiddenSlides>0</HiddenSlides>
  <MMClips>0</MMClips>
  <ScaleCrop>false</ScaleCrop>
  <HeadingPairs>
    <vt:vector size="4" baseType="variant">
      <vt:variant>
        <vt:lpstr>Design Template</vt:lpstr>
      </vt:variant>
      <vt:variant>
        <vt:i4>2</vt:i4>
      </vt:variant>
      <vt:variant>
        <vt:lpstr>Slide Titles</vt:lpstr>
      </vt:variant>
      <vt:variant>
        <vt:i4>25</vt:i4>
      </vt:variant>
    </vt:vector>
  </HeadingPairs>
  <TitlesOfParts>
    <vt:vector size="27" baseType="lpstr">
      <vt:lpstr>1_Custom Design</vt:lpstr>
      <vt:lpstr>2_Custom Design</vt:lpstr>
      <vt:lpstr>Hyoumanity Final Presentation</vt:lpstr>
      <vt:lpstr>Abstract</vt:lpstr>
      <vt:lpstr>Inspiration </vt:lpstr>
      <vt:lpstr>Potential Audience</vt:lpstr>
      <vt:lpstr>Potential Audience</vt:lpstr>
      <vt:lpstr>Online Participation: Patients</vt:lpstr>
      <vt:lpstr>Online Participation: Patients</vt:lpstr>
      <vt:lpstr>Online Participation: Clinicians</vt:lpstr>
      <vt:lpstr>Online Participation: Clinicians</vt:lpstr>
      <vt:lpstr>Where Hyoumanity Fits</vt:lpstr>
      <vt:lpstr>How Hyoumanity Works</vt:lpstr>
      <vt:lpstr>How Hyoumanity Works</vt:lpstr>
      <vt:lpstr>How Hyoumanity Works</vt:lpstr>
      <vt:lpstr>User Experience: Initial Findings</vt:lpstr>
      <vt:lpstr>User Experience: Interaction Flow</vt:lpstr>
      <vt:lpstr>User Interface: Overview</vt:lpstr>
      <vt:lpstr>User Interface: Search &amp; Browse</vt:lpstr>
      <vt:lpstr>User Interface: Search &amp; Browse</vt:lpstr>
      <vt:lpstr>User Interface: Search &amp; Browse</vt:lpstr>
      <vt:lpstr>Information Architecture</vt:lpstr>
      <vt:lpstr>Data Model</vt:lpstr>
      <vt:lpstr>External Data Management</vt:lpstr>
      <vt:lpstr>Security</vt:lpstr>
      <vt:lpstr>Future Work</vt:lpstr>
      <vt:lpstr>Questions and Answers</vt:lpstr>
    </vt:vector>
  </TitlesOfParts>
  <Company>Deloitte &amp; Touche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Cyclc TECHNOLOGY</dc:title>
  <dc:creator>Kittredge, Brad</dc:creator>
  <cp:lastModifiedBy>Jon Hicks</cp:lastModifiedBy>
  <cp:revision>700</cp:revision>
  <dcterms:created xsi:type="dcterms:W3CDTF">2009-05-14T21:10:32Z</dcterms:created>
  <dcterms:modified xsi:type="dcterms:W3CDTF">2009-05-15T02:05:28Z</dcterms:modified>
</cp:coreProperties>
</file>