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315" r:id="rId2"/>
    <p:sldId id="313" r:id="rId3"/>
    <p:sldId id="257" r:id="rId4"/>
    <p:sldId id="321" r:id="rId5"/>
    <p:sldId id="273" r:id="rId6"/>
    <p:sldId id="280" r:id="rId7"/>
    <p:sldId id="281" r:id="rId8"/>
    <p:sldId id="320" r:id="rId9"/>
    <p:sldId id="264" r:id="rId10"/>
    <p:sldId id="308" r:id="rId11"/>
    <p:sldId id="317" r:id="rId12"/>
    <p:sldId id="267" r:id="rId13"/>
    <p:sldId id="268" r:id="rId14"/>
    <p:sldId id="322" r:id="rId15"/>
    <p:sldId id="269" r:id="rId16"/>
    <p:sldId id="316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Fung" initials="" lastIdx="8" clrIdx="0"/>
  <p:cmAuthor id="1" name="Yvette Corina Vargas" initials="" lastIdx="5" clrIdx="1"/>
  <p:cmAuthor id="2" name="Sharon Hu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898A"/>
    <a:srgbClr val="C8F2EF"/>
    <a:srgbClr val="AFD9D8"/>
    <a:srgbClr val="B0D9D8"/>
    <a:srgbClr val="008080"/>
    <a:srgbClr val="DAF5F6"/>
    <a:srgbClr val="69C5C5"/>
    <a:srgbClr val="CAF4F0"/>
    <a:srgbClr val="69C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2AE0D6-B734-4897-BF0E-272F0CAF1C4C}">
  <a:tblStyle styleId="{262AE0D6-B734-4897-BF0E-272F0CAF1C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4323"/>
  </p:normalViewPr>
  <p:slideViewPr>
    <p:cSldViewPr snapToGrid="0">
      <p:cViewPr varScale="1">
        <p:scale>
          <a:sx n="116" d="100"/>
          <a:sy n="116" d="100"/>
        </p:scale>
        <p:origin x="416" y="176"/>
      </p:cViewPr>
      <p:guideLst>
        <p:guide orient="horz" pos="1572"/>
        <p:guide pos="2880"/>
      </p:guideLst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5-10T03:13:02.301" idx="2">
    <p:pos x="6000" y="0"/>
    <p:text>don't put too much text</p:text>
  </p:cm>
  <p:cm authorId="0" dt="2025-05-10T03:13:02.301" idx="3">
    <p:pos x="6000" y="0"/>
    <p:text>short and sweet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629A881-8AAA-C5D3-BFAB-BDB87E1F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102C594-EC32-1C97-7C15-12CD78144E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FE47DD7C-51DD-1CAC-2748-CC0CA35C1D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2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F9DFB357-1424-0290-D828-CDEB33860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71fda22b7_0_11:notes">
            <a:extLst>
              <a:ext uri="{FF2B5EF4-FFF2-40B4-BE49-F238E27FC236}">
                <a16:creationId xmlns:a16="http://schemas.microsoft.com/office/drawing/2014/main" id="{180ACAD9-01E0-F266-7D79-D58DF96AF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71fda22b7_0_11:notes">
            <a:extLst>
              <a:ext uri="{FF2B5EF4-FFF2-40B4-BE49-F238E27FC236}">
                <a16:creationId xmlns:a16="http://schemas.microsoft.com/office/drawing/2014/main" id="{0936E70E-F073-904A-6D35-D62C6A68AB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44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>
          <a:extLst>
            <a:ext uri="{FF2B5EF4-FFF2-40B4-BE49-F238E27FC236}">
              <a16:creationId xmlns:a16="http://schemas.microsoft.com/office/drawing/2014/main" id="{FE5A80DD-B930-2D6B-E3E7-9F788E189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3d07a7e29_0_15:notes">
            <a:extLst>
              <a:ext uri="{FF2B5EF4-FFF2-40B4-BE49-F238E27FC236}">
                <a16:creationId xmlns:a16="http://schemas.microsoft.com/office/drawing/2014/main" id="{C4283389-E2EA-F784-14AA-932CB09D8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3d07a7e29_0_15:notes">
            <a:extLst>
              <a:ext uri="{FF2B5EF4-FFF2-40B4-BE49-F238E27FC236}">
                <a16:creationId xmlns:a16="http://schemas.microsoft.com/office/drawing/2014/main" id="{F156191B-6990-B748-84DF-ED0DC2B340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3200" b="0" dirty="0">
                <a:effectLst/>
              </a:rPr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2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71255da9b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71255da9b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71255da9b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71255da9b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DEEB5DF9-88DD-CA9F-BC78-F5EBDE2E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71255da9b_6_24:notes">
            <a:extLst>
              <a:ext uri="{FF2B5EF4-FFF2-40B4-BE49-F238E27FC236}">
                <a16:creationId xmlns:a16="http://schemas.microsoft.com/office/drawing/2014/main" id="{924C6217-8EB5-7788-8AB4-7F495AB670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71255da9b_6_24:notes">
            <a:extLst>
              <a:ext uri="{FF2B5EF4-FFF2-40B4-BE49-F238E27FC236}">
                <a16:creationId xmlns:a16="http://schemas.microsoft.com/office/drawing/2014/main" id="{4B36CFF9-81C5-C325-D3E8-3F86C278F7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95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71255da9b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71255da9b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F227AC1-8D55-77E8-CA31-DED727AC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67CA68D4-0D24-1083-76E1-208FA82F22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8F193C8-D206-53BE-F602-46C860A57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2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88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5895d60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5895d60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6762774-C3EC-6892-294B-368FC69FB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5895d60b6_0_0:notes">
            <a:extLst>
              <a:ext uri="{FF2B5EF4-FFF2-40B4-BE49-F238E27FC236}">
                <a16:creationId xmlns:a16="http://schemas.microsoft.com/office/drawing/2014/main" id="{EAC24414-0C3E-B449-E9D1-C52B6F45E9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5895d60b6_0_0:notes">
            <a:extLst>
              <a:ext uri="{FF2B5EF4-FFF2-40B4-BE49-F238E27FC236}">
                <a16:creationId xmlns:a16="http://schemas.microsoft.com/office/drawing/2014/main" id="{313C79D2-8D7C-B84A-55A1-9BC9BEC1FB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94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B0A8E64F-DA7C-47A1-6D12-8C829A43C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3d07a7e29_0_5:notes">
            <a:extLst>
              <a:ext uri="{FF2B5EF4-FFF2-40B4-BE49-F238E27FC236}">
                <a16:creationId xmlns:a16="http://schemas.microsoft.com/office/drawing/2014/main" id="{10B79E0A-E82E-AD0F-FB7B-B5331DAE9A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3d07a7e29_0_5:notes">
            <a:extLst>
              <a:ext uri="{FF2B5EF4-FFF2-40B4-BE49-F238E27FC236}">
                <a16:creationId xmlns:a16="http://schemas.microsoft.com/office/drawing/2014/main" id="{0715685C-A2F9-8973-8A8E-C28486B19B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1028700" rt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9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B1A6E5BE-8E3E-D57F-74A4-1B5867B83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3d07a7e29_0_10:notes">
            <a:extLst>
              <a:ext uri="{FF2B5EF4-FFF2-40B4-BE49-F238E27FC236}">
                <a16:creationId xmlns:a16="http://schemas.microsoft.com/office/drawing/2014/main" id="{A407CCE8-2388-8E2C-5D62-30DA41861B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3d07a7e29_0_10:notes">
            <a:extLst>
              <a:ext uri="{FF2B5EF4-FFF2-40B4-BE49-F238E27FC236}">
                <a16:creationId xmlns:a16="http://schemas.microsoft.com/office/drawing/2014/main" id="{3549BFB6-1298-B9DF-3BE0-C7D6B57BD0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br>
              <a:rPr lang="en-US" sz="3200" dirty="0"/>
            </a:b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0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1DF9DBB0-3E2C-F366-BA28-412E6B7B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3d07a7e29_0_10:notes">
            <a:extLst>
              <a:ext uri="{FF2B5EF4-FFF2-40B4-BE49-F238E27FC236}">
                <a16:creationId xmlns:a16="http://schemas.microsoft.com/office/drawing/2014/main" id="{017DD1BA-B379-8F62-5D70-AC55AD01C4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3d07a7e29_0_10:notes">
            <a:extLst>
              <a:ext uri="{FF2B5EF4-FFF2-40B4-BE49-F238E27FC236}">
                <a16:creationId xmlns:a16="http://schemas.microsoft.com/office/drawing/2014/main" id="{4469074B-2D2C-1BEE-7002-0942EE501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6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A042D3F0-8037-AFE9-35A0-C192ECD36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3d07a7e29_0_10:notes">
            <a:extLst>
              <a:ext uri="{FF2B5EF4-FFF2-40B4-BE49-F238E27FC236}">
                <a16:creationId xmlns:a16="http://schemas.microsoft.com/office/drawing/2014/main" id="{D72363F8-0705-4122-1F26-9658C63DB0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3d07a7e29_0_10:notes">
            <a:extLst>
              <a:ext uri="{FF2B5EF4-FFF2-40B4-BE49-F238E27FC236}">
                <a16:creationId xmlns:a16="http://schemas.microsoft.com/office/drawing/2014/main" id="{52945032-11D5-E9B7-4C1F-82892E08D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161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1fda22b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1fda22b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br>
              <a:rPr lang="en-US" dirty="0"/>
            </a:br>
            <a:br>
              <a:rPr lang="en-US" b="0" dirty="0">
                <a:effectLst/>
              </a:rPr>
            </a:br>
            <a:endParaRPr lang="e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2.png"/><Relationship Id="rId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0.png"/><Relationship Id="rId5" Type="http://schemas.openxmlformats.org/officeDocument/2006/relationships/image" Target="../media/image390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99F0B0B-DCA0-28D4-DAC6-EBEE7BFE1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ircle in the dark&#10;&#10;AI-generated content may be incorrect.">
            <a:extLst>
              <a:ext uri="{FF2B5EF4-FFF2-40B4-BE49-F238E27FC236}">
                <a16:creationId xmlns:a16="http://schemas.microsoft.com/office/drawing/2014/main" id="{FF0B4584-BED3-6B7E-892F-8CA1B7A653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661704" y="-1827175"/>
            <a:ext cx="6964592" cy="5143500"/>
          </a:xfrm>
          <a:prstGeom prst="rect">
            <a:avLst/>
          </a:prstGeom>
        </p:spPr>
      </p:pic>
      <p:pic>
        <p:nvPicPr>
          <p:cNvPr id="5" name="Picture 4" descr="A green circle in the dark&#10;&#10;AI-generated content may be incorrect.">
            <a:extLst>
              <a:ext uri="{FF2B5EF4-FFF2-40B4-BE49-F238E27FC236}">
                <a16:creationId xmlns:a16="http://schemas.microsoft.com/office/drawing/2014/main" id="{AACD0676-A801-0F81-A0C0-BD69EB4A35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4083555" y="3316325"/>
            <a:ext cx="6964592" cy="5143500"/>
          </a:xfrm>
          <a:prstGeom prst="rect">
            <a:avLst/>
          </a:prstGeom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6FA5DFDD-1C5E-B108-4B7B-2DAE581298F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Helvetica" pitchFamily="2" charset="0"/>
                <a:ea typeface="Verdana"/>
                <a:cs typeface="Verdana"/>
                <a:sym typeface="Verdana"/>
              </a:rPr>
              <a:t>StorAI</a:t>
            </a:r>
            <a:r>
              <a:rPr lang="en" sz="6600" b="1" dirty="0">
                <a:latin typeface="Helvetica" pitchFamily="2" charset="0"/>
                <a:ea typeface="Verdana" panose="020B0604030504040204" pitchFamily="34" charset="0"/>
                <a:cs typeface="Calibri" panose="020F0502020204030204" pitchFamily="34" charset="0"/>
                <a:sym typeface="Comfortaa"/>
              </a:rPr>
              <a:t> </a:t>
            </a:r>
            <a:endParaRPr sz="6600" b="1" dirty="0">
              <a:latin typeface="Helvetica" pitchFamily="2" charset="0"/>
              <a:ea typeface="Verdana" panose="020B0604030504040204" pitchFamily="34" charset="0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1175FB1D-9418-F2B9-EE23-34A87135A1DC}"/>
              </a:ext>
            </a:extLst>
          </p:cNvPr>
          <p:cNvSpPr txBox="1">
            <a:spLocks/>
          </p:cNvSpPr>
          <p:nvPr/>
        </p:nvSpPr>
        <p:spPr>
          <a:xfrm>
            <a:off x="311700" y="2609850"/>
            <a:ext cx="8520600" cy="239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100" dirty="0">
                <a:latin typeface="Helvetica" pitchFamily="2" charset="0"/>
              </a:rPr>
              <a:t>Designing Ethical Applications with LLMs for Mental Health</a:t>
            </a:r>
          </a:p>
          <a:p>
            <a:pPr marL="0" indent="0" algn="ctr">
              <a:buFont typeface="Arial"/>
              <a:buNone/>
            </a:pPr>
            <a:endParaRPr lang="en-US" dirty="0">
              <a:latin typeface="Helvetica" pitchFamily="2" charset="0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Helvetica" pitchFamily="2" charset="0"/>
            </a:endParaRPr>
          </a:p>
          <a:p>
            <a:pPr marL="0" indent="0" algn="ctr">
              <a:buFont typeface="Arial"/>
              <a:buNone/>
            </a:pPr>
            <a:r>
              <a:rPr lang="en-US" sz="1400" dirty="0">
                <a:latin typeface="Helvetica" pitchFamily="2" charset="0"/>
              </a:rPr>
              <a:t>MIMS 2025 Capstone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latin typeface="Helvetica" pitchFamily="2" charset="0"/>
              </a:rPr>
              <a:t>Yvette Vargas, Silvana </a:t>
            </a:r>
            <a:r>
              <a:rPr lang="en-US" sz="1400" dirty="0" err="1">
                <a:latin typeface="Helvetica" pitchFamily="2" charset="0"/>
              </a:rPr>
              <a:t>Moiceanu</a:t>
            </a:r>
            <a:r>
              <a:rPr lang="en-US" sz="1400" dirty="0">
                <a:latin typeface="Helvetica" pitchFamily="2" charset="0"/>
              </a:rPr>
              <a:t>, Sharon Hu, Rachel Fung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3605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7CF44243-B488-7051-26F9-0D6DB2485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3;p16" title="Screenshot 2025-05-04 at 12.28.26.png">
            <a:extLst>
              <a:ext uri="{FF2B5EF4-FFF2-40B4-BE49-F238E27FC236}">
                <a16:creationId xmlns:a16="http://schemas.microsoft.com/office/drawing/2014/main" id="{7A353826-9A3F-5B87-5FC8-31063FFD9B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70863" y="27073"/>
            <a:ext cx="5147249" cy="50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3;p16" title="Screenshot 2025-05-04 at 12.28.26.png">
            <a:extLst>
              <a:ext uri="{FF2B5EF4-FFF2-40B4-BE49-F238E27FC236}">
                <a16:creationId xmlns:a16="http://schemas.microsoft.com/office/drawing/2014/main" id="{6D7695CD-AC99-9B11-799C-86D241ED7A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13131" y="23545"/>
            <a:ext cx="4558166" cy="4503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>
            <a:extLst>
              <a:ext uri="{FF2B5EF4-FFF2-40B4-BE49-F238E27FC236}">
                <a16:creationId xmlns:a16="http://schemas.microsoft.com/office/drawing/2014/main" id="{F0E4BD1B-DEE8-5DDA-BA87-4E2E5EEC0A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80450"/>
            <a:ext cx="8520600" cy="4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Helvetica" pitchFamily="2" charset="0"/>
              </a:rPr>
              <a:t>No Perfect Framework, But Commitment to User Alignment</a:t>
            </a:r>
            <a:endParaRPr sz="2000" b="1" dirty="0">
              <a:latin typeface="Helvetica" pitchFamily="2" charset="0"/>
            </a:endParaRPr>
          </a:p>
        </p:txBody>
      </p:sp>
      <p:pic>
        <p:nvPicPr>
          <p:cNvPr id="8" name="Picture 7" descr="A table with a list of tasks&#10;&#10;AI-generated content may be incorrect.">
            <a:extLst>
              <a:ext uri="{FF2B5EF4-FFF2-40B4-BE49-F238E27FC236}">
                <a16:creationId xmlns:a16="http://schemas.microsoft.com/office/drawing/2014/main" id="{3B8301F0-0BF8-22DD-ADCD-E43292CDB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9508"/>
          <a:stretch/>
        </p:blipFill>
        <p:spPr>
          <a:xfrm>
            <a:off x="1498156" y="589086"/>
            <a:ext cx="6010835" cy="419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Picture 8" descr="A table with a list of tasks&#10;&#10;AI-generated content may be incorrect.">
            <a:extLst>
              <a:ext uri="{FF2B5EF4-FFF2-40B4-BE49-F238E27FC236}">
                <a16:creationId xmlns:a16="http://schemas.microsoft.com/office/drawing/2014/main" id="{D47EAFB3-4CC5-5010-98BC-4D1A64379A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92"/>
          <a:stretch/>
        </p:blipFill>
        <p:spPr>
          <a:xfrm>
            <a:off x="1498155" y="1085627"/>
            <a:ext cx="6010835" cy="35753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E2236-7D2A-22DD-498E-FEED9EAF8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717" y="4741382"/>
            <a:ext cx="3334567" cy="2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2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>
          <a:extLst>
            <a:ext uri="{FF2B5EF4-FFF2-40B4-BE49-F238E27FC236}">
              <a16:creationId xmlns:a16="http://schemas.microsoft.com/office/drawing/2014/main" id="{BDFB5E5C-3956-D99C-515C-BBD44ED4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>
            <a:extLst>
              <a:ext uri="{FF2B5EF4-FFF2-40B4-BE49-F238E27FC236}">
                <a16:creationId xmlns:a16="http://schemas.microsoft.com/office/drawing/2014/main" id="{69632378-89CD-72A7-A04D-3522D6D467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495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Helvetica" pitchFamily="2" charset="0"/>
              </a:rPr>
              <a:t>Our Policy Framework &amp; Design Choices</a:t>
            </a:r>
            <a:endParaRPr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ABB916-B7C8-954E-BC6F-FD3DC5983383}"/>
              </a:ext>
            </a:extLst>
          </p:cNvPr>
          <p:cNvSpPr/>
          <p:nvPr/>
        </p:nvSpPr>
        <p:spPr>
          <a:xfrm>
            <a:off x="4278900" y="1175420"/>
            <a:ext cx="1154553" cy="328475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79A11A5-DC61-B4F8-F81C-1F831EC73A21}"/>
              </a:ext>
            </a:extLst>
          </p:cNvPr>
          <p:cNvSpPr/>
          <p:nvPr/>
        </p:nvSpPr>
        <p:spPr>
          <a:xfrm>
            <a:off x="1361859" y="1229142"/>
            <a:ext cx="1718579" cy="328475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Accessibility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372E93-2217-EA2D-BFAA-DA2375D29301}"/>
              </a:ext>
            </a:extLst>
          </p:cNvPr>
          <p:cNvSpPr/>
          <p:nvPr/>
        </p:nvSpPr>
        <p:spPr>
          <a:xfrm>
            <a:off x="6749626" y="1175420"/>
            <a:ext cx="2125530" cy="328475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Privacy &amp; Security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F9A9805-9F35-AFAC-F584-052EAB6275E2}"/>
              </a:ext>
            </a:extLst>
          </p:cNvPr>
          <p:cNvSpPr/>
          <p:nvPr/>
        </p:nvSpPr>
        <p:spPr>
          <a:xfrm>
            <a:off x="3007495" y="1990066"/>
            <a:ext cx="2049069" cy="328475"/>
          </a:xfrm>
          <a:prstGeom prst="roundRect">
            <a:avLst/>
          </a:prstGeom>
          <a:solidFill>
            <a:srgbClr val="B0D9D8"/>
          </a:solidFill>
          <a:ln>
            <a:solidFill>
              <a:srgbClr val="B0D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Transparency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65B61C-04CB-EE87-4274-D7C5F0A6A59D}"/>
              </a:ext>
            </a:extLst>
          </p:cNvPr>
          <p:cNvSpPr/>
          <p:nvPr/>
        </p:nvSpPr>
        <p:spPr>
          <a:xfrm>
            <a:off x="4329913" y="3629755"/>
            <a:ext cx="2049069" cy="292100"/>
          </a:xfrm>
          <a:prstGeom prst="roundRect">
            <a:avLst/>
          </a:prstGeom>
          <a:solidFill>
            <a:srgbClr val="B0D9D8"/>
          </a:solidFill>
          <a:ln>
            <a:solidFill>
              <a:srgbClr val="B0D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User Consent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E122CE9-81E8-4C1C-DF44-4AAF41820A4B}"/>
              </a:ext>
            </a:extLst>
          </p:cNvPr>
          <p:cNvSpPr/>
          <p:nvPr/>
        </p:nvSpPr>
        <p:spPr>
          <a:xfrm>
            <a:off x="6214807" y="1937562"/>
            <a:ext cx="1738643" cy="279400"/>
          </a:xfrm>
          <a:prstGeom prst="roundRect">
            <a:avLst/>
          </a:prstGeom>
          <a:solidFill>
            <a:srgbClr val="B0D9D8"/>
          </a:solidFill>
          <a:ln>
            <a:solidFill>
              <a:srgbClr val="B0D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E16128-47BC-170A-DE2F-8B5E997FD9C3}"/>
              </a:ext>
            </a:extLst>
          </p:cNvPr>
          <p:cNvSpPr/>
          <p:nvPr/>
        </p:nvSpPr>
        <p:spPr>
          <a:xfrm>
            <a:off x="6651455" y="3354641"/>
            <a:ext cx="2423242" cy="292100"/>
          </a:xfrm>
          <a:prstGeom prst="roundRect">
            <a:avLst/>
          </a:prstGeom>
          <a:solidFill>
            <a:srgbClr val="B0D9D8"/>
          </a:solidFill>
          <a:ln>
            <a:solidFill>
              <a:srgbClr val="B0D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HIPAA Compliance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2D1FAE-CB47-CB0E-B087-454D31718362}"/>
              </a:ext>
            </a:extLst>
          </p:cNvPr>
          <p:cNvSpPr/>
          <p:nvPr/>
        </p:nvSpPr>
        <p:spPr>
          <a:xfrm>
            <a:off x="38100" y="2128308"/>
            <a:ext cx="2049070" cy="328476"/>
          </a:xfrm>
          <a:prstGeom prst="roundRect">
            <a:avLst/>
          </a:prstGeom>
          <a:solidFill>
            <a:srgbClr val="B0D9D8"/>
          </a:solidFill>
          <a:ln>
            <a:solidFill>
              <a:srgbClr val="B0D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Intuitive Design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EA9A12-86EB-F43B-7C3B-9B36439488C2}"/>
              </a:ext>
            </a:extLst>
          </p:cNvPr>
          <p:cNvSpPr/>
          <p:nvPr/>
        </p:nvSpPr>
        <p:spPr>
          <a:xfrm>
            <a:off x="1316410" y="3629755"/>
            <a:ext cx="2049070" cy="310288"/>
          </a:xfrm>
          <a:prstGeom prst="roundRect">
            <a:avLst/>
          </a:prstGeom>
          <a:solidFill>
            <a:srgbClr val="B0D9D8"/>
          </a:solidFill>
          <a:ln>
            <a:solidFill>
              <a:srgbClr val="B0D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User Autonomy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9E40FD-0B88-EE67-F2C5-602B42628E13}"/>
              </a:ext>
            </a:extLst>
          </p:cNvPr>
          <p:cNvCxnSpPr>
            <a:cxnSpLocks/>
          </p:cNvCxnSpPr>
          <p:nvPr/>
        </p:nvCxnSpPr>
        <p:spPr>
          <a:xfrm>
            <a:off x="2340945" y="1674549"/>
            <a:ext cx="0" cy="1760497"/>
          </a:xfrm>
          <a:prstGeom prst="line">
            <a:avLst/>
          </a:prstGeom>
          <a:ln w="28575">
            <a:solidFill>
              <a:srgbClr val="AFD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2705A4-3812-439F-98AC-D149E6A228A3}"/>
              </a:ext>
            </a:extLst>
          </p:cNvPr>
          <p:cNvCxnSpPr>
            <a:cxnSpLocks/>
          </p:cNvCxnSpPr>
          <p:nvPr/>
        </p:nvCxnSpPr>
        <p:spPr>
          <a:xfrm flipH="1">
            <a:off x="1194462" y="1620181"/>
            <a:ext cx="673785" cy="414705"/>
          </a:xfrm>
          <a:prstGeom prst="line">
            <a:avLst/>
          </a:prstGeom>
          <a:ln w="28575">
            <a:solidFill>
              <a:srgbClr val="AFD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DCC39FE-BF08-7EC2-93A1-E1911B07029E}"/>
              </a:ext>
            </a:extLst>
          </p:cNvPr>
          <p:cNvSpPr/>
          <p:nvPr/>
        </p:nvSpPr>
        <p:spPr>
          <a:xfrm>
            <a:off x="102386" y="2550912"/>
            <a:ext cx="1920498" cy="795188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brand identity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icon clarity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simple explanations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B994ABCB-800D-1F22-90D5-87D6E7DAB3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0995763"/>
                  </p:ext>
                </p:extLst>
              </p:nvPr>
            </p:nvGraphicFramePr>
            <p:xfrm>
              <a:off x="1365623" y="4015775"/>
              <a:ext cx="1932868" cy="1087239"/>
            </p:xfrm>
            <a:graphic>
              <a:graphicData uri="http://schemas.microsoft.com/office/powerpoint/2016/slidezoom">
                <pslz:sldZm>
                  <pslz:sldZmObj sldId="267" cId="0">
                    <pslz:zmPr id="{D5F31780-1662-E244-B7AC-E51D66FF0D05}" returnToParent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32868" cy="1087239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  <a:effectLst/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994ABCB-800D-1F22-90D5-87D6E7DAB3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5623" y="4015775"/>
                <a:ext cx="1932868" cy="10872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3" name="Slide Zoom 52">
                <a:extLst>
                  <a:ext uri="{FF2B5EF4-FFF2-40B4-BE49-F238E27FC236}">
                    <a16:creationId xmlns:a16="http://schemas.microsoft.com/office/drawing/2014/main" id="{E7BDF391-1B9A-8DD8-EE48-5563A4AC70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916893"/>
                  </p:ext>
                </p:extLst>
              </p:nvPr>
            </p:nvGraphicFramePr>
            <p:xfrm>
              <a:off x="3057416" y="2395996"/>
              <a:ext cx="1949225" cy="1096439"/>
            </p:xfrm>
            <a:graphic>
              <a:graphicData uri="http://schemas.microsoft.com/office/powerpoint/2016/slidezoom">
                <pslz:sldZm>
                  <pslz:sldZmObj sldId="268" cId="0">
                    <pslz:zmPr id="{1788363C-6453-994C-B5EF-373B463C7EC2}" returnToParent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49225" cy="1096439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effectLst/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3" name="Slide Zoom 5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7BDF391-1B9A-8DD8-EE48-5563A4AC70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7416" y="2395996"/>
                <a:ext cx="1949225" cy="10964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Slide Zoom 53">
                <a:extLst>
                  <a:ext uri="{FF2B5EF4-FFF2-40B4-BE49-F238E27FC236}">
                    <a16:creationId xmlns:a16="http://schemas.microsoft.com/office/drawing/2014/main" id="{EDD3D45F-8067-8054-0B64-AC68E793CA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0055689"/>
                  </p:ext>
                </p:extLst>
              </p:nvPr>
            </p:nvGraphicFramePr>
            <p:xfrm>
              <a:off x="4398165" y="3975316"/>
              <a:ext cx="1980817" cy="1114210"/>
            </p:xfrm>
            <a:graphic>
              <a:graphicData uri="http://schemas.microsoft.com/office/powerpoint/2016/slidezoom">
                <pslz:sldZm>
                  <pslz:sldZmObj sldId="269" cId="0">
                    <pslz:zmPr id="{EE867F63-07E7-B246-91B3-98FA6DDB2655}" returnToParent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17" cy="1114210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effectLst/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Slide Zoom 5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DD3D45F-8067-8054-0B64-AC68E793CA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98165" y="3975316"/>
                <a:ext cx="1980817" cy="111421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p:spPr>
          </p:pic>
        </mc:Fallback>
      </mc:AlternateContent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D5B8B41-178D-85BF-D144-4C9718174ED4}"/>
              </a:ext>
            </a:extLst>
          </p:cNvPr>
          <p:cNvSpPr/>
          <p:nvPr/>
        </p:nvSpPr>
        <p:spPr>
          <a:xfrm>
            <a:off x="6310728" y="2292546"/>
            <a:ext cx="1547062" cy="63399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cloud storage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anonymize data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508047C-F778-ADB8-5235-63B698410B9A}"/>
              </a:ext>
            </a:extLst>
          </p:cNvPr>
          <p:cNvSpPr/>
          <p:nvPr/>
        </p:nvSpPr>
        <p:spPr>
          <a:xfrm>
            <a:off x="6695254" y="3775805"/>
            <a:ext cx="2325071" cy="76969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storage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data deletion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data privacy &amp; protection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8F2A34-CA70-00D0-1BF1-C2C7D7E5A32E}"/>
              </a:ext>
            </a:extLst>
          </p:cNvPr>
          <p:cNvCxnSpPr>
            <a:cxnSpLocks/>
          </p:cNvCxnSpPr>
          <p:nvPr/>
        </p:nvCxnSpPr>
        <p:spPr>
          <a:xfrm>
            <a:off x="5222031" y="1543825"/>
            <a:ext cx="0" cy="1960428"/>
          </a:xfrm>
          <a:prstGeom prst="line">
            <a:avLst/>
          </a:prstGeom>
          <a:ln w="28575">
            <a:solidFill>
              <a:srgbClr val="AFD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65BFA6-9539-ECBA-D464-C6D6B435FD14}"/>
              </a:ext>
            </a:extLst>
          </p:cNvPr>
          <p:cNvCxnSpPr>
            <a:cxnSpLocks/>
          </p:cNvCxnSpPr>
          <p:nvPr/>
        </p:nvCxnSpPr>
        <p:spPr>
          <a:xfrm>
            <a:off x="8074087" y="1557617"/>
            <a:ext cx="0" cy="1619063"/>
          </a:xfrm>
          <a:prstGeom prst="line">
            <a:avLst/>
          </a:prstGeom>
          <a:ln w="28575">
            <a:solidFill>
              <a:srgbClr val="AFD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5079DB8-3336-9304-B67A-C1497DCDBD03}"/>
              </a:ext>
            </a:extLst>
          </p:cNvPr>
          <p:cNvCxnSpPr>
            <a:cxnSpLocks/>
          </p:cNvCxnSpPr>
          <p:nvPr/>
        </p:nvCxnSpPr>
        <p:spPr>
          <a:xfrm flipH="1">
            <a:off x="4078514" y="1540291"/>
            <a:ext cx="400773" cy="397271"/>
          </a:xfrm>
          <a:prstGeom prst="line">
            <a:avLst/>
          </a:prstGeom>
          <a:ln w="28575">
            <a:solidFill>
              <a:srgbClr val="AFD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31A50A5-E74B-0039-6E88-56F220BA073B}"/>
              </a:ext>
            </a:extLst>
          </p:cNvPr>
          <p:cNvCxnSpPr>
            <a:cxnSpLocks/>
          </p:cNvCxnSpPr>
          <p:nvPr/>
        </p:nvCxnSpPr>
        <p:spPr>
          <a:xfrm flipH="1">
            <a:off x="7113373" y="1561889"/>
            <a:ext cx="156519" cy="332814"/>
          </a:xfrm>
          <a:prstGeom prst="line">
            <a:avLst/>
          </a:prstGeom>
          <a:ln w="28575">
            <a:solidFill>
              <a:srgbClr val="AFD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63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3;p16" title="Screenshot 2025-05-04 at 12.28.26.png">
            <a:extLst>
              <a:ext uri="{FF2B5EF4-FFF2-40B4-BE49-F238E27FC236}">
                <a16:creationId xmlns:a16="http://schemas.microsoft.com/office/drawing/2014/main" id="{0A6B99CD-4552-91CD-0A05-DDC77B84CC44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400000">
            <a:off x="86136" y="1201263"/>
            <a:ext cx="3865036" cy="4037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361736" y="299354"/>
            <a:ext cx="8141546" cy="618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Helvetica" pitchFamily="2" charset="0"/>
              </a:rPr>
              <a:t>Customization Features</a:t>
            </a:r>
            <a:endParaRPr sz="4000" b="1" dirty="0">
              <a:latin typeface="Helvetica" pitchFamily="2" charset="0"/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>
            <a:off x="361736" y="1118591"/>
            <a:ext cx="433496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Directly type and edit AI generated notes</a:t>
            </a:r>
          </a:p>
          <a:p>
            <a:pPr marL="114300" indent="0">
              <a:buNone/>
            </a:pPr>
            <a:endParaRPr lang="en"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Choose from multiple templates to support diverse workflows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Google Shape;171;p24">
            <a:extLst>
              <a:ext uri="{FF2B5EF4-FFF2-40B4-BE49-F238E27FC236}">
                <a16:creationId xmlns:a16="http://schemas.microsoft.com/office/drawing/2014/main" id="{1BCA58BC-1DBE-DFD8-B38F-FC17609ED1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836" y="3137263"/>
            <a:ext cx="3995584" cy="184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E87BF-1080-6117-3EBD-57D6A7968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476" y="1118591"/>
            <a:ext cx="3862788" cy="38627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3;p16" title="Screenshot 2025-05-04 at 12.28.26.png">
            <a:extLst>
              <a:ext uri="{FF2B5EF4-FFF2-40B4-BE49-F238E27FC236}">
                <a16:creationId xmlns:a16="http://schemas.microsoft.com/office/drawing/2014/main" id="{9989BC8C-77C5-3ECF-E11C-633CCCD958C2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0800000">
            <a:off x="0" y="0"/>
            <a:ext cx="3865036" cy="403730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97934" y="1334440"/>
            <a:ext cx="3700500" cy="28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Addresses app functions and data practices</a:t>
            </a:r>
          </a:p>
          <a:p>
            <a:pPr marL="114300" indent="0">
              <a:buNone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Digestible language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Google Shape;153;p24">
            <a:extLst>
              <a:ext uri="{FF2B5EF4-FFF2-40B4-BE49-F238E27FC236}">
                <a16:creationId xmlns:a16="http://schemas.microsoft.com/office/drawing/2014/main" id="{10991781-6406-A3A9-5A18-83B907BA7D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934" y="446015"/>
            <a:ext cx="4174066" cy="7126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 b="1" dirty="0">
                <a:latin typeface="Helvetica" pitchFamily="2" charset="0"/>
              </a:rPr>
              <a:t>FAQ</a:t>
            </a:r>
            <a:endParaRPr sz="4000" b="1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E5983-2783-9D24-21CE-422C1B7B8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298" y="137245"/>
            <a:ext cx="6641598" cy="48690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07F3EEE5-9A0F-47E1-CB94-0005232E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3;p16" title="Screenshot 2025-05-04 at 12.28.26.png">
            <a:extLst>
              <a:ext uri="{FF2B5EF4-FFF2-40B4-BE49-F238E27FC236}">
                <a16:creationId xmlns:a16="http://schemas.microsoft.com/office/drawing/2014/main" id="{21DE8FFD-4C2E-0148-033A-C0BBC84015E0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6200000">
            <a:off x="419341" y="-3265430"/>
            <a:ext cx="7874844" cy="956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>
            <a:extLst>
              <a:ext uri="{FF2B5EF4-FFF2-40B4-BE49-F238E27FC236}">
                <a16:creationId xmlns:a16="http://schemas.microsoft.com/office/drawing/2014/main" id="{806D5A3A-E695-71EA-0E48-0E75A94D1BD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6627" y="1815563"/>
            <a:ext cx="2798990" cy="31385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53;p24">
            <a:extLst>
              <a:ext uri="{FF2B5EF4-FFF2-40B4-BE49-F238E27FC236}">
                <a16:creationId xmlns:a16="http://schemas.microsoft.com/office/drawing/2014/main" id="{EB9EE1A6-04DF-A591-1E56-7A5E9A24B0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934" y="446015"/>
            <a:ext cx="4174066" cy="7126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b="1" dirty="0">
                <a:latin typeface="Helvetica" pitchFamily="2" charset="0"/>
              </a:rPr>
              <a:t>O</a:t>
            </a:r>
            <a:r>
              <a:rPr lang="en" sz="4000" b="1" dirty="0" err="1">
                <a:latin typeface="Helvetica" pitchFamily="2" charset="0"/>
              </a:rPr>
              <a:t>pt</a:t>
            </a:r>
            <a:r>
              <a:rPr lang="en" sz="4000" b="1" dirty="0">
                <a:latin typeface="Helvetica" pitchFamily="2" charset="0"/>
              </a:rPr>
              <a:t>-in Model</a:t>
            </a:r>
            <a:endParaRPr sz="4000" b="1" dirty="0">
              <a:latin typeface="Helvetica" pitchFamily="2" charset="0"/>
            </a:endParaRPr>
          </a:p>
        </p:txBody>
      </p:sp>
      <p:sp>
        <p:nvSpPr>
          <p:cNvPr id="4" name="Google Shape;153;p24">
            <a:extLst>
              <a:ext uri="{FF2B5EF4-FFF2-40B4-BE49-F238E27FC236}">
                <a16:creationId xmlns:a16="http://schemas.microsoft.com/office/drawing/2014/main" id="{46759FED-2FF5-32D8-E372-A8C915CC9632}"/>
              </a:ext>
            </a:extLst>
          </p:cNvPr>
          <p:cNvSpPr txBox="1">
            <a:spLocks/>
          </p:cNvSpPr>
          <p:nvPr/>
        </p:nvSpPr>
        <p:spPr>
          <a:xfrm>
            <a:off x="5456627" y="356610"/>
            <a:ext cx="3439886" cy="7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latin typeface="Helvetica" pitchFamily="2" charset="0"/>
              </a:rPr>
              <a:t>Confirmation Pop Ups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BA98D4-432E-8886-B790-37F7A0E37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73" y="1454102"/>
            <a:ext cx="4257327" cy="1239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ADA015-35E5-F13D-2AB2-D4D379B4B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4" y="2886560"/>
            <a:ext cx="4858218" cy="20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9097E4B4-6FDF-316A-D842-1E157AED9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17" y="1711184"/>
            <a:ext cx="8508766" cy="2167247"/>
          </a:xfrm>
          <a:prstGeom prst="rect">
            <a:avLst/>
          </a:prstGeom>
        </p:spPr>
      </p:pic>
      <p:sp>
        <p:nvSpPr>
          <p:cNvPr id="10" name="Google Shape;153;p24">
            <a:extLst>
              <a:ext uri="{FF2B5EF4-FFF2-40B4-BE49-F238E27FC236}">
                <a16:creationId xmlns:a16="http://schemas.microsoft.com/office/drawing/2014/main" id="{657A546D-5DF2-AFB9-5F7A-7ECAEF159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933" y="446015"/>
            <a:ext cx="8508765" cy="7126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b="1" dirty="0">
                <a:latin typeface="Helvetica" pitchFamily="2" charset="0"/>
              </a:rPr>
              <a:t>Impact: Therapist Testimonies </a:t>
            </a:r>
            <a:endParaRPr sz="4000" b="1"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54E5C893-1737-9FA2-DA97-B856FF6F1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ircle in the dark&#10;&#10;AI-generated content may be incorrect.">
            <a:extLst>
              <a:ext uri="{FF2B5EF4-FFF2-40B4-BE49-F238E27FC236}">
                <a16:creationId xmlns:a16="http://schemas.microsoft.com/office/drawing/2014/main" id="{437B05B9-16DE-0554-F965-7B6D68AC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661704" y="-1452037"/>
            <a:ext cx="6964592" cy="5143500"/>
          </a:xfrm>
          <a:prstGeom prst="rect">
            <a:avLst/>
          </a:prstGeom>
        </p:spPr>
      </p:pic>
      <p:pic>
        <p:nvPicPr>
          <p:cNvPr id="5" name="Picture 4" descr="A green circle in the dark&#10;&#10;AI-generated content may be incorrect.">
            <a:extLst>
              <a:ext uri="{FF2B5EF4-FFF2-40B4-BE49-F238E27FC236}">
                <a16:creationId xmlns:a16="http://schemas.microsoft.com/office/drawing/2014/main" id="{3F8D2608-59F3-A49D-EA9D-18B5440285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2585365" y="-1585655"/>
            <a:ext cx="6964592" cy="5143500"/>
          </a:xfrm>
          <a:prstGeom prst="rect">
            <a:avLst/>
          </a:prstGeom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02967721-DEDD-9583-F4E3-3E13F5CCF5C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827175"/>
            <a:ext cx="8520600" cy="12149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Helvetica" pitchFamily="2" charset="0"/>
                <a:ea typeface="Verdana"/>
                <a:cs typeface="Verdana"/>
                <a:sym typeface="Verdana"/>
              </a:rPr>
              <a:t>THANK YOU!</a:t>
            </a:r>
            <a:endParaRPr sz="8000" b="1" dirty="0">
              <a:latin typeface="Helvetica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" name="Picture 2" descr="A green circle in the dark&#10;&#10;AI-generated content may be incorrect.">
            <a:extLst>
              <a:ext uri="{FF2B5EF4-FFF2-40B4-BE49-F238E27FC236}">
                <a16:creationId xmlns:a16="http://schemas.microsoft.com/office/drawing/2014/main" id="{95820E2A-D398-AB02-BDAA-FD503C9E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392592" y="2724642"/>
            <a:ext cx="69645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8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1959-7212-1668-9979-FEB73D21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50D233-7717-E43B-2E42-85CB426388B3}"/>
              </a:ext>
            </a:extLst>
          </p:cNvPr>
          <p:cNvSpPr/>
          <p:nvPr/>
        </p:nvSpPr>
        <p:spPr>
          <a:xfrm>
            <a:off x="4248245" y="77459"/>
            <a:ext cx="4895755" cy="132234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3FC412-026D-F4AF-3048-BEA74B1199A2}"/>
              </a:ext>
            </a:extLst>
          </p:cNvPr>
          <p:cNvSpPr/>
          <p:nvPr/>
        </p:nvSpPr>
        <p:spPr>
          <a:xfrm>
            <a:off x="340606" y="2407266"/>
            <a:ext cx="6044679" cy="2340814"/>
          </a:xfrm>
          <a:prstGeom prst="roundRect">
            <a:avLst/>
          </a:prstGeom>
          <a:solidFill>
            <a:srgbClr val="69C5C5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6003535-D668-4A22-9760-5ACF72A48B00}"/>
              </a:ext>
            </a:extLst>
          </p:cNvPr>
          <p:cNvSpPr/>
          <p:nvPr/>
        </p:nvSpPr>
        <p:spPr>
          <a:xfrm>
            <a:off x="6980521" y="1237114"/>
            <a:ext cx="1657766" cy="802732"/>
          </a:xfrm>
          <a:prstGeom prst="roundRect">
            <a:avLst/>
          </a:prstGeom>
          <a:solidFill>
            <a:srgbClr val="DAF5F6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AF5F6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5C077E-117F-01F6-B78E-DDEB5F56CA72}"/>
              </a:ext>
            </a:extLst>
          </p:cNvPr>
          <p:cNvSpPr/>
          <p:nvPr/>
        </p:nvSpPr>
        <p:spPr>
          <a:xfrm rot="16200000">
            <a:off x="7471611" y="3432967"/>
            <a:ext cx="1531921" cy="1734870"/>
          </a:xfrm>
          <a:prstGeom prst="roundRect">
            <a:avLst/>
          </a:prstGeom>
          <a:solidFill>
            <a:srgbClr val="4A898A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A898A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BB5C80E-6B0F-4C28-8E84-E2525C33D141}"/>
              </a:ext>
            </a:extLst>
          </p:cNvPr>
          <p:cNvSpPr/>
          <p:nvPr/>
        </p:nvSpPr>
        <p:spPr>
          <a:xfrm>
            <a:off x="0" y="150578"/>
            <a:ext cx="2011503" cy="920408"/>
          </a:xfrm>
          <a:prstGeom prst="roundRect">
            <a:avLst/>
          </a:prstGeom>
          <a:solidFill>
            <a:srgbClr val="4A898A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769CEF-8D12-7BA9-1FDA-F8C8FD500F54}"/>
              </a:ext>
            </a:extLst>
          </p:cNvPr>
          <p:cNvSpPr/>
          <p:nvPr/>
        </p:nvSpPr>
        <p:spPr>
          <a:xfrm>
            <a:off x="116404" y="476718"/>
            <a:ext cx="4912660" cy="163070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1541A1-0CE0-C18A-7285-E0EC0B4A9C1B}"/>
              </a:ext>
            </a:extLst>
          </p:cNvPr>
          <p:cNvSpPr/>
          <p:nvPr/>
        </p:nvSpPr>
        <p:spPr>
          <a:xfrm>
            <a:off x="2019805" y="1943335"/>
            <a:ext cx="1823747" cy="1681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40F1EE2-4FAC-3091-F6EB-DE6C7180E3E7}"/>
              </a:ext>
            </a:extLst>
          </p:cNvPr>
          <p:cNvSpPr/>
          <p:nvPr/>
        </p:nvSpPr>
        <p:spPr>
          <a:xfrm>
            <a:off x="2840309" y="1669971"/>
            <a:ext cx="5073120" cy="137025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BE873E-30C8-C965-7DA0-715086E9C79C}"/>
              </a:ext>
            </a:extLst>
          </p:cNvPr>
          <p:cNvSpPr/>
          <p:nvPr/>
        </p:nvSpPr>
        <p:spPr>
          <a:xfrm>
            <a:off x="4102825" y="2494852"/>
            <a:ext cx="5002181" cy="153192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39BF4F-6C64-BA12-84C6-2C33EA4B5831}"/>
              </a:ext>
            </a:extLst>
          </p:cNvPr>
          <p:cNvSpPr/>
          <p:nvPr/>
        </p:nvSpPr>
        <p:spPr>
          <a:xfrm>
            <a:off x="201939" y="3998946"/>
            <a:ext cx="5276740" cy="112287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3F2889-B071-22C8-0A06-13FF050A1A24}"/>
              </a:ext>
            </a:extLst>
          </p:cNvPr>
          <p:cNvSpPr/>
          <p:nvPr/>
        </p:nvSpPr>
        <p:spPr>
          <a:xfrm>
            <a:off x="7721142" y="3812921"/>
            <a:ext cx="1383864" cy="97496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27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Screenshot 2025-05-04 at 12.28.26.png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751" y="67050"/>
            <a:ext cx="5147249" cy="50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7121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Helvetica" pitchFamily="2" charset="0"/>
              </a:rPr>
              <a:t>Our Team</a:t>
            </a:r>
            <a:endParaRPr sz="2000" dirty="0">
              <a:latin typeface="Helvetica" pitchFamily="2" charset="0"/>
            </a:endParaRPr>
          </a:p>
        </p:txBody>
      </p:sp>
      <p:pic>
        <p:nvPicPr>
          <p:cNvPr id="10" name="Google Shape;68;p14" title="Anagha.png">
            <a:extLst>
              <a:ext uri="{FF2B5EF4-FFF2-40B4-BE49-F238E27FC236}">
                <a16:creationId xmlns:a16="http://schemas.microsoft.com/office/drawing/2014/main" id="{4A3A4C0E-0C24-7334-FA6E-4F17963EA6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0493" y="3381306"/>
            <a:ext cx="1014600" cy="1014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70;p14" title="Silvana.png">
            <a:extLst>
              <a:ext uri="{FF2B5EF4-FFF2-40B4-BE49-F238E27FC236}">
                <a16:creationId xmlns:a16="http://schemas.microsoft.com/office/drawing/2014/main" id="{0BE0A6B6-3ED7-F1CF-CC31-26C95692737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179" y="1070399"/>
            <a:ext cx="1308847" cy="12401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Google Shape;71;p14" title="Sharon.png">
            <a:extLst>
              <a:ext uri="{FF2B5EF4-FFF2-40B4-BE49-F238E27FC236}">
                <a16:creationId xmlns:a16="http://schemas.microsoft.com/office/drawing/2014/main" id="{C8C0F738-7FCF-60F0-F679-464295811B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0301" y="1029546"/>
            <a:ext cx="1318321" cy="128674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Google Shape;75;p14" title="Yvette.png">
            <a:extLst>
              <a:ext uri="{FF2B5EF4-FFF2-40B4-BE49-F238E27FC236}">
                <a16:creationId xmlns:a16="http://schemas.microsoft.com/office/drawing/2014/main" id="{6E6DC535-D032-04D2-53B5-518940E71FB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484" y="1051031"/>
            <a:ext cx="1373382" cy="128674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Google Shape;77;p14" title="Arnur.png">
            <a:extLst>
              <a:ext uri="{FF2B5EF4-FFF2-40B4-BE49-F238E27FC236}">
                <a16:creationId xmlns:a16="http://schemas.microsoft.com/office/drawing/2014/main" id="{96DAF822-E09D-BB28-B45E-075DFE55875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3179" y="3381306"/>
            <a:ext cx="1014600" cy="1008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2241F32D-D796-3F4C-4F9B-57F09CA3AC2E}"/>
              </a:ext>
            </a:extLst>
          </p:cNvPr>
          <p:cNvSpPr txBox="1">
            <a:spLocks/>
          </p:cNvSpPr>
          <p:nvPr/>
        </p:nvSpPr>
        <p:spPr>
          <a:xfrm>
            <a:off x="415752" y="2289533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Yvette Vargas</a:t>
            </a:r>
          </a:p>
        </p:txBody>
      </p:sp>
      <p:sp>
        <p:nvSpPr>
          <p:cNvPr id="3" name="Google Shape;56;p13">
            <a:extLst>
              <a:ext uri="{FF2B5EF4-FFF2-40B4-BE49-F238E27FC236}">
                <a16:creationId xmlns:a16="http://schemas.microsoft.com/office/drawing/2014/main" id="{63A0147D-C213-EC3B-4728-3090358F8DD2}"/>
              </a:ext>
            </a:extLst>
          </p:cNvPr>
          <p:cNvSpPr txBox="1">
            <a:spLocks/>
          </p:cNvSpPr>
          <p:nvPr/>
        </p:nvSpPr>
        <p:spPr>
          <a:xfrm>
            <a:off x="396106" y="2614677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MIMS 2025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Legal Analyst</a:t>
            </a:r>
          </a:p>
        </p:txBody>
      </p:sp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464C908B-5BCD-C521-4543-522B1B93CCD5}"/>
              </a:ext>
            </a:extLst>
          </p:cNvPr>
          <p:cNvSpPr txBox="1">
            <a:spLocks/>
          </p:cNvSpPr>
          <p:nvPr/>
        </p:nvSpPr>
        <p:spPr>
          <a:xfrm>
            <a:off x="2629947" y="2286788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Sharon 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Hu</a:t>
            </a:r>
          </a:p>
        </p:txBody>
      </p:sp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01A07508-7CE9-FC37-34D3-AF904085E444}"/>
              </a:ext>
            </a:extLst>
          </p:cNvPr>
          <p:cNvSpPr txBox="1">
            <a:spLocks/>
          </p:cNvSpPr>
          <p:nvPr/>
        </p:nvSpPr>
        <p:spPr>
          <a:xfrm>
            <a:off x="2610301" y="2611932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MIMS 2025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Product Designer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48A4B84B-451E-FA30-F1E6-28692483FA05}"/>
              </a:ext>
            </a:extLst>
          </p:cNvPr>
          <p:cNvSpPr txBox="1">
            <a:spLocks/>
          </p:cNvSpPr>
          <p:nvPr/>
        </p:nvSpPr>
        <p:spPr>
          <a:xfrm>
            <a:off x="5192653" y="2286788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Silvana 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 err="1">
                <a:solidFill>
                  <a:srgbClr val="4A898A"/>
                </a:solidFill>
                <a:latin typeface="Helvetica" pitchFamily="2" charset="0"/>
              </a:rPr>
              <a:t>Moiceanu</a:t>
            </a:r>
            <a:endParaRPr lang="en-US" sz="2000" b="1" dirty="0">
              <a:solidFill>
                <a:srgbClr val="4A898A"/>
              </a:solidFill>
              <a:latin typeface="Helvetica" pitchFamily="2" charset="0"/>
            </a:endParaRPr>
          </a:p>
        </p:txBody>
      </p:sp>
      <p:sp>
        <p:nvSpPr>
          <p:cNvPr id="9" name="Google Shape;56;p13">
            <a:extLst>
              <a:ext uri="{FF2B5EF4-FFF2-40B4-BE49-F238E27FC236}">
                <a16:creationId xmlns:a16="http://schemas.microsoft.com/office/drawing/2014/main" id="{A66E67B9-EDDB-A1E7-CD7E-1DB84DD402FD}"/>
              </a:ext>
            </a:extLst>
          </p:cNvPr>
          <p:cNvSpPr txBox="1">
            <a:spLocks/>
          </p:cNvSpPr>
          <p:nvPr/>
        </p:nvSpPr>
        <p:spPr>
          <a:xfrm>
            <a:off x="5173007" y="2611932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MIMS 2025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Product Manager</a:t>
            </a:r>
          </a:p>
        </p:txBody>
      </p:sp>
      <p:sp>
        <p:nvSpPr>
          <p:cNvPr id="16" name="Google Shape;56;p13">
            <a:extLst>
              <a:ext uri="{FF2B5EF4-FFF2-40B4-BE49-F238E27FC236}">
                <a16:creationId xmlns:a16="http://schemas.microsoft.com/office/drawing/2014/main" id="{3904423A-4C4E-A93F-9813-38C0E23F5517}"/>
              </a:ext>
            </a:extLst>
          </p:cNvPr>
          <p:cNvSpPr txBox="1">
            <a:spLocks/>
          </p:cNvSpPr>
          <p:nvPr/>
        </p:nvSpPr>
        <p:spPr>
          <a:xfrm>
            <a:off x="7393681" y="2286788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Rachel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Fung</a:t>
            </a:r>
          </a:p>
        </p:txBody>
      </p:sp>
      <p:sp>
        <p:nvSpPr>
          <p:cNvPr id="19" name="Google Shape;56;p13">
            <a:extLst>
              <a:ext uri="{FF2B5EF4-FFF2-40B4-BE49-F238E27FC236}">
                <a16:creationId xmlns:a16="http://schemas.microsoft.com/office/drawing/2014/main" id="{632B14EB-977B-F9C3-6C18-EB8D5E5649EB}"/>
              </a:ext>
            </a:extLst>
          </p:cNvPr>
          <p:cNvSpPr txBox="1">
            <a:spLocks/>
          </p:cNvSpPr>
          <p:nvPr/>
        </p:nvSpPr>
        <p:spPr>
          <a:xfrm>
            <a:off x="7374035" y="2611932"/>
            <a:ext cx="13088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MIMS 2025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Researcher</a:t>
            </a:r>
          </a:p>
        </p:txBody>
      </p:sp>
      <p:sp>
        <p:nvSpPr>
          <p:cNvPr id="20" name="Google Shape;56;p13">
            <a:extLst>
              <a:ext uri="{FF2B5EF4-FFF2-40B4-BE49-F238E27FC236}">
                <a16:creationId xmlns:a16="http://schemas.microsoft.com/office/drawing/2014/main" id="{7697C641-87EF-8A93-7F82-24083A0E4076}"/>
              </a:ext>
            </a:extLst>
          </p:cNvPr>
          <p:cNvSpPr txBox="1">
            <a:spLocks/>
          </p:cNvSpPr>
          <p:nvPr/>
        </p:nvSpPr>
        <p:spPr>
          <a:xfrm>
            <a:off x="2770493" y="4395906"/>
            <a:ext cx="1014600" cy="55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Anagha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Ananth</a:t>
            </a:r>
          </a:p>
        </p:txBody>
      </p:sp>
      <p:sp>
        <p:nvSpPr>
          <p:cNvPr id="21" name="Google Shape;56;p13">
            <a:extLst>
              <a:ext uri="{FF2B5EF4-FFF2-40B4-BE49-F238E27FC236}">
                <a16:creationId xmlns:a16="http://schemas.microsoft.com/office/drawing/2014/main" id="{38FFD32A-97C7-FD61-EC33-0F0920A32ABC}"/>
              </a:ext>
            </a:extLst>
          </p:cNvPr>
          <p:cNvSpPr txBox="1">
            <a:spLocks/>
          </p:cNvSpPr>
          <p:nvPr/>
        </p:nvSpPr>
        <p:spPr>
          <a:xfrm>
            <a:off x="2757424" y="4690056"/>
            <a:ext cx="1014600" cy="55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MIMS 2026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Developer</a:t>
            </a:r>
          </a:p>
        </p:txBody>
      </p:sp>
      <p:pic>
        <p:nvPicPr>
          <p:cNvPr id="11" name="Google Shape;69;p14" title="Screenshot 2025-05-10 at 15.14.16.png">
            <a:extLst>
              <a:ext uri="{FF2B5EF4-FFF2-40B4-BE49-F238E27FC236}">
                <a16:creationId xmlns:a16="http://schemas.microsoft.com/office/drawing/2014/main" id="{3631720E-E2D6-ADEB-5D91-BF1977F00A9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4389" y="1051031"/>
            <a:ext cx="1328493" cy="121223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Google Shape;56;p13">
            <a:extLst>
              <a:ext uri="{FF2B5EF4-FFF2-40B4-BE49-F238E27FC236}">
                <a16:creationId xmlns:a16="http://schemas.microsoft.com/office/drawing/2014/main" id="{F80A1D60-5CE9-1507-7FEE-F1C6FDC39E2F}"/>
              </a:ext>
            </a:extLst>
          </p:cNvPr>
          <p:cNvSpPr txBox="1">
            <a:spLocks/>
          </p:cNvSpPr>
          <p:nvPr/>
        </p:nvSpPr>
        <p:spPr>
          <a:xfrm>
            <a:off x="5205722" y="4346043"/>
            <a:ext cx="1014600" cy="55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 err="1">
                <a:solidFill>
                  <a:srgbClr val="4A898A"/>
                </a:solidFill>
                <a:latin typeface="Helvetica" pitchFamily="2" charset="0"/>
              </a:rPr>
              <a:t>Arnur</a:t>
            </a:r>
            <a:endParaRPr lang="en-US" sz="2000" b="1" dirty="0">
              <a:solidFill>
                <a:srgbClr val="4A898A"/>
              </a:solidFill>
              <a:latin typeface="Helvetica" pitchFamily="2" charset="0"/>
            </a:endParaRP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Sabet</a:t>
            </a:r>
          </a:p>
        </p:txBody>
      </p:sp>
      <p:sp>
        <p:nvSpPr>
          <p:cNvPr id="25" name="Google Shape;56;p13">
            <a:extLst>
              <a:ext uri="{FF2B5EF4-FFF2-40B4-BE49-F238E27FC236}">
                <a16:creationId xmlns:a16="http://schemas.microsoft.com/office/drawing/2014/main" id="{B690C558-338A-3262-9E12-BCF74AEC47BD}"/>
              </a:ext>
            </a:extLst>
          </p:cNvPr>
          <p:cNvSpPr txBox="1">
            <a:spLocks/>
          </p:cNvSpPr>
          <p:nvPr/>
        </p:nvSpPr>
        <p:spPr>
          <a:xfrm>
            <a:off x="5192653" y="4671187"/>
            <a:ext cx="1014600" cy="55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MIMS 2026</a:t>
            </a:r>
          </a:p>
          <a:p>
            <a:pPr marL="0" indent="0" algn="ctr">
              <a:buFont typeface="Arial"/>
              <a:buNone/>
            </a:pPr>
            <a:r>
              <a:rPr lang="en-US" sz="2000" dirty="0">
                <a:latin typeface="Helvetica" pitchFamily="2" charset="0"/>
              </a:rPr>
              <a:t>Developer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1C3CCA1-871C-092F-71C5-A092EB21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Screenshot 2025-05-04 at 12.28.26.png">
            <a:extLst>
              <a:ext uri="{FF2B5EF4-FFF2-40B4-BE49-F238E27FC236}">
                <a16:creationId xmlns:a16="http://schemas.microsoft.com/office/drawing/2014/main" id="{F59F4330-2A2E-E681-4A89-DB9B5AD2BB0D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751" y="67050"/>
            <a:ext cx="5147249" cy="50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30635D9B-E0C9-BB9F-A802-ABE0AB6CE6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Helvetica" pitchFamily="2" charset="0"/>
              </a:rPr>
              <a:t>Our Advisors</a:t>
            </a:r>
            <a:endParaRPr sz="2000" dirty="0">
              <a:latin typeface="Helvetica" pitchFamily="2" charset="0"/>
            </a:endParaRPr>
          </a:p>
        </p:txBody>
      </p:sp>
      <p:pic>
        <p:nvPicPr>
          <p:cNvPr id="6" name="Google Shape;64;p14" title="niloufar_salehi.jpg">
            <a:extLst>
              <a:ext uri="{FF2B5EF4-FFF2-40B4-BE49-F238E27FC236}">
                <a16:creationId xmlns:a16="http://schemas.microsoft.com/office/drawing/2014/main" id="{518C4BA4-DCFC-6450-C098-DD09F14B57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141" y="1198582"/>
            <a:ext cx="2198160" cy="21981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65;p14" title="mike_rivera.jpg">
            <a:extLst>
              <a:ext uri="{FF2B5EF4-FFF2-40B4-BE49-F238E27FC236}">
                <a16:creationId xmlns:a16="http://schemas.microsoft.com/office/drawing/2014/main" id="{49F3B7B7-59B5-0571-83A3-56C9CB93AD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1699" y="1110919"/>
            <a:ext cx="2198160" cy="228582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F2EEF0FC-F296-ABB4-AAC6-582A72969FD1}"/>
              </a:ext>
            </a:extLst>
          </p:cNvPr>
          <p:cNvSpPr txBox="1">
            <a:spLocks/>
          </p:cNvSpPr>
          <p:nvPr/>
        </p:nvSpPr>
        <p:spPr>
          <a:xfrm>
            <a:off x="1113905" y="3619774"/>
            <a:ext cx="25104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Niloufar Salehi</a:t>
            </a:r>
          </a:p>
        </p:txBody>
      </p:sp>
      <p:sp>
        <p:nvSpPr>
          <p:cNvPr id="3" name="Google Shape;56;p13">
            <a:extLst>
              <a:ext uri="{FF2B5EF4-FFF2-40B4-BE49-F238E27FC236}">
                <a16:creationId xmlns:a16="http://schemas.microsoft.com/office/drawing/2014/main" id="{62AAA9DF-3400-20F8-7074-BC2BF34D94EC}"/>
              </a:ext>
            </a:extLst>
          </p:cNvPr>
          <p:cNvSpPr txBox="1">
            <a:spLocks/>
          </p:cNvSpPr>
          <p:nvPr/>
        </p:nvSpPr>
        <p:spPr>
          <a:xfrm>
            <a:off x="1234142" y="3944917"/>
            <a:ext cx="2198160" cy="75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Font typeface="Arial"/>
              <a:buNone/>
            </a:pPr>
            <a:r>
              <a:rPr lang="en-US" sz="2800" dirty="0">
                <a:latin typeface="Helvetica" pitchFamily="2" charset="0"/>
              </a:rPr>
              <a:t>Associate Professor</a:t>
            </a:r>
          </a:p>
        </p:txBody>
      </p:sp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804B1361-8529-451F-A46E-4D00E191F647}"/>
              </a:ext>
            </a:extLst>
          </p:cNvPr>
          <p:cNvSpPr txBox="1">
            <a:spLocks/>
          </p:cNvSpPr>
          <p:nvPr/>
        </p:nvSpPr>
        <p:spPr>
          <a:xfrm>
            <a:off x="5519651" y="3575047"/>
            <a:ext cx="25104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2000" b="1" dirty="0">
                <a:solidFill>
                  <a:srgbClr val="4A898A"/>
                </a:solidFill>
                <a:latin typeface="Helvetica" pitchFamily="2" charset="0"/>
              </a:rPr>
              <a:t>Michael Rivera</a:t>
            </a:r>
          </a:p>
        </p:txBody>
      </p:sp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957CF099-1530-0433-C95E-F44E1F90FDAA}"/>
              </a:ext>
            </a:extLst>
          </p:cNvPr>
          <p:cNvSpPr txBox="1">
            <a:spLocks/>
          </p:cNvSpPr>
          <p:nvPr/>
        </p:nvSpPr>
        <p:spPr>
          <a:xfrm>
            <a:off x="5711699" y="3944917"/>
            <a:ext cx="2198160" cy="90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dirty="0"/>
          </a:p>
          <a:p>
            <a:pPr marL="0" indent="0" algn="ctr">
              <a:buNone/>
            </a:pPr>
            <a:r>
              <a:rPr lang="en-US" sz="3700" dirty="0">
                <a:latin typeface="Helvetica" pitchFamily="2" charset="0"/>
              </a:rPr>
              <a:t>Assistant Professor of Practice</a:t>
            </a:r>
          </a:p>
        </p:txBody>
      </p:sp>
    </p:spTree>
    <p:extLst>
      <p:ext uri="{BB962C8B-B14F-4D97-AF65-F5344CB8AC3E}">
        <p14:creationId xmlns:p14="http://schemas.microsoft.com/office/powerpoint/2010/main" val="172953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ECB87556-368B-221E-5B9A-C5F8D5524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 title="Screenshot 2025-05-04 at 12.28.26.png">
            <a:extLst>
              <a:ext uri="{FF2B5EF4-FFF2-40B4-BE49-F238E27FC236}">
                <a16:creationId xmlns:a16="http://schemas.microsoft.com/office/drawing/2014/main" id="{B2CDD340-784E-07E6-FA37-9ADCEFFA4954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67614" y="27075"/>
            <a:ext cx="5147249" cy="50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EF0715-75C2-BC6A-856C-DB2277F47D52}"/>
              </a:ext>
            </a:extLst>
          </p:cNvPr>
          <p:cNvSpPr/>
          <p:nvPr/>
        </p:nvSpPr>
        <p:spPr>
          <a:xfrm>
            <a:off x="5216367" y="1498813"/>
            <a:ext cx="2194716" cy="21947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74;p16">
            <a:extLst>
              <a:ext uri="{FF2B5EF4-FFF2-40B4-BE49-F238E27FC236}">
                <a16:creationId xmlns:a16="http://schemas.microsoft.com/office/drawing/2014/main" id="{BC647B4C-94B2-6A3D-323F-81D8BB535D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98175"/>
            <a:ext cx="86529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Helvetica" pitchFamily="2" charset="0"/>
              </a:rPr>
              <a:t>A Hand-Off Model: Navigating Ethics, Privacy, and Responsibilities  </a:t>
            </a:r>
            <a:endParaRPr sz="2000" b="1" dirty="0">
              <a:latin typeface="Helvetica" pitchFamily="2" charset="0"/>
            </a:endParaRPr>
          </a:p>
        </p:txBody>
      </p:sp>
      <p:pic>
        <p:nvPicPr>
          <p:cNvPr id="76" name="Google Shape;76;p16">
            <a:extLst>
              <a:ext uri="{FF2B5EF4-FFF2-40B4-BE49-F238E27FC236}">
                <a16:creationId xmlns:a16="http://schemas.microsoft.com/office/drawing/2014/main" id="{2F1FFDB4-B8D2-0A12-3C57-1C50357AA6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500" y="3073375"/>
            <a:ext cx="727500" cy="7275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6">
            <a:extLst>
              <a:ext uri="{FF2B5EF4-FFF2-40B4-BE49-F238E27FC236}">
                <a16:creationId xmlns:a16="http://schemas.microsoft.com/office/drawing/2014/main" id="{E9EE36BA-5FFF-C87C-28DA-7905792405CC}"/>
              </a:ext>
            </a:extLst>
          </p:cNvPr>
          <p:cNvSpPr txBox="1"/>
          <p:nvPr/>
        </p:nvSpPr>
        <p:spPr>
          <a:xfrm>
            <a:off x="377975" y="1258850"/>
            <a:ext cx="3760500" cy="2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en" sz="1800" b="1" u="sng" dirty="0">
                <a:solidFill>
                  <a:schemeClr val="dk2"/>
                </a:solidFill>
                <a:latin typeface="Helvetica" pitchFamily="2" charset="0"/>
              </a:rPr>
              <a:t>Definition:</a:t>
            </a:r>
            <a:r>
              <a:rPr lang="en" sz="1800" dirty="0">
                <a:solidFill>
                  <a:schemeClr val="dk2"/>
                </a:solidFill>
                <a:latin typeface="Helvetica" pitchFamily="2" charset="0"/>
              </a:rPr>
              <a:t> a conceptual framework that explains how ethical and privacy related responsibilities are transferred between various stakeholders across the lifecycle of a technology.</a:t>
            </a:r>
            <a:endParaRPr sz="1800" dirty="0">
              <a:solidFill>
                <a:schemeClr val="dk2"/>
              </a:solidFill>
              <a:latin typeface="Helvetica" pitchFamily="2" charset="0"/>
            </a:endParaRPr>
          </a:p>
        </p:txBody>
      </p:sp>
      <p:pic>
        <p:nvPicPr>
          <p:cNvPr id="78" name="Google Shape;78;p16">
            <a:extLst>
              <a:ext uri="{FF2B5EF4-FFF2-40B4-BE49-F238E27FC236}">
                <a16:creationId xmlns:a16="http://schemas.microsoft.com/office/drawing/2014/main" id="{BAB1D594-88D6-B966-8CC0-8A58E7FCD78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275" y="3073375"/>
            <a:ext cx="727500" cy="7275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6">
            <a:extLst>
              <a:ext uri="{FF2B5EF4-FFF2-40B4-BE49-F238E27FC236}">
                <a16:creationId xmlns:a16="http://schemas.microsoft.com/office/drawing/2014/main" id="{A5E1B43F-69A9-3502-ACBF-1C73AB4763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0650"/>
          <a:stretch/>
        </p:blipFill>
        <p:spPr>
          <a:xfrm>
            <a:off x="5044225" y="2092093"/>
            <a:ext cx="727500" cy="7551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6">
            <a:extLst>
              <a:ext uri="{FF2B5EF4-FFF2-40B4-BE49-F238E27FC236}">
                <a16:creationId xmlns:a16="http://schemas.microsoft.com/office/drawing/2014/main" id="{809EEB61-BCFD-4DD0-9889-61569F3AED2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5725" y="2105900"/>
            <a:ext cx="727500" cy="7275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" name="Google Shape;84;p16">
            <a:extLst>
              <a:ext uri="{FF2B5EF4-FFF2-40B4-BE49-F238E27FC236}">
                <a16:creationId xmlns:a16="http://schemas.microsoft.com/office/drawing/2014/main" id="{837DD719-67FD-D463-D121-A7C2141A0041}"/>
              </a:ext>
            </a:extLst>
          </p:cNvPr>
          <p:cNvCxnSpPr>
            <a:stCxn id="79" idx="5"/>
            <a:endCxn id="79" idx="5"/>
          </p:cNvCxnSpPr>
          <p:nvPr/>
        </p:nvCxnSpPr>
        <p:spPr>
          <a:xfrm>
            <a:off x="5665185" y="273661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6">
            <a:extLst>
              <a:ext uri="{FF2B5EF4-FFF2-40B4-BE49-F238E27FC236}">
                <a16:creationId xmlns:a16="http://schemas.microsoft.com/office/drawing/2014/main" id="{018A59B5-5BE3-5AEB-3C3D-595EE76CAD81}"/>
              </a:ext>
            </a:extLst>
          </p:cNvPr>
          <p:cNvSpPr txBox="1"/>
          <p:nvPr/>
        </p:nvSpPr>
        <p:spPr>
          <a:xfrm>
            <a:off x="5235825" y="3800875"/>
            <a:ext cx="10884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Software Development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8" name="Google Shape;88;p16">
            <a:extLst>
              <a:ext uri="{FF2B5EF4-FFF2-40B4-BE49-F238E27FC236}">
                <a16:creationId xmlns:a16="http://schemas.microsoft.com/office/drawing/2014/main" id="{C94D5F46-3205-6604-7BB3-7ED12B8E9B01}"/>
              </a:ext>
            </a:extLst>
          </p:cNvPr>
          <p:cNvSpPr txBox="1"/>
          <p:nvPr/>
        </p:nvSpPr>
        <p:spPr>
          <a:xfrm>
            <a:off x="6347050" y="3800875"/>
            <a:ext cx="10884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Law &amp; </a:t>
            </a:r>
            <a:endParaRPr sz="9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Policy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9" name="Google Shape;89;p16">
            <a:extLst>
              <a:ext uri="{FF2B5EF4-FFF2-40B4-BE49-F238E27FC236}">
                <a16:creationId xmlns:a16="http://schemas.microsoft.com/office/drawing/2014/main" id="{A756852B-E071-7503-51F9-E67C9FC3CEBF}"/>
              </a:ext>
            </a:extLst>
          </p:cNvPr>
          <p:cNvSpPr txBox="1"/>
          <p:nvPr/>
        </p:nvSpPr>
        <p:spPr>
          <a:xfrm>
            <a:off x="7583225" y="2287700"/>
            <a:ext cx="7275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UI/UX </a:t>
            </a:r>
            <a:endParaRPr sz="9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Design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90" name="Google Shape;90;p16">
            <a:extLst>
              <a:ext uri="{FF2B5EF4-FFF2-40B4-BE49-F238E27FC236}">
                <a16:creationId xmlns:a16="http://schemas.microsoft.com/office/drawing/2014/main" id="{E1261398-386D-87AD-2112-F900CDC99EBF}"/>
              </a:ext>
            </a:extLst>
          </p:cNvPr>
          <p:cNvSpPr txBox="1"/>
          <p:nvPr/>
        </p:nvSpPr>
        <p:spPr>
          <a:xfrm>
            <a:off x="5813925" y="894938"/>
            <a:ext cx="9996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</a:rPr>
              <a:t>Product </a:t>
            </a:r>
            <a:endParaRPr sz="9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</a:rPr>
              <a:t>Development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91" name="Google Shape;91;p16">
            <a:extLst>
              <a:ext uri="{FF2B5EF4-FFF2-40B4-BE49-F238E27FC236}">
                <a16:creationId xmlns:a16="http://schemas.microsoft.com/office/drawing/2014/main" id="{6DB952A4-02B5-A598-4161-0685C6C91452}"/>
              </a:ext>
            </a:extLst>
          </p:cNvPr>
          <p:cNvSpPr txBox="1"/>
          <p:nvPr/>
        </p:nvSpPr>
        <p:spPr>
          <a:xfrm>
            <a:off x="4138350" y="2287688"/>
            <a:ext cx="9996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Research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92" name="Google Shape;92;p16">
            <a:extLst>
              <a:ext uri="{FF2B5EF4-FFF2-40B4-BE49-F238E27FC236}">
                <a16:creationId xmlns:a16="http://schemas.microsoft.com/office/drawing/2014/main" id="{B56569A6-5A3F-7E96-2C5B-44A6C963C188}"/>
              </a:ext>
            </a:extLst>
          </p:cNvPr>
          <p:cNvCxnSpPr>
            <a:cxnSpLocks/>
            <a:stCxn id="79" idx="6"/>
            <a:endCxn id="80" idx="2"/>
          </p:cNvCxnSpPr>
          <p:nvPr/>
        </p:nvCxnSpPr>
        <p:spPr>
          <a:xfrm>
            <a:off x="5771725" y="2469643"/>
            <a:ext cx="1083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6">
            <a:extLst>
              <a:ext uri="{FF2B5EF4-FFF2-40B4-BE49-F238E27FC236}">
                <a16:creationId xmlns:a16="http://schemas.microsoft.com/office/drawing/2014/main" id="{A80C8570-EB29-B9D3-D6D0-191D68560D91}"/>
              </a:ext>
            </a:extLst>
          </p:cNvPr>
          <p:cNvCxnSpPr>
            <a:stCxn id="81" idx="4"/>
            <a:endCxn id="78" idx="0"/>
          </p:cNvCxnSpPr>
          <p:nvPr/>
        </p:nvCxnSpPr>
        <p:spPr>
          <a:xfrm flipH="1">
            <a:off x="5780025" y="2105900"/>
            <a:ext cx="533700" cy="967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6">
            <a:extLst>
              <a:ext uri="{FF2B5EF4-FFF2-40B4-BE49-F238E27FC236}">
                <a16:creationId xmlns:a16="http://schemas.microsoft.com/office/drawing/2014/main" id="{CBE3957B-9584-B06C-D8B2-C004424643B2}"/>
              </a:ext>
            </a:extLst>
          </p:cNvPr>
          <p:cNvCxnSpPr>
            <a:cxnSpLocks/>
            <a:stCxn id="81" idx="4"/>
            <a:endCxn id="76" idx="0"/>
          </p:cNvCxnSpPr>
          <p:nvPr/>
        </p:nvCxnSpPr>
        <p:spPr>
          <a:xfrm>
            <a:off x="6313725" y="2105900"/>
            <a:ext cx="577500" cy="967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6">
            <a:extLst>
              <a:ext uri="{FF2B5EF4-FFF2-40B4-BE49-F238E27FC236}">
                <a16:creationId xmlns:a16="http://schemas.microsoft.com/office/drawing/2014/main" id="{BDFBF8C8-4538-6D4D-0FCC-217BF533A67A}"/>
              </a:ext>
            </a:extLst>
          </p:cNvPr>
          <p:cNvCxnSpPr>
            <a:cxnSpLocks/>
            <a:stCxn id="79" idx="6"/>
            <a:endCxn id="76" idx="0"/>
          </p:cNvCxnSpPr>
          <p:nvPr/>
        </p:nvCxnSpPr>
        <p:spPr>
          <a:xfrm>
            <a:off x="5771725" y="2469643"/>
            <a:ext cx="1119600" cy="60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16">
            <a:extLst>
              <a:ext uri="{FF2B5EF4-FFF2-40B4-BE49-F238E27FC236}">
                <a16:creationId xmlns:a16="http://schemas.microsoft.com/office/drawing/2014/main" id="{A8AA5325-71E3-4189-9B76-516641669B89}"/>
              </a:ext>
            </a:extLst>
          </p:cNvPr>
          <p:cNvCxnSpPr>
            <a:cxnSpLocks/>
            <a:stCxn id="80" idx="2"/>
            <a:endCxn id="78" idx="0"/>
          </p:cNvCxnSpPr>
          <p:nvPr/>
        </p:nvCxnSpPr>
        <p:spPr>
          <a:xfrm flipH="1">
            <a:off x="5779925" y="2469650"/>
            <a:ext cx="1075800" cy="60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" name="Google Shape;81;p16">
            <a:extLst>
              <a:ext uri="{FF2B5EF4-FFF2-40B4-BE49-F238E27FC236}">
                <a16:creationId xmlns:a16="http://schemas.microsoft.com/office/drawing/2014/main" id="{CD5356D6-19D6-5F53-AD48-3988BA04E94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7140"/>
          <a:stretch/>
        </p:blipFill>
        <p:spPr>
          <a:xfrm>
            <a:off x="5949975" y="1378400"/>
            <a:ext cx="727500" cy="7275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60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7B0FE240-2B1C-0F07-35C4-5049938DB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9753CE0-AEB7-40D8-20A7-CAF3B1C0BC6C}"/>
              </a:ext>
            </a:extLst>
          </p:cNvPr>
          <p:cNvGrpSpPr/>
          <p:nvPr/>
        </p:nvGrpSpPr>
        <p:grpSpPr>
          <a:xfrm>
            <a:off x="3870570" y="0"/>
            <a:ext cx="6214470" cy="5197610"/>
            <a:chOff x="2951015" y="-280370"/>
            <a:chExt cx="6192982" cy="5143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21F914-7C02-99DA-2BAB-611A97B64E51}"/>
                </a:ext>
              </a:extLst>
            </p:cNvPr>
            <p:cNvSpPr>
              <a:spLocks/>
            </p:cNvSpPr>
            <p:nvPr/>
          </p:nvSpPr>
          <p:spPr>
            <a:xfrm>
              <a:off x="2951015" y="-280370"/>
              <a:ext cx="6192982" cy="5143500"/>
            </a:xfrm>
            <a:prstGeom prst="rect">
              <a:avLst/>
            </a:prstGeom>
            <a:solidFill>
              <a:srgbClr val="69C5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35816B-8DB9-6DC1-0FD5-79C4E3A1F0C5}"/>
                </a:ext>
              </a:extLst>
            </p:cNvPr>
            <p:cNvSpPr txBox="1"/>
            <p:nvPr/>
          </p:nvSpPr>
          <p:spPr>
            <a:xfrm>
              <a:off x="3368001" y="1644044"/>
              <a:ext cx="462475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2" charset="0"/>
                </a:rPr>
                <a:t>Perceptions of AI tools</a:t>
              </a: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2" charset="0"/>
                </a:rPr>
                <a:t>Privacy, security, and ethical values</a:t>
              </a: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2" charset="0"/>
                </a:rPr>
                <a:t>Note taking practices and administrative work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5A3540-EA26-24CC-2A1D-2EF006C91F25}"/>
                </a:ext>
              </a:extLst>
            </p:cNvPr>
            <p:cNvSpPr txBox="1"/>
            <p:nvPr/>
          </p:nvSpPr>
          <p:spPr>
            <a:xfrm>
              <a:off x="3907038" y="592627"/>
              <a:ext cx="3418183" cy="700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Helvetica" pitchFamily="2" charset="0"/>
                </a:rPr>
                <a:t>Discussions</a:t>
              </a:r>
            </a:p>
          </p:txBody>
        </p:sp>
        <p:pic>
          <p:nvPicPr>
            <p:cNvPr id="17" name="Graphic 16" descr="Chat bubble with solid fill">
              <a:extLst>
                <a:ext uri="{FF2B5EF4-FFF2-40B4-BE49-F238E27FC236}">
                  <a16:creationId xmlns:a16="http://schemas.microsoft.com/office/drawing/2014/main" id="{04448F8C-ACDD-02F5-3C1C-46A3F96F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45533" y="592627"/>
              <a:ext cx="707887" cy="707886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1C97A-F7E8-218E-66EF-68E2C65C1500}"/>
              </a:ext>
            </a:extLst>
          </p:cNvPr>
          <p:cNvSpPr/>
          <p:nvPr/>
        </p:nvSpPr>
        <p:spPr>
          <a:xfrm>
            <a:off x="0" y="4197"/>
            <a:ext cx="3885664" cy="519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Google Shape;103;p17">
            <a:extLst>
              <a:ext uri="{FF2B5EF4-FFF2-40B4-BE49-F238E27FC236}">
                <a16:creationId xmlns:a16="http://schemas.microsoft.com/office/drawing/2014/main" id="{813E9BBF-7E3E-5E7D-ECD7-E4CC1E4F3F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149" y="313847"/>
            <a:ext cx="2639293" cy="1361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Helvetica" pitchFamily="2" charset="0"/>
              </a:rPr>
              <a:t>Therapist Subject Matter Experts</a:t>
            </a:r>
            <a:endParaRPr b="1" dirty="0">
              <a:latin typeface="Helvetica" pitchFamily="2" charset="0"/>
            </a:endParaRPr>
          </a:p>
        </p:txBody>
      </p:sp>
      <p:pic>
        <p:nvPicPr>
          <p:cNvPr id="13" name="Picture 12" descr="A person sitting on a couch with a person talking to her&#10;&#10;AI-generated content may be incorrect.">
            <a:extLst>
              <a:ext uri="{FF2B5EF4-FFF2-40B4-BE49-F238E27FC236}">
                <a16:creationId xmlns:a16="http://schemas.microsoft.com/office/drawing/2014/main" id="{F19D8679-EF78-877F-9E73-44AB126BA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72" y="1886946"/>
            <a:ext cx="2821249" cy="2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5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C30316F1-9E00-89B8-D161-313D1F24A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E8B22F-71E8-D5E6-DBC9-BD7BCCC4F9FA}"/>
              </a:ext>
            </a:extLst>
          </p:cNvPr>
          <p:cNvSpPr/>
          <p:nvPr/>
        </p:nvSpPr>
        <p:spPr>
          <a:xfrm>
            <a:off x="3753186" y="-1"/>
            <a:ext cx="6214471" cy="5197611"/>
          </a:xfrm>
          <a:prstGeom prst="rect">
            <a:avLst/>
          </a:prstGeom>
          <a:solidFill>
            <a:srgbClr val="DAF5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dk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B6CB3-7A76-35F2-0A64-D727E340F079}"/>
              </a:ext>
            </a:extLst>
          </p:cNvPr>
          <p:cNvSpPr txBox="1"/>
          <p:nvPr/>
        </p:nvSpPr>
        <p:spPr>
          <a:xfrm>
            <a:off x="4777177" y="877984"/>
            <a:ext cx="4996151" cy="715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Helvetica" pitchFamily="2" charset="0"/>
              </a:rPr>
              <a:t>Evaluation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668A5-A717-E4D6-8A28-238F94068687}"/>
              </a:ext>
            </a:extLst>
          </p:cNvPr>
          <p:cNvSpPr txBox="1"/>
          <p:nvPr/>
        </p:nvSpPr>
        <p:spPr>
          <a:xfrm>
            <a:off x="4198130" y="1944659"/>
            <a:ext cx="3225190" cy="195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Application flow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AI effectiveness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FAQ section</a:t>
            </a:r>
          </a:p>
        </p:txBody>
      </p:sp>
      <p:pic>
        <p:nvPicPr>
          <p:cNvPr id="13" name="Graphic 12" descr="Clipboard Mixed with solid fill">
            <a:extLst>
              <a:ext uri="{FF2B5EF4-FFF2-40B4-BE49-F238E27FC236}">
                <a16:creationId xmlns:a16="http://schemas.microsoft.com/office/drawing/2014/main" id="{47C8E7BB-09B8-9584-5E74-4D1F9C44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1450" y="779038"/>
            <a:ext cx="725727" cy="7308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3BF9C8-749D-91B8-768D-29708A68914C}"/>
              </a:ext>
            </a:extLst>
          </p:cNvPr>
          <p:cNvSpPr/>
          <p:nvPr/>
        </p:nvSpPr>
        <p:spPr>
          <a:xfrm>
            <a:off x="-15094" y="0"/>
            <a:ext cx="3885664" cy="519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Google Shape;103;p17">
            <a:extLst>
              <a:ext uri="{FF2B5EF4-FFF2-40B4-BE49-F238E27FC236}">
                <a16:creationId xmlns:a16="http://schemas.microsoft.com/office/drawing/2014/main" id="{07229AC1-A177-0B3A-5ABF-D83574CAB7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149" y="313847"/>
            <a:ext cx="2639293" cy="1361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Helvetica" pitchFamily="2" charset="0"/>
              </a:rPr>
              <a:t>Therapist Subject Matter Experts</a:t>
            </a:r>
            <a:endParaRPr b="1" dirty="0">
              <a:latin typeface="Helvetica" pitchFamily="2" charset="0"/>
            </a:endParaRPr>
          </a:p>
        </p:txBody>
      </p:sp>
      <p:pic>
        <p:nvPicPr>
          <p:cNvPr id="36" name="Picture 35" descr="A person sitting on a couch with a person talking to her&#10;&#10;AI-generated content may be incorrect.">
            <a:extLst>
              <a:ext uri="{FF2B5EF4-FFF2-40B4-BE49-F238E27FC236}">
                <a16:creationId xmlns:a16="http://schemas.microsoft.com/office/drawing/2014/main" id="{DA01D9D5-325C-FE1E-2BCE-7FE066A66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72" y="1886946"/>
            <a:ext cx="2821249" cy="2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2EF"/>
        </a:solid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F8ACDC8B-6D41-4401-2830-D416D3D6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4FB8AD-29D6-245D-559C-D882B0204CC4}"/>
              </a:ext>
            </a:extLst>
          </p:cNvPr>
          <p:cNvSpPr txBox="1"/>
          <p:nvPr/>
        </p:nvSpPr>
        <p:spPr>
          <a:xfrm>
            <a:off x="1076570" y="787432"/>
            <a:ext cx="4996151" cy="715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Helvetica" pitchFamily="2" charset="0"/>
              </a:rPr>
              <a:t>Thoughts on 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E69F7-D3C4-34A5-F820-F0FFD9FF88D0}"/>
              </a:ext>
            </a:extLst>
          </p:cNvPr>
          <p:cNvSpPr txBox="1"/>
          <p:nvPr/>
        </p:nvSpPr>
        <p:spPr>
          <a:xfrm>
            <a:off x="448155" y="1891143"/>
            <a:ext cx="7456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Autonomy via user consent</a:t>
            </a: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Transparency via digestible language</a:t>
            </a: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Protection of all forms of patient information</a:t>
            </a:r>
          </a:p>
        </p:txBody>
      </p:sp>
      <p:pic>
        <p:nvPicPr>
          <p:cNvPr id="11" name="Graphic 10" descr="Lightbulb and pencil with solid fill">
            <a:extLst>
              <a:ext uri="{FF2B5EF4-FFF2-40B4-BE49-F238E27FC236}">
                <a16:creationId xmlns:a16="http://schemas.microsoft.com/office/drawing/2014/main" id="{DBB09FD7-CA8E-AF4D-AB14-EA83B3ED6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61636" y="787243"/>
            <a:ext cx="692133" cy="6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4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3;p16" title="Screenshot 2025-05-04 at 12.28.26.png">
            <a:extLst>
              <a:ext uri="{FF2B5EF4-FFF2-40B4-BE49-F238E27FC236}">
                <a16:creationId xmlns:a16="http://schemas.microsoft.com/office/drawing/2014/main" id="{4B694E65-ECFD-0365-A2D0-F8B27F9057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641698">
            <a:off x="869100" y="-3112858"/>
            <a:ext cx="8186599" cy="808854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11700" y="14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Helvetica" pitchFamily="2" charset="0"/>
              </a:rPr>
              <a:t>The Legal Loophole of HIPAA</a:t>
            </a:r>
            <a:endParaRPr sz="4000" b="1" dirty="0">
              <a:latin typeface="Helvetica" pitchFamily="2" charset="0"/>
            </a:endParaRPr>
          </a:p>
        </p:txBody>
      </p:sp>
      <p:sp>
        <p:nvSpPr>
          <p:cNvPr id="6" name="Google Shape;133;p21">
            <a:extLst>
              <a:ext uri="{FF2B5EF4-FFF2-40B4-BE49-F238E27FC236}">
                <a16:creationId xmlns:a16="http://schemas.microsoft.com/office/drawing/2014/main" id="{ED8F07C8-EEB2-B674-AA80-35AFE99632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800" y="921831"/>
            <a:ext cx="8630400" cy="15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Georgia"/>
                <a:cs typeface="Arial" panose="020B0604020202020204" pitchFamily="34" charset="0"/>
                <a:sym typeface="Georgia"/>
              </a:rPr>
              <a:t>HIPAA:</a:t>
            </a:r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Georgia"/>
                <a:cs typeface="Arial" panose="020B0604020202020204" pitchFamily="34" charset="0"/>
                <a:sym typeface="Georgia"/>
              </a:rPr>
              <a:t> a federal law that creates a privacy rule for medical records and “other individually identifiable health information” (PHI) 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  <a:ea typeface="Georgia"/>
              <a:cs typeface="Arial" panose="020B0604020202020204" pitchFamily="34" charset="0"/>
              <a:sym typeface="Georgi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b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Helvetica" pitchFamily="2" charset="0"/>
                <a:ea typeface="Georgia"/>
                <a:cs typeface="Georgia"/>
                <a:sym typeface="Georgia"/>
              </a:rPr>
            </a:br>
            <a:b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Helvetica" pitchFamily="2" charset="0"/>
                <a:ea typeface="Georgia"/>
                <a:cs typeface="Georgia"/>
                <a:sym typeface="Georgia"/>
              </a:rPr>
            </a:b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graphicFrame>
        <p:nvGraphicFramePr>
          <p:cNvPr id="9" name="Google Shape;134;p21">
            <a:extLst>
              <a:ext uri="{FF2B5EF4-FFF2-40B4-BE49-F238E27FC236}">
                <a16:creationId xmlns:a16="http://schemas.microsoft.com/office/drawing/2014/main" id="{29AE93A1-D7A5-9563-CB02-AD1423543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162338"/>
              </p:ext>
            </p:extLst>
          </p:nvPr>
        </p:nvGraphicFramePr>
        <p:xfrm>
          <a:off x="311699" y="2145778"/>
          <a:ext cx="5257828" cy="2285940"/>
        </p:xfrm>
        <a:graphic>
          <a:graphicData uri="http://schemas.openxmlformats.org/drawingml/2006/table">
            <a:tbl>
              <a:tblPr>
                <a:noFill/>
                <a:tableStyleId>{262AE0D6-B734-4897-BF0E-272F0CAF1C4C}</a:tableStyleId>
              </a:tblPr>
              <a:tblGrid>
                <a:gridCol w="2628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latin typeface="Helvetica" pitchFamily="2" charset="0"/>
                        </a:rPr>
                        <a:t>Covered </a:t>
                      </a:r>
                      <a:endParaRPr b="1" dirty="0">
                        <a:latin typeface="Helvetica" pitchFamily="2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" pitchFamily="2" charset="0"/>
                        </a:rPr>
                        <a:t>NOT Covered </a:t>
                      </a:r>
                      <a:endParaRPr b="1">
                        <a:latin typeface="Helvetica" pitchFamily="2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400">
                <a:tc>
                  <a:txBody>
                    <a:bodyPr/>
                    <a:lstStyle/>
                    <a:p>
                      <a:pPr marL="1397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+mj-lt"/>
                        <a:buNone/>
                      </a:pPr>
                      <a:r>
                        <a:rPr lang="en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Who</a:t>
                      </a:r>
                      <a:r>
                        <a:rPr lang="en" b="1" u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:</a:t>
                      </a:r>
                      <a:r>
                        <a:rPr lang="en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 Healthcare providers or business associates</a:t>
                      </a:r>
                    </a:p>
                    <a:p>
                      <a:pPr marL="1397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+mj-lt"/>
                        <a:buNone/>
                      </a:pP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1397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+mj-lt"/>
                        <a:buNone/>
                      </a:pPr>
                      <a:r>
                        <a:rPr lang="en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What</a:t>
                      </a:r>
                      <a:r>
                        <a:rPr lang="en" b="1" u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:</a:t>
                      </a:r>
                      <a:r>
                        <a:rPr lang="en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 Protected Health Information (PHI) </a:t>
                      </a: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397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en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Who</a:t>
                      </a:r>
                      <a:r>
                        <a:rPr lang="en" b="1" u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:</a:t>
                      </a:r>
                      <a:r>
                        <a:rPr lang="en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 Independent third parties</a:t>
                      </a:r>
                    </a:p>
                    <a:p>
                      <a:pPr marL="1397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en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 </a:t>
                      </a: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1397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en" b="1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What</a:t>
                      </a:r>
                      <a:r>
                        <a:rPr lang="en" b="1" u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:</a:t>
                      </a:r>
                      <a:r>
                        <a:rPr lang="en" u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elvetica" pitchFamily="2" charset="0"/>
                        </a:rPr>
                        <a:t>Personal health data entered directly by users </a:t>
                      </a: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" pitchFamily="2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Google Shape;135;p21">
            <a:extLst>
              <a:ext uri="{FF2B5EF4-FFF2-40B4-BE49-F238E27FC236}">
                <a16:creationId xmlns:a16="http://schemas.microsoft.com/office/drawing/2014/main" id="{6780BFDE-1F47-52BC-59B7-0A47D79014FC}"/>
              </a:ext>
            </a:extLst>
          </p:cNvPr>
          <p:cNvSpPr txBox="1"/>
          <p:nvPr/>
        </p:nvSpPr>
        <p:spPr>
          <a:xfrm>
            <a:off x="6021344" y="2978576"/>
            <a:ext cx="12906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Helvetica" pitchFamily="2" charset="0"/>
              </a:rPr>
              <a:t>VALUES</a:t>
            </a:r>
            <a:endParaRPr sz="2000" b="1" dirty="0">
              <a:solidFill>
                <a:schemeClr val="dk2"/>
              </a:solidFill>
              <a:latin typeface="Helvetica" pitchFamily="2" charset="0"/>
            </a:endParaRPr>
          </a:p>
        </p:txBody>
      </p:sp>
      <p:pic>
        <p:nvPicPr>
          <p:cNvPr id="11" name="Google Shape;136;p21">
            <a:extLst>
              <a:ext uri="{FF2B5EF4-FFF2-40B4-BE49-F238E27FC236}">
                <a16:creationId xmlns:a16="http://schemas.microsoft.com/office/drawing/2014/main" id="{56A15219-D396-8019-B072-1A07BA4F5F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9246" y="2554726"/>
            <a:ext cx="1384700" cy="13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329</Words>
  <Application>Microsoft Macintosh PowerPoint</Application>
  <PresentationFormat>On-screen Show (16:9)</PresentationFormat>
  <Paragraphs>123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Helvetica</vt:lpstr>
      <vt:lpstr>Simple Light</vt:lpstr>
      <vt:lpstr>StorAI </vt:lpstr>
      <vt:lpstr>PowerPoint Presentation</vt:lpstr>
      <vt:lpstr>Our Team</vt:lpstr>
      <vt:lpstr>Our Advisors</vt:lpstr>
      <vt:lpstr>A Hand-Off Model: Navigating Ethics, Privacy, and Responsibilities  </vt:lpstr>
      <vt:lpstr>Therapist Subject Matter Experts</vt:lpstr>
      <vt:lpstr>Therapist Subject Matter Experts</vt:lpstr>
      <vt:lpstr>PowerPoint Presentation</vt:lpstr>
      <vt:lpstr>The Legal Loophole of HIPAA</vt:lpstr>
      <vt:lpstr>No Perfect Framework, But Commitment to User Alignment</vt:lpstr>
      <vt:lpstr>Our Policy Framework &amp; Design Choices</vt:lpstr>
      <vt:lpstr>Customization Features</vt:lpstr>
      <vt:lpstr>FAQ</vt:lpstr>
      <vt:lpstr>Opt-in Model</vt:lpstr>
      <vt:lpstr>Impact: Therapist Testimonies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StorAI </dc:title>
  <cp:lastModifiedBy>Rachel Fung</cp:lastModifiedBy>
  <cp:revision>80</cp:revision>
  <dcterms:modified xsi:type="dcterms:W3CDTF">2025-05-13T21:26:40Z</dcterms:modified>
</cp:coreProperties>
</file>