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5143500" cx="9144000"/>
  <p:notesSz cx="6858000" cy="9144000"/>
  <p:embeddedFontLst>
    <p:embeddedFont>
      <p:font typeface="Roboto"/>
      <p:regular r:id="rId34"/>
      <p:bold r:id="rId35"/>
      <p:italic r:id="rId36"/>
      <p:boldItalic r:id="rId37"/>
    </p:embeddedFont>
    <p:embeddedFont>
      <p:font typeface="Source Code Pr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F15C4A6-FEF2-49DC-972A-97A2B8401F98}">
  <a:tblStyle styleId="{2F15C4A6-FEF2-49DC-972A-97A2B8401F9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italic.fntdata"/><Relationship Id="rId20" Type="http://schemas.openxmlformats.org/officeDocument/2006/relationships/slide" Target="slides/slide13.xml"/><Relationship Id="rId41" Type="http://schemas.openxmlformats.org/officeDocument/2006/relationships/font" Target="fonts/SourceCodePro-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Roboto-bold.fntdata"/><Relationship Id="rId12" Type="http://schemas.openxmlformats.org/officeDocument/2006/relationships/slide" Target="slides/slide5.xml"/><Relationship Id="rId34" Type="http://schemas.openxmlformats.org/officeDocument/2006/relationships/font" Target="fonts/Roboto-regular.fntdata"/><Relationship Id="rId15" Type="http://schemas.openxmlformats.org/officeDocument/2006/relationships/slide" Target="slides/slide8.xml"/><Relationship Id="rId37" Type="http://schemas.openxmlformats.org/officeDocument/2006/relationships/font" Target="fonts/Roboto-boldItalic.fntdata"/><Relationship Id="rId14" Type="http://schemas.openxmlformats.org/officeDocument/2006/relationships/slide" Target="slides/slide7.xml"/><Relationship Id="rId36" Type="http://schemas.openxmlformats.org/officeDocument/2006/relationships/font" Target="fonts/Roboto-italic.fntdata"/><Relationship Id="rId17" Type="http://schemas.openxmlformats.org/officeDocument/2006/relationships/slide" Target="slides/slide10.xml"/><Relationship Id="rId39" Type="http://schemas.openxmlformats.org/officeDocument/2006/relationships/font" Target="fonts/SourceCodePro-bold.fntdata"/><Relationship Id="rId16" Type="http://schemas.openxmlformats.org/officeDocument/2006/relationships/slide" Target="slides/slide9.xml"/><Relationship Id="rId38" Type="http://schemas.openxmlformats.org/officeDocument/2006/relationships/font" Target="fonts/SourceCodePro-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9246dae97_3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119246dae97_3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247b9526d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247b9526d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723900" rtl="0" algn="l">
              <a:lnSpc>
                <a:spcPct val="115000"/>
              </a:lnSpc>
              <a:spcBef>
                <a:spcPts val="0"/>
              </a:spcBef>
              <a:spcAft>
                <a:spcPts val="0"/>
              </a:spcAft>
              <a:buClr>
                <a:srgbClr val="1D1C1D"/>
              </a:buClr>
              <a:buSzPts val="1150"/>
              <a:buNone/>
            </a:pPr>
            <a:r>
              <a:t/>
            </a:r>
            <a:endParaRPr sz="1150">
              <a:solidFill>
                <a:srgbClr val="1D1C1D"/>
              </a:solidFill>
              <a:highlight>
                <a:srgbClr val="F8F8F8"/>
              </a:highlight>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47b9526d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247b9526d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723900" rtl="0" algn="l">
              <a:lnSpc>
                <a:spcPct val="115000"/>
              </a:lnSpc>
              <a:spcBef>
                <a:spcPts val="0"/>
              </a:spcBef>
              <a:spcAft>
                <a:spcPts val="0"/>
              </a:spcAft>
              <a:buClr>
                <a:srgbClr val="1D1C1D"/>
              </a:buClr>
              <a:buSzPts val="1150"/>
              <a:buNone/>
            </a:pPr>
            <a:r>
              <a:t/>
            </a:r>
            <a:endParaRPr sz="1150">
              <a:solidFill>
                <a:srgbClr val="1D1C1D"/>
              </a:solidFill>
              <a:highlight>
                <a:srgbClr val="F8F8F8"/>
              </a:highlight>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f3df3af0a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f3df3af0ab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22eefdf5e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22eefdf5e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done time series split to split the data into 5 folds and all the data are split by day. Additionally, we have </a:t>
            </a:r>
            <a:r>
              <a:rPr lang="en"/>
              <a:t>created</a:t>
            </a:r>
            <a:r>
              <a:rPr lang="en"/>
              <a:t> a function to undersample the data so that we can remove the imbalance in the raw data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f3df3af0a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f3df3af0a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our </a:t>
            </a:r>
            <a:r>
              <a:rPr lang="en"/>
              <a:t>logistics</a:t>
            </a:r>
            <a:r>
              <a:rPr lang="en"/>
              <a:t> regression, we started with a simple model with L1 regularization and some weather features are selected based on the joined dataset. We have then trained over for fold 1 and fold 2. As seen from the graphs, the recall has dropped from 0.62 and 0.57. We then did some tuning for the model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f3df3af0a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f3df3af0a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model tuning, we have done some column filtering such as filtering out the binomial columns, and also done some log transformation. However, we found </a:t>
            </a:r>
            <a:r>
              <a:rPr lang="en"/>
              <a:t>log</a:t>
            </a:r>
            <a:r>
              <a:rPr lang="en"/>
              <a:t> transforming some skewed columns are not helpful so we have decided to keep the columns as is. The other thing we have done is to change T our model to do L2 regularization so that it will be less impacted by outliers.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Trained over full dataset, and we see with the test data, the recall has been much better. Additionally, compared to fold 1, the ROC curve is further away from diagonal, meaning that the model has more power.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f3df3af0a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f3df3af0a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random forest, we have built a </a:t>
            </a:r>
            <a:r>
              <a:rPr lang="en"/>
              <a:t>pipeline with additional components such as stringIndexer and OneHotEncoder to transform the ORIGIN and destination. Combined with our other feature such as whether airport is the home base airport, we believe that the combination of these two feature will improve the model. We initiate the numTree to be 100.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fold 1 and fold 2, we see recall and F1 has all been lower. We continue to do some model tuning after fold 2. The reason why we do model tuning after fold 2 is because after fold 2, the dataset has span 2015 to 2016 february where our seasonality feature will come into effect. We have selected the ORIGIN and DEST feature because from EDA we have found that our airport feature such as is_base_airport_origin will be useful when combined with the airport origin and destination.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f3df3af0ab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f3df3af0ab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f3df3af0ab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f3df3af0ab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numTree we have tested 100 and 1000. We see that training on fold 2 with num tree is 1000, the training time tripled but the recall only increased in small amount. Unlike logistic regression, training random forest is more resource heavy, thus triple the training time and getting only 0.01 recall increase is not a good exchange.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f3df3af0ab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f3df3af0ab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decided to do some change on the </a:t>
            </a:r>
            <a:r>
              <a:rPr lang="en"/>
              <a:t>minimal information gain because increasing minimal information gain can prevent overfitting as </a:t>
            </a:r>
            <a:r>
              <a:rPr lang="en">
                <a:solidFill>
                  <a:schemeClr val="dk1"/>
                </a:solidFill>
              </a:rPr>
              <a:t>decisions that doesnt divide training data well might not divide unseen data well either.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What we have found is that adjusting the minInfoGain doesnt affect training and evaluation time a lot. However, increasing minInfoGain does help increase the F1. precision and recall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48ad52b6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248ad52b6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midterm we developed the following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f3df3af0ab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f3df3af0ab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decreasing the maxDepth it is also a way to prevent overfitting because we would not allow chain divisions happening. </a:t>
            </a:r>
            <a:endParaRPr/>
          </a:p>
          <a:p>
            <a:pPr indent="0" lvl="0" marL="0" rtl="0" algn="l">
              <a:spcBef>
                <a:spcPts val="0"/>
              </a:spcBef>
              <a:spcAft>
                <a:spcPts val="0"/>
              </a:spcAft>
              <a:buNone/>
            </a:pPr>
            <a:r>
              <a:rPr lang="en"/>
              <a:t>We see that increasing depth does increase training time. Although having max depth = 1 and 2 gives a higher recall. But based on our understanding of the data having 2 level might underfit the data. Thus we have decided to keep maxDepth as default value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f3df3af0ab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f3df3af0ab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our final pipeline code snippet and the recall for final data is 0.63</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f3df3af0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f3df3af0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248ad52b6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248ad52b6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248ad52b6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248ad52b6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248ad52b6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248ad52b6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planning using Deep Learning.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Weighted Ensembling</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248ad52b63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248ad52b6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2eefdf5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2eefdf5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now,we all know that flight delays are 33B addressable problem and the goal of the project is to predict if a flight will be delayed two hours before the departure time. From the data, we can see that we are dealing with an imbalanced classification problem and one class,in our case,on time flights represent majority of the data points.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metrics like recall and precision are good metrics to understand the usefulness of our models. We focused on optimizing the recall for our models,while also making sure presion does not suffer. </a:t>
            </a:r>
            <a:br>
              <a:rPr lang="en"/>
            </a:br>
            <a:endParaRPr/>
          </a:p>
          <a:p>
            <a:pPr indent="0" lvl="0" marL="0" rtl="0" algn="l">
              <a:spcBef>
                <a:spcPts val="0"/>
              </a:spcBef>
              <a:spcAft>
                <a:spcPts val="0"/>
              </a:spcAft>
              <a:buNone/>
            </a:pPr>
            <a:r>
              <a:rPr lang="en"/>
              <a:t>The outcome as you would see is an ensemble model with majority voting approach which will be explained later in the presentation.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21cf4c5d6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21cf4c5d6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our </a:t>
            </a:r>
            <a:r>
              <a:rPr lang="en"/>
              <a:t>midterms, we did a  deeper dive on EDA and got these interesting findings.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1cf4c5d6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1cf4c5d6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the weather data too we did a deeper dive, and </a:t>
            </a:r>
            <a:r>
              <a:rPr lang="en"/>
              <a:t>figured out some nuances that we had not considered earlier. We focused on certain features mentioned in the slide and figured that those are composite features. We separated them, and removed all the missing values from these features. We also kept only values that are of high quality.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21cf4c5d6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21cf4c5d6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a:t>
            </a:r>
            <a:r>
              <a:rPr lang="en"/>
              <a:t>midterm we developed the following features using external data about a airlines’ home base. We added features to understand if the airlines was national or regional. Inspired by mid term presentations of other teams,we added seasonlity features.</a:t>
            </a:r>
            <a:endParaRPr/>
          </a:p>
          <a:p>
            <a:pPr indent="0" lvl="0" marL="0" rtl="0" algn="l">
              <a:spcBef>
                <a:spcPts val="0"/>
              </a:spcBef>
              <a:spcAft>
                <a:spcPts val="0"/>
              </a:spcAft>
              <a:buNone/>
            </a:pPr>
            <a:r>
              <a:t/>
            </a:r>
            <a:endParaRPr/>
          </a:p>
          <a:p>
            <a:pPr indent="-228600" lvl="0" marL="723900" rtl="0" algn="l">
              <a:lnSpc>
                <a:spcPct val="115000"/>
              </a:lnSpc>
              <a:spcBef>
                <a:spcPts val="0"/>
              </a:spcBef>
              <a:spcAft>
                <a:spcPts val="0"/>
              </a:spcAft>
              <a:buClr>
                <a:srgbClr val="1D1C1D"/>
              </a:buClr>
              <a:buSzPts val="1150"/>
              <a:buNone/>
            </a:pPr>
            <a:r>
              <a:rPr lang="en" sz="1150">
                <a:solidFill>
                  <a:srgbClr val="1D1C1D"/>
                </a:solidFill>
                <a:highlight>
                  <a:srgbClr val="F8F8F8"/>
                </a:highlight>
              </a:rPr>
              <a:t>9.6% of all the departing airport are at corresponding home base airport</a:t>
            </a:r>
            <a:endParaRPr sz="1150">
              <a:solidFill>
                <a:srgbClr val="1D1C1D"/>
              </a:solidFill>
              <a:highlight>
                <a:srgbClr val="F8F8F8"/>
              </a:highlight>
            </a:endParaRPr>
          </a:p>
          <a:p>
            <a:pPr indent="-228600" lvl="0" marL="723900" rtl="0" algn="l">
              <a:lnSpc>
                <a:spcPct val="115000"/>
              </a:lnSpc>
              <a:spcBef>
                <a:spcPts val="0"/>
              </a:spcBef>
              <a:spcAft>
                <a:spcPts val="0"/>
              </a:spcAft>
              <a:buClr>
                <a:srgbClr val="1D1C1D"/>
              </a:buClr>
              <a:buSzPts val="1150"/>
              <a:buNone/>
            </a:pPr>
            <a:r>
              <a:rPr lang="en" sz="1150">
                <a:solidFill>
                  <a:srgbClr val="1D1C1D"/>
                </a:solidFill>
                <a:highlight>
                  <a:srgbClr val="F8F8F8"/>
                </a:highlight>
              </a:rPr>
              <a:t>17.2% of regional flights are delayed, 18.4% major airlines are delayed</a:t>
            </a:r>
            <a:endParaRPr sz="1150">
              <a:solidFill>
                <a:srgbClr val="1D1C1D"/>
              </a:solidFill>
              <a:highlight>
                <a:srgbClr val="F8F8F8"/>
              </a:highlight>
            </a:endParaRPr>
          </a:p>
          <a:p>
            <a:pPr indent="-228600" lvl="0" marL="723900" rtl="0" algn="l">
              <a:lnSpc>
                <a:spcPct val="115000"/>
              </a:lnSpc>
              <a:spcBef>
                <a:spcPts val="0"/>
              </a:spcBef>
              <a:spcAft>
                <a:spcPts val="0"/>
              </a:spcAft>
              <a:buClr>
                <a:srgbClr val="1D1C1D"/>
              </a:buClr>
              <a:buSzPts val="1150"/>
              <a:buNone/>
            </a:pPr>
            <a:r>
              <a:rPr lang="en" sz="1150">
                <a:solidFill>
                  <a:srgbClr val="1D1C1D"/>
                </a:solidFill>
                <a:highlight>
                  <a:srgbClr val="F8F8F8"/>
                </a:highlight>
              </a:rPr>
              <a:t>18.2% delay is on weekend, 18.2 is on weekdays</a:t>
            </a:r>
            <a:endParaRPr sz="1150">
              <a:solidFill>
                <a:srgbClr val="1D1C1D"/>
              </a:solidFill>
              <a:highlight>
                <a:srgbClr val="F8F8F8"/>
              </a:highlight>
            </a:endParaRPr>
          </a:p>
          <a:p>
            <a:pPr indent="-228600" lvl="0" marL="723900" rtl="0" algn="l">
              <a:lnSpc>
                <a:spcPct val="115000"/>
              </a:lnSpc>
              <a:spcBef>
                <a:spcPts val="0"/>
              </a:spcBef>
              <a:spcAft>
                <a:spcPts val="0"/>
              </a:spcAft>
              <a:buClr>
                <a:srgbClr val="1D1C1D"/>
              </a:buClr>
              <a:buSzPts val="1150"/>
              <a:buNone/>
            </a:pPr>
            <a:r>
              <a:rPr lang="en" sz="1150">
                <a:solidFill>
                  <a:srgbClr val="1D1C1D"/>
                </a:solidFill>
                <a:highlight>
                  <a:srgbClr val="F8F8F8"/>
                </a:highlight>
              </a:rPr>
              <a:t>16.4% travel are on holiday</a:t>
            </a:r>
            <a:endParaRPr sz="1150">
              <a:solidFill>
                <a:srgbClr val="1D1C1D"/>
              </a:solidFill>
              <a:highlight>
                <a:srgbClr val="F8F8F8"/>
              </a:highlight>
            </a:endParaRPr>
          </a:p>
          <a:p>
            <a:pPr indent="-228600" lvl="0" marL="723900" rtl="0" algn="l">
              <a:lnSpc>
                <a:spcPct val="115000"/>
              </a:lnSpc>
              <a:spcBef>
                <a:spcPts val="0"/>
              </a:spcBef>
              <a:spcAft>
                <a:spcPts val="0"/>
              </a:spcAft>
              <a:buClr>
                <a:srgbClr val="1D1C1D"/>
              </a:buClr>
              <a:buSzPts val="1150"/>
              <a:buNone/>
            </a:pPr>
            <a:r>
              <a:rPr lang="en" sz="1150">
                <a:solidFill>
                  <a:srgbClr val="1D1C1D"/>
                </a:solidFill>
                <a:highlight>
                  <a:srgbClr val="F8F8F8"/>
                </a:highlight>
              </a:rPr>
              <a:t> 17.3% delays are on holidays, 18.3% delay are not on holidays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22f0ef852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22f0ef852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723900" rtl="0" algn="l">
              <a:lnSpc>
                <a:spcPct val="115000"/>
              </a:lnSpc>
              <a:spcBef>
                <a:spcPts val="0"/>
              </a:spcBef>
              <a:spcAft>
                <a:spcPts val="0"/>
              </a:spcAft>
              <a:buClr>
                <a:srgbClr val="1D1C1D"/>
              </a:buClr>
              <a:buSzPts val="1150"/>
              <a:buNone/>
            </a:pPr>
            <a:r>
              <a:rPr lang="en"/>
              <a:t>To utilize the information about flight delays from an airport </a:t>
            </a:r>
            <a:r>
              <a:rPr lang="en"/>
              <a:t>prior</a:t>
            </a:r>
            <a:r>
              <a:rPr lang="en"/>
              <a:t> to our prediction, we created a feature called “Flights_Delayed”. The approach in layman terms is as depicted on the </a:t>
            </a:r>
            <a:r>
              <a:rPr lang="en"/>
              <a:t>slides.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247b9526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247b9526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723900" rtl="0" algn="l">
              <a:lnSpc>
                <a:spcPct val="115000"/>
              </a:lnSpc>
              <a:spcBef>
                <a:spcPts val="0"/>
              </a:spcBef>
              <a:spcAft>
                <a:spcPts val="0"/>
              </a:spcAft>
              <a:buClr>
                <a:srgbClr val="1D1C1D"/>
              </a:buClr>
              <a:buSzPts val="1150"/>
              <a:buNone/>
            </a:pPr>
            <a:r>
              <a:t/>
            </a:r>
            <a:endParaRPr sz="1150">
              <a:solidFill>
                <a:srgbClr val="1D1C1D"/>
              </a:solidFill>
              <a:highlight>
                <a:srgbClr val="F8F8F8"/>
              </a:highlight>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b1e78700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11b1e787000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s://datahub.io/core/airport-cod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21.png"/><Relationship Id="rId7"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25"/>
          <p:cNvSpPr/>
          <p:nvPr/>
        </p:nvSpPr>
        <p:spPr>
          <a:xfrm>
            <a:off x="0" y="1"/>
            <a:ext cx="9144000" cy="5143498"/>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0" name="Google Shape;130;p25"/>
          <p:cNvSpPr txBox="1"/>
          <p:nvPr>
            <p:ph type="ctrTitle"/>
          </p:nvPr>
        </p:nvSpPr>
        <p:spPr>
          <a:xfrm>
            <a:off x="6086475" y="367125"/>
            <a:ext cx="2714700" cy="12417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Calibri"/>
              <a:buNone/>
            </a:pPr>
            <a:r>
              <a:rPr lang="en" sz="3000"/>
              <a:t>Project METIS</a:t>
            </a:r>
            <a:endParaRPr sz="3000"/>
          </a:p>
          <a:p>
            <a:pPr indent="0" lvl="0" marL="0" rtl="0" algn="l">
              <a:lnSpc>
                <a:spcPct val="90000"/>
              </a:lnSpc>
              <a:spcBef>
                <a:spcPts val="0"/>
              </a:spcBef>
              <a:spcAft>
                <a:spcPts val="0"/>
              </a:spcAft>
              <a:buClr>
                <a:schemeClr val="dk1"/>
              </a:buClr>
              <a:buSzPct val="100000"/>
              <a:buFont typeface="Calibri"/>
              <a:buNone/>
            </a:pPr>
            <a:r>
              <a:rPr lang="en" sz="3000"/>
              <a:t>Final Presentation</a:t>
            </a:r>
            <a:endParaRPr sz="3000"/>
          </a:p>
        </p:txBody>
      </p:sp>
      <p:pic>
        <p:nvPicPr>
          <p:cNvPr descr="A black and white drawing of a cross&#10;&#10;Description automatically generated with low confidence" id="131" name="Google Shape;131;p25"/>
          <p:cNvPicPr preferRelativeResize="0"/>
          <p:nvPr/>
        </p:nvPicPr>
        <p:blipFill rotWithShape="1">
          <a:blip r:embed="rId3">
            <a:alphaModFix/>
          </a:blip>
          <a:srcRect b="-1" l="15469" r="0" t="0"/>
          <a:stretch/>
        </p:blipFill>
        <p:spPr>
          <a:xfrm>
            <a:off x="15" y="323"/>
            <a:ext cx="6086460" cy="4806233"/>
          </a:xfrm>
          <a:prstGeom prst="rect">
            <a:avLst/>
          </a:prstGeom>
          <a:noFill/>
          <a:ln>
            <a:noFill/>
          </a:ln>
        </p:spPr>
      </p:pic>
      <p:sp>
        <p:nvSpPr>
          <p:cNvPr id="132" name="Google Shape;132;p25"/>
          <p:cNvSpPr txBox="1"/>
          <p:nvPr>
            <p:ph idx="1" type="subTitle"/>
          </p:nvPr>
        </p:nvSpPr>
        <p:spPr>
          <a:xfrm>
            <a:off x="6482395" y="1813806"/>
            <a:ext cx="2207110" cy="2655199"/>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1500"/>
              <a:buNone/>
            </a:pPr>
            <a:r>
              <a:rPr b="1" lang="en" sz="1500"/>
              <a:t>Team 16 </a:t>
            </a:r>
            <a:endParaRPr/>
          </a:p>
          <a:p>
            <a:pPr indent="-260350" lvl="1" marL="431800" rtl="0" algn="l">
              <a:lnSpc>
                <a:spcPct val="90000"/>
              </a:lnSpc>
              <a:spcBef>
                <a:spcPts val="400"/>
              </a:spcBef>
              <a:spcAft>
                <a:spcPts val="0"/>
              </a:spcAft>
              <a:buClr>
                <a:schemeClr val="dk1"/>
              </a:buClr>
              <a:buSzPts val="1500"/>
              <a:buFont typeface="Noto Sans Symbols"/>
              <a:buChar char="⮚"/>
            </a:pPr>
            <a:r>
              <a:rPr lang="en"/>
              <a:t>Leena Bhai</a:t>
            </a:r>
            <a:endParaRPr/>
          </a:p>
          <a:p>
            <a:pPr indent="-260350" lvl="1" marL="431800" rtl="0" algn="l">
              <a:lnSpc>
                <a:spcPct val="90000"/>
              </a:lnSpc>
              <a:spcBef>
                <a:spcPts val="400"/>
              </a:spcBef>
              <a:spcAft>
                <a:spcPts val="0"/>
              </a:spcAft>
              <a:buClr>
                <a:schemeClr val="dk1"/>
              </a:buClr>
              <a:buSzPts val="1500"/>
              <a:buFont typeface="Noto Sans Symbols"/>
              <a:buChar char="⮚"/>
            </a:pPr>
            <a:r>
              <a:rPr lang="en"/>
              <a:t>Shannie Cheng</a:t>
            </a:r>
            <a:endParaRPr/>
          </a:p>
          <a:p>
            <a:pPr indent="-260350" lvl="1" marL="431800" rtl="0" algn="l">
              <a:lnSpc>
                <a:spcPct val="90000"/>
              </a:lnSpc>
              <a:spcBef>
                <a:spcPts val="400"/>
              </a:spcBef>
              <a:spcAft>
                <a:spcPts val="0"/>
              </a:spcAft>
              <a:buClr>
                <a:schemeClr val="dk1"/>
              </a:buClr>
              <a:buSzPts val="1500"/>
              <a:buFont typeface="Noto Sans Symbols"/>
              <a:buChar char="⮚"/>
            </a:pPr>
            <a:r>
              <a:rPr lang="en"/>
              <a:t>Pavan Emani</a:t>
            </a:r>
            <a:endParaRPr/>
          </a:p>
          <a:p>
            <a:pPr indent="-260350" lvl="1" marL="431800" rtl="0" algn="l">
              <a:lnSpc>
                <a:spcPct val="90000"/>
              </a:lnSpc>
              <a:spcBef>
                <a:spcPts val="400"/>
              </a:spcBef>
              <a:spcAft>
                <a:spcPts val="0"/>
              </a:spcAft>
              <a:buClr>
                <a:schemeClr val="dk1"/>
              </a:buClr>
              <a:buSzPts val="1500"/>
              <a:buFont typeface="Noto Sans Symbols"/>
              <a:buChar char="⮚"/>
            </a:pPr>
            <a:r>
              <a:rPr lang="en"/>
              <a:t>Satheesh Joseph</a:t>
            </a:r>
            <a:endParaRPr/>
          </a:p>
          <a:p>
            <a:pPr indent="0" lvl="0" marL="0" rtl="0" algn="l">
              <a:lnSpc>
                <a:spcPct val="90000"/>
              </a:lnSpc>
              <a:spcBef>
                <a:spcPts val="800"/>
              </a:spcBef>
              <a:spcAft>
                <a:spcPts val="0"/>
              </a:spcAft>
              <a:buClr>
                <a:schemeClr val="dk1"/>
              </a:buClr>
              <a:buSzPts val="1200"/>
              <a:buNone/>
            </a:pPr>
            <a:r>
              <a:rPr b="1" lang="en" sz="1200"/>
              <a:t>Metis</a:t>
            </a:r>
            <a:r>
              <a:rPr lang="en" sz="1200"/>
              <a:t> ~ Titan-goddess of </a:t>
            </a:r>
            <a:r>
              <a:rPr b="1" lang="en" sz="1200"/>
              <a:t>planning</a:t>
            </a:r>
            <a:r>
              <a:rPr lang="en" sz="1200"/>
              <a:t>, wisdom and good counsel</a:t>
            </a:r>
            <a:endParaRPr b="0" sz="1200"/>
          </a:p>
        </p:txBody>
      </p:sp>
      <p:sp>
        <p:nvSpPr>
          <p:cNvPr id="133" name="Google Shape;133;p25"/>
          <p:cNvSpPr/>
          <p:nvPr/>
        </p:nvSpPr>
        <p:spPr>
          <a:xfrm flipH="1">
            <a:off x="-1" y="4806556"/>
            <a:ext cx="9143999" cy="342901"/>
          </a:xfrm>
          <a:prstGeom prst="rect">
            <a:avLst/>
          </a:prstGeom>
          <a:gradFill>
            <a:gsLst>
              <a:gs pos="0">
                <a:srgbClr val="000000">
                  <a:alpha val="95686"/>
                </a:srgbClr>
              </a:gs>
              <a:gs pos="34000">
                <a:srgbClr val="000000">
                  <a:alpha val="95686"/>
                </a:srgbClr>
              </a:gs>
              <a:gs pos="100000">
                <a:schemeClr val="accent1"/>
              </a:gs>
            </a:gsLst>
            <a:lin ang="84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4" name="Google Shape;134;p25"/>
          <p:cNvSpPr/>
          <p:nvPr/>
        </p:nvSpPr>
        <p:spPr>
          <a:xfrm flipH="1">
            <a:off x="-3" y="4806557"/>
            <a:ext cx="6086475" cy="336943"/>
          </a:xfrm>
          <a:prstGeom prst="rect">
            <a:avLst/>
          </a:prstGeom>
          <a:gradFill>
            <a:gsLst>
              <a:gs pos="0">
                <a:srgbClr val="2F5496">
                  <a:alpha val="58823"/>
                </a:srgbClr>
              </a:gs>
              <a:gs pos="28000">
                <a:srgbClr val="2F5496">
                  <a:alpha val="58823"/>
                </a:srgbClr>
              </a:gs>
              <a:gs pos="100000">
                <a:srgbClr val="000000">
                  <a:alpha val="69803"/>
                </a:srgbClr>
              </a:gs>
            </a:gsLst>
            <a:lin ang="114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4"/>
          <p:cNvSpPr txBox="1"/>
          <p:nvPr>
            <p:ph type="title"/>
          </p:nvPr>
        </p:nvSpPr>
        <p:spPr>
          <a:xfrm>
            <a:off x="100825" y="-70231"/>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Join Optimization</a:t>
            </a:r>
            <a:endParaRPr/>
          </a:p>
        </p:txBody>
      </p:sp>
      <p:graphicFrame>
        <p:nvGraphicFramePr>
          <p:cNvPr id="199" name="Google Shape;199;p34"/>
          <p:cNvGraphicFramePr/>
          <p:nvPr/>
        </p:nvGraphicFramePr>
        <p:xfrm>
          <a:off x="224100" y="1002425"/>
          <a:ext cx="3000000" cy="3000000"/>
        </p:xfrm>
        <a:graphic>
          <a:graphicData uri="http://schemas.openxmlformats.org/drawingml/2006/table">
            <a:tbl>
              <a:tblPr>
                <a:noFill/>
                <a:tableStyleId>{2F15C4A6-FEF2-49DC-972A-97A2B8401F98}</a:tableStyleId>
              </a:tblPr>
              <a:tblGrid>
                <a:gridCol w="4395525"/>
                <a:gridCol w="4395525"/>
              </a:tblGrid>
              <a:tr h="396200">
                <a:tc>
                  <a:txBody>
                    <a:bodyPr/>
                    <a:lstStyle/>
                    <a:p>
                      <a:pPr indent="0" lvl="0" marL="0" rtl="0" algn="l">
                        <a:spcBef>
                          <a:spcPts val="0"/>
                        </a:spcBef>
                        <a:spcAft>
                          <a:spcPts val="0"/>
                        </a:spcAft>
                        <a:buNone/>
                      </a:pPr>
                      <a:r>
                        <a:rPr b="1" lang="en">
                          <a:latin typeface="Calibri"/>
                          <a:ea typeface="Calibri"/>
                          <a:cs typeface="Calibri"/>
                          <a:sym typeface="Calibri"/>
                        </a:rPr>
                        <a:t>Issue</a:t>
                      </a:r>
                      <a:endParaRPr b="1">
                        <a:latin typeface="Calibri"/>
                        <a:ea typeface="Calibri"/>
                        <a:cs typeface="Calibri"/>
                        <a:sym typeface="Calibri"/>
                      </a:endParaRPr>
                    </a:p>
                  </a:txBody>
                  <a:tcPr marT="91425" marB="91425" marR="91425" marL="91425">
                    <a:solidFill>
                      <a:srgbClr val="A4C2F4"/>
                    </a:solidFill>
                  </a:tcPr>
                </a:tc>
                <a:tc>
                  <a:txBody>
                    <a:bodyPr/>
                    <a:lstStyle/>
                    <a:p>
                      <a:pPr indent="0" lvl="0" marL="0" rtl="0" algn="l">
                        <a:spcBef>
                          <a:spcPts val="0"/>
                        </a:spcBef>
                        <a:spcAft>
                          <a:spcPts val="0"/>
                        </a:spcAft>
                        <a:buNone/>
                      </a:pPr>
                      <a:r>
                        <a:rPr b="1" lang="en">
                          <a:latin typeface="Calibri"/>
                          <a:ea typeface="Calibri"/>
                          <a:cs typeface="Calibri"/>
                          <a:sym typeface="Calibri"/>
                        </a:rPr>
                        <a:t>Mitigation</a:t>
                      </a:r>
                      <a:endParaRPr b="1">
                        <a:latin typeface="Calibri"/>
                        <a:ea typeface="Calibri"/>
                        <a:cs typeface="Calibri"/>
                        <a:sym typeface="Calibri"/>
                      </a:endParaRPr>
                    </a:p>
                  </a:txBody>
                  <a:tcPr marT="91425" marB="91425" marR="91425" marL="91425">
                    <a:solidFill>
                      <a:srgbClr val="A4C2F4"/>
                    </a:solidFill>
                  </a:tcPr>
                </a:tc>
              </a:tr>
              <a:tr h="407875">
                <a:tc>
                  <a:txBody>
                    <a:bodyPr/>
                    <a:lstStyle/>
                    <a:p>
                      <a:pPr indent="0" lvl="0" marL="0" rtl="0" algn="l">
                        <a:spcBef>
                          <a:spcPts val="0"/>
                        </a:spcBef>
                        <a:spcAft>
                          <a:spcPts val="0"/>
                        </a:spcAft>
                        <a:buNone/>
                      </a:pPr>
                      <a:r>
                        <a:rPr lang="en">
                          <a:latin typeface="Calibri"/>
                          <a:ea typeface="Calibri"/>
                          <a:cs typeface="Calibri"/>
                          <a:sym typeface="Calibri"/>
                        </a:rPr>
                        <a:t>Data Quality issues in IATA codes in Stations dataset</a:t>
                      </a:r>
                      <a:endParaRPr>
                        <a:latin typeface="Calibri"/>
                        <a:ea typeface="Calibri"/>
                        <a:cs typeface="Calibri"/>
                        <a:sym typeface="Calibri"/>
                      </a:endParaRPr>
                    </a:p>
                  </a:txBody>
                  <a:tcPr marT="91425" marB="91425" marR="91425" marL="91425"/>
                </a:tc>
                <a:tc>
                  <a:txBody>
                    <a:bodyPr/>
                    <a:lstStyle/>
                    <a:p>
                      <a:pPr indent="-317500" lvl="0" marL="457200" rtl="0" algn="l">
                        <a:spcBef>
                          <a:spcPts val="0"/>
                        </a:spcBef>
                        <a:spcAft>
                          <a:spcPts val="0"/>
                        </a:spcAft>
                        <a:buSzPts val="1400"/>
                        <a:buFont typeface="Calibri"/>
                        <a:buChar char="-"/>
                      </a:pPr>
                      <a:r>
                        <a:rPr lang="en">
                          <a:latin typeface="Calibri"/>
                          <a:ea typeface="Calibri"/>
                          <a:cs typeface="Calibri"/>
                          <a:sym typeface="Calibri"/>
                        </a:rPr>
                        <a:t>Used an </a:t>
                      </a:r>
                      <a:r>
                        <a:rPr b="1" lang="en">
                          <a:latin typeface="Calibri"/>
                          <a:ea typeface="Calibri"/>
                          <a:cs typeface="Calibri"/>
                          <a:sym typeface="Calibri"/>
                        </a:rPr>
                        <a:t>IATA lookup file</a:t>
                      </a:r>
                      <a:r>
                        <a:rPr lang="en">
                          <a:latin typeface="Calibri"/>
                          <a:ea typeface="Calibri"/>
                          <a:cs typeface="Calibri"/>
                          <a:sym typeface="Calibri"/>
                        </a:rPr>
                        <a:t> from </a:t>
                      </a:r>
                      <a:r>
                        <a:rPr lang="en" u="sng">
                          <a:solidFill>
                            <a:schemeClr val="hlink"/>
                          </a:solidFill>
                          <a:latin typeface="Calibri"/>
                          <a:ea typeface="Calibri"/>
                          <a:cs typeface="Calibri"/>
                          <a:sym typeface="Calibri"/>
                          <a:hlinkClick r:id="rId3"/>
                        </a:rPr>
                        <a:t>datahub.io </a:t>
                      </a:r>
                      <a:endParaRPr>
                        <a:latin typeface="Calibri"/>
                        <a:ea typeface="Calibri"/>
                        <a:cs typeface="Calibri"/>
                        <a:sym typeface="Calibri"/>
                      </a:endParaRPr>
                    </a:p>
                  </a:txBody>
                  <a:tcPr marT="91425" marB="91425" marR="91425" marL="91425"/>
                </a:tc>
              </a:tr>
              <a:tr h="598800">
                <a:tc>
                  <a:txBody>
                    <a:bodyPr/>
                    <a:lstStyle/>
                    <a:p>
                      <a:pPr indent="0" lvl="0" marL="0" rtl="0" algn="l">
                        <a:spcBef>
                          <a:spcPts val="0"/>
                        </a:spcBef>
                        <a:spcAft>
                          <a:spcPts val="0"/>
                        </a:spcAft>
                        <a:buNone/>
                      </a:pPr>
                      <a:r>
                        <a:rPr lang="en">
                          <a:latin typeface="Calibri"/>
                          <a:ea typeface="Calibri"/>
                          <a:cs typeface="Calibri"/>
                          <a:sym typeface="Calibri"/>
                        </a:rPr>
                        <a:t>Join between Airlines and Stations data was slower</a:t>
                      </a:r>
                      <a:endParaRPr>
                        <a:latin typeface="Calibri"/>
                        <a:ea typeface="Calibri"/>
                        <a:cs typeface="Calibri"/>
                        <a:sym typeface="Calibri"/>
                      </a:endParaRPr>
                    </a:p>
                  </a:txBody>
                  <a:tcPr marT="91425" marB="91425" marR="91425" marL="91425"/>
                </a:tc>
                <a:tc>
                  <a:txBody>
                    <a:bodyPr/>
                    <a:lstStyle/>
                    <a:p>
                      <a:pPr indent="-317500" lvl="0" marL="457200" rtl="0" algn="l">
                        <a:spcBef>
                          <a:spcPts val="0"/>
                        </a:spcBef>
                        <a:spcAft>
                          <a:spcPts val="0"/>
                        </a:spcAft>
                        <a:buSzPts val="1400"/>
                        <a:buFont typeface="Calibri"/>
                        <a:buChar char="-"/>
                      </a:pPr>
                      <a:r>
                        <a:rPr lang="en">
                          <a:latin typeface="Calibri"/>
                          <a:ea typeface="Calibri"/>
                          <a:cs typeface="Calibri"/>
                          <a:sym typeface="Calibri"/>
                        </a:rPr>
                        <a:t>Improved join performance by </a:t>
                      </a:r>
                      <a:r>
                        <a:rPr b="1" lang="en">
                          <a:latin typeface="Calibri"/>
                          <a:ea typeface="Calibri"/>
                          <a:cs typeface="Calibri"/>
                          <a:sym typeface="Calibri"/>
                        </a:rPr>
                        <a:t>only getting stations for unique airports</a:t>
                      </a:r>
                      <a:r>
                        <a:rPr lang="en">
                          <a:latin typeface="Calibri"/>
                          <a:ea typeface="Calibri"/>
                          <a:cs typeface="Calibri"/>
                          <a:sym typeface="Calibri"/>
                        </a:rPr>
                        <a:t> in Airlines dataset.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b="1" lang="en">
                          <a:latin typeface="Calibri"/>
                          <a:ea typeface="Calibri"/>
                          <a:cs typeface="Calibri"/>
                          <a:sym typeface="Calibri"/>
                        </a:rPr>
                        <a:t>Ranked</a:t>
                      </a:r>
                      <a:r>
                        <a:rPr b="1" lang="en">
                          <a:latin typeface="Calibri"/>
                          <a:ea typeface="Calibri"/>
                          <a:cs typeface="Calibri"/>
                          <a:sym typeface="Calibri"/>
                        </a:rPr>
                        <a:t> stations</a:t>
                      </a:r>
                      <a:r>
                        <a:rPr lang="en">
                          <a:latin typeface="Calibri"/>
                          <a:ea typeface="Calibri"/>
                          <a:cs typeface="Calibri"/>
                          <a:sym typeface="Calibri"/>
                        </a:rPr>
                        <a:t> by </a:t>
                      </a:r>
                      <a:r>
                        <a:rPr b="1" lang="en">
                          <a:latin typeface="Calibri"/>
                          <a:ea typeface="Calibri"/>
                          <a:cs typeface="Calibri"/>
                          <a:sym typeface="Calibri"/>
                        </a:rPr>
                        <a:t>distance_to_neighbor</a:t>
                      </a:r>
                      <a:endParaRPr b="1">
                        <a:latin typeface="Calibri"/>
                        <a:ea typeface="Calibri"/>
                        <a:cs typeface="Calibri"/>
                        <a:sym typeface="Calibri"/>
                      </a:endParaRPr>
                    </a:p>
                  </a:txBody>
                  <a:tcPr marT="91425" marB="91425" marR="91425" marL="91425"/>
                </a:tc>
              </a:tr>
              <a:tr h="1003125">
                <a:tc>
                  <a:txBody>
                    <a:bodyPr/>
                    <a:lstStyle/>
                    <a:p>
                      <a:pPr indent="0" lvl="0" marL="0" rtl="0" algn="l">
                        <a:spcBef>
                          <a:spcPts val="0"/>
                        </a:spcBef>
                        <a:spcAft>
                          <a:spcPts val="0"/>
                        </a:spcAft>
                        <a:buNone/>
                      </a:pPr>
                      <a:r>
                        <a:rPr lang="en">
                          <a:latin typeface="Calibri"/>
                          <a:ea typeface="Calibri"/>
                          <a:cs typeface="Calibri"/>
                          <a:sym typeface="Calibri"/>
                        </a:rPr>
                        <a:t>Join between Airlines and Weather data was slower</a:t>
                      </a:r>
                      <a:endParaRPr>
                        <a:latin typeface="Calibri"/>
                        <a:ea typeface="Calibri"/>
                        <a:cs typeface="Calibri"/>
                        <a:sym typeface="Calibri"/>
                      </a:endParaRPr>
                    </a:p>
                  </a:txBody>
                  <a:tcPr marT="91425" marB="91425" marR="91425" marL="91425"/>
                </a:tc>
                <a:tc>
                  <a:txBody>
                    <a:bodyPr/>
                    <a:lstStyle/>
                    <a:p>
                      <a:pPr indent="-317500" lvl="0" marL="457200" rtl="0" algn="l">
                        <a:spcBef>
                          <a:spcPts val="0"/>
                        </a:spcBef>
                        <a:spcAft>
                          <a:spcPts val="0"/>
                        </a:spcAft>
                        <a:buSzPts val="1400"/>
                        <a:buFont typeface="Calibri"/>
                        <a:buChar char="-"/>
                      </a:pPr>
                      <a:r>
                        <a:rPr b="1" lang="en">
                          <a:latin typeface="Calibri"/>
                          <a:ea typeface="Calibri"/>
                          <a:cs typeface="Calibri"/>
                          <a:sym typeface="Calibri"/>
                        </a:rPr>
                        <a:t>Denormalized Weather table</a:t>
                      </a:r>
                      <a:r>
                        <a:rPr lang="en">
                          <a:latin typeface="Calibri"/>
                          <a:ea typeface="Calibri"/>
                          <a:cs typeface="Calibri"/>
                          <a:sym typeface="Calibri"/>
                        </a:rPr>
                        <a:t> by Station and Date and used </a:t>
                      </a:r>
                      <a:r>
                        <a:rPr b="1" lang="en">
                          <a:latin typeface="Calibri"/>
                          <a:ea typeface="Calibri"/>
                          <a:cs typeface="Calibri"/>
                          <a:sym typeface="Calibri"/>
                        </a:rPr>
                        <a:t>collect_set</a:t>
                      </a:r>
                      <a:r>
                        <a:rPr lang="en">
                          <a:latin typeface="Calibri"/>
                          <a:ea typeface="Calibri"/>
                          <a:cs typeface="Calibri"/>
                          <a:sym typeface="Calibri"/>
                        </a:rPr>
                        <a:t> to generate list of all weather reports per day to join to Airlines. Cached this dataframe to speed up join time</a:t>
                      </a:r>
                      <a:endParaRPr>
                        <a:latin typeface="Calibri"/>
                        <a:ea typeface="Calibri"/>
                        <a:cs typeface="Calibri"/>
                        <a:sym typeface="Calibri"/>
                      </a:endParaRPr>
                    </a:p>
                  </a:txBody>
                  <a:tcPr marT="91425" marB="91425" marR="91425" marL="91425"/>
                </a:tc>
              </a:tr>
              <a:tr h="678150">
                <a:tc>
                  <a:txBody>
                    <a:bodyPr/>
                    <a:lstStyle/>
                    <a:p>
                      <a:pPr indent="0" lvl="0" marL="0" rtl="0" algn="l">
                        <a:spcBef>
                          <a:spcPts val="0"/>
                        </a:spcBef>
                        <a:spcAft>
                          <a:spcPts val="0"/>
                        </a:spcAft>
                        <a:buNone/>
                      </a:pPr>
                      <a:r>
                        <a:rPr lang="en">
                          <a:latin typeface="Calibri"/>
                          <a:ea typeface="Calibri"/>
                          <a:cs typeface="Calibri"/>
                          <a:sym typeface="Calibri"/>
                        </a:rPr>
                        <a:t>Persisting Join results to disk</a:t>
                      </a:r>
                      <a:endParaRPr>
                        <a:latin typeface="Calibri"/>
                        <a:ea typeface="Calibri"/>
                        <a:cs typeface="Calibri"/>
                        <a:sym typeface="Calibri"/>
                      </a:endParaRPr>
                    </a:p>
                  </a:txBody>
                  <a:tcPr marT="91425" marB="91425" marR="91425" marL="91425"/>
                </a:tc>
                <a:tc>
                  <a:txBody>
                    <a:bodyPr/>
                    <a:lstStyle/>
                    <a:p>
                      <a:pPr indent="-317500" lvl="0" marL="457200" rtl="0" algn="l">
                        <a:spcBef>
                          <a:spcPts val="0"/>
                        </a:spcBef>
                        <a:spcAft>
                          <a:spcPts val="0"/>
                        </a:spcAft>
                        <a:buSzPts val="1400"/>
                        <a:buFont typeface="Calibri"/>
                        <a:buChar char="-"/>
                      </a:pPr>
                      <a:r>
                        <a:rPr lang="en">
                          <a:latin typeface="Calibri"/>
                          <a:ea typeface="Calibri"/>
                          <a:cs typeface="Calibri"/>
                          <a:sym typeface="Calibri"/>
                        </a:rPr>
                        <a:t>Used </a:t>
                      </a:r>
                      <a:r>
                        <a:rPr b="1" lang="en">
                          <a:latin typeface="Calibri"/>
                          <a:ea typeface="Calibri"/>
                          <a:cs typeface="Calibri"/>
                          <a:sym typeface="Calibri"/>
                        </a:rPr>
                        <a:t>local Databricks tables</a:t>
                      </a:r>
                      <a:r>
                        <a:rPr lang="en">
                          <a:latin typeface="Calibri"/>
                          <a:ea typeface="Calibri"/>
                          <a:cs typeface="Calibri"/>
                          <a:sym typeface="Calibri"/>
                        </a:rPr>
                        <a:t> vs writing to Blob storage</a:t>
                      </a:r>
                      <a:endParaRPr>
                        <a:latin typeface="Calibri"/>
                        <a:ea typeface="Calibri"/>
                        <a:cs typeface="Calibri"/>
                        <a:sym typeface="Calibri"/>
                      </a:endParaRPr>
                    </a:p>
                  </a:txBody>
                  <a:tcPr marT="91425" marB="91425" marR="91425" marL="91425"/>
                </a:tc>
              </a:tr>
              <a:tr h="564225">
                <a:tc>
                  <a:txBody>
                    <a:bodyPr/>
                    <a:lstStyle/>
                    <a:p>
                      <a:pPr indent="0" lvl="0" marL="0" rtl="0" algn="l">
                        <a:spcBef>
                          <a:spcPts val="0"/>
                        </a:spcBef>
                        <a:spcAft>
                          <a:spcPts val="0"/>
                        </a:spcAft>
                        <a:buNone/>
                      </a:pPr>
                      <a:r>
                        <a:rPr lang="en">
                          <a:latin typeface="Calibri"/>
                          <a:ea typeface="Calibri"/>
                          <a:cs typeface="Calibri"/>
                          <a:sym typeface="Calibri"/>
                        </a:rPr>
                        <a:t>Caching and Un Persisting Data Frames</a:t>
                      </a:r>
                      <a:endParaRPr>
                        <a:latin typeface="Calibri"/>
                        <a:ea typeface="Calibri"/>
                        <a:cs typeface="Calibri"/>
                        <a:sym typeface="Calibri"/>
                      </a:endParaRPr>
                    </a:p>
                  </a:txBody>
                  <a:tcPr marT="91425" marB="91425" marR="91425" marL="91425"/>
                </a:tc>
                <a:tc>
                  <a:txBody>
                    <a:bodyPr/>
                    <a:lstStyle/>
                    <a:p>
                      <a:pPr indent="-317500" lvl="0" marL="457200" rtl="0" algn="l">
                        <a:spcBef>
                          <a:spcPts val="0"/>
                        </a:spcBef>
                        <a:spcAft>
                          <a:spcPts val="0"/>
                        </a:spcAft>
                        <a:buSzPts val="1400"/>
                        <a:buFont typeface="Calibri"/>
                        <a:buChar char="-"/>
                      </a:pPr>
                      <a:r>
                        <a:rPr b="1" lang="en">
                          <a:latin typeface="Calibri"/>
                          <a:ea typeface="Calibri"/>
                          <a:cs typeface="Calibri"/>
                          <a:sym typeface="Calibri"/>
                        </a:rPr>
                        <a:t>Cache multiple </a:t>
                      </a:r>
                      <a:r>
                        <a:rPr b="1" lang="en">
                          <a:latin typeface="Calibri"/>
                          <a:ea typeface="Calibri"/>
                          <a:cs typeface="Calibri"/>
                          <a:sym typeface="Calibri"/>
                        </a:rPr>
                        <a:t>data frames</a:t>
                      </a:r>
                      <a:r>
                        <a:rPr lang="en">
                          <a:latin typeface="Calibri"/>
                          <a:ea typeface="Calibri"/>
                          <a:cs typeface="Calibri"/>
                          <a:sym typeface="Calibri"/>
                        </a:rPr>
                        <a:t> during the pipeline and </a:t>
                      </a:r>
                      <a:r>
                        <a:rPr b="1" lang="en">
                          <a:latin typeface="Calibri"/>
                          <a:ea typeface="Calibri"/>
                          <a:cs typeface="Calibri"/>
                          <a:sym typeface="Calibri"/>
                        </a:rPr>
                        <a:t>unpersisted them right after writing to disk</a:t>
                      </a:r>
                      <a:endParaRPr b="1">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Performance and Scalability Concerns</a:t>
            </a:r>
            <a:endParaRPr/>
          </a:p>
        </p:txBody>
      </p:sp>
      <p:sp>
        <p:nvSpPr>
          <p:cNvPr id="205" name="Google Shape;205;p35"/>
          <p:cNvSpPr txBox="1"/>
          <p:nvPr>
            <p:ph idx="1" type="body"/>
          </p:nvPr>
        </p:nvSpPr>
        <p:spPr>
          <a:xfrm>
            <a:off x="628650" y="1369219"/>
            <a:ext cx="7886700" cy="3263400"/>
          </a:xfrm>
          <a:prstGeom prst="rect">
            <a:avLst/>
          </a:prstGeom>
        </p:spPr>
        <p:txBody>
          <a:bodyPr anchorCtr="0" anchor="t" bIns="34275" lIns="68575" spcFirstLastPara="1" rIns="68575" wrap="square" tIns="34275">
            <a:normAutofit lnSpcReduction="20000"/>
          </a:bodyPr>
          <a:lstStyle/>
          <a:p>
            <a:pPr indent="-371475" lvl="0" marL="457200" rtl="0" algn="l">
              <a:lnSpc>
                <a:spcPct val="115000"/>
              </a:lnSpc>
              <a:spcBef>
                <a:spcPts val="0"/>
              </a:spcBef>
              <a:spcAft>
                <a:spcPts val="0"/>
              </a:spcAft>
              <a:buClr>
                <a:srgbClr val="1D1C1D"/>
              </a:buClr>
              <a:buSzPts val="2250"/>
              <a:buFont typeface="Arial"/>
              <a:buChar char="●"/>
            </a:pPr>
            <a:r>
              <a:rPr lang="en" sz="2250"/>
              <a:t>Caching intermediate </a:t>
            </a:r>
            <a:r>
              <a:rPr lang="en" sz="2250"/>
              <a:t>data frames</a:t>
            </a:r>
            <a:r>
              <a:rPr lang="en" sz="2250"/>
              <a:t> could cause cluster restarts. Mitigated it by un-persisting dataframes</a:t>
            </a:r>
            <a:endParaRPr sz="2250"/>
          </a:p>
          <a:p>
            <a:pPr indent="0" lvl="0" marL="457200" rtl="0" algn="l">
              <a:lnSpc>
                <a:spcPct val="115000"/>
              </a:lnSpc>
              <a:spcBef>
                <a:spcPts val="0"/>
              </a:spcBef>
              <a:spcAft>
                <a:spcPts val="0"/>
              </a:spcAft>
              <a:buNone/>
            </a:pPr>
            <a:r>
              <a:t/>
            </a:r>
            <a:endParaRPr sz="2250"/>
          </a:p>
          <a:p>
            <a:pPr indent="-371475" lvl="0" marL="457200" rtl="0" algn="l">
              <a:lnSpc>
                <a:spcPct val="115000"/>
              </a:lnSpc>
              <a:spcBef>
                <a:spcPts val="0"/>
              </a:spcBef>
              <a:spcAft>
                <a:spcPts val="0"/>
              </a:spcAft>
              <a:buSzPts val="2250"/>
              <a:buChar char="●"/>
            </a:pPr>
            <a:r>
              <a:rPr lang="en" sz="2250"/>
              <a:t>Cluster Auto-Scaling and Scale down caused changes in overall performance</a:t>
            </a:r>
            <a:endParaRPr sz="2250"/>
          </a:p>
          <a:p>
            <a:pPr indent="0" lvl="0" marL="457200" rtl="0" algn="l">
              <a:lnSpc>
                <a:spcPct val="115000"/>
              </a:lnSpc>
              <a:spcBef>
                <a:spcPts val="0"/>
              </a:spcBef>
              <a:spcAft>
                <a:spcPts val="0"/>
              </a:spcAft>
              <a:buNone/>
            </a:pPr>
            <a:r>
              <a:t/>
            </a:r>
            <a:endParaRPr sz="2250"/>
          </a:p>
          <a:p>
            <a:pPr indent="-371475" lvl="0" marL="457200" rtl="0" algn="l">
              <a:lnSpc>
                <a:spcPct val="115000"/>
              </a:lnSpc>
              <a:spcBef>
                <a:spcPts val="0"/>
              </a:spcBef>
              <a:spcAft>
                <a:spcPts val="0"/>
              </a:spcAft>
              <a:buSzPts val="2250"/>
              <a:buChar char="●"/>
            </a:pPr>
            <a:r>
              <a:rPr lang="en" sz="2250"/>
              <a:t>Expensive shuffles due to skewness in datasets</a:t>
            </a:r>
            <a:endParaRPr sz="2250"/>
          </a:p>
          <a:p>
            <a:pPr indent="0" lvl="0" marL="457200" rtl="0" algn="l">
              <a:lnSpc>
                <a:spcPct val="115000"/>
              </a:lnSpc>
              <a:spcBef>
                <a:spcPts val="0"/>
              </a:spcBef>
              <a:spcAft>
                <a:spcPts val="0"/>
              </a:spcAft>
              <a:buNone/>
            </a:pPr>
            <a:r>
              <a:t/>
            </a:r>
            <a:endParaRPr sz="2250"/>
          </a:p>
          <a:p>
            <a:pPr indent="-371475" lvl="0" marL="457200" rtl="0" algn="l">
              <a:lnSpc>
                <a:spcPct val="115000"/>
              </a:lnSpc>
              <a:spcBef>
                <a:spcPts val="0"/>
              </a:spcBef>
              <a:spcAft>
                <a:spcPts val="0"/>
              </a:spcAft>
              <a:buSzPts val="2250"/>
              <a:buChar char="●"/>
            </a:pPr>
            <a:r>
              <a:rPr lang="en" sz="2250"/>
              <a:t>Writes to blob storage are expensive due to network overhead</a:t>
            </a:r>
            <a:endParaRPr sz="225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36"/>
          <p:cNvSpPr/>
          <p:nvPr/>
        </p:nvSpPr>
        <p:spPr>
          <a:xfrm>
            <a:off x="0" y="1"/>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black and white drawing of a cross&#10;&#10;Description automatically generated with low confidence" id="211" name="Google Shape;211;p36"/>
          <p:cNvPicPr preferRelativeResize="0"/>
          <p:nvPr/>
        </p:nvPicPr>
        <p:blipFill rotWithShape="1">
          <a:blip r:embed="rId3">
            <a:alphaModFix/>
          </a:blip>
          <a:srcRect b="0" l="39028" r="0" t="0"/>
          <a:stretch/>
        </p:blipFill>
        <p:spPr>
          <a:xfrm>
            <a:off x="-2" y="848325"/>
            <a:ext cx="2667924" cy="2920727"/>
          </a:xfrm>
          <a:prstGeom prst="rect">
            <a:avLst/>
          </a:prstGeom>
          <a:noFill/>
          <a:ln>
            <a:noFill/>
          </a:ln>
        </p:spPr>
      </p:pic>
      <p:sp>
        <p:nvSpPr>
          <p:cNvPr id="212" name="Google Shape;212;p36"/>
          <p:cNvSpPr/>
          <p:nvPr/>
        </p:nvSpPr>
        <p:spPr>
          <a:xfrm flipH="1">
            <a:off x="-2" y="4806556"/>
            <a:ext cx="9144000" cy="342900"/>
          </a:xfrm>
          <a:prstGeom prst="rect">
            <a:avLst/>
          </a:prstGeom>
          <a:gradFill>
            <a:gsLst>
              <a:gs pos="0">
                <a:srgbClr val="000000">
                  <a:alpha val="95686"/>
                </a:srgbClr>
              </a:gs>
              <a:gs pos="34000">
                <a:srgbClr val="000000">
                  <a:alpha val="95686"/>
                </a:srgbClr>
              </a:gs>
              <a:gs pos="100000">
                <a:schemeClr val="accent1"/>
              </a:gs>
            </a:gsLst>
            <a:lin ang="8400134"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13" name="Google Shape;213;p36"/>
          <p:cNvSpPr/>
          <p:nvPr/>
        </p:nvSpPr>
        <p:spPr>
          <a:xfrm flipH="1">
            <a:off x="72" y="4806557"/>
            <a:ext cx="6086400" cy="336900"/>
          </a:xfrm>
          <a:prstGeom prst="rect">
            <a:avLst/>
          </a:prstGeom>
          <a:gradFill>
            <a:gsLst>
              <a:gs pos="0">
                <a:srgbClr val="2F5496">
                  <a:alpha val="58823"/>
                </a:srgbClr>
              </a:gs>
              <a:gs pos="28000">
                <a:srgbClr val="2F5496">
                  <a:alpha val="58823"/>
                </a:srgbClr>
              </a:gs>
              <a:gs pos="100000">
                <a:srgbClr val="000000">
                  <a:alpha val="69803"/>
                </a:srgbClr>
              </a:gs>
            </a:gsLst>
            <a:lin ang="1139991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14" name="Google Shape;214;p36"/>
          <p:cNvSpPr txBox="1"/>
          <p:nvPr>
            <p:ph idx="4294967295" type="title"/>
          </p:nvPr>
        </p:nvSpPr>
        <p:spPr>
          <a:xfrm>
            <a:off x="3948006" y="1577550"/>
            <a:ext cx="34719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sz="3800"/>
              <a:t>Modeling</a:t>
            </a:r>
            <a:endParaRPr sz="3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220" name="Google Shape;220;p37"/>
          <p:cNvGrpSpPr/>
          <p:nvPr/>
        </p:nvGrpSpPr>
        <p:grpSpPr>
          <a:xfrm>
            <a:off x="237707" y="85311"/>
            <a:ext cx="8356759" cy="1861601"/>
            <a:chOff x="409710" y="635715"/>
            <a:chExt cx="11142345" cy="2482135"/>
          </a:xfrm>
        </p:grpSpPr>
        <p:sp>
          <p:nvSpPr>
            <p:cNvPr id="221" name="Google Shape;221;p37"/>
            <p:cNvSpPr/>
            <p:nvPr/>
          </p:nvSpPr>
          <p:spPr>
            <a:xfrm>
              <a:off x="11223203" y="635716"/>
              <a:ext cx="328612" cy="1742360"/>
            </a:xfrm>
            <a:custGeom>
              <a:rect b="b" l="l" r="r" t="t"/>
              <a:pathLst>
                <a:path extrusionOk="0" h="1114" w="207">
                  <a:moveTo>
                    <a:pt x="207" y="987"/>
                  </a:moveTo>
                  <a:lnTo>
                    <a:pt x="0" y="1114"/>
                  </a:lnTo>
                  <a:lnTo>
                    <a:pt x="0" y="127"/>
                  </a:lnTo>
                  <a:lnTo>
                    <a:pt x="207" y="0"/>
                  </a:lnTo>
                  <a:lnTo>
                    <a:pt x="207" y="987"/>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2" name="Google Shape;222;p37"/>
            <p:cNvSpPr/>
            <p:nvPr/>
          </p:nvSpPr>
          <p:spPr>
            <a:xfrm>
              <a:off x="409710" y="1022350"/>
              <a:ext cx="709613" cy="2095500"/>
            </a:xfrm>
            <a:custGeom>
              <a:rect b="b" l="l" r="r" t="t"/>
              <a:pathLst>
                <a:path extrusionOk="0" h="1363" w="447">
                  <a:moveTo>
                    <a:pt x="447" y="1363"/>
                  </a:moveTo>
                  <a:lnTo>
                    <a:pt x="0" y="987"/>
                  </a:lnTo>
                  <a:lnTo>
                    <a:pt x="0" y="0"/>
                  </a:lnTo>
                  <a:lnTo>
                    <a:pt x="447" y="376"/>
                  </a:lnTo>
                  <a:lnTo>
                    <a:pt x="447" y="1363"/>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3" name="Google Shape;223;p37"/>
            <p:cNvSpPr/>
            <p:nvPr/>
          </p:nvSpPr>
          <p:spPr>
            <a:xfrm>
              <a:off x="409710" y="837744"/>
              <a:ext cx="403225" cy="1705431"/>
            </a:xfrm>
            <a:custGeom>
              <a:rect b="b" l="l" r="r" t="t"/>
              <a:pathLst>
                <a:path extrusionOk="0" h="1109" w="254">
                  <a:moveTo>
                    <a:pt x="254" y="987"/>
                  </a:moveTo>
                  <a:lnTo>
                    <a:pt x="0" y="1109"/>
                  </a:lnTo>
                  <a:lnTo>
                    <a:pt x="0" y="119"/>
                  </a:lnTo>
                  <a:lnTo>
                    <a:pt x="254" y="0"/>
                  </a:lnTo>
                  <a:lnTo>
                    <a:pt x="254" y="987"/>
                  </a:lnTo>
                  <a:close/>
                </a:path>
              </a:pathLst>
            </a:custGeom>
            <a:solidFill>
              <a:srgbClr val="2F549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4" name="Google Shape;224;p37"/>
            <p:cNvSpPr/>
            <p:nvPr/>
          </p:nvSpPr>
          <p:spPr>
            <a:xfrm>
              <a:off x="644660" y="640894"/>
              <a:ext cx="168275" cy="1713196"/>
            </a:xfrm>
            <a:custGeom>
              <a:rect b="b" l="l" r="r" t="t"/>
              <a:pathLst>
                <a:path extrusionOk="0" h="1114" w="106">
                  <a:moveTo>
                    <a:pt x="106" y="1114"/>
                  </a:moveTo>
                  <a:lnTo>
                    <a:pt x="0" y="1005"/>
                  </a:lnTo>
                  <a:lnTo>
                    <a:pt x="0" y="0"/>
                  </a:lnTo>
                  <a:lnTo>
                    <a:pt x="106" y="110"/>
                  </a:lnTo>
                  <a:lnTo>
                    <a:pt x="106" y="1114"/>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5" name="Google Shape;225;p37"/>
            <p:cNvSpPr/>
            <p:nvPr/>
          </p:nvSpPr>
          <p:spPr>
            <a:xfrm>
              <a:off x="644055" y="635715"/>
              <a:ext cx="10908000" cy="1541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226" name="Google Shape;226;p37"/>
          <p:cNvSpPr txBox="1"/>
          <p:nvPr>
            <p:ph type="title"/>
          </p:nvPr>
        </p:nvSpPr>
        <p:spPr>
          <a:xfrm>
            <a:off x="715885" y="178379"/>
            <a:ext cx="77298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Modeling - Data Preparation</a:t>
            </a:r>
            <a:endParaRPr/>
          </a:p>
        </p:txBody>
      </p:sp>
      <p:sp>
        <p:nvSpPr>
          <p:cNvPr id="227" name="Google Shape;227;p37"/>
          <p:cNvSpPr txBox="1"/>
          <p:nvPr/>
        </p:nvSpPr>
        <p:spPr>
          <a:xfrm>
            <a:off x="787325" y="1642225"/>
            <a:ext cx="4551300" cy="32631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alibri"/>
              <a:buChar char="●"/>
            </a:pPr>
            <a:r>
              <a:rPr lang="en" sz="2000">
                <a:latin typeface="Calibri"/>
                <a:ea typeface="Calibri"/>
                <a:cs typeface="Calibri"/>
                <a:sym typeface="Calibri"/>
              </a:rPr>
              <a:t>Train and Test Split </a:t>
            </a:r>
            <a:endParaRPr sz="2000">
              <a:latin typeface="Calibri"/>
              <a:ea typeface="Calibri"/>
              <a:cs typeface="Calibri"/>
              <a:sym typeface="Calibri"/>
            </a:endParaRPr>
          </a:p>
          <a:p>
            <a:pPr indent="-355600" lvl="1" marL="914400" rtl="0" algn="l">
              <a:spcBef>
                <a:spcPts val="0"/>
              </a:spcBef>
              <a:spcAft>
                <a:spcPts val="0"/>
              </a:spcAft>
              <a:buSzPts val="2000"/>
              <a:buFont typeface="Calibri"/>
              <a:buChar char="○"/>
            </a:pPr>
            <a:r>
              <a:rPr lang="en" sz="2000">
                <a:latin typeface="Calibri"/>
                <a:ea typeface="Calibri"/>
                <a:cs typeface="Calibri"/>
                <a:sym typeface="Calibri"/>
              </a:rPr>
              <a:t>2015-2018 Train, 2019 Test</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Cross Validation Preparation </a:t>
            </a:r>
            <a:endParaRPr sz="2000">
              <a:latin typeface="Calibri"/>
              <a:ea typeface="Calibri"/>
              <a:cs typeface="Calibri"/>
              <a:sym typeface="Calibri"/>
            </a:endParaRPr>
          </a:p>
          <a:p>
            <a:pPr indent="-355600" lvl="1" marL="914400" rtl="0" algn="l">
              <a:spcBef>
                <a:spcPts val="0"/>
              </a:spcBef>
              <a:spcAft>
                <a:spcPts val="0"/>
              </a:spcAft>
              <a:buSzPts val="2000"/>
              <a:buFont typeface="Calibri"/>
              <a:buChar char="○"/>
            </a:pPr>
            <a:r>
              <a:rPr lang="en" sz="2000">
                <a:latin typeface="Calibri"/>
                <a:ea typeface="Calibri"/>
                <a:cs typeface="Calibri"/>
                <a:sym typeface="Calibri"/>
              </a:rPr>
              <a:t>5 folds cross validation</a:t>
            </a:r>
            <a:endParaRPr sz="2000">
              <a:latin typeface="Calibri"/>
              <a:ea typeface="Calibri"/>
              <a:cs typeface="Calibri"/>
              <a:sym typeface="Calibri"/>
            </a:endParaRPr>
          </a:p>
          <a:p>
            <a:pPr indent="-355600" lvl="1" marL="914400" rtl="0" algn="l">
              <a:spcBef>
                <a:spcPts val="0"/>
              </a:spcBef>
              <a:spcAft>
                <a:spcPts val="0"/>
              </a:spcAft>
              <a:buSzPts val="2000"/>
              <a:buFont typeface="Calibri"/>
              <a:buChar char="○"/>
            </a:pPr>
            <a:r>
              <a:rPr lang="en" sz="2000">
                <a:latin typeface="Calibri"/>
                <a:ea typeface="Calibri"/>
                <a:cs typeface="Calibri"/>
                <a:sym typeface="Calibri"/>
              </a:rPr>
              <a:t>Time series split by day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Undersample</a:t>
            </a:r>
            <a:endParaRPr sz="2000">
              <a:latin typeface="Calibri"/>
              <a:ea typeface="Calibri"/>
              <a:cs typeface="Calibri"/>
              <a:sym typeface="Calibri"/>
            </a:endParaRPr>
          </a:p>
          <a:p>
            <a:pPr indent="-355600" lvl="1" marL="914400" rtl="0" algn="l">
              <a:spcBef>
                <a:spcPts val="0"/>
              </a:spcBef>
              <a:spcAft>
                <a:spcPts val="0"/>
              </a:spcAft>
              <a:buSzPts val="2000"/>
              <a:buFont typeface="Calibri"/>
              <a:buChar char="○"/>
            </a:pPr>
            <a:r>
              <a:rPr lang="en" sz="2000">
                <a:latin typeface="Calibri"/>
                <a:ea typeface="Calibri"/>
                <a:cs typeface="Calibri"/>
                <a:sym typeface="Calibri"/>
              </a:rPr>
              <a:t>Sample same number of DEP_DEL15 = 1 and DEP_DEL = 0</a:t>
            </a:r>
            <a:endParaRPr sz="2000">
              <a:latin typeface="Calibri"/>
              <a:ea typeface="Calibri"/>
              <a:cs typeface="Calibri"/>
              <a:sym typeface="Calibri"/>
            </a:endParaRPr>
          </a:p>
          <a:p>
            <a:pPr indent="-355600" lvl="1" marL="914400" rtl="0" algn="l">
              <a:spcBef>
                <a:spcPts val="0"/>
              </a:spcBef>
              <a:spcAft>
                <a:spcPts val="0"/>
              </a:spcAft>
              <a:buSzPts val="2000"/>
              <a:buFont typeface="Calibri"/>
              <a:buChar char="○"/>
            </a:pPr>
            <a:r>
              <a:rPr lang="en" sz="2000">
                <a:latin typeface="Calibri"/>
                <a:ea typeface="Calibri"/>
                <a:cs typeface="Calibri"/>
                <a:sym typeface="Calibri"/>
              </a:rPr>
              <a:t>Remove the imbalance in raw data</a:t>
            </a:r>
            <a:endParaRPr sz="2000">
              <a:latin typeface="Calibri"/>
              <a:ea typeface="Calibri"/>
              <a:cs typeface="Calibri"/>
              <a:sym typeface="Calibri"/>
            </a:endParaRPr>
          </a:p>
        </p:txBody>
      </p:sp>
      <p:pic>
        <p:nvPicPr>
          <p:cNvPr id="228" name="Google Shape;228;p37"/>
          <p:cNvPicPr preferRelativeResize="0"/>
          <p:nvPr/>
        </p:nvPicPr>
        <p:blipFill>
          <a:blip r:embed="rId3">
            <a:alphaModFix/>
          </a:blip>
          <a:stretch>
            <a:fillRect/>
          </a:stretch>
        </p:blipFill>
        <p:spPr>
          <a:xfrm>
            <a:off x="5492325" y="1429078"/>
            <a:ext cx="3236225" cy="22853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234" name="Google Shape;234;p38"/>
          <p:cNvGrpSpPr/>
          <p:nvPr/>
        </p:nvGrpSpPr>
        <p:grpSpPr>
          <a:xfrm>
            <a:off x="237707" y="85311"/>
            <a:ext cx="8356759" cy="1861601"/>
            <a:chOff x="409710" y="635715"/>
            <a:chExt cx="11142345" cy="2482135"/>
          </a:xfrm>
        </p:grpSpPr>
        <p:sp>
          <p:nvSpPr>
            <p:cNvPr id="235" name="Google Shape;235;p38"/>
            <p:cNvSpPr/>
            <p:nvPr/>
          </p:nvSpPr>
          <p:spPr>
            <a:xfrm>
              <a:off x="11223203" y="635716"/>
              <a:ext cx="328612" cy="1742360"/>
            </a:xfrm>
            <a:custGeom>
              <a:rect b="b" l="l" r="r" t="t"/>
              <a:pathLst>
                <a:path extrusionOk="0" h="1114" w="207">
                  <a:moveTo>
                    <a:pt x="207" y="987"/>
                  </a:moveTo>
                  <a:lnTo>
                    <a:pt x="0" y="1114"/>
                  </a:lnTo>
                  <a:lnTo>
                    <a:pt x="0" y="127"/>
                  </a:lnTo>
                  <a:lnTo>
                    <a:pt x="207" y="0"/>
                  </a:lnTo>
                  <a:lnTo>
                    <a:pt x="207" y="987"/>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6" name="Google Shape;236;p38"/>
            <p:cNvSpPr/>
            <p:nvPr/>
          </p:nvSpPr>
          <p:spPr>
            <a:xfrm>
              <a:off x="409710" y="1022350"/>
              <a:ext cx="709613" cy="2095500"/>
            </a:xfrm>
            <a:custGeom>
              <a:rect b="b" l="l" r="r" t="t"/>
              <a:pathLst>
                <a:path extrusionOk="0" h="1363" w="447">
                  <a:moveTo>
                    <a:pt x="447" y="1363"/>
                  </a:moveTo>
                  <a:lnTo>
                    <a:pt x="0" y="987"/>
                  </a:lnTo>
                  <a:lnTo>
                    <a:pt x="0" y="0"/>
                  </a:lnTo>
                  <a:lnTo>
                    <a:pt x="447" y="376"/>
                  </a:lnTo>
                  <a:lnTo>
                    <a:pt x="447" y="1363"/>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7" name="Google Shape;237;p38"/>
            <p:cNvSpPr/>
            <p:nvPr/>
          </p:nvSpPr>
          <p:spPr>
            <a:xfrm>
              <a:off x="409710" y="837744"/>
              <a:ext cx="403225" cy="1705431"/>
            </a:xfrm>
            <a:custGeom>
              <a:rect b="b" l="l" r="r" t="t"/>
              <a:pathLst>
                <a:path extrusionOk="0" h="1109" w="254">
                  <a:moveTo>
                    <a:pt x="254" y="987"/>
                  </a:moveTo>
                  <a:lnTo>
                    <a:pt x="0" y="1109"/>
                  </a:lnTo>
                  <a:lnTo>
                    <a:pt x="0" y="119"/>
                  </a:lnTo>
                  <a:lnTo>
                    <a:pt x="254" y="0"/>
                  </a:lnTo>
                  <a:lnTo>
                    <a:pt x="254" y="987"/>
                  </a:lnTo>
                  <a:close/>
                </a:path>
              </a:pathLst>
            </a:custGeom>
            <a:solidFill>
              <a:srgbClr val="2F549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8" name="Google Shape;238;p38"/>
            <p:cNvSpPr/>
            <p:nvPr/>
          </p:nvSpPr>
          <p:spPr>
            <a:xfrm>
              <a:off x="644660" y="640894"/>
              <a:ext cx="168275" cy="1713196"/>
            </a:xfrm>
            <a:custGeom>
              <a:rect b="b" l="l" r="r" t="t"/>
              <a:pathLst>
                <a:path extrusionOk="0" h="1114" w="106">
                  <a:moveTo>
                    <a:pt x="106" y="1114"/>
                  </a:moveTo>
                  <a:lnTo>
                    <a:pt x="0" y="1005"/>
                  </a:lnTo>
                  <a:lnTo>
                    <a:pt x="0" y="0"/>
                  </a:lnTo>
                  <a:lnTo>
                    <a:pt x="106" y="110"/>
                  </a:lnTo>
                  <a:lnTo>
                    <a:pt x="106" y="1114"/>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9" name="Google Shape;239;p38"/>
            <p:cNvSpPr/>
            <p:nvPr/>
          </p:nvSpPr>
          <p:spPr>
            <a:xfrm>
              <a:off x="644055" y="635715"/>
              <a:ext cx="10908000" cy="1541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240" name="Google Shape;240;p38"/>
          <p:cNvSpPr txBox="1"/>
          <p:nvPr>
            <p:ph type="title"/>
          </p:nvPr>
        </p:nvSpPr>
        <p:spPr>
          <a:xfrm>
            <a:off x="715885" y="178379"/>
            <a:ext cx="77298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Logistic Regression</a:t>
            </a:r>
            <a:endParaRPr/>
          </a:p>
        </p:txBody>
      </p:sp>
      <p:sp>
        <p:nvSpPr>
          <p:cNvPr id="241" name="Google Shape;241;p38"/>
          <p:cNvSpPr txBox="1"/>
          <p:nvPr/>
        </p:nvSpPr>
        <p:spPr>
          <a:xfrm>
            <a:off x="775150" y="1249125"/>
            <a:ext cx="9329100" cy="1908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alibri"/>
              <a:buChar char="●"/>
            </a:pPr>
            <a:r>
              <a:rPr lang="en" sz="2000">
                <a:latin typeface="Calibri"/>
                <a:ea typeface="Calibri"/>
                <a:cs typeface="Calibri"/>
                <a:sym typeface="Calibri"/>
              </a:rPr>
              <a:t>Built a pipeline with assembler and LR</a:t>
            </a:r>
            <a:endParaRPr sz="2000">
              <a:latin typeface="Calibri"/>
              <a:ea typeface="Calibri"/>
              <a:cs typeface="Calibri"/>
              <a:sym typeface="Calibri"/>
            </a:endParaRPr>
          </a:p>
          <a:p>
            <a:pPr indent="0" lvl="0" marL="0" rtl="0" algn="l">
              <a:spcBef>
                <a:spcPts val="0"/>
              </a:spcBef>
              <a:spcAft>
                <a:spcPts val="0"/>
              </a:spcAft>
              <a:buNone/>
            </a:pPr>
            <a:r>
              <a:rPr lang="en" sz="1200">
                <a:latin typeface="Source Code Pro"/>
                <a:ea typeface="Source Code Pro"/>
                <a:cs typeface="Source Code Pro"/>
                <a:sym typeface="Source Code Pro"/>
              </a:rPr>
              <a:t>lr = LogisticRegression(featuresCol="features", labelCol="DEP_DEL15", regParam=1.0) </a:t>
            </a:r>
            <a:endParaRPr sz="1200">
              <a:latin typeface="Source Code Pro"/>
              <a:ea typeface="Source Code Pro"/>
              <a:cs typeface="Source Code Pro"/>
              <a:sym typeface="Source Code Pro"/>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Trained on fold 1 and fold 2</a:t>
            </a:r>
            <a:endParaRPr sz="2000">
              <a:latin typeface="Calibri"/>
              <a:ea typeface="Calibri"/>
              <a:cs typeface="Calibri"/>
              <a:sym typeface="Calibri"/>
            </a:endParaRPr>
          </a:p>
          <a:p>
            <a:pPr indent="-355600" lvl="1" marL="914400" rtl="0" algn="l">
              <a:spcBef>
                <a:spcPts val="0"/>
              </a:spcBef>
              <a:spcAft>
                <a:spcPts val="0"/>
              </a:spcAft>
              <a:buSzPts val="2000"/>
              <a:buFont typeface="Calibri"/>
              <a:buChar char="○"/>
            </a:pPr>
            <a:r>
              <a:rPr lang="en" sz="2000">
                <a:latin typeface="Calibri"/>
                <a:ea typeface="Calibri"/>
                <a:cs typeface="Calibri"/>
                <a:sym typeface="Calibri"/>
              </a:rPr>
              <a:t>Saw decrease in F1 and Recall</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p:txBody>
      </p:sp>
      <p:pic>
        <p:nvPicPr>
          <p:cNvPr id="242" name="Google Shape;242;p38"/>
          <p:cNvPicPr preferRelativeResize="0"/>
          <p:nvPr/>
        </p:nvPicPr>
        <p:blipFill rotWithShape="1">
          <a:blip r:embed="rId3">
            <a:alphaModFix/>
          </a:blip>
          <a:srcRect b="0" l="0" r="0" t="4278"/>
          <a:stretch/>
        </p:blipFill>
        <p:spPr>
          <a:xfrm>
            <a:off x="997700" y="2449875"/>
            <a:ext cx="2448500" cy="2532325"/>
          </a:xfrm>
          <a:prstGeom prst="rect">
            <a:avLst/>
          </a:prstGeom>
          <a:noFill/>
          <a:ln>
            <a:noFill/>
          </a:ln>
        </p:spPr>
      </p:pic>
      <p:pic>
        <p:nvPicPr>
          <p:cNvPr id="243" name="Google Shape;243;p38"/>
          <p:cNvPicPr preferRelativeResize="0"/>
          <p:nvPr/>
        </p:nvPicPr>
        <p:blipFill rotWithShape="1">
          <a:blip r:embed="rId4">
            <a:alphaModFix/>
          </a:blip>
          <a:srcRect b="0" l="0" r="0" t="4561"/>
          <a:stretch/>
        </p:blipFill>
        <p:spPr>
          <a:xfrm>
            <a:off x="4693525" y="2449875"/>
            <a:ext cx="2430375" cy="23674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249" name="Google Shape;249;p39"/>
          <p:cNvGrpSpPr/>
          <p:nvPr/>
        </p:nvGrpSpPr>
        <p:grpSpPr>
          <a:xfrm>
            <a:off x="237707" y="85311"/>
            <a:ext cx="8356759" cy="1861601"/>
            <a:chOff x="409710" y="635715"/>
            <a:chExt cx="11142345" cy="2482135"/>
          </a:xfrm>
        </p:grpSpPr>
        <p:sp>
          <p:nvSpPr>
            <p:cNvPr id="250" name="Google Shape;250;p39"/>
            <p:cNvSpPr/>
            <p:nvPr/>
          </p:nvSpPr>
          <p:spPr>
            <a:xfrm>
              <a:off x="11223203" y="635716"/>
              <a:ext cx="328612" cy="1742360"/>
            </a:xfrm>
            <a:custGeom>
              <a:rect b="b" l="l" r="r" t="t"/>
              <a:pathLst>
                <a:path extrusionOk="0" h="1114" w="207">
                  <a:moveTo>
                    <a:pt x="207" y="987"/>
                  </a:moveTo>
                  <a:lnTo>
                    <a:pt x="0" y="1114"/>
                  </a:lnTo>
                  <a:lnTo>
                    <a:pt x="0" y="127"/>
                  </a:lnTo>
                  <a:lnTo>
                    <a:pt x="207" y="0"/>
                  </a:lnTo>
                  <a:lnTo>
                    <a:pt x="207" y="987"/>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1" name="Google Shape;251;p39"/>
            <p:cNvSpPr/>
            <p:nvPr/>
          </p:nvSpPr>
          <p:spPr>
            <a:xfrm>
              <a:off x="409710" y="1022350"/>
              <a:ext cx="709613" cy="2095500"/>
            </a:xfrm>
            <a:custGeom>
              <a:rect b="b" l="l" r="r" t="t"/>
              <a:pathLst>
                <a:path extrusionOk="0" h="1363" w="447">
                  <a:moveTo>
                    <a:pt x="447" y="1363"/>
                  </a:moveTo>
                  <a:lnTo>
                    <a:pt x="0" y="987"/>
                  </a:lnTo>
                  <a:lnTo>
                    <a:pt x="0" y="0"/>
                  </a:lnTo>
                  <a:lnTo>
                    <a:pt x="447" y="376"/>
                  </a:lnTo>
                  <a:lnTo>
                    <a:pt x="447" y="1363"/>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2" name="Google Shape;252;p39"/>
            <p:cNvSpPr/>
            <p:nvPr/>
          </p:nvSpPr>
          <p:spPr>
            <a:xfrm>
              <a:off x="409710" y="837744"/>
              <a:ext cx="403225" cy="1705431"/>
            </a:xfrm>
            <a:custGeom>
              <a:rect b="b" l="l" r="r" t="t"/>
              <a:pathLst>
                <a:path extrusionOk="0" h="1109" w="254">
                  <a:moveTo>
                    <a:pt x="254" y="987"/>
                  </a:moveTo>
                  <a:lnTo>
                    <a:pt x="0" y="1109"/>
                  </a:lnTo>
                  <a:lnTo>
                    <a:pt x="0" y="119"/>
                  </a:lnTo>
                  <a:lnTo>
                    <a:pt x="254" y="0"/>
                  </a:lnTo>
                  <a:lnTo>
                    <a:pt x="254" y="987"/>
                  </a:lnTo>
                  <a:close/>
                </a:path>
              </a:pathLst>
            </a:custGeom>
            <a:solidFill>
              <a:srgbClr val="2F549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3" name="Google Shape;253;p39"/>
            <p:cNvSpPr/>
            <p:nvPr/>
          </p:nvSpPr>
          <p:spPr>
            <a:xfrm>
              <a:off x="644660" y="640894"/>
              <a:ext cx="168275" cy="1713196"/>
            </a:xfrm>
            <a:custGeom>
              <a:rect b="b" l="l" r="r" t="t"/>
              <a:pathLst>
                <a:path extrusionOk="0" h="1114" w="106">
                  <a:moveTo>
                    <a:pt x="106" y="1114"/>
                  </a:moveTo>
                  <a:lnTo>
                    <a:pt x="0" y="1005"/>
                  </a:lnTo>
                  <a:lnTo>
                    <a:pt x="0" y="0"/>
                  </a:lnTo>
                  <a:lnTo>
                    <a:pt x="106" y="110"/>
                  </a:lnTo>
                  <a:lnTo>
                    <a:pt x="106" y="1114"/>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4" name="Google Shape;254;p39"/>
            <p:cNvSpPr/>
            <p:nvPr/>
          </p:nvSpPr>
          <p:spPr>
            <a:xfrm>
              <a:off x="644055" y="635715"/>
              <a:ext cx="10908000" cy="1541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255" name="Google Shape;255;p39"/>
          <p:cNvSpPr txBox="1"/>
          <p:nvPr>
            <p:ph type="title"/>
          </p:nvPr>
        </p:nvSpPr>
        <p:spPr>
          <a:xfrm>
            <a:off x="715885" y="178379"/>
            <a:ext cx="77298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Logistic Regression - Model Tuning</a:t>
            </a:r>
            <a:endParaRPr/>
          </a:p>
        </p:txBody>
      </p:sp>
      <p:sp>
        <p:nvSpPr>
          <p:cNvPr id="256" name="Google Shape;256;p39"/>
          <p:cNvSpPr txBox="1"/>
          <p:nvPr/>
        </p:nvSpPr>
        <p:spPr>
          <a:xfrm>
            <a:off x="622750" y="1249125"/>
            <a:ext cx="9329100" cy="29553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alibri"/>
              <a:buChar char="●"/>
            </a:pPr>
            <a:r>
              <a:rPr lang="en" sz="2000">
                <a:latin typeface="Calibri"/>
                <a:ea typeface="Calibri"/>
                <a:cs typeface="Calibri"/>
                <a:sym typeface="Calibri"/>
              </a:rPr>
              <a:t>Column filtering and transformation</a:t>
            </a:r>
            <a:endParaRPr sz="2000">
              <a:latin typeface="Calibri"/>
              <a:ea typeface="Calibri"/>
              <a:cs typeface="Calibri"/>
              <a:sym typeface="Calibri"/>
            </a:endParaRPr>
          </a:p>
          <a:p>
            <a:pPr indent="-355600" lvl="1" marL="914400" rtl="0" algn="l">
              <a:spcBef>
                <a:spcPts val="0"/>
              </a:spcBef>
              <a:spcAft>
                <a:spcPts val="0"/>
              </a:spcAft>
              <a:buSzPts val="2000"/>
              <a:buFont typeface="Calibri"/>
              <a:buChar char="○"/>
            </a:pPr>
            <a:r>
              <a:rPr lang="en" sz="2000">
                <a:latin typeface="Calibri"/>
                <a:ea typeface="Calibri"/>
                <a:cs typeface="Calibri"/>
                <a:sym typeface="Calibri"/>
              </a:rPr>
              <a:t>Dropping binomial column </a:t>
            </a:r>
            <a:endParaRPr sz="2000">
              <a:latin typeface="Calibri"/>
              <a:ea typeface="Calibri"/>
              <a:cs typeface="Calibri"/>
              <a:sym typeface="Calibri"/>
            </a:endParaRPr>
          </a:p>
          <a:p>
            <a:pPr indent="-355600" lvl="1" marL="914400" rtl="0" algn="l">
              <a:spcBef>
                <a:spcPts val="0"/>
              </a:spcBef>
              <a:spcAft>
                <a:spcPts val="0"/>
              </a:spcAft>
              <a:buSzPts val="2000"/>
              <a:buFont typeface="Calibri"/>
              <a:buChar char="○"/>
            </a:pPr>
            <a:r>
              <a:rPr lang="en" sz="2000">
                <a:latin typeface="Calibri"/>
                <a:ea typeface="Calibri"/>
                <a:cs typeface="Calibri"/>
                <a:sym typeface="Calibri"/>
              </a:rPr>
              <a:t>Log transformation did not smooth out distribution</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L2 Regularization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p:txBody>
      </p:sp>
      <p:pic>
        <p:nvPicPr>
          <p:cNvPr id="257" name="Google Shape;257;p39"/>
          <p:cNvPicPr preferRelativeResize="0"/>
          <p:nvPr/>
        </p:nvPicPr>
        <p:blipFill>
          <a:blip r:embed="rId3">
            <a:alphaModFix/>
          </a:blip>
          <a:stretch>
            <a:fillRect/>
          </a:stretch>
        </p:blipFill>
        <p:spPr>
          <a:xfrm>
            <a:off x="7306629" y="1472416"/>
            <a:ext cx="892591" cy="815688"/>
          </a:xfrm>
          <a:prstGeom prst="rect">
            <a:avLst/>
          </a:prstGeom>
          <a:noFill/>
          <a:ln>
            <a:noFill/>
          </a:ln>
        </p:spPr>
      </p:pic>
      <p:pic>
        <p:nvPicPr>
          <p:cNvPr id="258" name="Google Shape;258;p39"/>
          <p:cNvPicPr preferRelativeResize="0"/>
          <p:nvPr/>
        </p:nvPicPr>
        <p:blipFill>
          <a:blip r:embed="rId4">
            <a:alphaModFix/>
          </a:blip>
          <a:stretch>
            <a:fillRect/>
          </a:stretch>
        </p:blipFill>
        <p:spPr>
          <a:xfrm>
            <a:off x="8241366" y="1472416"/>
            <a:ext cx="757571" cy="674495"/>
          </a:xfrm>
          <a:prstGeom prst="rect">
            <a:avLst/>
          </a:prstGeom>
          <a:noFill/>
          <a:ln>
            <a:noFill/>
          </a:ln>
        </p:spPr>
      </p:pic>
      <p:pic>
        <p:nvPicPr>
          <p:cNvPr id="259" name="Google Shape;259;p39"/>
          <p:cNvPicPr preferRelativeResize="0"/>
          <p:nvPr/>
        </p:nvPicPr>
        <p:blipFill>
          <a:blip r:embed="rId5">
            <a:alphaModFix/>
          </a:blip>
          <a:stretch>
            <a:fillRect/>
          </a:stretch>
        </p:blipFill>
        <p:spPr>
          <a:xfrm>
            <a:off x="6941549" y="1249121"/>
            <a:ext cx="2057400" cy="1930225"/>
          </a:xfrm>
          <a:prstGeom prst="rect">
            <a:avLst/>
          </a:prstGeom>
          <a:noFill/>
          <a:ln>
            <a:noFill/>
          </a:ln>
        </p:spPr>
      </p:pic>
      <p:pic>
        <p:nvPicPr>
          <p:cNvPr id="260" name="Google Shape;260;p39"/>
          <p:cNvPicPr preferRelativeResize="0"/>
          <p:nvPr/>
        </p:nvPicPr>
        <p:blipFill>
          <a:blip r:embed="rId3">
            <a:alphaModFix/>
          </a:blip>
          <a:stretch>
            <a:fillRect/>
          </a:stretch>
        </p:blipFill>
        <p:spPr>
          <a:xfrm>
            <a:off x="6875476" y="3177357"/>
            <a:ext cx="2057401" cy="1385493"/>
          </a:xfrm>
          <a:prstGeom prst="rect">
            <a:avLst/>
          </a:prstGeom>
          <a:noFill/>
          <a:ln>
            <a:noFill/>
          </a:ln>
        </p:spPr>
      </p:pic>
      <p:pic>
        <p:nvPicPr>
          <p:cNvPr id="261" name="Google Shape;261;p39"/>
          <p:cNvPicPr preferRelativeResize="0"/>
          <p:nvPr/>
        </p:nvPicPr>
        <p:blipFill rotWithShape="1">
          <a:blip r:embed="rId6">
            <a:alphaModFix/>
          </a:blip>
          <a:srcRect b="4220" l="0" r="0" t="5412"/>
          <a:stretch/>
        </p:blipFill>
        <p:spPr>
          <a:xfrm>
            <a:off x="3888100" y="2425475"/>
            <a:ext cx="2623625" cy="2437100"/>
          </a:xfrm>
          <a:prstGeom prst="rect">
            <a:avLst/>
          </a:prstGeom>
          <a:noFill/>
          <a:ln>
            <a:noFill/>
          </a:ln>
        </p:spPr>
      </p:pic>
      <p:pic>
        <p:nvPicPr>
          <p:cNvPr id="262" name="Google Shape;262;p39"/>
          <p:cNvPicPr preferRelativeResize="0"/>
          <p:nvPr/>
        </p:nvPicPr>
        <p:blipFill>
          <a:blip r:embed="rId7">
            <a:alphaModFix/>
          </a:blip>
          <a:stretch>
            <a:fillRect/>
          </a:stretch>
        </p:blipFill>
        <p:spPr>
          <a:xfrm>
            <a:off x="156627" y="3104220"/>
            <a:ext cx="3659829" cy="927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268" name="Google Shape;268;p40"/>
          <p:cNvGrpSpPr/>
          <p:nvPr/>
        </p:nvGrpSpPr>
        <p:grpSpPr>
          <a:xfrm>
            <a:off x="237707" y="85311"/>
            <a:ext cx="8356759" cy="1861601"/>
            <a:chOff x="409710" y="635715"/>
            <a:chExt cx="11142345" cy="2482135"/>
          </a:xfrm>
        </p:grpSpPr>
        <p:sp>
          <p:nvSpPr>
            <p:cNvPr id="269" name="Google Shape;269;p40"/>
            <p:cNvSpPr/>
            <p:nvPr/>
          </p:nvSpPr>
          <p:spPr>
            <a:xfrm>
              <a:off x="11223203" y="635716"/>
              <a:ext cx="328612" cy="1742360"/>
            </a:xfrm>
            <a:custGeom>
              <a:rect b="b" l="l" r="r" t="t"/>
              <a:pathLst>
                <a:path extrusionOk="0" h="1114" w="207">
                  <a:moveTo>
                    <a:pt x="207" y="987"/>
                  </a:moveTo>
                  <a:lnTo>
                    <a:pt x="0" y="1114"/>
                  </a:lnTo>
                  <a:lnTo>
                    <a:pt x="0" y="127"/>
                  </a:lnTo>
                  <a:lnTo>
                    <a:pt x="207" y="0"/>
                  </a:lnTo>
                  <a:lnTo>
                    <a:pt x="207" y="987"/>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0" name="Google Shape;270;p40"/>
            <p:cNvSpPr/>
            <p:nvPr/>
          </p:nvSpPr>
          <p:spPr>
            <a:xfrm>
              <a:off x="409710" y="1022350"/>
              <a:ext cx="709613" cy="2095500"/>
            </a:xfrm>
            <a:custGeom>
              <a:rect b="b" l="l" r="r" t="t"/>
              <a:pathLst>
                <a:path extrusionOk="0" h="1363" w="447">
                  <a:moveTo>
                    <a:pt x="447" y="1363"/>
                  </a:moveTo>
                  <a:lnTo>
                    <a:pt x="0" y="987"/>
                  </a:lnTo>
                  <a:lnTo>
                    <a:pt x="0" y="0"/>
                  </a:lnTo>
                  <a:lnTo>
                    <a:pt x="447" y="376"/>
                  </a:lnTo>
                  <a:lnTo>
                    <a:pt x="447" y="1363"/>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1" name="Google Shape;271;p40"/>
            <p:cNvSpPr/>
            <p:nvPr/>
          </p:nvSpPr>
          <p:spPr>
            <a:xfrm>
              <a:off x="409710" y="837744"/>
              <a:ext cx="403225" cy="1705431"/>
            </a:xfrm>
            <a:custGeom>
              <a:rect b="b" l="l" r="r" t="t"/>
              <a:pathLst>
                <a:path extrusionOk="0" h="1109" w="254">
                  <a:moveTo>
                    <a:pt x="254" y="987"/>
                  </a:moveTo>
                  <a:lnTo>
                    <a:pt x="0" y="1109"/>
                  </a:lnTo>
                  <a:lnTo>
                    <a:pt x="0" y="119"/>
                  </a:lnTo>
                  <a:lnTo>
                    <a:pt x="254" y="0"/>
                  </a:lnTo>
                  <a:lnTo>
                    <a:pt x="254" y="987"/>
                  </a:lnTo>
                  <a:close/>
                </a:path>
              </a:pathLst>
            </a:custGeom>
            <a:solidFill>
              <a:srgbClr val="2F549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2" name="Google Shape;272;p40"/>
            <p:cNvSpPr/>
            <p:nvPr/>
          </p:nvSpPr>
          <p:spPr>
            <a:xfrm>
              <a:off x="644660" y="640894"/>
              <a:ext cx="168275" cy="1713196"/>
            </a:xfrm>
            <a:custGeom>
              <a:rect b="b" l="l" r="r" t="t"/>
              <a:pathLst>
                <a:path extrusionOk="0" h="1114" w="106">
                  <a:moveTo>
                    <a:pt x="106" y="1114"/>
                  </a:moveTo>
                  <a:lnTo>
                    <a:pt x="0" y="1005"/>
                  </a:lnTo>
                  <a:lnTo>
                    <a:pt x="0" y="0"/>
                  </a:lnTo>
                  <a:lnTo>
                    <a:pt x="106" y="110"/>
                  </a:lnTo>
                  <a:lnTo>
                    <a:pt x="106" y="1114"/>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3" name="Google Shape;273;p40"/>
            <p:cNvSpPr/>
            <p:nvPr/>
          </p:nvSpPr>
          <p:spPr>
            <a:xfrm>
              <a:off x="644055" y="635715"/>
              <a:ext cx="10908000" cy="1541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274" name="Google Shape;274;p40"/>
          <p:cNvSpPr txBox="1"/>
          <p:nvPr>
            <p:ph type="title"/>
          </p:nvPr>
        </p:nvSpPr>
        <p:spPr>
          <a:xfrm>
            <a:off x="715885" y="178379"/>
            <a:ext cx="77298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Random Forest</a:t>
            </a:r>
            <a:endParaRPr/>
          </a:p>
        </p:txBody>
      </p:sp>
      <p:sp>
        <p:nvSpPr>
          <p:cNvPr id="275" name="Google Shape;275;p40"/>
          <p:cNvSpPr txBox="1"/>
          <p:nvPr/>
        </p:nvSpPr>
        <p:spPr>
          <a:xfrm>
            <a:off x="622750" y="1249125"/>
            <a:ext cx="9329100" cy="2940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alibri"/>
              <a:buChar char="●"/>
            </a:pPr>
            <a:r>
              <a:rPr lang="en" sz="2000">
                <a:latin typeface="Calibri"/>
                <a:ea typeface="Calibri"/>
                <a:cs typeface="Calibri"/>
                <a:sym typeface="Calibri"/>
              </a:rPr>
              <a:t>Pipeline built containing stringIndexer, OneHotEncoder</a:t>
            </a:r>
            <a:endParaRPr sz="2000">
              <a:latin typeface="Calibri"/>
              <a:ea typeface="Calibri"/>
              <a:cs typeface="Calibri"/>
              <a:sym typeface="Calibri"/>
            </a:endParaRPr>
          </a:p>
          <a:p>
            <a:pPr indent="-355600" lvl="1" marL="914400" rtl="0" algn="l">
              <a:spcBef>
                <a:spcPts val="0"/>
              </a:spcBef>
              <a:spcAft>
                <a:spcPts val="0"/>
              </a:spcAft>
              <a:buSzPts val="2000"/>
              <a:buFont typeface="Calibri"/>
              <a:buChar char="○"/>
            </a:pPr>
            <a:r>
              <a:rPr lang="en" sz="2000">
                <a:latin typeface="Calibri"/>
                <a:ea typeface="Calibri"/>
                <a:cs typeface="Calibri"/>
                <a:sym typeface="Calibri"/>
              </a:rPr>
              <a:t>Categorical data added – ORIGIN, DEST</a:t>
            </a:r>
            <a:endParaRPr sz="2000">
              <a:latin typeface="Calibri"/>
              <a:ea typeface="Calibri"/>
              <a:cs typeface="Calibri"/>
              <a:sym typeface="Calibri"/>
            </a:endParaRPr>
          </a:p>
          <a:p>
            <a:pPr indent="0" lvl="0" marL="0" rtl="0" algn="l">
              <a:spcBef>
                <a:spcPts val="0"/>
              </a:spcBef>
              <a:spcAft>
                <a:spcPts val="0"/>
              </a:spcAft>
              <a:buNone/>
            </a:pPr>
            <a:r>
              <a:rPr lang="en">
                <a:solidFill>
                  <a:schemeClr val="dk1"/>
                </a:solidFill>
                <a:latin typeface="Source Code Pro"/>
                <a:ea typeface="Source Code Pro"/>
                <a:cs typeface="Source Code Pro"/>
                <a:sym typeface="Source Code Pro"/>
              </a:rPr>
              <a:t>rf = RandomForestClassifier(labelCol="DEP_DEL15", featuresCol="features", numTrees=100)</a:t>
            </a:r>
            <a:endParaRPr>
              <a:solidFill>
                <a:schemeClr val="dk1"/>
              </a:solidFill>
              <a:latin typeface="Source Code Pro"/>
              <a:ea typeface="Source Code Pro"/>
              <a:cs typeface="Source Code Pro"/>
              <a:sym typeface="Source Code Pro"/>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p:txBody>
      </p:sp>
      <p:pic>
        <p:nvPicPr>
          <p:cNvPr id="276" name="Google Shape;276;p40"/>
          <p:cNvPicPr preferRelativeResize="0"/>
          <p:nvPr/>
        </p:nvPicPr>
        <p:blipFill>
          <a:blip r:embed="rId3">
            <a:alphaModFix/>
          </a:blip>
          <a:stretch>
            <a:fillRect/>
          </a:stretch>
        </p:blipFill>
        <p:spPr>
          <a:xfrm>
            <a:off x="1932738" y="2348175"/>
            <a:ext cx="4966700" cy="1061000"/>
          </a:xfrm>
          <a:prstGeom prst="rect">
            <a:avLst/>
          </a:prstGeom>
          <a:noFill/>
          <a:ln>
            <a:noFill/>
          </a:ln>
        </p:spPr>
      </p:pic>
      <p:pic>
        <p:nvPicPr>
          <p:cNvPr id="277" name="Google Shape;277;p40"/>
          <p:cNvPicPr preferRelativeResize="0"/>
          <p:nvPr/>
        </p:nvPicPr>
        <p:blipFill>
          <a:blip r:embed="rId4">
            <a:alphaModFix/>
          </a:blip>
          <a:stretch>
            <a:fillRect/>
          </a:stretch>
        </p:blipFill>
        <p:spPr>
          <a:xfrm>
            <a:off x="2043713" y="3701675"/>
            <a:ext cx="4744755" cy="873637"/>
          </a:xfrm>
          <a:prstGeom prst="rect">
            <a:avLst/>
          </a:prstGeom>
          <a:noFill/>
          <a:ln>
            <a:noFill/>
          </a:ln>
        </p:spPr>
      </p:pic>
      <p:sp>
        <p:nvSpPr>
          <p:cNvPr id="278" name="Google Shape;278;p40"/>
          <p:cNvSpPr txBox="1"/>
          <p:nvPr/>
        </p:nvSpPr>
        <p:spPr>
          <a:xfrm>
            <a:off x="3754025" y="3301475"/>
            <a:ext cx="92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Fold 1</a:t>
            </a:r>
            <a:endParaRPr>
              <a:latin typeface="Calibri"/>
              <a:ea typeface="Calibri"/>
              <a:cs typeface="Calibri"/>
              <a:sym typeface="Calibri"/>
            </a:endParaRPr>
          </a:p>
        </p:txBody>
      </p:sp>
      <p:sp>
        <p:nvSpPr>
          <p:cNvPr id="279" name="Google Shape;279;p40"/>
          <p:cNvSpPr txBox="1"/>
          <p:nvPr/>
        </p:nvSpPr>
        <p:spPr>
          <a:xfrm>
            <a:off x="3754025" y="4690750"/>
            <a:ext cx="92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Fold 2</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285" name="Google Shape;285;p41"/>
          <p:cNvGrpSpPr/>
          <p:nvPr/>
        </p:nvGrpSpPr>
        <p:grpSpPr>
          <a:xfrm>
            <a:off x="237707" y="85311"/>
            <a:ext cx="8356759" cy="1861601"/>
            <a:chOff x="409710" y="635715"/>
            <a:chExt cx="11142345" cy="2482135"/>
          </a:xfrm>
        </p:grpSpPr>
        <p:sp>
          <p:nvSpPr>
            <p:cNvPr id="286" name="Google Shape;286;p41"/>
            <p:cNvSpPr/>
            <p:nvPr/>
          </p:nvSpPr>
          <p:spPr>
            <a:xfrm>
              <a:off x="11223203" y="635716"/>
              <a:ext cx="328612" cy="1742360"/>
            </a:xfrm>
            <a:custGeom>
              <a:rect b="b" l="l" r="r" t="t"/>
              <a:pathLst>
                <a:path extrusionOk="0" h="1114" w="207">
                  <a:moveTo>
                    <a:pt x="207" y="987"/>
                  </a:moveTo>
                  <a:lnTo>
                    <a:pt x="0" y="1114"/>
                  </a:lnTo>
                  <a:lnTo>
                    <a:pt x="0" y="127"/>
                  </a:lnTo>
                  <a:lnTo>
                    <a:pt x="207" y="0"/>
                  </a:lnTo>
                  <a:lnTo>
                    <a:pt x="207" y="987"/>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7" name="Google Shape;287;p41"/>
            <p:cNvSpPr/>
            <p:nvPr/>
          </p:nvSpPr>
          <p:spPr>
            <a:xfrm>
              <a:off x="409710" y="1022350"/>
              <a:ext cx="709613" cy="2095500"/>
            </a:xfrm>
            <a:custGeom>
              <a:rect b="b" l="l" r="r" t="t"/>
              <a:pathLst>
                <a:path extrusionOk="0" h="1363" w="447">
                  <a:moveTo>
                    <a:pt x="447" y="1363"/>
                  </a:moveTo>
                  <a:lnTo>
                    <a:pt x="0" y="987"/>
                  </a:lnTo>
                  <a:lnTo>
                    <a:pt x="0" y="0"/>
                  </a:lnTo>
                  <a:lnTo>
                    <a:pt x="447" y="376"/>
                  </a:lnTo>
                  <a:lnTo>
                    <a:pt x="447" y="1363"/>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8" name="Google Shape;288;p41"/>
            <p:cNvSpPr/>
            <p:nvPr/>
          </p:nvSpPr>
          <p:spPr>
            <a:xfrm>
              <a:off x="409710" y="837744"/>
              <a:ext cx="403225" cy="1705431"/>
            </a:xfrm>
            <a:custGeom>
              <a:rect b="b" l="l" r="r" t="t"/>
              <a:pathLst>
                <a:path extrusionOk="0" h="1109" w="254">
                  <a:moveTo>
                    <a:pt x="254" y="987"/>
                  </a:moveTo>
                  <a:lnTo>
                    <a:pt x="0" y="1109"/>
                  </a:lnTo>
                  <a:lnTo>
                    <a:pt x="0" y="119"/>
                  </a:lnTo>
                  <a:lnTo>
                    <a:pt x="254" y="0"/>
                  </a:lnTo>
                  <a:lnTo>
                    <a:pt x="254" y="987"/>
                  </a:lnTo>
                  <a:close/>
                </a:path>
              </a:pathLst>
            </a:custGeom>
            <a:solidFill>
              <a:srgbClr val="2F549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9" name="Google Shape;289;p41"/>
            <p:cNvSpPr/>
            <p:nvPr/>
          </p:nvSpPr>
          <p:spPr>
            <a:xfrm>
              <a:off x="644660" y="640894"/>
              <a:ext cx="168275" cy="1713196"/>
            </a:xfrm>
            <a:custGeom>
              <a:rect b="b" l="l" r="r" t="t"/>
              <a:pathLst>
                <a:path extrusionOk="0" h="1114" w="106">
                  <a:moveTo>
                    <a:pt x="106" y="1114"/>
                  </a:moveTo>
                  <a:lnTo>
                    <a:pt x="0" y="1005"/>
                  </a:lnTo>
                  <a:lnTo>
                    <a:pt x="0" y="0"/>
                  </a:lnTo>
                  <a:lnTo>
                    <a:pt x="106" y="110"/>
                  </a:lnTo>
                  <a:lnTo>
                    <a:pt x="106" y="1114"/>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90" name="Google Shape;290;p41"/>
            <p:cNvSpPr/>
            <p:nvPr/>
          </p:nvSpPr>
          <p:spPr>
            <a:xfrm>
              <a:off x="644055" y="635715"/>
              <a:ext cx="10908000" cy="1541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291" name="Google Shape;291;p41"/>
          <p:cNvSpPr txBox="1"/>
          <p:nvPr>
            <p:ph type="title"/>
          </p:nvPr>
        </p:nvSpPr>
        <p:spPr>
          <a:xfrm>
            <a:off x="715885" y="178379"/>
            <a:ext cx="77298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Random Forest - Model Tuning </a:t>
            </a:r>
            <a:endParaRPr/>
          </a:p>
        </p:txBody>
      </p:sp>
      <p:sp>
        <p:nvSpPr>
          <p:cNvPr id="292" name="Google Shape;292;p41"/>
          <p:cNvSpPr txBox="1"/>
          <p:nvPr/>
        </p:nvSpPr>
        <p:spPr>
          <a:xfrm>
            <a:off x="622750" y="1249125"/>
            <a:ext cx="9329100" cy="32631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alibri"/>
              <a:buChar char="●"/>
            </a:pPr>
            <a:r>
              <a:rPr lang="en" sz="2000">
                <a:latin typeface="Calibri"/>
                <a:ea typeface="Calibri"/>
                <a:cs typeface="Calibri"/>
                <a:sym typeface="Calibri"/>
              </a:rPr>
              <a:t>Tuned on three hyperparameter</a:t>
            </a:r>
            <a:endParaRPr sz="2000">
              <a:latin typeface="Calibri"/>
              <a:ea typeface="Calibri"/>
              <a:cs typeface="Calibri"/>
              <a:sym typeface="Calibri"/>
            </a:endParaRPr>
          </a:p>
          <a:p>
            <a:pPr indent="-355600" lvl="1" marL="914400" rtl="0" algn="l">
              <a:spcBef>
                <a:spcPts val="0"/>
              </a:spcBef>
              <a:spcAft>
                <a:spcPts val="0"/>
              </a:spcAft>
              <a:buSzPts val="2000"/>
              <a:buFont typeface="Source Code Pro"/>
              <a:buChar char="○"/>
            </a:pPr>
            <a:r>
              <a:rPr lang="en" sz="2000">
                <a:latin typeface="Source Code Pro"/>
                <a:ea typeface="Source Code Pro"/>
                <a:cs typeface="Source Code Pro"/>
                <a:sym typeface="Source Code Pro"/>
              </a:rPr>
              <a:t>numTree=20</a:t>
            </a:r>
            <a:r>
              <a:rPr lang="en" sz="2000">
                <a:latin typeface="Calibri"/>
                <a:ea typeface="Calibri"/>
                <a:cs typeface="Calibri"/>
                <a:sym typeface="Calibri"/>
              </a:rPr>
              <a:t> Tested numTree = [100, 1000]</a:t>
            </a:r>
            <a:endParaRPr sz="2000">
              <a:latin typeface="Calibri"/>
              <a:ea typeface="Calibri"/>
              <a:cs typeface="Calibri"/>
              <a:sym typeface="Calibri"/>
            </a:endParaRPr>
          </a:p>
          <a:p>
            <a:pPr indent="-355600" lvl="1" marL="914400" rtl="0" algn="l">
              <a:spcBef>
                <a:spcPts val="0"/>
              </a:spcBef>
              <a:spcAft>
                <a:spcPts val="0"/>
              </a:spcAft>
              <a:buSzPts val="2000"/>
              <a:buFont typeface="Source Code Pro"/>
              <a:buChar char="○"/>
            </a:pPr>
            <a:r>
              <a:rPr lang="en" sz="2000">
                <a:latin typeface="Source Code Pro"/>
                <a:ea typeface="Source Code Pro"/>
                <a:cs typeface="Source Code Pro"/>
                <a:sym typeface="Source Code Pro"/>
              </a:rPr>
              <a:t>minInfoGain=0.0 </a:t>
            </a:r>
            <a:r>
              <a:rPr lang="en" sz="2000">
                <a:latin typeface="Calibri"/>
                <a:ea typeface="Calibri"/>
                <a:cs typeface="Calibri"/>
                <a:sym typeface="Calibri"/>
              </a:rPr>
              <a:t>Tested minInfoGain = </a:t>
            </a:r>
            <a:r>
              <a:rPr lang="en" sz="2000">
                <a:solidFill>
                  <a:schemeClr val="dk1"/>
                </a:solidFill>
                <a:latin typeface="Calibri"/>
                <a:ea typeface="Calibri"/>
                <a:cs typeface="Calibri"/>
                <a:sym typeface="Calibri"/>
              </a:rPr>
              <a:t>[0.000001, 0.00001, 0.0001, 0.001, 0.01, 0.025, 0.05]</a:t>
            </a:r>
            <a:endParaRPr sz="2000">
              <a:latin typeface="Calibri"/>
              <a:ea typeface="Calibri"/>
              <a:cs typeface="Calibri"/>
              <a:sym typeface="Calibri"/>
            </a:endParaRPr>
          </a:p>
          <a:p>
            <a:pPr indent="-355600" lvl="1" marL="914400" rtl="0" algn="l">
              <a:spcBef>
                <a:spcPts val="0"/>
              </a:spcBef>
              <a:spcAft>
                <a:spcPts val="0"/>
              </a:spcAft>
              <a:buSzPts val="2000"/>
              <a:buFont typeface="Source Code Pro"/>
              <a:buChar char="○"/>
            </a:pPr>
            <a:r>
              <a:rPr lang="en" sz="2000">
                <a:latin typeface="Source Code Pro"/>
                <a:ea typeface="Source Code Pro"/>
                <a:cs typeface="Source Code Pro"/>
                <a:sym typeface="Source Code Pro"/>
              </a:rPr>
              <a:t>maxDepth=5 </a:t>
            </a:r>
            <a:r>
              <a:rPr lang="en" sz="2000">
                <a:latin typeface="Calibri"/>
                <a:ea typeface="Calibri"/>
                <a:cs typeface="Calibri"/>
                <a:sym typeface="Calibri"/>
              </a:rPr>
              <a:t>Tested maxDepth= [1,2,4,10]</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298" name="Google Shape;298;p42"/>
          <p:cNvGrpSpPr/>
          <p:nvPr/>
        </p:nvGrpSpPr>
        <p:grpSpPr>
          <a:xfrm>
            <a:off x="237707" y="85311"/>
            <a:ext cx="8356759" cy="1861601"/>
            <a:chOff x="409710" y="635715"/>
            <a:chExt cx="11142345" cy="2482135"/>
          </a:xfrm>
        </p:grpSpPr>
        <p:sp>
          <p:nvSpPr>
            <p:cNvPr id="299" name="Google Shape;299;p42"/>
            <p:cNvSpPr/>
            <p:nvPr/>
          </p:nvSpPr>
          <p:spPr>
            <a:xfrm>
              <a:off x="11223203" y="635716"/>
              <a:ext cx="328612" cy="1742360"/>
            </a:xfrm>
            <a:custGeom>
              <a:rect b="b" l="l" r="r" t="t"/>
              <a:pathLst>
                <a:path extrusionOk="0" h="1114" w="207">
                  <a:moveTo>
                    <a:pt x="207" y="987"/>
                  </a:moveTo>
                  <a:lnTo>
                    <a:pt x="0" y="1114"/>
                  </a:lnTo>
                  <a:lnTo>
                    <a:pt x="0" y="127"/>
                  </a:lnTo>
                  <a:lnTo>
                    <a:pt x="207" y="0"/>
                  </a:lnTo>
                  <a:lnTo>
                    <a:pt x="207" y="987"/>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00" name="Google Shape;300;p42"/>
            <p:cNvSpPr/>
            <p:nvPr/>
          </p:nvSpPr>
          <p:spPr>
            <a:xfrm>
              <a:off x="409710" y="1022350"/>
              <a:ext cx="709613" cy="2095500"/>
            </a:xfrm>
            <a:custGeom>
              <a:rect b="b" l="l" r="r" t="t"/>
              <a:pathLst>
                <a:path extrusionOk="0" h="1363" w="447">
                  <a:moveTo>
                    <a:pt x="447" y="1363"/>
                  </a:moveTo>
                  <a:lnTo>
                    <a:pt x="0" y="987"/>
                  </a:lnTo>
                  <a:lnTo>
                    <a:pt x="0" y="0"/>
                  </a:lnTo>
                  <a:lnTo>
                    <a:pt x="447" y="376"/>
                  </a:lnTo>
                  <a:lnTo>
                    <a:pt x="447" y="1363"/>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01" name="Google Shape;301;p42"/>
            <p:cNvSpPr/>
            <p:nvPr/>
          </p:nvSpPr>
          <p:spPr>
            <a:xfrm>
              <a:off x="409710" y="837744"/>
              <a:ext cx="403225" cy="1705431"/>
            </a:xfrm>
            <a:custGeom>
              <a:rect b="b" l="l" r="r" t="t"/>
              <a:pathLst>
                <a:path extrusionOk="0" h="1109" w="254">
                  <a:moveTo>
                    <a:pt x="254" y="987"/>
                  </a:moveTo>
                  <a:lnTo>
                    <a:pt x="0" y="1109"/>
                  </a:lnTo>
                  <a:lnTo>
                    <a:pt x="0" y="119"/>
                  </a:lnTo>
                  <a:lnTo>
                    <a:pt x="254" y="0"/>
                  </a:lnTo>
                  <a:lnTo>
                    <a:pt x="254" y="987"/>
                  </a:lnTo>
                  <a:close/>
                </a:path>
              </a:pathLst>
            </a:custGeom>
            <a:solidFill>
              <a:srgbClr val="2F549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02" name="Google Shape;302;p42"/>
            <p:cNvSpPr/>
            <p:nvPr/>
          </p:nvSpPr>
          <p:spPr>
            <a:xfrm>
              <a:off x="644660" y="640894"/>
              <a:ext cx="168275" cy="1713196"/>
            </a:xfrm>
            <a:custGeom>
              <a:rect b="b" l="l" r="r" t="t"/>
              <a:pathLst>
                <a:path extrusionOk="0" h="1114" w="106">
                  <a:moveTo>
                    <a:pt x="106" y="1114"/>
                  </a:moveTo>
                  <a:lnTo>
                    <a:pt x="0" y="1005"/>
                  </a:lnTo>
                  <a:lnTo>
                    <a:pt x="0" y="0"/>
                  </a:lnTo>
                  <a:lnTo>
                    <a:pt x="106" y="110"/>
                  </a:lnTo>
                  <a:lnTo>
                    <a:pt x="106" y="1114"/>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03" name="Google Shape;303;p42"/>
            <p:cNvSpPr/>
            <p:nvPr/>
          </p:nvSpPr>
          <p:spPr>
            <a:xfrm>
              <a:off x="644055" y="635715"/>
              <a:ext cx="10908000" cy="1541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304" name="Google Shape;304;p42"/>
          <p:cNvSpPr txBox="1"/>
          <p:nvPr>
            <p:ph type="title"/>
          </p:nvPr>
        </p:nvSpPr>
        <p:spPr>
          <a:xfrm>
            <a:off x="715885" y="178379"/>
            <a:ext cx="77298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Random Forest - Model Tuning </a:t>
            </a:r>
            <a:endParaRPr/>
          </a:p>
        </p:txBody>
      </p:sp>
      <p:sp>
        <p:nvSpPr>
          <p:cNvPr id="305" name="Google Shape;305;p42"/>
          <p:cNvSpPr txBox="1"/>
          <p:nvPr/>
        </p:nvSpPr>
        <p:spPr>
          <a:xfrm>
            <a:off x="622750" y="1249125"/>
            <a:ext cx="9329100" cy="23397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alibri"/>
              <a:buChar char="●"/>
            </a:pPr>
            <a:r>
              <a:rPr lang="en" sz="2000">
                <a:latin typeface="Calibri"/>
                <a:ea typeface="Calibri"/>
                <a:cs typeface="Calibri"/>
                <a:sym typeface="Calibri"/>
              </a:rPr>
              <a:t>Tuned on three hyperparameter</a:t>
            </a:r>
            <a:endParaRPr sz="2000">
              <a:latin typeface="Calibri"/>
              <a:ea typeface="Calibri"/>
              <a:cs typeface="Calibri"/>
              <a:sym typeface="Calibri"/>
            </a:endParaRPr>
          </a:p>
          <a:p>
            <a:pPr indent="-355600" lvl="1" marL="914400" rtl="0" algn="l">
              <a:spcBef>
                <a:spcPts val="0"/>
              </a:spcBef>
              <a:spcAft>
                <a:spcPts val="0"/>
              </a:spcAft>
              <a:buSzPts val="2000"/>
              <a:buFont typeface="Source Code Pro"/>
              <a:buChar char="○"/>
            </a:pPr>
            <a:r>
              <a:rPr lang="en" sz="2000">
                <a:latin typeface="Source Code Pro"/>
                <a:ea typeface="Source Code Pro"/>
                <a:cs typeface="Source Code Pro"/>
                <a:sym typeface="Source Code Pro"/>
              </a:rPr>
              <a:t>numTree=20</a:t>
            </a:r>
            <a:r>
              <a:rPr lang="en" sz="2000">
                <a:latin typeface="Calibri"/>
                <a:ea typeface="Calibri"/>
                <a:cs typeface="Calibri"/>
                <a:sym typeface="Calibri"/>
              </a:rPr>
              <a:t> Tested numTree = [100, 1000]</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p:txBody>
      </p:sp>
      <p:pic>
        <p:nvPicPr>
          <p:cNvPr id="306" name="Google Shape;306;p42"/>
          <p:cNvPicPr preferRelativeResize="0"/>
          <p:nvPr/>
        </p:nvPicPr>
        <p:blipFill rotWithShape="1">
          <a:blip r:embed="rId3">
            <a:alphaModFix/>
          </a:blip>
          <a:srcRect b="0" l="0" r="0" t="36491"/>
          <a:stretch/>
        </p:blipFill>
        <p:spPr>
          <a:xfrm>
            <a:off x="4313650" y="2054675"/>
            <a:ext cx="4280824" cy="2771926"/>
          </a:xfrm>
          <a:prstGeom prst="rect">
            <a:avLst/>
          </a:prstGeom>
          <a:noFill/>
          <a:ln>
            <a:noFill/>
          </a:ln>
        </p:spPr>
      </p:pic>
      <p:pic>
        <p:nvPicPr>
          <p:cNvPr id="307" name="Google Shape;307;p42"/>
          <p:cNvPicPr preferRelativeResize="0"/>
          <p:nvPr/>
        </p:nvPicPr>
        <p:blipFill rotWithShape="1">
          <a:blip r:embed="rId3">
            <a:alphaModFix/>
          </a:blip>
          <a:srcRect b="63806" l="0" r="19439" t="0"/>
          <a:stretch/>
        </p:blipFill>
        <p:spPr>
          <a:xfrm>
            <a:off x="237700" y="2133650"/>
            <a:ext cx="2852050" cy="1306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313" name="Google Shape;313;p43"/>
          <p:cNvGrpSpPr/>
          <p:nvPr/>
        </p:nvGrpSpPr>
        <p:grpSpPr>
          <a:xfrm>
            <a:off x="237707" y="85311"/>
            <a:ext cx="8356759" cy="1861601"/>
            <a:chOff x="409710" y="635715"/>
            <a:chExt cx="11142345" cy="2482135"/>
          </a:xfrm>
        </p:grpSpPr>
        <p:sp>
          <p:nvSpPr>
            <p:cNvPr id="314" name="Google Shape;314;p43"/>
            <p:cNvSpPr/>
            <p:nvPr/>
          </p:nvSpPr>
          <p:spPr>
            <a:xfrm>
              <a:off x="11223203" y="635716"/>
              <a:ext cx="328612" cy="1742360"/>
            </a:xfrm>
            <a:custGeom>
              <a:rect b="b" l="l" r="r" t="t"/>
              <a:pathLst>
                <a:path extrusionOk="0" h="1114" w="207">
                  <a:moveTo>
                    <a:pt x="207" y="987"/>
                  </a:moveTo>
                  <a:lnTo>
                    <a:pt x="0" y="1114"/>
                  </a:lnTo>
                  <a:lnTo>
                    <a:pt x="0" y="127"/>
                  </a:lnTo>
                  <a:lnTo>
                    <a:pt x="207" y="0"/>
                  </a:lnTo>
                  <a:lnTo>
                    <a:pt x="207" y="987"/>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5" name="Google Shape;315;p43"/>
            <p:cNvSpPr/>
            <p:nvPr/>
          </p:nvSpPr>
          <p:spPr>
            <a:xfrm>
              <a:off x="409710" y="1022350"/>
              <a:ext cx="709613" cy="2095500"/>
            </a:xfrm>
            <a:custGeom>
              <a:rect b="b" l="l" r="r" t="t"/>
              <a:pathLst>
                <a:path extrusionOk="0" h="1363" w="447">
                  <a:moveTo>
                    <a:pt x="447" y="1363"/>
                  </a:moveTo>
                  <a:lnTo>
                    <a:pt x="0" y="987"/>
                  </a:lnTo>
                  <a:lnTo>
                    <a:pt x="0" y="0"/>
                  </a:lnTo>
                  <a:lnTo>
                    <a:pt x="447" y="376"/>
                  </a:lnTo>
                  <a:lnTo>
                    <a:pt x="447" y="1363"/>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6" name="Google Shape;316;p43"/>
            <p:cNvSpPr/>
            <p:nvPr/>
          </p:nvSpPr>
          <p:spPr>
            <a:xfrm>
              <a:off x="409710" y="837744"/>
              <a:ext cx="403225" cy="1705431"/>
            </a:xfrm>
            <a:custGeom>
              <a:rect b="b" l="l" r="r" t="t"/>
              <a:pathLst>
                <a:path extrusionOk="0" h="1109" w="254">
                  <a:moveTo>
                    <a:pt x="254" y="987"/>
                  </a:moveTo>
                  <a:lnTo>
                    <a:pt x="0" y="1109"/>
                  </a:lnTo>
                  <a:lnTo>
                    <a:pt x="0" y="119"/>
                  </a:lnTo>
                  <a:lnTo>
                    <a:pt x="254" y="0"/>
                  </a:lnTo>
                  <a:lnTo>
                    <a:pt x="254" y="987"/>
                  </a:lnTo>
                  <a:close/>
                </a:path>
              </a:pathLst>
            </a:custGeom>
            <a:solidFill>
              <a:srgbClr val="2F549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7" name="Google Shape;317;p43"/>
            <p:cNvSpPr/>
            <p:nvPr/>
          </p:nvSpPr>
          <p:spPr>
            <a:xfrm>
              <a:off x="644660" y="640894"/>
              <a:ext cx="168275" cy="1713196"/>
            </a:xfrm>
            <a:custGeom>
              <a:rect b="b" l="l" r="r" t="t"/>
              <a:pathLst>
                <a:path extrusionOk="0" h="1114" w="106">
                  <a:moveTo>
                    <a:pt x="106" y="1114"/>
                  </a:moveTo>
                  <a:lnTo>
                    <a:pt x="0" y="1005"/>
                  </a:lnTo>
                  <a:lnTo>
                    <a:pt x="0" y="0"/>
                  </a:lnTo>
                  <a:lnTo>
                    <a:pt x="106" y="110"/>
                  </a:lnTo>
                  <a:lnTo>
                    <a:pt x="106" y="1114"/>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8" name="Google Shape;318;p43"/>
            <p:cNvSpPr/>
            <p:nvPr/>
          </p:nvSpPr>
          <p:spPr>
            <a:xfrm>
              <a:off x="644055" y="635715"/>
              <a:ext cx="10908000" cy="1541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319" name="Google Shape;319;p43"/>
          <p:cNvSpPr txBox="1"/>
          <p:nvPr>
            <p:ph type="title"/>
          </p:nvPr>
        </p:nvSpPr>
        <p:spPr>
          <a:xfrm>
            <a:off x="715885" y="178379"/>
            <a:ext cx="77298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Random Forest - Model Tuning </a:t>
            </a:r>
            <a:endParaRPr/>
          </a:p>
        </p:txBody>
      </p:sp>
      <p:sp>
        <p:nvSpPr>
          <p:cNvPr id="320" name="Google Shape;320;p43"/>
          <p:cNvSpPr txBox="1"/>
          <p:nvPr/>
        </p:nvSpPr>
        <p:spPr>
          <a:xfrm>
            <a:off x="622750" y="1249125"/>
            <a:ext cx="9329100" cy="26475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alibri"/>
              <a:buChar char="●"/>
            </a:pPr>
            <a:r>
              <a:rPr lang="en" sz="2000">
                <a:latin typeface="Calibri"/>
                <a:ea typeface="Calibri"/>
                <a:cs typeface="Calibri"/>
                <a:sym typeface="Calibri"/>
              </a:rPr>
              <a:t>Tuned on three hyperparameter</a:t>
            </a:r>
            <a:endParaRPr sz="2000">
              <a:latin typeface="Calibri"/>
              <a:ea typeface="Calibri"/>
              <a:cs typeface="Calibri"/>
              <a:sym typeface="Calibri"/>
            </a:endParaRPr>
          </a:p>
          <a:p>
            <a:pPr indent="-355600" lvl="1" marL="914400" rtl="0" algn="l">
              <a:spcBef>
                <a:spcPts val="0"/>
              </a:spcBef>
              <a:spcAft>
                <a:spcPts val="0"/>
              </a:spcAft>
              <a:buSzPts val="2000"/>
              <a:buFont typeface="Source Code Pro"/>
              <a:buChar char="○"/>
            </a:pPr>
            <a:r>
              <a:rPr lang="en" sz="2000">
                <a:solidFill>
                  <a:schemeClr val="dk1"/>
                </a:solidFill>
                <a:latin typeface="Source Code Pro"/>
                <a:ea typeface="Source Code Pro"/>
                <a:cs typeface="Source Code Pro"/>
                <a:sym typeface="Source Code Pro"/>
              </a:rPr>
              <a:t>minInfoGain=0.0 </a:t>
            </a:r>
            <a:r>
              <a:rPr lang="en" sz="2000">
                <a:solidFill>
                  <a:schemeClr val="dk1"/>
                </a:solidFill>
                <a:latin typeface="Calibri"/>
                <a:ea typeface="Calibri"/>
                <a:cs typeface="Calibri"/>
                <a:sym typeface="Calibri"/>
              </a:rPr>
              <a:t>Tested minInfoGain = [0.000001, 0.00001, 0.0001, 0.001, 0.01, 0.025, 0.05]</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p:txBody>
      </p:sp>
      <p:pic>
        <p:nvPicPr>
          <p:cNvPr id="321" name="Google Shape;321;p43"/>
          <p:cNvPicPr preferRelativeResize="0"/>
          <p:nvPr/>
        </p:nvPicPr>
        <p:blipFill rotWithShape="1">
          <a:blip r:embed="rId3">
            <a:alphaModFix/>
          </a:blip>
          <a:srcRect b="75118" l="0" r="26868" t="0"/>
          <a:stretch/>
        </p:blipFill>
        <p:spPr>
          <a:xfrm>
            <a:off x="180975" y="2466975"/>
            <a:ext cx="4084950" cy="1279801"/>
          </a:xfrm>
          <a:prstGeom prst="rect">
            <a:avLst/>
          </a:prstGeom>
          <a:noFill/>
          <a:ln>
            <a:noFill/>
          </a:ln>
        </p:spPr>
      </p:pic>
      <p:pic>
        <p:nvPicPr>
          <p:cNvPr id="322" name="Google Shape;322;p43"/>
          <p:cNvPicPr preferRelativeResize="0"/>
          <p:nvPr/>
        </p:nvPicPr>
        <p:blipFill rotWithShape="1">
          <a:blip r:embed="rId3">
            <a:alphaModFix/>
          </a:blip>
          <a:srcRect b="0" l="0" r="0" t="24789"/>
          <a:stretch/>
        </p:blipFill>
        <p:spPr>
          <a:xfrm>
            <a:off x="4668150" y="2047475"/>
            <a:ext cx="4322651" cy="2993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Agenda</a:t>
            </a:r>
            <a:endParaRPr/>
          </a:p>
        </p:txBody>
      </p:sp>
      <p:sp>
        <p:nvSpPr>
          <p:cNvPr id="140" name="Google Shape;140;p26"/>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65125" lvl="0" marL="457200" rtl="0" algn="l">
              <a:lnSpc>
                <a:spcPct val="95000"/>
              </a:lnSpc>
              <a:spcBef>
                <a:spcPts val="0"/>
              </a:spcBef>
              <a:spcAft>
                <a:spcPts val="0"/>
              </a:spcAft>
              <a:buClr>
                <a:srgbClr val="1D1C1D"/>
              </a:buClr>
              <a:buSzPts val="2150"/>
              <a:buFont typeface="Calibri"/>
              <a:buChar char="●"/>
            </a:pPr>
            <a:r>
              <a:rPr lang="en" sz="2150">
                <a:solidFill>
                  <a:srgbClr val="1D1C1D"/>
                </a:solidFill>
                <a:highlight>
                  <a:srgbClr val="FFFFFF"/>
                </a:highlight>
              </a:rPr>
              <a:t>Business Case</a:t>
            </a:r>
            <a:endParaRPr sz="2150">
              <a:solidFill>
                <a:srgbClr val="1D1C1D"/>
              </a:solidFill>
              <a:highlight>
                <a:srgbClr val="FFFFFF"/>
              </a:highlight>
            </a:endParaRPr>
          </a:p>
          <a:p>
            <a:pPr indent="-365125" lvl="0" marL="457200" rtl="0" algn="l">
              <a:lnSpc>
                <a:spcPct val="95000"/>
              </a:lnSpc>
              <a:spcBef>
                <a:spcPts val="0"/>
              </a:spcBef>
              <a:spcAft>
                <a:spcPts val="0"/>
              </a:spcAft>
              <a:buClr>
                <a:srgbClr val="1D1C1D"/>
              </a:buClr>
              <a:buSzPts val="2150"/>
              <a:buChar char="●"/>
            </a:pPr>
            <a:r>
              <a:rPr lang="en" sz="2150">
                <a:solidFill>
                  <a:srgbClr val="1D1C1D"/>
                </a:solidFill>
                <a:highlight>
                  <a:srgbClr val="FFFFFF"/>
                </a:highlight>
              </a:rPr>
              <a:t>EDA</a:t>
            </a:r>
            <a:endParaRPr sz="2150">
              <a:solidFill>
                <a:srgbClr val="1D1C1D"/>
              </a:solidFill>
              <a:highlight>
                <a:srgbClr val="FFFFFF"/>
              </a:highlight>
            </a:endParaRPr>
          </a:p>
          <a:p>
            <a:pPr indent="-365125" lvl="0" marL="457200" rtl="0" algn="l">
              <a:spcBef>
                <a:spcPts val="0"/>
              </a:spcBef>
              <a:spcAft>
                <a:spcPts val="0"/>
              </a:spcAft>
              <a:buClr>
                <a:srgbClr val="1D1C1D"/>
              </a:buClr>
              <a:buSzPts val="2150"/>
              <a:buChar char="●"/>
            </a:pPr>
            <a:r>
              <a:rPr lang="en" sz="2150"/>
              <a:t>Feature Engineering</a:t>
            </a:r>
            <a:endParaRPr sz="2150"/>
          </a:p>
          <a:p>
            <a:pPr indent="-365125" lvl="0" marL="457200" rtl="0" algn="l">
              <a:lnSpc>
                <a:spcPct val="95000"/>
              </a:lnSpc>
              <a:spcBef>
                <a:spcPts val="0"/>
              </a:spcBef>
              <a:spcAft>
                <a:spcPts val="0"/>
              </a:spcAft>
              <a:buClr>
                <a:srgbClr val="1D1C1D"/>
              </a:buClr>
              <a:buSzPts val="2150"/>
              <a:buChar char="●"/>
            </a:pPr>
            <a:r>
              <a:rPr lang="en" sz="2150">
                <a:solidFill>
                  <a:srgbClr val="1D1C1D"/>
                </a:solidFill>
                <a:highlight>
                  <a:srgbClr val="FFFFFF"/>
                </a:highlight>
              </a:rPr>
              <a:t>Performance</a:t>
            </a:r>
            <a:endParaRPr sz="2150">
              <a:solidFill>
                <a:srgbClr val="1D1C1D"/>
              </a:solidFill>
              <a:highlight>
                <a:srgbClr val="FFFFFF"/>
              </a:highlight>
            </a:endParaRPr>
          </a:p>
          <a:p>
            <a:pPr indent="-365125" lvl="0" marL="457200" rtl="0" algn="l">
              <a:lnSpc>
                <a:spcPct val="95000"/>
              </a:lnSpc>
              <a:spcBef>
                <a:spcPts val="0"/>
              </a:spcBef>
              <a:spcAft>
                <a:spcPts val="0"/>
              </a:spcAft>
              <a:buClr>
                <a:srgbClr val="1D1C1D"/>
              </a:buClr>
              <a:buSzPts val="2150"/>
              <a:buChar char="●"/>
            </a:pPr>
            <a:r>
              <a:rPr lang="en" sz="2150">
                <a:solidFill>
                  <a:srgbClr val="1D1C1D"/>
                </a:solidFill>
                <a:highlight>
                  <a:srgbClr val="FFFFFF"/>
                </a:highlight>
              </a:rPr>
              <a:t>Models</a:t>
            </a:r>
            <a:endParaRPr sz="2150">
              <a:solidFill>
                <a:srgbClr val="1D1C1D"/>
              </a:solidFill>
              <a:highlight>
                <a:srgbClr val="FFFFFF"/>
              </a:highlight>
            </a:endParaRPr>
          </a:p>
          <a:p>
            <a:pPr indent="-365125" lvl="0" marL="457200" rtl="0" algn="l">
              <a:lnSpc>
                <a:spcPct val="95000"/>
              </a:lnSpc>
              <a:spcBef>
                <a:spcPts val="0"/>
              </a:spcBef>
              <a:spcAft>
                <a:spcPts val="0"/>
              </a:spcAft>
              <a:buClr>
                <a:srgbClr val="1D1C1D"/>
              </a:buClr>
              <a:buSzPts val="2150"/>
              <a:buChar char="●"/>
            </a:pPr>
            <a:r>
              <a:rPr lang="en" sz="2150">
                <a:solidFill>
                  <a:srgbClr val="1D1C1D"/>
                </a:solidFill>
                <a:highlight>
                  <a:srgbClr val="FFFFFF"/>
                </a:highlight>
              </a:rPr>
              <a:t>Novelty</a:t>
            </a:r>
            <a:endParaRPr sz="2150">
              <a:solidFill>
                <a:srgbClr val="1D1C1D"/>
              </a:solidFill>
              <a:highlight>
                <a:srgbClr val="FFFFFF"/>
              </a:highlight>
            </a:endParaRPr>
          </a:p>
          <a:p>
            <a:pPr indent="-365125" lvl="0" marL="457200" rtl="0" algn="l">
              <a:lnSpc>
                <a:spcPct val="95000"/>
              </a:lnSpc>
              <a:spcBef>
                <a:spcPts val="0"/>
              </a:spcBef>
              <a:spcAft>
                <a:spcPts val="0"/>
              </a:spcAft>
              <a:buClr>
                <a:srgbClr val="1D1C1D"/>
              </a:buClr>
              <a:buSzPts val="2150"/>
              <a:buChar char="●"/>
            </a:pPr>
            <a:r>
              <a:rPr lang="en" sz="2150">
                <a:solidFill>
                  <a:srgbClr val="1D1C1D"/>
                </a:solidFill>
                <a:highlight>
                  <a:srgbClr val="FFFFFF"/>
                </a:highlight>
              </a:rPr>
              <a:t>Next Steps</a:t>
            </a:r>
            <a:endParaRPr sz="2150">
              <a:solidFill>
                <a:srgbClr val="1D1C1D"/>
              </a:solidFill>
              <a:highlight>
                <a:srgbClr val="FFFFFF"/>
              </a:highlight>
            </a:endParaRPr>
          </a:p>
          <a:p>
            <a:pPr indent="-228600" lvl="0" marL="723900" rtl="0" algn="l">
              <a:lnSpc>
                <a:spcPct val="95000"/>
              </a:lnSpc>
              <a:spcBef>
                <a:spcPts val="0"/>
              </a:spcBef>
              <a:spcAft>
                <a:spcPts val="0"/>
              </a:spcAft>
              <a:buClr>
                <a:srgbClr val="1D1C1D"/>
              </a:buClr>
              <a:buSzPts val="1350"/>
              <a:buFont typeface="Calibri"/>
              <a:buNone/>
            </a:pPr>
            <a:r>
              <a:t/>
            </a:r>
            <a:endParaRPr sz="1350">
              <a:solidFill>
                <a:srgbClr val="1D1C1D"/>
              </a:solidFill>
              <a:highlight>
                <a:srgbClr val="FFFFFF"/>
              </a:highlight>
            </a:endParaRPr>
          </a:p>
          <a:p>
            <a:pPr indent="0" lvl="0" marL="0" rtl="0" algn="l">
              <a:lnSpc>
                <a:spcPct val="70000"/>
              </a:lnSpc>
              <a:spcBef>
                <a:spcPts val="8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328" name="Google Shape;328;p44"/>
          <p:cNvGrpSpPr/>
          <p:nvPr/>
        </p:nvGrpSpPr>
        <p:grpSpPr>
          <a:xfrm>
            <a:off x="237707" y="85311"/>
            <a:ext cx="8356759" cy="1861601"/>
            <a:chOff x="409710" y="635715"/>
            <a:chExt cx="11142345" cy="2482135"/>
          </a:xfrm>
        </p:grpSpPr>
        <p:sp>
          <p:nvSpPr>
            <p:cNvPr id="329" name="Google Shape;329;p44"/>
            <p:cNvSpPr/>
            <p:nvPr/>
          </p:nvSpPr>
          <p:spPr>
            <a:xfrm>
              <a:off x="11223203" y="635716"/>
              <a:ext cx="328612" cy="1742360"/>
            </a:xfrm>
            <a:custGeom>
              <a:rect b="b" l="l" r="r" t="t"/>
              <a:pathLst>
                <a:path extrusionOk="0" h="1114" w="207">
                  <a:moveTo>
                    <a:pt x="207" y="987"/>
                  </a:moveTo>
                  <a:lnTo>
                    <a:pt x="0" y="1114"/>
                  </a:lnTo>
                  <a:lnTo>
                    <a:pt x="0" y="127"/>
                  </a:lnTo>
                  <a:lnTo>
                    <a:pt x="207" y="0"/>
                  </a:lnTo>
                  <a:lnTo>
                    <a:pt x="207" y="987"/>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0" name="Google Shape;330;p44"/>
            <p:cNvSpPr/>
            <p:nvPr/>
          </p:nvSpPr>
          <p:spPr>
            <a:xfrm>
              <a:off x="409710" y="1022350"/>
              <a:ext cx="709613" cy="2095500"/>
            </a:xfrm>
            <a:custGeom>
              <a:rect b="b" l="l" r="r" t="t"/>
              <a:pathLst>
                <a:path extrusionOk="0" h="1363" w="447">
                  <a:moveTo>
                    <a:pt x="447" y="1363"/>
                  </a:moveTo>
                  <a:lnTo>
                    <a:pt x="0" y="987"/>
                  </a:lnTo>
                  <a:lnTo>
                    <a:pt x="0" y="0"/>
                  </a:lnTo>
                  <a:lnTo>
                    <a:pt x="447" y="376"/>
                  </a:lnTo>
                  <a:lnTo>
                    <a:pt x="447" y="1363"/>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1" name="Google Shape;331;p44"/>
            <p:cNvSpPr/>
            <p:nvPr/>
          </p:nvSpPr>
          <p:spPr>
            <a:xfrm>
              <a:off x="409710" y="837744"/>
              <a:ext cx="403225" cy="1705431"/>
            </a:xfrm>
            <a:custGeom>
              <a:rect b="b" l="l" r="r" t="t"/>
              <a:pathLst>
                <a:path extrusionOk="0" h="1109" w="254">
                  <a:moveTo>
                    <a:pt x="254" y="987"/>
                  </a:moveTo>
                  <a:lnTo>
                    <a:pt x="0" y="1109"/>
                  </a:lnTo>
                  <a:lnTo>
                    <a:pt x="0" y="119"/>
                  </a:lnTo>
                  <a:lnTo>
                    <a:pt x="254" y="0"/>
                  </a:lnTo>
                  <a:lnTo>
                    <a:pt x="254" y="987"/>
                  </a:lnTo>
                  <a:close/>
                </a:path>
              </a:pathLst>
            </a:custGeom>
            <a:solidFill>
              <a:srgbClr val="2F549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2" name="Google Shape;332;p44"/>
            <p:cNvSpPr/>
            <p:nvPr/>
          </p:nvSpPr>
          <p:spPr>
            <a:xfrm>
              <a:off x="644660" y="640894"/>
              <a:ext cx="168275" cy="1713196"/>
            </a:xfrm>
            <a:custGeom>
              <a:rect b="b" l="l" r="r" t="t"/>
              <a:pathLst>
                <a:path extrusionOk="0" h="1114" w="106">
                  <a:moveTo>
                    <a:pt x="106" y="1114"/>
                  </a:moveTo>
                  <a:lnTo>
                    <a:pt x="0" y="1005"/>
                  </a:lnTo>
                  <a:lnTo>
                    <a:pt x="0" y="0"/>
                  </a:lnTo>
                  <a:lnTo>
                    <a:pt x="106" y="110"/>
                  </a:lnTo>
                  <a:lnTo>
                    <a:pt x="106" y="1114"/>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3" name="Google Shape;333;p44"/>
            <p:cNvSpPr/>
            <p:nvPr/>
          </p:nvSpPr>
          <p:spPr>
            <a:xfrm>
              <a:off x="644055" y="635715"/>
              <a:ext cx="10908000" cy="1541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334" name="Google Shape;334;p44"/>
          <p:cNvSpPr txBox="1"/>
          <p:nvPr>
            <p:ph type="title"/>
          </p:nvPr>
        </p:nvSpPr>
        <p:spPr>
          <a:xfrm>
            <a:off x="715885" y="178379"/>
            <a:ext cx="77298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Random Forest - Model Tuning </a:t>
            </a:r>
            <a:endParaRPr/>
          </a:p>
        </p:txBody>
      </p:sp>
      <p:sp>
        <p:nvSpPr>
          <p:cNvPr id="335" name="Google Shape;335;p44"/>
          <p:cNvSpPr txBox="1"/>
          <p:nvPr/>
        </p:nvSpPr>
        <p:spPr>
          <a:xfrm>
            <a:off x="622750" y="1249125"/>
            <a:ext cx="9329100" cy="23397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alibri"/>
              <a:buChar char="●"/>
            </a:pPr>
            <a:r>
              <a:rPr lang="en" sz="2000">
                <a:latin typeface="Calibri"/>
                <a:ea typeface="Calibri"/>
                <a:cs typeface="Calibri"/>
                <a:sym typeface="Calibri"/>
              </a:rPr>
              <a:t>Tuned on three hyperparameter</a:t>
            </a:r>
            <a:endParaRPr sz="2000">
              <a:latin typeface="Calibri"/>
              <a:ea typeface="Calibri"/>
              <a:cs typeface="Calibri"/>
              <a:sym typeface="Calibri"/>
            </a:endParaRPr>
          </a:p>
          <a:p>
            <a:pPr indent="-355600" lvl="1" marL="914400" rtl="0" algn="l">
              <a:spcBef>
                <a:spcPts val="0"/>
              </a:spcBef>
              <a:spcAft>
                <a:spcPts val="0"/>
              </a:spcAft>
              <a:buSzPts val="2000"/>
              <a:buFont typeface="Source Code Pro"/>
              <a:buChar char="○"/>
            </a:pPr>
            <a:r>
              <a:rPr lang="en" sz="2000">
                <a:solidFill>
                  <a:schemeClr val="dk1"/>
                </a:solidFill>
                <a:latin typeface="Source Code Pro"/>
                <a:ea typeface="Source Code Pro"/>
                <a:cs typeface="Source Code Pro"/>
                <a:sym typeface="Source Code Pro"/>
              </a:rPr>
              <a:t>maxDepth=5 </a:t>
            </a:r>
            <a:r>
              <a:rPr lang="en" sz="2000">
                <a:solidFill>
                  <a:schemeClr val="dk1"/>
                </a:solidFill>
                <a:latin typeface="Calibri"/>
                <a:ea typeface="Calibri"/>
                <a:cs typeface="Calibri"/>
                <a:sym typeface="Calibri"/>
              </a:rPr>
              <a:t>Tested maxDepth= [1,2,4,10]</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p:txBody>
      </p:sp>
      <p:pic>
        <p:nvPicPr>
          <p:cNvPr id="336" name="Google Shape;336;p44"/>
          <p:cNvPicPr preferRelativeResize="0"/>
          <p:nvPr/>
        </p:nvPicPr>
        <p:blipFill rotWithShape="1">
          <a:blip r:embed="rId3">
            <a:alphaModFix/>
          </a:blip>
          <a:srcRect b="60813" l="0" r="51683" t="0"/>
          <a:stretch/>
        </p:blipFill>
        <p:spPr>
          <a:xfrm>
            <a:off x="97525" y="2154572"/>
            <a:ext cx="3147825" cy="1725777"/>
          </a:xfrm>
          <a:prstGeom prst="rect">
            <a:avLst/>
          </a:prstGeom>
          <a:noFill/>
          <a:ln>
            <a:noFill/>
          </a:ln>
        </p:spPr>
      </p:pic>
      <p:pic>
        <p:nvPicPr>
          <p:cNvPr id="337" name="Google Shape;337;p44"/>
          <p:cNvPicPr preferRelativeResize="0"/>
          <p:nvPr/>
        </p:nvPicPr>
        <p:blipFill rotWithShape="1">
          <a:blip r:embed="rId3">
            <a:alphaModFix/>
          </a:blip>
          <a:srcRect b="0" l="0" r="0" t="42739"/>
          <a:stretch/>
        </p:blipFill>
        <p:spPr>
          <a:xfrm>
            <a:off x="3037371" y="2427575"/>
            <a:ext cx="6044580" cy="2339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343" name="Google Shape;343;p45"/>
          <p:cNvGrpSpPr/>
          <p:nvPr/>
        </p:nvGrpSpPr>
        <p:grpSpPr>
          <a:xfrm>
            <a:off x="237707" y="85311"/>
            <a:ext cx="8356759" cy="1861601"/>
            <a:chOff x="409710" y="635715"/>
            <a:chExt cx="11142345" cy="2482135"/>
          </a:xfrm>
        </p:grpSpPr>
        <p:sp>
          <p:nvSpPr>
            <p:cNvPr id="344" name="Google Shape;344;p45"/>
            <p:cNvSpPr/>
            <p:nvPr/>
          </p:nvSpPr>
          <p:spPr>
            <a:xfrm>
              <a:off x="11223203" y="635716"/>
              <a:ext cx="328612" cy="1742360"/>
            </a:xfrm>
            <a:custGeom>
              <a:rect b="b" l="l" r="r" t="t"/>
              <a:pathLst>
                <a:path extrusionOk="0" h="1114" w="207">
                  <a:moveTo>
                    <a:pt x="207" y="987"/>
                  </a:moveTo>
                  <a:lnTo>
                    <a:pt x="0" y="1114"/>
                  </a:lnTo>
                  <a:lnTo>
                    <a:pt x="0" y="127"/>
                  </a:lnTo>
                  <a:lnTo>
                    <a:pt x="207" y="0"/>
                  </a:lnTo>
                  <a:lnTo>
                    <a:pt x="207" y="987"/>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5" name="Google Shape;345;p45"/>
            <p:cNvSpPr/>
            <p:nvPr/>
          </p:nvSpPr>
          <p:spPr>
            <a:xfrm>
              <a:off x="409710" y="1022350"/>
              <a:ext cx="709613" cy="2095500"/>
            </a:xfrm>
            <a:custGeom>
              <a:rect b="b" l="l" r="r" t="t"/>
              <a:pathLst>
                <a:path extrusionOk="0" h="1363" w="447">
                  <a:moveTo>
                    <a:pt x="447" y="1363"/>
                  </a:moveTo>
                  <a:lnTo>
                    <a:pt x="0" y="987"/>
                  </a:lnTo>
                  <a:lnTo>
                    <a:pt x="0" y="0"/>
                  </a:lnTo>
                  <a:lnTo>
                    <a:pt x="447" y="376"/>
                  </a:lnTo>
                  <a:lnTo>
                    <a:pt x="447" y="1363"/>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6" name="Google Shape;346;p45"/>
            <p:cNvSpPr/>
            <p:nvPr/>
          </p:nvSpPr>
          <p:spPr>
            <a:xfrm>
              <a:off x="409710" y="837744"/>
              <a:ext cx="403225" cy="1705431"/>
            </a:xfrm>
            <a:custGeom>
              <a:rect b="b" l="l" r="r" t="t"/>
              <a:pathLst>
                <a:path extrusionOk="0" h="1109" w="254">
                  <a:moveTo>
                    <a:pt x="254" y="987"/>
                  </a:moveTo>
                  <a:lnTo>
                    <a:pt x="0" y="1109"/>
                  </a:lnTo>
                  <a:lnTo>
                    <a:pt x="0" y="119"/>
                  </a:lnTo>
                  <a:lnTo>
                    <a:pt x="254" y="0"/>
                  </a:lnTo>
                  <a:lnTo>
                    <a:pt x="254" y="987"/>
                  </a:lnTo>
                  <a:close/>
                </a:path>
              </a:pathLst>
            </a:custGeom>
            <a:solidFill>
              <a:srgbClr val="2F549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7" name="Google Shape;347;p45"/>
            <p:cNvSpPr/>
            <p:nvPr/>
          </p:nvSpPr>
          <p:spPr>
            <a:xfrm>
              <a:off x="644660" y="640894"/>
              <a:ext cx="168275" cy="1713196"/>
            </a:xfrm>
            <a:custGeom>
              <a:rect b="b" l="l" r="r" t="t"/>
              <a:pathLst>
                <a:path extrusionOk="0" h="1114" w="106">
                  <a:moveTo>
                    <a:pt x="106" y="1114"/>
                  </a:moveTo>
                  <a:lnTo>
                    <a:pt x="0" y="1005"/>
                  </a:lnTo>
                  <a:lnTo>
                    <a:pt x="0" y="0"/>
                  </a:lnTo>
                  <a:lnTo>
                    <a:pt x="106" y="110"/>
                  </a:lnTo>
                  <a:lnTo>
                    <a:pt x="106" y="1114"/>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8" name="Google Shape;348;p45"/>
            <p:cNvSpPr/>
            <p:nvPr/>
          </p:nvSpPr>
          <p:spPr>
            <a:xfrm>
              <a:off x="644055" y="635715"/>
              <a:ext cx="10908000" cy="1541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349" name="Google Shape;349;p45"/>
          <p:cNvSpPr txBox="1"/>
          <p:nvPr>
            <p:ph type="title"/>
          </p:nvPr>
        </p:nvSpPr>
        <p:spPr>
          <a:xfrm>
            <a:off x="715885" y="178379"/>
            <a:ext cx="77298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Random Forest </a:t>
            </a:r>
            <a:endParaRPr/>
          </a:p>
        </p:txBody>
      </p:sp>
      <p:pic>
        <p:nvPicPr>
          <p:cNvPr id="350" name="Google Shape;350;p45"/>
          <p:cNvPicPr preferRelativeResize="0"/>
          <p:nvPr/>
        </p:nvPicPr>
        <p:blipFill>
          <a:blip r:embed="rId3">
            <a:alphaModFix/>
          </a:blip>
          <a:stretch>
            <a:fillRect/>
          </a:stretch>
        </p:blipFill>
        <p:spPr>
          <a:xfrm>
            <a:off x="237702" y="2127050"/>
            <a:ext cx="4051676" cy="889400"/>
          </a:xfrm>
          <a:prstGeom prst="rect">
            <a:avLst/>
          </a:prstGeom>
          <a:noFill/>
          <a:ln>
            <a:noFill/>
          </a:ln>
        </p:spPr>
      </p:pic>
      <p:pic>
        <p:nvPicPr>
          <p:cNvPr id="351" name="Google Shape;351;p45"/>
          <p:cNvPicPr preferRelativeResize="0"/>
          <p:nvPr/>
        </p:nvPicPr>
        <p:blipFill>
          <a:blip r:embed="rId4">
            <a:alphaModFix/>
          </a:blip>
          <a:stretch>
            <a:fillRect/>
          </a:stretch>
        </p:blipFill>
        <p:spPr>
          <a:xfrm>
            <a:off x="4289370" y="1474239"/>
            <a:ext cx="4161026" cy="29913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357" name="Google Shape;357;p46"/>
          <p:cNvGrpSpPr/>
          <p:nvPr/>
        </p:nvGrpSpPr>
        <p:grpSpPr>
          <a:xfrm>
            <a:off x="237707" y="85311"/>
            <a:ext cx="8356759" cy="1861601"/>
            <a:chOff x="409710" y="635715"/>
            <a:chExt cx="11142345" cy="2482135"/>
          </a:xfrm>
        </p:grpSpPr>
        <p:sp>
          <p:nvSpPr>
            <p:cNvPr id="358" name="Google Shape;358;p46"/>
            <p:cNvSpPr/>
            <p:nvPr/>
          </p:nvSpPr>
          <p:spPr>
            <a:xfrm>
              <a:off x="11223203" y="635716"/>
              <a:ext cx="328612" cy="1742360"/>
            </a:xfrm>
            <a:custGeom>
              <a:rect b="b" l="l" r="r" t="t"/>
              <a:pathLst>
                <a:path extrusionOk="0" h="1114" w="207">
                  <a:moveTo>
                    <a:pt x="207" y="987"/>
                  </a:moveTo>
                  <a:lnTo>
                    <a:pt x="0" y="1114"/>
                  </a:lnTo>
                  <a:lnTo>
                    <a:pt x="0" y="127"/>
                  </a:lnTo>
                  <a:lnTo>
                    <a:pt x="207" y="0"/>
                  </a:lnTo>
                  <a:lnTo>
                    <a:pt x="207" y="987"/>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9" name="Google Shape;359;p46"/>
            <p:cNvSpPr/>
            <p:nvPr/>
          </p:nvSpPr>
          <p:spPr>
            <a:xfrm>
              <a:off x="409710" y="1022350"/>
              <a:ext cx="709613" cy="2095500"/>
            </a:xfrm>
            <a:custGeom>
              <a:rect b="b" l="l" r="r" t="t"/>
              <a:pathLst>
                <a:path extrusionOk="0" h="1363" w="447">
                  <a:moveTo>
                    <a:pt x="447" y="1363"/>
                  </a:moveTo>
                  <a:lnTo>
                    <a:pt x="0" y="987"/>
                  </a:lnTo>
                  <a:lnTo>
                    <a:pt x="0" y="0"/>
                  </a:lnTo>
                  <a:lnTo>
                    <a:pt x="447" y="376"/>
                  </a:lnTo>
                  <a:lnTo>
                    <a:pt x="447" y="1363"/>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0" name="Google Shape;360;p46"/>
            <p:cNvSpPr/>
            <p:nvPr/>
          </p:nvSpPr>
          <p:spPr>
            <a:xfrm>
              <a:off x="409710" y="837744"/>
              <a:ext cx="403225" cy="1705431"/>
            </a:xfrm>
            <a:custGeom>
              <a:rect b="b" l="l" r="r" t="t"/>
              <a:pathLst>
                <a:path extrusionOk="0" h="1109" w="254">
                  <a:moveTo>
                    <a:pt x="254" y="987"/>
                  </a:moveTo>
                  <a:lnTo>
                    <a:pt x="0" y="1109"/>
                  </a:lnTo>
                  <a:lnTo>
                    <a:pt x="0" y="119"/>
                  </a:lnTo>
                  <a:lnTo>
                    <a:pt x="254" y="0"/>
                  </a:lnTo>
                  <a:lnTo>
                    <a:pt x="254" y="987"/>
                  </a:lnTo>
                  <a:close/>
                </a:path>
              </a:pathLst>
            </a:custGeom>
            <a:solidFill>
              <a:srgbClr val="2F549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1" name="Google Shape;361;p46"/>
            <p:cNvSpPr/>
            <p:nvPr/>
          </p:nvSpPr>
          <p:spPr>
            <a:xfrm>
              <a:off x="644660" y="640894"/>
              <a:ext cx="168275" cy="1713196"/>
            </a:xfrm>
            <a:custGeom>
              <a:rect b="b" l="l" r="r" t="t"/>
              <a:pathLst>
                <a:path extrusionOk="0" h="1114" w="106">
                  <a:moveTo>
                    <a:pt x="106" y="1114"/>
                  </a:moveTo>
                  <a:lnTo>
                    <a:pt x="0" y="1005"/>
                  </a:lnTo>
                  <a:lnTo>
                    <a:pt x="0" y="0"/>
                  </a:lnTo>
                  <a:lnTo>
                    <a:pt x="106" y="110"/>
                  </a:lnTo>
                  <a:lnTo>
                    <a:pt x="106" y="1114"/>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2" name="Google Shape;362;p46"/>
            <p:cNvSpPr/>
            <p:nvPr/>
          </p:nvSpPr>
          <p:spPr>
            <a:xfrm>
              <a:off x="644055" y="635715"/>
              <a:ext cx="10908000" cy="1541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363" name="Google Shape;363;p46"/>
          <p:cNvSpPr txBox="1"/>
          <p:nvPr>
            <p:ph type="title"/>
          </p:nvPr>
        </p:nvSpPr>
        <p:spPr>
          <a:xfrm>
            <a:off x="715885" y="178379"/>
            <a:ext cx="77298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XgBoost</a:t>
            </a:r>
            <a:r>
              <a:rPr lang="en"/>
              <a:t> </a:t>
            </a:r>
            <a:endParaRPr/>
          </a:p>
        </p:txBody>
      </p:sp>
      <p:sp>
        <p:nvSpPr>
          <p:cNvPr id="364" name="Google Shape;364;p46"/>
          <p:cNvSpPr txBox="1"/>
          <p:nvPr>
            <p:ph idx="1" type="body"/>
          </p:nvPr>
        </p:nvSpPr>
        <p:spPr>
          <a:xfrm>
            <a:off x="4506075" y="1262025"/>
            <a:ext cx="3832800" cy="32634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lang="en"/>
              <a:t>XgBoost</a:t>
            </a:r>
            <a:endParaRPr/>
          </a:p>
          <a:p>
            <a:pPr indent="-311150" lvl="1" marL="914400" rtl="0" algn="l">
              <a:spcBef>
                <a:spcPts val="0"/>
              </a:spcBef>
              <a:spcAft>
                <a:spcPts val="0"/>
              </a:spcAft>
              <a:buSzPts val="1300"/>
              <a:buChar char="○"/>
            </a:pPr>
            <a:r>
              <a:rPr lang="en" sz="1700"/>
              <a:t>Undersample</a:t>
            </a:r>
            <a:endParaRPr sz="1700"/>
          </a:p>
          <a:p>
            <a:pPr indent="-311150" lvl="1" marL="914400" rtl="0" algn="l">
              <a:spcBef>
                <a:spcPts val="0"/>
              </a:spcBef>
              <a:spcAft>
                <a:spcPts val="0"/>
              </a:spcAft>
              <a:buSzPts val="1300"/>
              <a:buChar char="○"/>
            </a:pPr>
            <a:r>
              <a:rPr lang="en" sz="1700"/>
              <a:t>Weather &amp; Embedded features</a:t>
            </a:r>
            <a:endParaRPr sz="1700"/>
          </a:p>
          <a:p>
            <a:pPr indent="-311150" lvl="1" marL="914400" rtl="0" algn="l">
              <a:spcBef>
                <a:spcPts val="0"/>
              </a:spcBef>
              <a:spcAft>
                <a:spcPts val="0"/>
              </a:spcAft>
              <a:buSzPts val="1300"/>
              <a:buChar char="○"/>
            </a:pPr>
            <a:r>
              <a:rPr lang="en" sz="1700"/>
              <a:t>Beta factor - Seasonalit</a:t>
            </a:r>
            <a:r>
              <a:rPr lang="en" sz="1700"/>
              <a:t>y</a:t>
            </a:r>
            <a:endParaRPr sz="1700"/>
          </a:p>
          <a:p>
            <a:pPr indent="-336550" lvl="1" marL="914400" rtl="0" algn="l">
              <a:spcBef>
                <a:spcPts val="0"/>
              </a:spcBef>
              <a:spcAft>
                <a:spcPts val="0"/>
              </a:spcAft>
              <a:buSzPts val="1700"/>
              <a:buChar char="○"/>
            </a:pPr>
            <a:r>
              <a:rPr lang="en" sz="1700"/>
              <a:t>Experimented with params like - Gamma, max_depth, lr, objective, num_features </a:t>
            </a:r>
            <a:endParaRPr sz="1700"/>
          </a:p>
          <a:p>
            <a:pPr indent="0" lvl="0" marL="0" rtl="0" algn="l">
              <a:spcBef>
                <a:spcPts val="800"/>
              </a:spcBef>
              <a:spcAft>
                <a:spcPts val="0"/>
              </a:spcAft>
              <a:buNone/>
            </a:pPr>
            <a:r>
              <a:t/>
            </a:r>
            <a:endParaRPr sz="1700"/>
          </a:p>
          <a:p>
            <a:pPr indent="0" lvl="0" marL="0" rtl="0" algn="l">
              <a:spcBef>
                <a:spcPts val="800"/>
              </a:spcBef>
              <a:spcAft>
                <a:spcPts val="0"/>
              </a:spcAft>
              <a:buNone/>
            </a:pPr>
            <a:r>
              <a:t/>
            </a:r>
            <a:endParaRPr/>
          </a:p>
        </p:txBody>
      </p:sp>
      <p:pic>
        <p:nvPicPr>
          <p:cNvPr id="365" name="Google Shape;365;p46"/>
          <p:cNvPicPr preferRelativeResize="0"/>
          <p:nvPr/>
        </p:nvPicPr>
        <p:blipFill>
          <a:blip r:embed="rId3">
            <a:alphaModFix/>
          </a:blip>
          <a:stretch>
            <a:fillRect/>
          </a:stretch>
        </p:blipFill>
        <p:spPr>
          <a:xfrm>
            <a:off x="5393700" y="3323725"/>
            <a:ext cx="3051974" cy="1819775"/>
          </a:xfrm>
          <a:prstGeom prst="rect">
            <a:avLst/>
          </a:prstGeom>
          <a:noFill/>
          <a:ln>
            <a:noFill/>
          </a:ln>
        </p:spPr>
      </p:pic>
      <p:pic>
        <p:nvPicPr>
          <p:cNvPr id="366" name="Google Shape;366;p46"/>
          <p:cNvPicPr preferRelativeResize="0"/>
          <p:nvPr/>
        </p:nvPicPr>
        <p:blipFill>
          <a:blip r:embed="rId4">
            <a:alphaModFix/>
          </a:blip>
          <a:stretch>
            <a:fillRect/>
          </a:stretch>
        </p:blipFill>
        <p:spPr>
          <a:xfrm>
            <a:off x="1165350" y="1020175"/>
            <a:ext cx="3170800" cy="4123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372" name="Google Shape;372;p47"/>
          <p:cNvGrpSpPr/>
          <p:nvPr/>
        </p:nvGrpSpPr>
        <p:grpSpPr>
          <a:xfrm>
            <a:off x="237707" y="85311"/>
            <a:ext cx="8356759" cy="1861601"/>
            <a:chOff x="409710" y="635715"/>
            <a:chExt cx="11142345" cy="2482135"/>
          </a:xfrm>
        </p:grpSpPr>
        <p:sp>
          <p:nvSpPr>
            <p:cNvPr id="373" name="Google Shape;373;p47"/>
            <p:cNvSpPr/>
            <p:nvPr/>
          </p:nvSpPr>
          <p:spPr>
            <a:xfrm>
              <a:off x="11223203" y="635716"/>
              <a:ext cx="328612" cy="1742360"/>
            </a:xfrm>
            <a:custGeom>
              <a:rect b="b" l="l" r="r" t="t"/>
              <a:pathLst>
                <a:path extrusionOk="0" h="1114" w="207">
                  <a:moveTo>
                    <a:pt x="207" y="987"/>
                  </a:moveTo>
                  <a:lnTo>
                    <a:pt x="0" y="1114"/>
                  </a:lnTo>
                  <a:lnTo>
                    <a:pt x="0" y="127"/>
                  </a:lnTo>
                  <a:lnTo>
                    <a:pt x="207" y="0"/>
                  </a:lnTo>
                  <a:lnTo>
                    <a:pt x="207" y="987"/>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4" name="Google Shape;374;p47"/>
            <p:cNvSpPr/>
            <p:nvPr/>
          </p:nvSpPr>
          <p:spPr>
            <a:xfrm>
              <a:off x="409710" y="1022350"/>
              <a:ext cx="709613" cy="2095500"/>
            </a:xfrm>
            <a:custGeom>
              <a:rect b="b" l="l" r="r" t="t"/>
              <a:pathLst>
                <a:path extrusionOk="0" h="1363" w="447">
                  <a:moveTo>
                    <a:pt x="447" y="1363"/>
                  </a:moveTo>
                  <a:lnTo>
                    <a:pt x="0" y="987"/>
                  </a:lnTo>
                  <a:lnTo>
                    <a:pt x="0" y="0"/>
                  </a:lnTo>
                  <a:lnTo>
                    <a:pt x="447" y="376"/>
                  </a:lnTo>
                  <a:lnTo>
                    <a:pt x="447" y="1363"/>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5" name="Google Shape;375;p47"/>
            <p:cNvSpPr/>
            <p:nvPr/>
          </p:nvSpPr>
          <p:spPr>
            <a:xfrm>
              <a:off x="409710" y="837744"/>
              <a:ext cx="403225" cy="1705431"/>
            </a:xfrm>
            <a:custGeom>
              <a:rect b="b" l="l" r="r" t="t"/>
              <a:pathLst>
                <a:path extrusionOk="0" h="1109" w="254">
                  <a:moveTo>
                    <a:pt x="254" y="987"/>
                  </a:moveTo>
                  <a:lnTo>
                    <a:pt x="0" y="1109"/>
                  </a:lnTo>
                  <a:lnTo>
                    <a:pt x="0" y="119"/>
                  </a:lnTo>
                  <a:lnTo>
                    <a:pt x="254" y="0"/>
                  </a:lnTo>
                  <a:lnTo>
                    <a:pt x="254" y="987"/>
                  </a:lnTo>
                  <a:close/>
                </a:path>
              </a:pathLst>
            </a:custGeom>
            <a:solidFill>
              <a:srgbClr val="2F549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6" name="Google Shape;376;p47"/>
            <p:cNvSpPr/>
            <p:nvPr/>
          </p:nvSpPr>
          <p:spPr>
            <a:xfrm>
              <a:off x="644660" y="640894"/>
              <a:ext cx="168275" cy="1713196"/>
            </a:xfrm>
            <a:custGeom>
              <a:rect b="b" l="l" r="r" t="t"/>
              <a:pathLst>
                <a:path extrusionOk="0" h="1114" w="106">
                  <a:moveTo>
                    <a:pt x="106" y="1114"/>
                  </a:moveTo>
                  <a:lnTo>
                    <a:pt x="0" y="1005"/>
                  </a:lnTo>
                  <a:lnTo>
                    <a:pt x="0" y="0"/>
                  </a:lnTo>
                  <a:lnTo>
                    <a:pt x="106" y="110"/>
                  </a:lnTo>
                  <a:lnTo>
                    <a:pt x="106" y="1114"/>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7" name="Google Shape;377;p47"/>
            <p:cNvSpPr/>
            <p:nvPr/>
          </p:nvSpPr>
          <p:spPr>
            <a:xfrm>
              <a:off x="644055" y="635715"/>
              <a:ext cx="10908000" cy="1541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378" name="Google Shape;378;p47"/>
          <p:cNvSpPr txBox="1"/>
          <p:nvPr>
            <p:ph type="title"/>
          </p:nvPr>
        </p:nvSpPr>
        <p:spPr>
          <a:xfrm>
            <a:off x="715885" y="178379"/>
            <a:ext cx="77298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0.05 Improvement by Majority Voting</a:t>
            </a:r>
            <a:endParaRPr/>
          </a:p>
        </p:txBody>
      </p:sp>
      <p:sp>
        <p:nvSpPr>
          <p:cNvPr id="379" name="Google Shape;379;p47"/>
          <p:cNvSpPr txBox="1"/>
          <p:nvPr>
            <p:ph idx="1" type="body"/>
          </p:nvPr>
        </p:nvSpPr>
        <p:spPr>
          <a:xfrm>
            <a:off x="4506075" y="1262025"/>
            <a:ext cx="3832800" cy="32634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lang="en"/>
              <a:t>Ensemble</a:t>
            </a:r>
            <a:endParaRPr/>
          </a:p>
          <a:p>
            <a:pPr indent="-336550" lvl="1" marL="914400" rtl="0" algn="l">
              <a:spcBef>
                <a:spcPts val="0"/>
              </a:spcBef>
              <a:spcAft>
                <a:spcPts val="0"/>
              </a:spcAft>
              <a:buSzPts val="1700"/>
              <a:buChar char="○"/>
            </a:pPr>
            <a:r>
              <a:rPr lang="en" sz="1700"/>
              <a:t>Baseline Model Recall Score </a:t>
            </a:r>
            <a:r>
              <a:rPr lang="en" sz="1700">
                <a:solidFill>
                  <a:srgbClr val="FF0000"/>
                </a:solidFill>
              </a:rPr>
              <a:t>0.17</a:t>
            </a:r>
            <a:endParaRPr sz="1700">
              <a:solidFill>
                <a:srgbClr val="FF0000"/>
              </a:solidFill>
            </a:endParaRPr>
          </a:p>
          <a:p>
            <a:pPr indent="-311150" lvl="1" marL="914400" rtl="0" algn="l">
              <a:spcBef>
                <a:spcPts val="0"/>
              </a:spcBef>
              <a:spcAft>
                <a:spcPts val="0"/>
              </a:spcAft>
              <a:buSzPts val="1300"/>
              <a:buChar char="○"/>
            </a:pPr>
            <a:r>
              <a:rPr lang="en" sz="1700"/>
              <a:t>Majority.Vote(LR+XG+RF)</a:t>
            </a:r>
            <a:endParaRPr sz="1700"/>
          </a:p>
          <a:p>
            <a:pPr indent="-311150" lvl="1" marL="914400" rtl="0" algn="l">
              <a:spcBef>
                <a:spcPts val="0"/>
              </a:spcBef>
              <a:spcAft>
                <a:spcPts val="0"/>
              </a:spcAft>
              <a:buSzPts val="1300"/>
              <a:buChar char="○"/>
            </a:pPr>
            <a:r>
              <a:rPr lang="en" sz="1700"/>
              <a:t>Excited</a:t>
            </a:r>
            <a:r>
              <a:rPr lang="en" sz="1700"/>
              <a:t> to see Models align in prediction</a:t>
            </a:r>
            <a:endParaRPr sz="1700"/>
          </a:p>
          <a:p>
            <a:pPr indent="-336550" lvl="2" marL="1371600" rtl="0" algn="l">
              <a:spcBef>
                <a:spcPts val="0"/>
              </a:spcBef>
              <a:spcAft>
                <a:spcPts val="0"/>
              </a:spcAft>
              <a:buSzPts val="1700"/>
              <a:buChar char="■"/>
            </a:pPr>
            <a:r>
              <a:rPr lang="en" sz="1700"/>
              <a:t>As Majority Voting can minimize your best Recall Score, as well</a:t>
            </a:r>
            <a:endParaRPr sz="1700"/>
          </a:p>
          <a:p>
            <a:pPr indent="0" lvl="0" marL="0" rtl="0" algn="l">
              <a:spcBef>
                <a:spcPts val="800"/>
              </a:spcBef>
              <a:spcAft>
                <a:spcPts val="0"/>
              </a:spcAft>
              <a:buNone/>
            </a:pPr>
            <a:r>
              <a:t/>
            </a:r>
            <a:endParaRPr sz="1700"/>
          </a:p>
          <a:p>
            <a:pPr indent="0" lvl="0" marL="0" rtl="0" algn="l">
              <a:spcBef>
                <a:spcPts val="800"/>
              </a:spcBef>
              <a:spcAft>
                <a:spcPts val="0"/>
              </a:spcAft>
              <a:buNone/>
            </a:pPr>
            <a:r>
              <a:t/>
            </a:r>
            <a:endParaRPr/>
          </a:p>
        </p:txBody>
      </p:sp>
      <p:pic>
        <p:nvPicPr>
          <p:cNvPr id="380" name="Google Shape;380;p47"/>
          <p:cNvPicPr preferRelativeResize="0"/>
          <p:nvPr/>
        </p:nvPicPr>
        <p:blipFill>
          <a:blip r:embed="rId3">
            <a:alphaModFix/>
          </a:blip>
          <a:stretch>
            <a:fillRect/>
          </a:stretch>
        </p:blipFill>
        <p:spPr>
          <a:xfrm>
            <a:off x="237700" y="1881400"/>
            <a:ext cx="4797100" cy="2896869"/>
          </a:xfrm>
          <a:prstGeom prst="rect">
            <a:avLst/>
          </a:prstGeom>
          <a:noFill/>
          <a:ln>
            <a:noFill/>
          </a:ln>
        </p:spPr>
      </p:pic>
      <p:pic>
        <p:nvPicPr>
          <p:cNvPr id="381" name="Google Shape;381;p47"/>
          <p:cNvPicPr preferRelativeResize="0"/>
          <p:nvPr/>
        </p:nvPicPr>
        <p:blipFill>
          <a:blip r:embed="rId4">
            <a:alphaModFix/>
          </a:blip>
          <a:stretch>
            <a:fillRect/>
          </a:stretch>
        </p:blipFill>
        <p:spPr>
          <a:xfrm>
            <a:off x="5169000" y="3454525"/>
            <a:ext cx="3802624" cy="1495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387" name="Google Shape;387;p48"/>
          <p:cNvGrpSpPr/>
          <p:nvPr/>
        </p:nvGrpSpPr>
        <p:grpSpPr>
          <a:xfrm>
            <a:off x="237707" y="85311"/>
            <a:ext cx="8356759" cy="1861601"/>
            <a:chOff x="409710" y="635715"/>
            <a:chExt cx="11142345" cy="2482135"/>
          </a:xfrm>
        </p:grpSpPr>
        <p:sp>
          <p:nvSpPr>
            <p:cNvPr id="388" name="Google Shape;388;p48"/>
            <p:cNvSpPr/>
            <p:nvPr/>
          </p:nvSpPr>
          <p:spPr>
            <a:xfrm>
              <a:off x="11223203" y="635716"/>
              <a:ext cx="328612" cy="1742360"/>
            </a:xfrm>
            <a:custGeom>
              <a:rect b="b" l="l" r="r" t="t"/>
              <a:pathLst>
                <a:path extrusionOk="0" h="1114" w="207">
                  <a:moveTo>
                    <a:pt x="207" y="987"/>
                  </a:moveTo>
                  <a:lnTo>
                    <a:pt x="0" y="1114"/>
                  </a:lnTo>
                  <a:lnTo>
                    <a:pt x="0" y="127"/>
                  </a:lnTo>
                  <a:lnTo>
                    <a:pt x="207" y="0"/>
                  </a:lnTo>
                  <a:lnTo>
                    <a:pt x="207" y="987"/>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89" name="Google Shape;389;p48"/>
            <p:cNvSpPr/>
            <p:nvPr/>
          </p:nvSpPr>
          <p:spPr>
            <a:xfrm>
              <a:off x="409710" y="1022350"/>
              <a:ext cx="709613" cy="2095500"/>
            </a:xfrm>
            <a:custGeom>
              <a:rect b="b" l="l" r="r" t="t"/>
              <a:pathLst>
                <a:path extrusionOk="0" h="1363" w="447">
                  <a:moveTo>
                    <a:pt x="447" y="1363"/>
                  </a:moveTo>
                  <a:lnTo>
                    <a:pt x="0" y="987"/>
                  </a:lnTo>
                  <a:lnTo>
                    <a:pt x="0" y="0"/>
                  </a:lnTo>
                  <a:lnTo>
                    <a:pt x="447" y="376"/>
                  </a:lnTo>
                  <a:lnTo>
                    <a:pt x="447" y="1363"/>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90" name="Google Shape;390;p48"/>
            <p:cNvSpPr/>
            <p:nvPr/>
          </p:nvSpPr>
          <p:spPr>
            <a:xfrm>
              <a:off x="409710" y="837744"/>
              <a:ext cx="403225" cy="1705431"/>
            </a:xfrm>
            <a:custGeom>
              <a:rect b="b" l="l" r="r" t="t"/>
              <a:pathLst>
                <a:path extrusionOk="0" h="1109" w="254">
                  <a:moveTo>
                    <a:pt x="254" y="987"/>
                  </a:moveTo>
                  <a:lnTo>
                    <a:pt x="0" y="1109"/>
                  </a:lnTo>
                  <a:lnTo>
                    <a:pt x="0" y="119"/>
                  </a:lnTo>
                  <a:lnTo>
                    <a:pt x="254" y="0"/>
                  </a:lnTo>
                  <a:lnTo>
                    <a:pt x="254" y="987"/>
                  </a:lnTo>
                  <a:close/>
                </a:path>
              </a:pathLst>
            </a:custGeom>
            <a:solidFill>
              <a:srgbClr val="2F549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91" name="Google Shape;391;p48"/>
            <p:cNvSpPr/>
            <p:nvPr/>
          </p:nvSpPr>
          <p:spPr>
            <a:xfrm>
              <a:off x="644660" y="640894"/>
              <a:ext cx="168275" cy="1713196"/>
            </a:xfrm>
            <a:custGeom>
              <a:rect b="b" l="l" r="r" t="t"/>
              <a:pathLst>
                <a:path extrusionOk="0" h="1114" w="106">
                  <a:moveTo>
                    <a:pt x="106" y="1114"/>
                  </a:moveTo>
                  <a:lnTo>
                    <a:pt x="0" y="1005"/>
                  </a:lnTo>
                  <a:lnTo>
                    <a:pt x="0" y="0"/>
                  </a:lnTo>
                  <a:lnTo>
                    <a:pt x="106" y="110"/>
                  </a:lnTo>
                  <a:lnTo>
                    <a:pt x="106" y="1114"/>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92" name="Google Shape;392;p48"/>
            <p:cNvSpPr/>
            <p:nvPr/>
          </p:nvSpPr>
          <p:spPr>
            <a:xfrm>
              <a:off x="644055" y="635715"/>
              <a:ext cx="10908000" cy="1541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393" name="Google Shape;393;p48"/>
          <p:cNvSpPr txBox="1"/>
          <p:nvPr>
            <p:ph type="title"/>
          </p:nvPr>
        </p:nvSpPr>
        <p:spPr>
          <a:xfrm>
            <a:off x="715885" y="178379"/>
            <a:ext cx="77298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New and Novel Approaches</a:t>
            </a:r>
            <a:endParaRPr/>
          </a:p>
        </p:txBody>
      </p:sp>
      <p:sp>
        <p:nvSpPr>
          <p:cNvPr id="394" name="Google Shape;394;p48"/>
          <p:cNvSpPr txBox="1"/>
          <p:nvPr>
            <p:ph idx="1" type="body"/>
          </p:nvPr>
        </p:nvSpPr>
        <p:spPr>
          <a:xfrm>
            <a:off x="909250" y="1425300"/>
            <a:ext cx="4072200" cy="3263400"/>
          </a:xfrm>
          <a:prstGeom prst="rect">
            <a:avLst/>
          </a:prstGeom>
        </p:spPr>
        <p:txBody>
          <a:bodyPr anchorCtr="0" anchor="t" bIns="34275" lIns="68575" spcFirstLastPara="1" rIns="68575" wrap="square" tIns="34275">
            <a:normAutofit/>
          </a:bodyPr>
          <a:lstStyle/>
          <a:p>
            <a:pPr indent="-361950" lvl="0" marL="457200" marR="0" rtl="0" algn="l">
              <a:lnSpc>
                <a:spcPct val="130000"/>
              </a:lnSpc>
              <a:spcBef>
                <a:spcPts val="800"/>
              </a:spcBef>
              <a:spcAft>
                <a:spcPts val="0"/>
              </a:spcAft>
              <a:buSzPts val="2100"/>
              <a:buChar char="●"/>
            </a:pPr>
            <a:r>
              <a:rPr lang="en"/>
              <a:t>Majority Voting based Ensemble</a:t>
            </a:r>
            <a:endParaRPr/>
          </a:p>
          <a:p>
            <a:pPr indent="-361950" lvl="0" marL="457200" marR="0" rtl="0" algn="l">
              <a:lnSpc>
                <a:spcPct val="130000"/>
              </a:lnSpc>
              <a:spcBef>
                <a:spcPts val="0"/>
              </a:spcBef>
              <a:spcAft>
                <a:spcPts val="0"/>
              </a:spcAft>
              <a:buSzPts val="2100"/>
              <a:buChar char="●"/>
            </a:pPr>
            <a:r>
              <a:rPr lang="en"/>
              <a:t>Exploring Automated Modeling via Databricks’ Auto ML feature.</a:t>
            </a:r>
            <a:endParaRPr/>
          </a:p>
          <a:p>
            <a:pPr indent="-361950" lvl="0" marL="457200" marR="0" rtl="0" algn="l">
              <a:lnSpc>
                <a:spcPct val="130000"/>
              </a:lnSpc>
              <a:spcBef>
                <a:spcPts val="0"/>
              </a:spcBef>
              <a:spcAft>
                <a:spcPts val="0"/>
              </a:spcAft>
              <a:buSzPts val="2100"/>
              <a:buChar char="●"/>
            </a:pPr>
            <a:r>
              <a:rPr lang="en"/>
              <a:t>Data visualization using Tableau integration.</a:t>
            </a:r>
            <a:endParaRPr/>
          </a:p>
        </p:txBody>
      </p:sp>
      <p:pic>
        <p:nvPicPr>
          <p:cNvPr id="395" name="Google Shape;395;p48"/>
          <p:cNvPicPr preferRelativeResize="0"/>
          <p:nvPr/>
        </p:nvPicPr>
        <p:blipFill>
          <a:blip r:embed="rId3">
            <a:alphaModFix/>
          </a:blip>
          <a:stretch>
            <a:fillRect/>
          </a:stretch>
        </p:blipFill>
        <p:spPr>
          <a:xfrm>
            <a:off x="5547975" y="2812725"/>
            <a:ext cx="2667125" cy="2133150"/>
          </a:xfrm>
          <a:prstGeom prst="rect">
            <a:avLst/>
          </a:prstGeom>
          <a:noFill/>
          <a:ln>
            <a:noFill/>
          </a:ln>
        </p:spPr>
      </p:pic>
      <p:pic>
        <p:nvPicPr>
          <p:cNvPr id="396" name="Google Shape;396;p48"/>
          <p:cNvPicPr preferRelativeResize="0"/>
          <p:nvPr/>
        </p:nvPicPr>
        <p:blipFill>
          <a:blip r:embed="rId4">
            <a:alphaModFix/>
          </a:blip>
          <a:stretch>
            <a:fillRect/>
          </a:stretch>
        </p:blipFill>
        <p:spPr>
          <a:xfrm>
            <a:off x="6172597" y="1268847"/>
            <a:ext cx="1301276" cy="13992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402" name="Google Shape;402;p49"/>
          <p:cNvGrpSpPr/>
          <p:nvPr/>
        </p:nvGrpSpPr>
        <p:grpSpPr>
          <a:xfrm>
            <a:off x="237707" y="85311"/>
            <a:ext cx="8356759" cy="1861601"/>
            <a:chOff x="409710" y="635715"/>
            <a:chExt cx="11142345" cy="2482135"/>
          </a:xfrm>
        </p:grpSpPr>
        <p:sp>
          <p:nvSpPr>
            <p:cNvPr id="403" name="Google Shape;403;p49"/>
            <p:cNvSpPr/>
            <p:nvPr/>
          </p:nvSpPr>
          <p:spPr>
            <a:xfrm>
              <a:off x="11223203" y="635716"/>
              <a:ext cx="328612" cy="1742360"/>
            </a:xfrm>
            <a:custGeom>
              <a:rect b="b" l="l" r="r" t="t"/>
              <a:pathLst>
                <a:path extrusionOk="0" h="1114" w="207">
                  <a:moveTo>
                    <a:pt x="207" y="987"/>
                  </a:moveTo>
                  <a:lnTo>
                    <a:pt x="0" y="1114"/>
                  </a:lnTo>
                  <a:lnTo>
                    <a:pt x="0" y="127"/>
                  </a:lnTo>
                  <a:lnTo>
                    <a:pt x="207" y="0"/>
                  </a:lnTo>
                  <a:lnTo>
                    <a:pt x="207" y="987"/>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4" name="Google Shape;404;p49"/>
            <p:cNvSpPr/>
            <p:nvPr/>
          </p:nvSpPr>
          <p:spPr>
            <a:xfrm>
              <a:off x="409710" y="1022350"/>
              <a:ext cx="709613" cy="2095500"/>
            </a:xfrm>
            <a:custGeom>
              <a:rect b="b" l="l" r="r" t="t"/>
              <a:pathLst>
                <a:path extrusionOk="0" h="1363" w="447">
                  <a:moveTo>
                    <a:pt x="447" y="1363"/>
                  </a:moveTo>
                  <a:lnTo>
                    <a:pt x="0" y="987"/>
                  </a:lnTo>
                  <a:lnTo>
                    <a:pt x="0" y="0"/>
                  </a:lnTo>
                  <a:lnTo>
                    <a:pt x="447" y="376"/>
                  </a:lnTo>
                  <a:lnTo>
                    <a:pt x="447" y="1363"/>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5" name="Google Shape;405;p49"/>
            <p:cNvSpPr/>
            <p:nvPr/>
          </p:nvSpPr>
          <p:spPr>
            <a:xfrm>
              <a:off x="409710" y="837744"/>
              <a:ext cx="403225" cy="1705431"/>
            </a:xfrm>
            <a:custGeom>
              <a:rect b="b" l="l" r="r" t="t"/>
              <a:pathLst>
                <a:path extrusionOk="0" h="1109" w="254">
                  <a:moveTo>
                    <a:pt x="254" y="987"/>
                  </a:moveTo>
                  <a:lnTo>
                    <a:pt x="0" y="1109"/>
                  </a:lnTo>
                  <a:lnTo>
                    <a:pt x="0" y="119"/>
                  </a:lnTo>
                  <a:lnTo>
                    <a:pt x="254" y="0"/>
                  </a:lnTo>
                  <a:lnTo>
                    <a:pt x="254" y="987"/>
                  </a:lnTo>
                  <a:close/>
                </a:path>
              </a:pathLst>
            </a:custGeom>
            <a:solidFill>
              <a:srgbClr val="2F549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6" name="Google Shape;406;p49"/>
            <p:cNvSpPr/>
            <p:nvPr/>
          </p:nvSpPr>
          <p:spPr>
            <a:xfrm>
              <a:off x="644660" y="640894"/>
              <a:ext cx="168275" cy="1713196"/>
            </a:xfrm>
            <a:custGeom>
              <a:rect b="b" l="l" r="r" t="t"/>
              <a:pathLst>
                <a:path extrusionOk="0" h="1114" w="106">
                  <a:moveTo>
                    <a:pt x="106" y="1114"/>
                  </a:moveTo>
                  <a:lnTo>
                    <a:pt x="0" y="1005"/>
                  </a:lnTo>
                  <a:lnTo>
                    <a:pt x="0" y="0"/>
                  </a:lnTo>
                  <a:lnTo>
                    <a:pt x="106" y="110"/>
                  </a:lnTo>
                  <a:lnTo>
                    <a:pt x="106" y="1114"/>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7" name="Google Shape;407;p49"/>
            <p:cNvSpPr/>
            <p:nvPr/>
          </p:nvSpPr>
          <p:spPr>
            <a:xfrm>
              <a:off x="644055" y="635715"/>
              <a:ext cx="10908000" cy="1541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408" name="Google Shape;408;p49"/>
          <p:cNvSpPr txBox="1"/>
          <p:nvPr>
            <p:ph type="title"/>
          </p:nvPr>
        </p:nvSpPr>
        <p:spPr>
          <a:xfrm>
            <a:off x="715885" y="178379"/>
            <a:ext cx="77298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Next Steps</a:t>
            </a:r>
            <a:endParaRPr/>
          </a:p>
        </p:txBody>
      </p:sp>
      <p:sp>
        <p:nvSpPr>
          <p:cNvPr id="409" name="Google Shape;409;p49"/>
          <p:cNvSpPr txBox="1"/>
          <p:nvPr>
            <p:ph idx="1" type="body"/>
          </p:nvPr>
        </p:nvSpPr>
        <p:spPr>
          <a:xfrm>
            <a:off x="1130050" y="1319225"/>
            <a:ext cx="4306200" cy="3263400"/>
          </a:xfrm>
          <a:prstGeom prst="rect">
            <a:avLst/>
          </a:prstGeom>
        </p:spPr>
        <p:txBody>
          <a:bodyPr anchorCtr="0" anchor="ctr" bIns="34275" lIns="68575" spcFirstLastPara="1" rIns="68575" wrap="square" tIns="34275">
            <a:normAutofit fontScale="85000"/>
          </a:bodyPr>
          <a:lstStyle/>
          <a:p>
            <a:pPr indent="-326551" lvl="0" marL="457200" rtl="0" algn="l">
              <a:lnSpc>
                <a:spcPct val="150000"/>
              </a:lnSpc>
              <a:spcBef>
                <a:spcPts val="800"/>
              </a:spcBef>
              <a:spcAft>
                <a:spcPts val="0"/>
              </a:spcAft>
              <a:buSzPct val="72164"/>
              <a:buChar char="●"/>
            </a:pPr>
            <a:r>
              <a:rPr lang="en" sz="2514"/>
              <a:t>Deep Learning all the parameters</a:t>
            </a:r>
            <a:endParaRPr sz="2514"/>
          </a:p>
          <a:p>
            <a:pPr indent="-326551" lvl="0" marL="457200" rtl="0" algn="l">
              <a:lnSpc>
                <a:spcPct val="150000"/>
              </a:lnSpc>
              <a:spcBef>
                <a:spcPts val="0"/>
              </a:spcBef>
              <a:spcAft>
                <a:spcPts val="0"/>
              </a:spcAft>
              <a:buSzPct val="72164"/>
              <a:buChar char="●"/>
            </a:pPr>
            <a:r>
              <a:rPr lang="en" sz="2514"/>
              <a:t>Weighted Ensembling by the strong features of a model</a:t>
            </a:r>
            <a:endParaRPr sz="2514"/>
          </a:p>
          <a:p>
            <a:pPr indent="-326551" lvl="0" marL="457200" rtl="0" algn="l">
              <a:lnSpc>
                <a:spcPct val="150000"/>
              </a:lnSpc>
              <a:spcBef>
                <a:spcPts val="0"/>
              </a:spcBef>
              <a:spcAft>
                <a:spcPts val="0"/>
              </a:spcAft>
              <a:buSzPct val="72164"/>
              <a:buChar char="●"/>
            </a:pPr>
            <a:r>
              <a:rPr lang="en" sz="2514"/>
              <a:t>Clustering first on the basis of percentage of delay, then create separate models for each cluster.</a:t>
            </a:r>
            <a:endParaRPr/>
          </a:p>
        </p:txBody>
      </p:sp>
      <p:pic>
        <p:nvPicPr>
          <p:cNvPr id="410" name="Google Shape;410;p49"/>
          <p:cNvPicPr preferRelativeResize="0"/>
          <p:nvPr/>
        </p:nvPicPr>
        <p:blipFill>
          <a:blip r:embed="rId3">
            <a:alphaModFix/>
          </a:blip>
          <a:stretch>
            <a:fillRect/>
          </a:stretch>
        </p:blipFill>
        <p:spPr>
          <a:xfrm>
            <a:off x="5436375" y="1660376"/>
            <a:ext cx="3158101" cy="25258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Thank You!</a:t>
            </a:r>
            <a:endParaRPr/>
          </a:p>
        </p:txBody>
      </p:sp>
      <p:sp>
        <p:nvSpPr>
          <p:cNvPr id="416" name="Google Shape;416;p5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lang="en"/>
              <a:t>Questions</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317500" lvl="0" marL="6400800" rtl="0" algn="l">
              <a:spcBef>
                <a:spcPts val="800"/>
              </a:spcBef>
              <a:spcAft>
                <a:spcPts val="0"/>
              </a:spcAft>
              <a:buSzPts val="1400"/>
              <a:buChar char="-"/>
            </a:pPr>
            <a:r>
              <a:rPr lang="en"/>
              <a:t>Team METIS</a:t>
            </a:r>
            <a:endParaRPr/>
          </a:p>
        </p:txBody>
      </p:sp>
      <p:pic>
        <p:nvPicPr>
          <p:cNvPr descr="A black and white drawing of a cross&#10;&#10;Description automatically generated with low confidence" id="417" name="Google Shape;417;p50"/>
          <p:cNvPicPr preferRelativeResize="0"/>
          <p:nvPr/>
        </p:nvPicPr>
        <p:blipFill rotWithShape="1">
          <a:blip r:embed="rId3">
            <a:alphaModFix/>
          </a:blip>
          <a:srcRect b="0" l="15469" r="0" t="0"/>
          <a:stretch/>
        </p:blipFill>
        <p:spPr>
          <a:xfrm>
            <a:off x="4501450" y="521525"/>
            <a:ext cx="4444150" cy="3509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628650" y="452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Business Case</a:t>
            </a:r>
            <a:endParaRPr/>
          </a:p>
        </p:txBody>
      </p:sp>
      <p:sp>
        <p:nvSpPr>
          <p:cNvPr id="146" name="Google Shape;146;p27"/>
          <p:cNvSpPr txBox="1"/>
          <p:nvPr>
            <p:ph idx="1" type="body"/>
          </p:nvPr>
        </p:nvSpPr>
        <p:spPr>
          <a:xfrm>
            <a:off x="354725" y="894875"/>
            <a:ext cx="8789400" cy="3737700"/>
          </a:xfrm>
          <a:prstGeom prst="rect">
            <a:avLst/>
          </a:prstGeom>
        </p:spPr>
        <p:txBody>
          <a:bodyPr anchorCtr="0" anchor="t" bIns="34275" lIns="68575" spcFirstLastPara="1" rIns="68575" wrap="square" tIns="34275">
            <a:noAutofit/>
          </a:bodyPr>
          <a:lstStyle/>
          <a:p>
            <a:pPr indent="0" lvl="0" marL="0" rtl="0" algn="l">
              <a:lnSpc>
                <a:spcPct val="95000"/>
              </a:lnSpc>
              <a:spcBef>
                <a:spcPts val="0"/>
              </a:spcBef>
              <a:spcAft>
                <a:spcPts val="0"/>
              </a:spcAft>
              <a:buNone/>
            </a:pPr>
            <a:r>
              <a:rPr lang="en" sz="2150">
                <a:solidFill>
                  <a:srgbClr val="1D1C1D"/>
                </a:solidFill>
                <a:highlight>
                  <a:srgbClr val="FFFFFF"/>
                </a:highlight>
              </a:rPr>
              <a:t>Issue: </a:t>
            </a:r>
            <a:r>
              <a:rPr lang="en" sz="2150">
                <a:solidFill>
                  <a:srgbClr val="1D1C1D"/>
                </a:solidFill>
                <a:highlight>
                  <a:srgbClr val="FFFFFF"/>
                </a:highlight>
              </a:rPr>
              <a:t>Flight delays are 33B addressable problem</a:t>
            </a:r>
            <a:endParaRPr sz="2150">
              <a:solidFill>
                <a:srgbClr val="1D1C1D"/>
              </a:solidFill>
              <a:highlight>
                <a:srgbClr val="FFFFFF"/>
              </a:highlight>
            </a:endParaRPr>
          </a:p>
          <a:p>
            <a:pPr indent="0" lvl="0" marL="0" rtl="0" algn="l">
              <a:lnSpc>
                <a:spcPct val="95000"/>
              </a:lnSpc>
              <a:spcBef>
                <a:spcPts val="0"/>
              </a:spcBef>
              <a:spcAft>
                <a:spcPts val="0"/>
              </a:spcAft>
              <a:buNone/>
            </a:pPr>
            <a:r>
              <a:rPr lang="en" sz="2150">
                <a:solidFill>
                  <a:srgbClr val="1D1C1D"/>
                </a:solidFill>
                <a:highlight>
                  <a:srgbClr val="FFFFFF"/>
                </a:highlight>
              </a:rPr>
              <a:t>Goal: To predict a flight delay two hours before the departure time.</a:t>
            </a:r>
            <a:endParaRPr sz="2150">
              <a:solidFill>
                <a:srgbClr val="1D1C1D"/>
              </a:solidFill>
              <a:highlight>
                <a:srgbClr val="FFFFFF"/>
              </a:highlight>
            </a:endParaRPr>
          </a:p>
          <a:p>
            <a:pPr indent="0" lvl="0" marL="0" rtl="0" algn="l">
              <a:lnSpc>
                <a:spcPct val="95000"/>
              </a:lnSpc>
              <a:spcBef>
                <a:spcPts val="0"/>
              </a:spcBef>
              <a:spcAft>
                <a:spcPts val="0"/>
              </a:spcAft>
              <a:buNone/>
            </a:pPr>
            <a:r>
              <a:rPr lang="en" sz="2150">
                <a:solidFill>
                  <a:srgbClr val="1D1C1D"/>
                </a:solidFill>
                <a:highlight>
                  <a:srgbClr val="FFFFFF"/>
                </a:highlight>
              </a:rPr>
              <a:t>Problem: An imbalanced classification problem, with one class representing the overwhelming majority of the data points.</a:t>
            </a:r>
            <a:endParaRPr sz="2150">
              <a:solidFill>
                <a:srgbClr val="1D1C1D"/>
              </a:solidFill>
              <a:highlight>
                <a:srgbClr val="FFFFFF"/>
              </a:highlight>
            </a:endParaRPr>
          </a:p>
          <a:p>
            <a:pPr indent="0" lvl="0" marL="0" rtl="0" algn="l">
              <a:lnSpc>
                <a:spcPct val="95000"/>
              </a:lnSpc>
              <a:spcBef>
                <a:spcPts val="0"/>
              </a:spcBef>
              <a:spcAft>
                <a:spcPts val="0"/>
              </a:spcAft>
              <a:buNone/>
            </a:pPr>
            <a:r>
              <a:rPr lang="en" sz="2150">
                <a:solidFill>
                  <a:srgbClr val="1D1C1D"/>
                </a:solidFill>
                <a:highlight>
                  <a:srgbClr val="FFFFFF"/>
                </a:highlight>
              </a:rPr>
              <a:t>Metrics:</a:t>
            </a:r>
            <a:endParaRPr sz="2150">
              <a:solidFill>
                <a:srgbClr val="1D1C1D"/>
              </a:solidFill>
              <a:highlight>
                <a:srgbClr val="FFFFFF"/>
              </a:highlight>
            </a:endParaRPr>
          </a:p>
          <a:p>
            <a:pPr indent="0" lvl="0" marL="0" rtl="0" algn="l">
              <a:lnSpc>
                <a:spcPct val="95000"/>
              </a:lnSpc>
              <a:spcBef>
                <a:spcPts val="0"/>
              </a:spcBef>
              <a:spcAft>
                <a:spcPts val="0"/>
              </a:spcAft>
              <a:buNone/>
            </a:pPr>
            <a:r>
              <a:t/>
            </a:r>
            <a:endParaRPr sz="2150">
              <a:solidFill>
                <a:srgbClr val="1D1C1D"/>
              </a:solidFill>
              <a:highlight>
                <a:srgbClr val="FFFFFF"/>
              </a:highlight>
            </a:endParaRPr>
          </a:p>
          <a:p>
            <a:pPr indent="0" lvl="0" marL="0" rtl="0" algn="l">
              <a:lnSpc>
                <a:spcPct val="95000"/>
              </a:lnSpc>
              <a:spcBef>
                <a:spcPts val="0"/>
              </a:spcBef>
              <a:spcAft>
                <a:spcPts val="0"/>
              </a:spcAft>
              <a:buNone/>
            </a:pPr>
            <a:r>
              <a:t/>
            </a:r>
            <a:endParaRPr sz="2150">
              <a:solidFill>
                <a:srgbClr val="1D1C1D"/>
              </a:solidFill>
              <a:highlight>
                <a:srgbClr val="FFFFFF"/>
              </a:highlight>
            </a:endParaRPr>
          </a:p>
          <a:p>
            <a:pPr indent="0" lvl="0" marL="0" rtl="0" algn="l">
              <a:lnSpc>
                <a:spcPct val="95000"/>
              </a:lnSpc>
              <a:spcBef>
                <a:spcPts val="0"/>
              </a:spcBef>
              <a:spcAft>
                <a:spcPts val="0"/>
              </a:spcAft>
              <a:buNone/>
            </a:pPr>
            <a:r>
              <a:t/>
            </a:r>
            <a:endParaRPr sz="2150">
              <a:solidFill>
                <a:srgbClr val="1D1C1D"/>
              </a:solidFill>
              <a:highlight>
                <a:srgbClr val="FFFFFF"/>
              </a:highlight>
            </a:endParaRPr>
          </a:p>
          <a:p>
            <a:pPr indent="0" lvl="0" marL="0" rtl="0" algn="l">
              <a:lnSpc>
                <a:spcPct val="95000"/>
              </a:lnSpc>
              <a:spcBef>
                <a:spcPts val="0"/>
              </a:spcBef>
              <a:spcAft>
                <a:spcPts val="0"/>
              </a:spcAft>
              <a:buNone/>
            </a:pPr>
            <a:r>
              <a:t/>
            </a:r>
            <a:endParaRPr sz="2150">
              <a:solidFill>
                <a:srgbClr val="1D1C1D"/>
              </a:solidFill>
              <a:highlight>
                <a:srgbClr val="FFFFFF"/>
              </a:highlight>
            </a:endParaRPr>
          </a:p>
          <a:p>
            <a:pPr indent="0" lvl="0" marL="0" rtl="0" algn="l">
              <a:lnSpc>
                <a:spcPct val="95000"/>
              </a:lnSpc>
              <a:spcBef>
                <a:spcPts val="0"/>
              </a:spcBef>
              <a:spcAft>
                <a:spcPts val="0"/>
              </a:spcAft>
              <a:buNone/>
            </a:pPr>
            <a:r>
              <a:rPr lang="en" sz="2150">
                <a:solidFill>
                  <a:srgbClr val="1D1C1D"/>
                </a:solidFill>
                <a:highlight>
                  <a:srgbClr val="FFFFFF"/>
                </a:highlight>
              </a:rPr>
              <a:t>Outcome: An ensemble model with Majority Voting approach. </a:t>
            </a:r>
            <a:endParaRPr sz="1200">
              <a:highlight>
                <a:srgbClr val="FFFFFF"/>
              </a:highlight>
              <a:latin typeface="Roboto"/>
              <a:ea typeface="Roboto"/>
              <a:cs typeface="Roboto"/>
              <a:sym typeface="Roboto"/>
            </a:endParaRPr>
          </a:p>
          <a:p>
            <a:pPr indent="0" lvl="0" marL="0" rtl="0" algn="l">
              <a:lnSpc>
                <a:spcPct val="95000"/>
              </a:lnSpc>
              <a:spcBef>
                <a:spcPts val="0"/>
              </a:spcBef>
              <a:spcAft>
                <a:spcPts val="0"/>
              </a:spcAft>
              <a:buNone/>
            </a:pPr>
            <a:r>
              <a:t/>
            </a:r>
            <a:endParaRPr/>
          </a:p>
        </p:txBody>
      </p:sp>
      <p:pic>
        <p:nvPicPr>
          <p:cNvPr id="147" name="Google Shape;147;p27"/>
          <p:cNvPicPr preferRelativeResize="0"/>
          <p:nvPr/>
        </p:nvPicPr>
        <p:blipFill>
          <a:blip r:embed="rId3">
            <a:alphaModFix/>
          </a:blip>
          <a:stretch>
            <a:fillRect/>
          </a:stretch>
        </p:blipFill>
        <p:spPr>
          <a:xfrm>
            <a:off x="1456350" y="2351275"/>
            <a:ext cx="7459051" cy="1367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EDA</a:t>
            </a:r>
            <a:endParaRPr/>
          </a:p>
        </p:txBody>
      </p:sp>
      <p:sp>
        <p:nvSpPr>
          <p:cNvPr id="153" name="Google Shape;153;p28"/>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lnSpc>
                <a:spcPct val="95000"/>
              </a:lnSpc>
              <a:spcBef>
                <a:spcPts val="0"/>
              </a:spcBef>
              <a:spcAft>
                <a:spcPts val="0"/>
              </a:spcAft>
              <a:buNone/>
            </a:pPr>
            <a:r>
              <a:rPr lang="en" sz="2150">
                <a:solidFill>
                  <a:srgbClr val="1D1C1D"/>
                </a:solidFill>
                <a:highlight>
                  <a:srgbClr val="FFFFFF"/>
                </a:highlight>
              </a:rPr>
              <a:t>Airlines:</a:t>
            </a:r>
            <a:endParaRPr sz="2150">
              <a:solidFill>
                <a:srgbClr val="1D1C1D"/>
              </a:solidFill>
              <a:highlight>
                <a:srgbClr val="FFFFFF"/>
              </a:highlight>
            </a:endParaRPr>
          </a:p>
          <a:p>
            <a:pPr indent="-377825" lvl="0" marL="457200" rtl="0" algn="l">
              <a:lnSpc>
                <a:spcPct val="95000"/>
              </a:lnSpc>
              <a:spcBef>
                <a:spcPts val="0"/>
              </a:spcBef>
              <a:spcAft>
                <a:spcPts val="0"/>
              </a:spcAft>
              <a:buClr>
                <a:srgbClr val="1D1C1D"/>
              </a:buClr>
              <a:buSzPts val="2350"/>
              <a:buChar char="•"/>
            </a:pPr>
            <a:r>
              <a:rPr lang="en" sz="2350">
                <a:solidFill>
                  <a:srgbClr val="1D1C1D"/>
                </a:solidFill>
                <a:highlight>
                  <a:srgbClr val="FFFFFF"/>
                </a:highlight>
              </a:rPr>
              <a:t>`DEP_DEL15` has 4935 (1.6%) missing values.</a:t>
            </a:r>
            <a:endParaRPr sz="2350">
              <a:solidFill>
                <a:srgbClr val="1D1C1D"/>
              </a:solidFill>
              <a:highlight>
                <a:srgbClr val="FFFFFF"/>
              </a:highlight>
            </a:endParaRPr>
          </a:p>
          <a:p>
            <a:pPr indent="-377825" lvl="0" marL="457200" rtl="0" algn="l">
              <a:lnSpc>
                <a:spcPct val="95000"/>
              </a:lnSpc>
              <a:spcBef>
                <a:spcPts val="0"/>
              </a:spcBef>
              <a:spcAft>
                <a:spcPts val="0"/>
              </a:spcAft>
              <a:buClr>
                <a:srgbClr val="1D1C1D"/>
              </a:buClr>
              <a:buSzPts val="2350"/>
              <a:buChar char="•"/>
            </a:pPr>
            <a:r>
              <a:rPr lang="en" sz="2350">
                <a:solidFill>
                  <a:srgbClr val="1D1C1D"/>
                </a:solidFill>
                <a:highlight>
                  <a:srgbClr val="FFFFFF"/>
                </a:highlight>
              </a:rPr>
              <a:t>`OP_CARRIER` is highly correlated with ORIGIN_STATE_NM.</a:t>
            </a:r>
            <a:endParaRPr sz="2350">
              <a:solidFill>
                <a:srgbClr val="1D1C1D"/>
              </a:solidFill>
              <a:highlight>
                <a:srgbClr val="FFFFFF"/>
              </a:highlight>
            </a:endParaRPr>
          </a:p>
          <a:p>
            <a:pPr indent="-377825" lvl="0" marL="457200" rtl="0" algn="l">
              <a:lnSpc>
                <a:spcPct val="95000"/>
              </a:lnSpc>
              <a:spcBef>
                <a:spcPts val="0"/>
              </a:spcBef>
              <a:spcAft>
                <a:spcPts val="0"/>
              </a:spcAft>
              <a:buClr>
                <a:srgbClr val="1D1C1D"/>
              </a:buClr>
              <a:buSzPts val="2350"/>
              <a:buChar char="•"/>
            </a:pPr>
            <a:r>
              <a:rPr lang="en" sz="2350">
                <a:solidFill>
                  <a:srgbClr val="1D1C1D"/>
                </a:solidFill>
                <a:highlight>
                  <a:srgbClr val="FFFFFF"/>
                </a:highlight>
              </a:rPr>
              <a:t>`DISTANCE_GROUP` is highly correlated with ORIGIN_STATE_NM.</a:t>
            </a:r>
            <a:endParaRPr sz="2350">
              <a:solidFill>
                <a:srgbClr val="1D1C1D"/>
              </a:solidFill>
              <a:highlight>
                <a:srgbClr val="FFFFFF"/>
              </a:highlight>
            </a:endParaRPr>
          </a:p>
          <a:p>
            <a:pPr indent="-377825" lvl="0" marL="457200" rtl="0" algn="l">
              <a:lnSpc>
                <a:spcPct val="95000"/>
              </a:lnSpc>
              <a:spcBef>
                <a:spcPts val="0"/>
              </a:spcBef>
              <a:spcAft>
                <a:spcPts val="0"/>
              </a:spcAft>
              <a:buClr>
                <a:srgbClr val="1D1C1D"/>
              </a:buClr>
              <a:buSzPts val="2350"/>
              <a:buChar char="•"/>
            </a:pPr>
            <a:r>
              <a:rPr lang="en" sz="2350">
                <a:solidFill>
                  <a:srgbClr val="1D1C1D"/>
                </a:solidFill>
                <a:highlight>
                  <a:srgbClr val="FFFFFF"/>
                </a:highlight>
              </a:rPr>
              <a:t>`CANCELLED` has 312915 (98.4%) zeros.</a:t>
            </a:r>
            <a:endParaRPr sz="2350">
              <a:solidFill>
                <a:srgbClr val="1D1C1D"/>
              </a:solidFill>
              <a:highlight>
                <a:srgbClr val="FFFFFF"/>
              </a:highlight>
            </a:endParaRPr>
          </a:p>
          <a:p>
            <a:pPr indent="-377825" lvl="0" marL="457200" rtl="0" algn="l">
              <a:lnSpc>
                <a:spcPct val="95000"/>
              </a:lnSpc>
              <a:spcBef>
                <a:spcPts val="0"/>
              </a:spcBef>
              <a:spcAft>
                <a:spcPts val="0"/>
              </a:spcAft>
              <a:buClr>
                <a:srgbClr val="1D1C1D"/>
              </a:buClr>
              <a:buSzPts val="2350"/>
              <a:buChar char="•"/>
            </a:pPr>
            <a:r>
              <a:rPr lang="en" sz="2350">
                <a:solidFill>
                  <a:srgbClr val="1D1C1D"/>
                </a:solidFill>
                <a:highlight>
                  <a:srgbClr val="FFFFFF"/>
                </a:highlight>
              </a:rPr>
              <a:t>`ORIGIN` has a high cardinality: 366 distinct values.</a:t>
            </a:r>
            <a:endParaRPr sz="2350">
              <a:solidFill>
                <a:srgbClr val="1D1C1D"/>
              </a:solidFill>
              <a:highlight>
                <a:srgbClr val="FFFFFF"/>
              </a:highlight>
            </a:endParaRPr>
          </a:p>
          <a:p>
            <a:pPr indent="-377825" lvl="0" marL="457200" rtl="0" algn="l">
              <a:lnSpc>
                <a:spcPct val="95000"/>
              </a:lnSpc>
              <a:spcBef>
                <a:spcPts val="0"/>
              </a:spcBef>
              <a:spcAft>
                <a:spcPts val="0"/>
              </a:spcAft>
              <a:buClr>
                <a:srgbClr val="1D1C1D"/>
              </a:buClr>
              <a:buSzPts val="2350"/>
              <a:buChar char="•"/>
            </a:pPr>
            <a:r>
              <a:rPr lang="en" sz="2350">
                <a:solidFill>
                  <a:srgbClr val="1D1C1D"/>
                </a:solidFill>
                <a:highlight>
                  <a:srgbClr val="FFFFFF"/>
                </a:highlight>
              </a:rPr>
              <a:t>`DEST` has a high cardinality: 365 distinct values.</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EDA</a:t>
            </a:r>
            <a:endParaRPr/>
          </a:p>
        </p:txBody>
      </p:sp>
      <p:sp>
        <p:nvSpPr>
          <p:cNvPr id="159" name="Google Shape;159;p29"/>
          <p:cNvSpPr txBox="1"/>
          <p:nvPr>
            <p:ph idx="1" type="body"/>
          </p:nvPr>
        </p:nvSpPr>
        <p:spPr>
          <a:xfrm>
            <a:off x="628650" y="1369223"/>
            <a:ext cx="7886700" cy="2397900"/>
          </a:xfrm>
          <a:prstGeom prst="rect">
            <a:avLst/>
          </a:prstGeom>
        </p:spPr>
        <p:txBody>
          <a:bodyPr anchorCtr="0" anchor="t" bIns="34275" lIns="68575" spcFirstLastPara="1" rIns="68575" wrap="square" tIns="34275">
            <a:noAutofit/>
          </a:bodyPr>
          <a:lstStyle/>
          <a:p>
            <a:pPr indent="0" lvl="0" marL="0" rtl="0" algn="l">
              <a:lnSpc>
                <a:spcPct val="95000"/>
              </a:lnSpc>
              <a:spcBef>
                <a:spcPts val="0"/>
              </a:spcBef>
              <a:spcAft>
                <a:spcPts val="0"/>
              </a:spcAft>
              <a:buNone/>
            </a:pPr>
            <a:r>
              <a:rPr lang="en" sz="2150">
                <a:solidFill>
                  <a:srgbClr val="1D1C1D"/>
                </a:solidFill>
                <a:highlight>
                  <a:srgbClr val="FFFFFF"/>
                </a:highlight>
              </a:rPr>
              <a:t>Weather</a:t>
            </a:r>
            <a:r>
              <a:rPr lang="en" sz="2150">
                <a:solidFill>
                  <a:srgbClr val="1D1C1D"/>
                </a:solidFill>
                <a:highlight>
                  <a:srgbClr val="FFFFFF"/>
                </a:highlight>
              </a:rPr>
              <a:t>:</a:t>
            </a:r>
            <a:endParaRPr sz="2150">
              <a:solidFill>
                <a:srgbClr val="1D1C1D"/>
              </a:solidFill>
              <a:highlight>
                <a:schemeClr val="lt1"/>
              </a:highlight>
            </a:endParaRPr>
          </a:p>
          <a:p>
            <a:pPr indent="-365125" lvl="0" marL="457200" rtl="0" algn="l">
              <a:lnSpc>
                <a:spcPct val="95000"/>
              </a:lnSpc>
              <a:spcBef>
                <a:spcPts val="0"/>
              </a:spcBef>
              <a:spcAft>
                <a:spcPts val="0"/>
              </a:spcAft>
              <a:buClr>
                <a:srgbClr val="1D1C1D"/>
              </a:buClr>
              <a:buSzPts val="2150"/>
              <a:buChar char="•"/>
            </a:pPr>
            <a:r>
              <a:rPr lang="en" sz="2150">
                <a:solidFill>
                  <a:srgbClr val="1D1C1D"/>
                </a:solidFill>
                <a:highlight>
                  <a:schemeClr val="lt1"/>
                </a:highlight>
              </a:rPr>
              <a:t>Date Range for weather data is 01/01/2015 to 12/31/2019.</a:t>
            </a:r>
            <a:endParaRPr sz="2150">
              <a:solidFill>
                <a:srgbClr val="1D1C1D"/>
              </a:solidFill>
              <a:highlight>
                <a:schemeClr val="lt1"/>
              </a:highlight>
            </a:endParaRPr>
          </a:p>
          <a:p>
            <a:pPr indent="-365125" lvl="0" marL="457200" rtl="0" algn="l">
              <a:lnSpc>
                <a:spcPct val="95000"/>
              </a:lnSpc>
              <a:spcBef>
                <a:spcPts val="0"/>
              </a:spcBef>
              <a:spcAft>
                <a:spcPts val="0"/>
              </a:spcAft>
              <a:buClr>
                <a:srgbClr val="1D1C1D"/>
              </a:buClr>
              <a:buSzPts val="2150"/>
              <a:buChar char="•"/>
            </a:pPr>
            <a:r>
              <a:rPr lang="en" sz="2150">
                <a:solidFill>
                  <a:srgbClr val="1D1C1D"/>
                </a:solidFill>
                <a:highlight>
                  <a:schemeClr val="lt1"/>
                </a:highlight>
              </a:rPr>
              <a:t>WND, CIG, VIZ, TMP, DEW and SLP are composite features with comma seperated values Eg. 999,9,C,0000,5 ; 22000,5,9,N ; +9999,9 ; +9999,9; 10151,1  respectively. &lt;br&gt;</a:t>
            </a:r>
            <a:endParaRPr sz="2150">
              <a:solidFill>
                <a:srgbClr val="1D1C1D"/>
              </a:solidFill>
              <a:highlight>
                <a:schemeClr val="lt1"/>
              </a:highlight>
            </a:endParaRPr>
          </a:p>
          <a:p>
            <a:pPr indent="-365125" lvl="0" marL="457200" rtl="0" algn="l">
              <a:lnSpc>
                <a:spcPct val="95000"/>
              </a:lnSpc>
              <a:spcBef>
                <a:spcPts val="0"/>
              </a:spcBef>
              <a:spcAft>
                <a:spcPts val="0"/>
              </a:spcAft>
              <a:buClr>
                <a:srgbClr val="1D1C1D"/>
              </a:buClr>
              <a:buSzPts val="2150"/>
              <a:buChar char="•"/>
            </a:pPr>
            <a:r>
              <a:rPr lang="en" sz="2150">
                <a:solidFill>
                  <a:srgbClr val="1D1C1D"/>
                </a:solidFill>
                <a:highlight>
                  <a:schemeClr val="lt1"/>
                </a:highlight>
              </a:rPr>
              <a:t>Missing values are coded in 9s.</a:t>
            </a:r>
            <a:endParaRPr sz="2350">
              <a:solidFill>
                <a:srgbClr val="1D1C1D"/>
              </a:solidFill>
              <a:highlight>
                <a:srgbClr val="FFFFFF"/>
              </a:highlight>
            </a:endParaRPr>
          </a:p>
        </p:txBody>
      </p:sp>
      <p:sp>
        <p:nvSpPr>
          <p:cNvPr id="160" name="Google Shape;160;p29"/>
          <p:cNvSpPr/>
          <p:nvPr/>
        </p:nvSpPr>
        <p:spPr>
          <a:xfrm>
            <a:off x="688275" y="3670750"/>
            <a:ext cx="7886700" cy="1213800"/>
          </a:xfrm>
          <a:prstGeom prst="horizont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Tool tips: </a:t>
            </a:r>
            <a:endParaRPr/>
          </a:p>
          <a:p>
            <a:pPr indent="-317500" lvl="0" marL="457200" rtl="0" algn="l">
              <a:spcBef>
                <a:spcPts val="0"/>
              </a:spcBef>
              <a:spcAft>
                <a:spcPts val="0"/>
              </a:spcAft>
              <a:buSzPts val="1400"/>
              <a:buChar char="-"/>
            </a:pPr>
            <a:r>
              <a:rPr lang="en"/>
              <a:t>Databricks’ data profile can be used for quick data analysis. </a:t>
            </a:r>
            <a:endParaRPr/>
          </a:p>
          <a:p>
            <a:pPr indent="-317500" lvl="0" marL="457200" rtl="0" algn="l">
              <a:spcBef>
                <a:spcPts val="0"/>
              </a:spcBef>
              <a:spcAft>
                <a:spcPts val="0"/>
              </a:spcAft>
              <a:buSzPts val="1400"/>
              <a:buChar char="-"/>
            </a:pPr>
            <a:r>
              <a:rPr lang="en"/>
              <a:t>Pandas profiling generates an </a:t>
            </a:r>
            <a:r>
              <a:rPr lang="en"/>
              <a:t>interactive</a:t>
            </a:r>
            <a:r>
              <a:rPr lang="en"/>
              <a:t> profile report </a:t>
            </a:r>
            <a:r>
              <a:rPr lang="en"/>
              <a:t>for</a:t>
            </a:r>
            <a:r>
              <a:rPr lang="en"/>
              <a:t> selected </a:t>
            </a:r>
            <a:r>
              <a:rPr lang="en"/>
              <a:t>features</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Feature Engineering</a:t>
            </a:r>
            <a:endParaRPr/>
          </a:p>
        </p:txBody>
      </p:sp>
      <p:sp>
        <p:nvSpPr>
          <p:cNvPr id="166" name="Google Shape;166;p30"/>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65125" lvl="0" marL="457200" rtl="0" algn="l">
              <a:lnSpc>
                <a:spcPct val="95000"/>
              </a:lnSpc>
              <a:spcBef>
                <a:spcPts val="0"/>
              </a:spcBef>
              <a:spcAft>
                <a:spcPts val="0"/>
              </a:spcAft>
              <a:buClr>
                <a:srgbClr val="1D1C1D"/>
              </a:buClr>
              <a:buSzPts val="2150"/>
              <a:buFont typeface="Calibri"/>
              <a:buChar char="●"/>
            </a:pPr>
            <a:r>
              <a:rPr lang="en" sz="2800"/>
              <a:t>Characteristics of airline &amp; airport</a:t>
            </a:r>
            <a:endParaRPr sz="2800"/>
          </a:p>
          <a:p>
            <a:pPr indent="-365125" lvl="1" marL="914400" rtl="0" algn="l">
              <a:lnSpc>
                <a:spcPct val="95000"/>
              </a:lnSpc>
              <a:spcBef>
                <a:spcPts val="0"/>
              </a:spcBef>
              <a:spcAft>
                <a:spcPts val="0"/>
              </a:spcAft>
              <a:buClr>
                <a:srgbClr val="1D1C1D"/>
              </a:buClr>
              <a:buSzPts val="2150"/>
              <a:buFont typeface="Calibri"/>
              <a:buChar char="○"/>
            </a:pPr>
            <a:r>
              <a:rPr lang="en" sz="2800"/>
              <a:t>Is_base_airport_origin</a:t>
            </a:r>
            <a:endParaRPr sz="2800"/>
          </a:p>
          <a:p>
            <a:pPr indent="-365125" lvl="1" marL="914400" rtl="0" algn="l">
              <a:lnSpc>
                <a:spcPct val="95000"/>
              </a:lnSpc>
              <a:spcBef>
                <a:spcPts val="0"/>
              </a:spcBef>
              <a:spcAft>
                <a:spcPts val="0"/>
              </a:spcAft>
              <a:buClr>
                <a:srgbClr val="1D1C1D"/>
              </a:buClr>
              <a:buSzPts val="2150"/>
              <a:buFont typeface="Calibri"/>
              <a:buChar char="○"/>
            </a:pPr>
            <a:r>
              <a:rPr lang="en" sz="2800"/>
              <a:t>is_base_airport_destination </a:t>
            </a:r>
            <a:endParaRPr sz="2800"/>
          </a:p>
          <a:p>
            <a:pPr indent="-365125" lvl="1" marL="914400" rtl="0" algn="l">
              <a:lnSpc>
                <a:spcPct val="95000"/>
              </a:lnSpc>
              <a:spcBef>
                <a:spcPts val="0"/>
              </a:spcBef>
              <a:spcAft>
                <a:spcPts val="0"/>
              </a:spcAft>
              <a:buClr>
                <a:srgbClr val="1D1C1D"/>
              </a:buClr>
              <a:buSzPts val="2150"/>
              <a:buFont typeface="Calibri"/>
              <a:buChar char="○"/>
            </a:pPr>
            <a:r>
              <a:rPr lang="en" sz="2800"/>
              <a:t>is_regional_airline </a:t>
            </a:r>
            <a:endParaRPr sz="2800"/>
          </a:p>
          <a:p>
            <a:pPr indent="-365125" lvl="0" marL="457200" rtl="0" algn="l">
              <a:lnSpc>
                <a:spcPct val="95000"/>
              </a:lnSpc>
              <a:spcBef>
                <a:spcPts val="0"/>
              </a:spcBef>
              <a:spcAft>
                <a:spcPts val="0"/>
              </a:spcAft>
              <a:buClr>
                <a:srgbClr val="1D1C1D"/>
              </a:buClr>
              <a:buSzPts val="2150"/>
              <a:buFont typeface="Calibri"/>
              <a:buChar char="●"/>
            </a:pPr>
            <a:r>
              <a:rPr lang="en" sz="2800"/>
              <a:t>Seasonality</a:t>
            </a:r>
            <a:endParaRPr sz="2800"/>
          </a:p>
          <a:p>
            <a:pPr indent="-365125" lvl="1" marL="914400" rtl="0" algn="l">
              <a:lnSpc>
                <a:spcPct val="95000"/>
              </a:lnSpc>
              <a:spcBef>
                <a:spcPts val="0"/>
              </a:spcBef>
              <a:spcAft>
                <a:spcPts val="0"/>
              </a:spcAft>
              <a:buClr>
                <a:srgbClr val="1D1C1D"/>
              </a:buClr>
              <a:buSzPts val="2150"/>
              <a:buFont typeface="Calibri"/>
              <a:buChar char="○"/>
            </a:pPr>
            <a:r>
              <a:rPr lang="en" sz="2800"/>
              <a:t>Is_weekend</a:t>
            </a:r>
            <a:endParaRPr sz="2800"/>
          </a:p>
          <a:p>
            <a:pPr indent="-365125" lvl="1" marL="914400" rtl="0" algn="l">
              <a:lnSpc>
                <a:spcPct val="95000"/>
              </a:lnSpc>
              <a:spcBef>
                <a:spcPts val="0"/>
              </a:spcBef>
              <a:spcAft>
                <a:spcPts val="0"/>
              </a:spcAft>
              <a:buClr>
                <a:srgbClr val="1D1C1D"/>
              </a:buClr>
              <a:buSzPts val="2150"/>
              <a:buFont typeface="Calibri"/>
              <a:buChar char="○"/>
            </a:pPr>
            <a:r>
              <a:rPr lang="en" sz="2800"/>
              <a:t>is_holiday</a:t>
            </a:r>
            <a:endParaRPr sz="2150">
              <a:solidFill>
                <a:srgbClr val="1D1C1D"/>
              </a:solidFill>
              <a:highlight>
                <a:srgbClr val="FFFFFF"/>
              </a:highlight>
            </a:endParaRPr>
          </a:p>
          <a:p>
            <a:pPr indent="-228600" lvl="0" marL="723900" rtl="0" algn="l">
              <a:lnSpc>
                <a:spcPct val="95000"/>
              </a:lnSpc>
              <a:spcBef>
                <a:spcPts val="0"/>
              </a:spcBef>
              <a:spcAft>
                <a:spcPts val="0"/>
              </a:spcAft>
              <a:buClr>
                <a:srgbClr val="1D1C1D"/>
              </a:buClr>
              <a:buSzPts val="1350"/>
              <a:buFont typeface="Calibri"/>
              <a:buNone/>
            </a:pPr>
            <a:r>
              <a:t/>
            </a:r>
            <a:endParaRPr sz="1350">
              <a:solidFill>
                <a:srgbClr val="1D1C1D"/>
              </a:solidFill>
              <a:highlight>
                <a:srgbClr val="FFFFFF"/>
              </a:highlight>
            </a:endParaRPr>
          </a:p>
          <a:p>
            <a:pPr indent="0" lvl="0" marL="0" rtl="0" algn="l">
              <a:lnSpc>
                <a:spcPct val="70000"/>
              </a:lnSpc>
              <a:spcBef>
                <a:spcPts val="8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Time Based Features</a:t>
            </a:r>
            <a:endParaRPr/>
          </a:p>
        </p:txBody>
      </p:sp>
      <p:sp>
        <p:nvSpPr>
          <p:cNvPr id="172" name="Google Shape;172;p31"/>
          <p:cNvSpPr txBox="1"/>
          <p:nvPr>
            <p:ph idx="1" type="body"/>
          </p:nvPr>
        </p:nvSpPr>
        <p:spPr>
          <a:xfrm>
            <a:off x="628650" y="1369219"/>
            <a:ext cx="7886700" cy="3263400"/>
          </a:xfrm>
          <a:prstGeom prst="rect">
            <a:avLst/>
          </a:prstGeom>
        </p:spPr>
        <p:txBody>
          <a:bodyPr anchorCtr="0" anchor="t" bIns="34275" lIns="68575" spcFirstLastPara="1" rIns="68575" wrap="square" tIns="34275">
            <a:normAutofit fontScale="62500" lnSpcReduction="20000"/>
          </a:bodyPr>
          <a:lstStyle/>
          <a:p>
            <a:pPr indent="-366383" lvl="0" marL="457200" rtl="0" algn="l">
              <a:lnSpc>
                <a:spcPct val="115000"/>
              </a:lnSpc>
              <a:spcBef>
                <a:spcPts val="0"/>
              </a:spcBef>
              <a:spcAft>
                <a:spcPts val="0"/>
              </a:spcAft>
              <a:buClr>
                <a:srgbClr val="1D1C1D"/>
              </a:buClr>
              <a:buSzPct val="84229"/>
              <a:buFont typeface="Arial"/>
              <a:buChar char="●"/>
            </a:pPr>
            <a:r>
              <a:rPr lang="en" sz="4121"/>
              <a:t>Flights_delayed one hour before the prediction time on a given airport</a:t>
            </a:r>
            <a:endParaRPr sz="4121"/>
          </a:p>
          <a:p>
            <a:pPr indent="-392180" lvl="1" marL="914400" rtl="0" algn="l">
              <a:lnSpc>
                <a:spcPct val="115000"/>
              </a:lnSpc>
              <a:spcBef>
                <a:spcPts val="0"/>
              </a:spcBef>
              <a:spcAft>
                <a:spcPts val="0"/>
              </a:spcAft>
              <a:buSzPct val="100000"/>
              <a:buChar char="○"/>
            </a:pPr>
            <a:r>
              <a:rPr lang="en" sz="4121"/>
              <a:t>Find the total number of flights that are delayed in an airport in each </a:t>
            </a:r>
            <a:r>
              <a:rPr lang="en" sz="4121"/>
              <a:t>DEP_TIME_BLK</a:t>
            </a:r>
            <a:r>
              <a:rPr lang="en" sz="4121"/>
              <a:t>.</a:t>
            </a:r>
            <a:endParaRPr sz="4121"/>
          </a:p>
          <a:p>
            <a:pPr indent="-392180" lvl="1" marL="914400" rtl="0" algn="l">
              <a:lnSpc>
                <a:spcPct val="115000"/>
              </a:lnSpc>
              <a:spcBef>
                <a:spcPts val="0"/>
              </a:spcBef>
              <a:spcAft>
                <a:spcPts val="0"/>
              </a:spcAft>
              <a:buSzPct val="100000"/>
              <a:buChar char="○"/>
            </a:pPr>
            <a:r>
              <a:rPr lang="en" sz="4121"/>
              <a:t>Self-join the airlines table with a time block which is three hours before the  airline’s time block.</a:t>
            </a:r>
            <a:endParaRPr sz="4121"/>
          </a:p>
          <a:p>
            <a:pPr indent="-392180" lvl="1" marL="914400" rtl="0" algn="l">
              <a:lnSpc>
                <a:spcPct val="115000"/>
              </a:lnSpc>
              <a:spcBef>
                <a:spcPts val="0"/>
              </a:spcBef>
              <a:spcAft>
                <a:spcPts val="0"/>
              </a:spcAft>
              <a:buSzPct val="100000"/>
              <a:buChar char="○"/>
            </a:pPr>
            <a:r>
              <a:rPr lang="en" sz="4121"/>
              <a:t>Join on flight date, airport_id, and on two different </a:t>
            </a:r>
            <a:r>
              <a:rPr lang="en" sz="4121"/>
              <a:t>DEP_TIME_BLK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132675" y="-6"/>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ML Pipeline Execution Stats</a:t>
            </a:r>
            <a:endParaRPr/>
          </a:p>
        </p:txBody>
      </p:sp>
      <p:sp>
        <p:nvSpPr>
          <p:cNvPr id="178" name="Google Shape;178;p32"/>
          <p:cNvSpPr txBox="1"/>
          <p:nvPr>
            <p:ph idx="1" type="body"/>
          </p:nvPr>
        </p:nvSpPr>
        <p:spPr>
          <a:xfrm>
            <a:off x="220425" y="879344"/>
            <a:ext cx="7886700" cy="3263400"/>
          </a:xfrm>
          <a:prstGeom prst="rect">
            <a:avLst/>
          </a:prstGeom>
        </p:spPr>
        <p:txBody>
          <a:bodyPr anchorCtr="0" anchor="t" bIns="34275" lIns="68575" spcFirstLastPara="1" rIns="68575" wrap="square" tIns="34275">
            <a:normAutofit/>
          </a:bodyPr>
          <a:lstStyle/>
          <a:p>
            <a:pPr indent="0" lvl="0" marL="0" rtl="0" algn="l">
              <a:lnSpc>
                <a:spcPct val="115000"/>
              </a:lnSpc>
              <a:spcBef>
                <a:spcPts val="0"/>
              </a:spcBef>
              <a:spcAft>
                <a:spcPts val="0"/>
              </a:spcAft>
              <a:buNone/>
            </a:pPr>
            <a:r>
              <a:rPr b="1" lang="en" sz="1721" u="sng"/>
              <a:t>Cluster Capacity:</a:t>
            </a:r>
            <a:endParaRPr b="1" sz="1721" u="sng"/>
          </a:p>
          <a:p>
            <a:pPr indent="0" lvl="0" marL="0" rtl="0" algn="l">
              <a:lnSpc>
                <a:spcPct val="115000"/>
              </a:lnSpc>
              <a:spcBef>
                <a:spcPts val="0"/>
              </a:spcBef>
              <a:spcAft>
                <a:spcPts val="0"/>
              </a:spcAft>
              <a:buNone/>
            </a:pPr>
            <a:r>
              <a:rPr lang="en" sz="1721"/>
              <a:t>Total Compute: </a:t>
            </a:r>
            <a:r>
              <a:rPr b="1" lang="en" sz="1721"/>
              <a:t>28 vCPUs</a:t>
            </a:r>
            <a:endParaRPr b="1" sz="1721"/>
          </a:p>
          <a:p>
            <a:pPr indent="0" lvl="0" marL="0" rtl="0" algn="l">
              <a:lnSpc>
                <a:spcPct val="115000"/>
              </a:lnSpc>
              <a:spcBef>
                <a:spcPts val="0"/>
              </a:spcBef>
              <a:spcAft>
                <a:spcPts val="0"/>
              </a:spcAft>
              <a:buNone/>
            </a:pPr>
            <a:r>
              <a:rPr lang="en" sz="1721"/>
              <a:t>Total Memory: </a:t>
            </a:r>
            <a:r>
              <a:rPr b="1" lang="en" sz="1721"/>
              <a:t>112 GB</a:t>
            </a:r>
            <a:endParaRPr b="1" sz="1721"/>
          </a:p>
          <a:p>
            <a:pPr indent="0" lvl="0" marL="0" rtl="0" algn="l">
              <a:lnSpc>
                <a:spcPct val="115000"/>
              </a:lnSpc>
              <a:spcBef>
                <a:spcPts val="0"/>
              </a:spcBef>
              <a:spcAft>
                <a:spcPts val="0"/>
              </a:spcAft>
              <a:buNone/>
            </a:pPr>
            <a:r>
              <a:rPr lang="en" sz="1721"/>
              <a:t>Total Executors: </a:t>
            </a:r>
            <a:r>
              <a:rPr b="1" lang="en" sz="1721"/>
              <a:t>24</a:t>
            </a:r>
            <a:endParaRPr b="1" sz="1721"/>
          </a:p>
          <a:p>
            <a:pPr indent="0" lvl="0" marL="0" rtl="0" algn="l">
              <a:lnSpc>
                <a:spcPct val="115000"/>
              </a:lnSpc>
              <a:spcBef>
                <a:spcPts val="0"/>
              </a:spcBef>
              <a:spcAft>
                <a:spcPts val="0"/>
              </a:spcAft>
              <a:buNone/>
            </a:pPr>
            <a:r>
              <a:t/>
            </a:r>
            <a:endParaRPr sz="1721"/>
          </a:p>
          <a:p>
            <a:pPr indent="0" lvl="0" marL="0" rtl="0" algn="l">
              <a:lnSpc>
                <a:spcPct val="115000"/>
              </a:lnSpc>
              <a:spcBef>
                <a:spcPts val="0"/>
              </a:spcBef>
              <a:spcAft>
                <a:spcPts val="0"/>
              </a:spcAft>
              <a:buNone/>
            </a:pPr>
            <a:r>
              <a:t/>
            </a:r>
            <a:endParaRPr sz="1721"/>
          </a:p>
          <a:p>
            <a:pPr indent="0" lvl="0" marL="0" rtl="0" algn="l">
              <a:lnSpc>
                <a:spcPct val="115000"/>
              </a:lnSpc>
              <a:spcBef>
                <a:spcPts val="0"/>
              </a:spcBef>
              <a:spcAft>
                <a:spcPts val="0"/>
              </a:spcAft>
              <a:buNone/>
            </a:pPr>
            <a:r>
              <a:t/>
            </a:r>
            <a:endParaRPr sz="1721"/>
          </a:p>
        </p:txBody>
      </p:sp>
      <p:graphicFrame>
        <p:nvGraphicFramePr>
          <p:cNvPr id="179" name="Google Shape;179;p32"/>
          <p:cNvGraphicFramePr/>
          <p:nvPr/>
        </p:nvGraphicFramePr>
        <p:xfrm>
          <a:off x="952500" y="2415275"/>
          <a:ext cx="3000000" cy="3000000"/>
        </p:xfrm>
        <a:graphic>
          <a:graphicData uri="http://schemas.openxmlformats.org/drawingml/2006/table">
            <a:tbl>
              <a:tblPr>
                <a:noFill/>
                <a:tableStyleId>{2F15C4A6-FEF2-49DC-972A-97A2B8401F98}</a:tableStyleId>
              </a:tblPr>
              <a:tblGrid>
                <a:gridCol w="3619500"/>
                <a:gridCol w="3619500"/>
              </a:tblGrid>
              <a:tr h="381000">
                <a:tc>
                  <a:txBody>
                    <a:bodyPr/>
                    <a:lstStyle/>
                    <a:p>
                      <a:pPr indent="0" lvl="0" marL="0" rtl="0" algn="l">
                        <a:spcBef>
                          <a:spcPts val="0"/>
                        </a:spcBef>
                        <a:spcAft>
                          <a:spcPts val="0"/>
                        </a:spcAft>
                        <a:buNone/>
                      </a:pPr>
                      <a:r>
                        <a:rPr b="1" lang="en">
                          <a:latin typeface="Calibri"/>
                          <a:ea typeface="Calibri"/>
                          <a:cs typeface="Calibri"/>
                          <a:sym typeface="Calibri"/>
                        </a:rPr>
                        <a:t>Process</a:t>
                      </a:r>
                      <a:endParaRPr b="1">
                        <a:latin typeface="Calibri"/>
                        <a:ea typeface="Calibri"/>
                        <a:cs typeface="Calibri"/>
                        <a:sym typeface="Calibri"/>
                      </a:endParaRPr>
                    </a:p>
                  </a:txBody>
                  <a:tcPr marT="91425" marB="91425" marR="91425" marL="91425">
                    <a:solidFill>
                      <a:srgbClr val="6D9EEB"/>
                    </a:solidFill>
                  </a:tcPr>
                </a:tc>
                <a:tc>
                  <a:txBody>
                    <a:bodyPr/>
                    <a:lstStyle/>
                    <a:p>
                      <a:pPr indent="0" lvl="0" marL="0" rtl="0" algn="l">
                        <a:spcBef>
                          <a:spcPts val="0"/>
                        </a:spcBef>
                        <a:spcAft>
                          <a:spcPts val="0"/>
                        </a:spcAft>
                        <a:buNone/>
                      </a:pPr>
                      <a:r>
                        <a:rPr b="1" lang="en">
                          <a:latin typeface="Calibri"/>
                          <a:ea typeface="Calibri"/>
                          <a:cs typeface="Calibri"/>
                          <a:sym typeface="Calibri"/>
                        </a:rPr>
                        <a:t>Time Taken</a:t>
                      </a:r>
                      <a:endParaRPr b="1">
                        <a:latin typeface="Calibri"/>
                        <a:ea typeface="Calibri"/>
                        <a:cs typeface="Calibri"/>
                        <a:sym typeface="Calibri"/>
                      </a:endParaRPr>
                    </a:p>
                  </a:txBody>
                  <a:tcPr marT="91425" marB="91425" marR="91425" marL="91425">
                    <a:solidFill>
                      <a:srgbClr val="6D9EEB"/>
                    </a:solidFill>
                  </a:tcPr>
                </a:tc>
              </a:tr>
              <a:tr h="381000">
                <a:tc>
                  <a:txBody>
                    <a:bodyPr/>
                    <a:lstStyle/>
                    <a:p>
                      <a:pPr indent="0" lvl="0" marL="0" rtl="0" algn="l">
                        <a:lnSpc>
                          <a:spcPct val="125000"/>
                        </a:lnSpc>
                        <a:spcBef>
                          <a:spcPts val="1200"/>
                        </a:spcBef>
                        <a:spcAft>
                          <a:spcPts val="0"/>
                        </a:spcAft>
                        <a:buNone/>
                      </a:pPr>
                      <a:r>
                        <a:rPr lang="en">
                          <a:highlight>
                            <a:srgbClr val="FFFFFF"/>
                          </a:highlight>
                          <a:latin typeface="Calibri"/>
                          <a:ea typeface="Calibri"/>
                          <a:cs typeface="Calibri"/>
                          <a:sym typeface="Calibri"/>
                        </a:rPr>
                        <a:t>EDA</a:t>
                      </a:r>
                      <a:endParaRPr>
                        <a:highlight>
                          <a:srgbClr val="FFFFFF"/>
                        </a:highlight>
                        <a:latin typeface="Calibri"/>
                        <a:ea typeface="Calibri"/>
                        <a:cs typeface="Calibri"/>
                        <a:sym typeface="Calibri"/>
                      </a:endParaRPr>
                    </a:p>
                  </a:txBody>
                  <a:tcPr marT="76200" marB="76200" marR="76200" marL="76200"/>
                </a:tc>
                <a:tc>
                  <a:txBody>
                    <a:bodyPr/>
                    <a:lstStyle/>
                    <a:p>
                      <a:pPr indent="0" lvl="0" marL="0" rtl="0" algn="l">
                        <a:lnSpc>
                          <a:spcPct val="125000"/>
                        </a:lnSpc>
                        <a:spcBef>
                          <a:spcPts val="1200"/>
                        </a:spcBef>
                        <a:spcAft>
                          <a:spcPts val="0"/>
                        </a:spcAft>
                        <a:buNone/>
                      </a:pPr>
                      <a:r>
                        <a:rPr lang="en">
                          <a:highlight>
                            <a:srgbClr val="FFFFFF"/>
                          </a:highlight>
                          <a:latin typeface="Calibri"/>
                          <a:ea typeface="Calibri"/>
                          <a:cs typeface="Calibri"/>
                          <a:sym typeface="Calibri"/>
                        </a:rPr>
                        <a:t>15 min</a:t>
                      </a:r>
                      <a:endParaRPr>
                        <a:highlight>
                          <a:srgbClr val="FFFFFF"/>
                        </a:highlight>
                        <a:latin typeface="Calibri"/>
                        <a:ea typeface="Calibri"/>
                        <a:cs typeface="Calibri"/>
                        <a:sym typeface="Calibri"/>
                      </a:endParaRPr>
                    </a:p>
                  </a:txBody>
                  <a:tcPr marT="76200" marB="76200" marR="76200" marL="76200"/>
                </a:tc>
              </a:tr>
              <a:tr h="381000">
                <a:tc>
                  <a:txBody>
                    <a:bodyPr/>
                    <a:lstStyle/>
                    <a:p>
                      <a:pPr indent="0" lvl="0" marL="0" rtl="0" algn="l">
                        <a:lnSpc>
                          <a:spcPct val="125000"/>
                        </a:lnSpc>
                        <a:spcBef>
                          <a:spcPts val="1200"/>
                        </a:spcBef>
                        <a:spcAft>
                          <a:spcPts val="0"/>
                        </a:spcAft>
                        <a:buNone/>
                      </a:pPr>
                      <a:r>
                        <a:rPr lang="en">
                          <a:highlight>
                            <a:srgbClr val="FFFFFF"/>
                          </a:highlight>
                          <a:latin typeface="Calibri"/>
                          <a:ea typeface="Calibri"/>
                          <a:cs typeface="Calibri"/>
                          <a:sym typeface="Calibri"/>
                        </a:rPr>
                        <a:t>Feature Engineering</a:t>
                      </a:r>
                      <a:endParaRPr>
                        <a:highlight>
                          <a:srgbClr val="FFFFFF"/>
                        </a:highlight>
                        <a:latin typeface="Calibri"/>
                        <a:ea typeface="Calibri"/>
                        <a:cs typeface="Calibri"/>
                        <a:sym typeface="Calibri"/>
                      </a:endParaRPr>
                    </a:p>
                  </a:txBody>
                  <a:tcPr marT="76200" marB="76200" marR="76200" marL="76200"/>
                </a:tc>
                <a:tc>
                  <a:txBody>
                    <a:bodyPr/>
                    <a:lstStyle/>
                    <a:p>
                      <a:pPr indent="0" lvl="0" marL="0" rtl="0" algn="l">
                        <a:lnSpc>
                          <a:spcPct val="125000"/>
                        </a:lnSpc>
                        <a:spcBef>
                          <a:spcPts val="1200"/>
                        </a:spcBef>
                        <a:spcAft>
                          <a:spcPts val="0"/>
                        </a:spcAft>
                        <a:buNone/>
                      </a:pPr>
                      <a:r>
                        <a:rPr lang="en">
                          <a:highlight>
                            <a:srgbClr val="FFFFFF"/>
                          </a:highlight>
                          <a:latin typeface="Calibri"/>
                          <a:ea typeface="Calibri"/>
                          <a:cs typeface="Calibri"/>
                          <a:sym typeface="Calibri"/>
                        </a:rPr>
                        <a:t>10 min</a:t>
                      </a:r>
                      <a:endParaRPr>
                        <a:highlight>
                          <a:srgbClr val="FFFFFF"/>
                        </a:highlight>
                        <a:latin typeface="Calibri"/>
                        <a:ea typeface="Calibri"/>
                        <a:cs typeface="Calibri"/>
                        <a:sym typeface="Calibri"/>
                      </a:endParaRPr>
                    </a:p>
                  </a:txBody>
                  <a:tcPr marT="76200" marB="76200" marR="76200" marL="76200"/>
                </a:tc>
              </a:tr>
              <a:tr h="381000">
                <a:tc>
                  <a:txBody>
                    <a:bodyPr/>
                    <a:lstStyle/>
                    <a:p>
                      <a:pPr indent="0" lvl="0" marL="0" rtl="0" algn="l">
                        <a:lnSpc>
                          <a:spcPct val="125000"/>
                        </a:lnSpc>
                        <a:spcBef>
                          <a:spcPts val="1200"/>
                        </a:spcBef>
                        <a:spcAft>
                          <a:spcPts val="0"/>
                        </a:spcAft>
                        <a:buNone/>
                      </a:pPr>
                      <a:r>
                        <a:rPr lang="en">
                          <a:highlight>
                            <a:srgbClr val="FFFFFF"/>
                          </a:highlight>
                          <a:latin typeface="Calibri"/>
                          <a:ea typeface="Calibri"/>
                          <a:cs typeface="Calibri"/>
                          <a:sym typeface="Calibri"/>
                        </a:rPr>
                        <a:t>Joins</a:t>
                      </a:r>
                      <a:endParaRPr>
                        <a:highlight>
                          <a:srgbClr val="FFFFFF"/>
                        </a:highlight>
                        <a:latin typeface="Calibri"/>
                        <a:ea typeface="Calibri"/>
                        <a:cs typeface="Calibri"/>
                        <a:sym typeface="Calibri"/>
                      </a:endParaRPr>
                    </a:p>
                  </a:txBody>
                  <a:tcPr marT="76200" marB="76200" marR="76200" marL="76200"/>
                </a:tc>
                <a:tc>
                  <a:txBody>
                    <a:bodyPr/>
                    <a:lstStyle/>
                    <a:p>
                      <a:pPr indent="0" lvl="0" marL="0" rtl="0" algn="l">
                        <a:lnSpc>
                          <a:spcPct val="125000"/>
                        </a:lnSpc>
                        <a:spcBef>
                          <a:spcPts val="1200"/>
                        </a:spcBef>
                        <a:spcAft>
                          <a:spcPts val="0"/>
                        </a:spcAft>
                        <a:buNone/>
                      </a:pPr>
                      <a:r>
                        <a:rPr lang="en">
                          <a:highlight>
                            <a:srgbClr val="FFFFFF"/>
                          </a:highlight>
                          <a:latin typeface="Calibri"/>
                          <a:ea typeface="Calibri"/>
                          <a:cs typeface="Calibri"/>
                          <a:sym typeface="Calibri"/>
                        </a:rPr>
                        <a:t>12 min</a:t>
                      </a:r>
                      <a:endParaRPr>
                        <a:highlight>
                          <a:srgbClr val="FFFFFF"/>
                        </a:highlight>
                        <a:latin typeface="Calibri"/>
                        <a:ea typeface="Calibri"/>
                        <a:cs typeface="Calibri"/>
                        <a:sym typeface="Calibri"/>
                      </a:endParaRPr>
                    </a:p>
                  </a:txBody>
                  <a:tcPr marT="76200" marB="76200" marR="76200" marL="76200"/>
                </a:tc>
              </a:tr>
              <a:tr h="381000">
                <a:tc>
                  <a:txBody>
                    <a:bodyPr/>
                    <a:lstStyle/>
                    <a:p>
                      <a:pPr indent="0" lvl="0" marL="0" rtl="0" algn="l">
                        <a:lnSpc>
                          <a:spcPct val="125000"/>
                        </a:lnSpc>
                        <a:spcBef>
                          <a:spcPts val="1200"/>
                        </a:spcBef>
                        <a:spcAft>
                          <a:spcPts val="0"/>
                        </a:spcAft>
                        <a:buNone/>
                      </a:pPr>
                      <a:r>
                        <a:rPr lang="en">
                          <a:highlight>
                            <a:srgbClr val="FFFFFF"/>
                          </a:highlight>
                          <a:latin typeface="Calibri"/>
                          <a:ea typeface="Calibri"/>
                          <a:cs typeface="Calibri"/>
                          <a:sym typeface="Calibri"/>
                        </a:rPr>
                        <a:t>Model Training</a:t>
                      </a:r>
                      <a:endParaRPr>
                        <a:highlight>
                          <a:srgbClr val="FFFFFF"/>
                        </a:highlight>
                        <a:latin typeface="Calibri"/>
                        <a:ea typeface="Calibri"/>
                        <a:cs typeface="Calibri"/>
                        <a:sym typeface="Calibri"/>
                      </a:endParaRPr>
                    </a:p>
                  </a:txBody>
                  <a:tcPr marT="76200" marB="76200" marR="76200" marL="76200"/>
                </a:tc>
                <a:tc>
                  <a:txBody>
                    <a:bodyPr/>
                    <a:lstStyle/>
                    <a:p>
                      <a:pPr indent="0" lvl="0" marL="0" rtl="0" algn="l">
                        <a:lnSpc>
                          <a:spcPct val="125000"/>
                        </a:lnSpc>
                        <a:spcBef>
                          <a:spcPts val="1200"/>
                        </a:spcBef>
                        <a:spcAft>
                          <a:spcPts val="0"/>
                        </a:spcAft>
                        <a:buNone/>
                      </a:pPr>
                      <a:r>
                        <a:rPr lang="en">
                          <a:highlight>
                            <a:srgbClr val="FFFFFF"/>
                          </a:highlight>
                          <a:latin typeface="Calibri"/>
                          <a:ea typeface="Calibri"/>
                          <a:cs typeface="Calibri"/>
                          <a:sym typeface="Calibri"/>
                        </a:rPr>
                        <a:t>30 min</a:t>
                      </a:r>
                      <a:endParaRPr>
                        <a:highlight>
                          <a:srgbClr val="FFFFFF"/>
                        </a:highlight>
                        <a:latin typeface="Calibri"/>
                        <a:ea typeface="Calibri"/>
                        <a:cs typeface="Calibri"/>
                        <a:sym typeface="Calibri"/>
                      </a:endParaRPr>
                    </a:p>
                  </a:txBody>
                  <a:tcPr marT="76200" marB="76200" marR="76200" marL="76200"/>
                </a:tc>
              </a:tr>
              <a:tr h="381000">
                <a:tc>
                  <a:txBody>
                    <a:bodyPr/>
                    <a:lstStyle/>
                    <a:p>
                      <a:pPr indent="0" lvl="0" marL="0" rtl="0" algn="l">
                        <a:lnSpc>
                          <a:spcPct val="125000"/>
                        </a:lnSpc>
                        <a:spcBef>
                          <a:spcPts val="1200"/>
                        </a:spcBef>
                        <a:spcAft>
                          <a:spcPts val="0"/>
                        </a:spcAft>
                        <a:buNone/>
                      </a:pPr>
                      <a:r>
                        <a:rPr lang="en">
                          <a:highlight>
                            <a:srgbClr val="FFFFFF"/>
                          </a:highlight>
                          <a:latin typeface="Calibri"/>
                          <a:ea typeface="Calibri"/>
                          <a:cs typeface="Calibri"/>
                          <a:sym typeface="Calibri"/>
                        </a:rPr>
                        <a:t>Model Predictions</a:t>
                      </a:r>
                      <a:endParaRPr>
                        <a:highlight>
                          <a:srgbClr val="FFFFFF"/>
                        </a:highlight>
                        <a:latin typeface="Calibri"/>
                        <a:ea typeface="Calibri"/>
                        <a:cs typeface="Calibri"/>
                        <a:sym typeface="Calibri"/>
                      </a:endParaRPr>
                    </a:p>
                  </a:txBody>
                  <a:tcPr marT="76200" marB="76200" marR="76200" marL="76200"/>
                </a:tc>
                <a:tc>
                  <a:txBody>
                    <a:bodyPr/>
                    <a:lstStyle/>
                    <a:p>
                      <a:pPr indent="0" lvl="0" marL="0" rtl="0" algn="l">
                        <a:lnSpc>
                          <a:spcPct val="125000"/>
                        </a:lnSpc>
                        <a:spcBef>
                          <a:spcPts val="1200"/>
                        </a:spcBef>
                        <a:spcAft>
                          <a:spcPts val="0"/>
                        </a:spcAft>
                        <a:buNone/>
                      </a:pPr>
                      <a:r>
                        <a:rPr lang="en">
                          <a:highlight>
                            <a:srgbClr val="FFFFFF"/>
                          </a:highlight>
                          <a:latin typeface="Calibri"/>
                          <a:ea typeface="Calibri"/>
                          <a:cs typeface="Calibri"/>
                          <a:sym typeface="Calibri"/>
                        </a:rPr>
                        <a:t>2 min</a:t>
                      </a:r>
                      <a:endParaRPr>
                        <a:highlight>
                          <a:srgbClr val="FFFFFF"/>
                        </a:highlight>
                        <a:latin typeface="Calibri"/>
                        <a:ea typeface="Calibri"/>
                        <a:cs typeface="Calibri"/>
                        <a:sym typeface="Calibri"/>
                      </a:endParaRPr>
                    </a:p>
                  </a:txBody>
                  <a:tcPr marT="76200" marB="76200" marR="76200" marL="7620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33"/>
          <p:cNvSpPr/>
          <p:nvPr/>
        </p:nvSpPr>
        <p:spPr>
          <a:xfrm>
            <a:off x="0" y="0"/>
            <a:ext cx="91416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185" name="Google Shape;185;p33"/>
          <p:cNvGrpSpPr/>
          <p:nvPr/>
        </p:nvGrpSpPr>
        <p:grpSpPr>
          <a:xfrm>
            <a:off x="275732" y="45511"/>
            <a:ext cx="8356759" cy="1861601"/>
            <a:chOff x="409710" y="635715"/>
            <a:chExt cx="11142345" cy="2482135"/>
          </a:xfrm>
        </p:grpSpPr>
        <p:sp>
          <p:nvSpPr>
            <p:cNvPr id="186" name="Google Shape;186;p33"/>
            <p:cNvSpPr/>
            <p:nvPr/>
          </p:nvSpPr>
          <p:spPr>
            <a:xfrm>
              <a:off x="11223203" y="635716"/>
              <a:ext cx="328612" cy="1742360"/>
            </a:xfrm>
            <a:custGeom>
              <a:rect b="b" l="l" r="r" t="t"/>
              <a:pathLst>
                <a:path extrusionOk="0" h="1114" w="207">
                  <a:moveTo>
                    <a:pt x="207" y="987"/>
                  </a:moveTo>
                  <a:lnTo>
                    <a:pt x="0" y="1114"/>
                  </a:lnTo>
                  <a:lnTo>
                    <a:pt x="0" y="127"/>
                  </a:lnTo>
                  <a:lnTo>
                    <a:pt x="207" y="0"/>
                  </a:lnTo>
                  <a:lnTo>
                    <a:pt x="207" y="987"/>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7" name="Google Shape;187;p33"/>
            <p:cNvSpPr/>
            <p:nvPr/>
          </p:nvSpPr>
          <p:spPr>
            <a:xfrm>
              <a:off x="409710" y="1022350"/>
              <a:ext cx="709613" cy="2095500"/>
            </a:xfrm>
            <a:custGeom>
              <a:rect b="b" l="l" r="r" t="t"/>
              <a:pathLst>
                <a:path extrusionOk="0" h="1363" w="447">
                  <a:moveTo>
                    <a:pt x="447" y="1363"/>
                  </a:moveTo>
                  <a:lnTo>
                    <a:pt x="0" y="987"/>
                  </a:lnTo>
                  <a:lnTo>
                    <a:pt x="0" y="0"/>
                  </a:lnTo>
                  <a:lnTo>
                    <a:pt x="447" y="376"/>
                  </a:lnTo>
                  <a:lnTo>
                    <a:pt x="447" y="1363"/>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8" name="Google Shape;188;p33"/>
            <p:cNvSpPr/>
            <p:nvPr/>
          </p:nvSpPr>
          <p:spPr>
            <a:xfrm>
              <a:off x="409710" y="837744"/>
              <a:ext cx="403225" cy="1705431"/>
            </a:xfrm>
            <a:custGeom>
              <a:rect b="b" l="l" r="r" t="t"/>
              <a:pathLst>
                <a:path extrusionOk="0" h="1109" w="254">
                  <a:moveTo>
                    <a:pt x="254" y="987"/>
                  </a:moveTo>
                  <a:lnTo>
                    <a:pt x="0" y="1109"/>
                  </a:lnTo>
                  <a:lnTo>
                    <a:pt x="0" y="119"/>
                  </a:lnTo>
                  <a:lnTo>
                    <a:pt x="254" y="0"/>
                  </a:lnTo>
                  <a:lnTo>
                    <a:pt x="254" y="987"/>
                  </a:lnTo>
                  <a:close/>
                </a:path>
              </a:pathLst>
            </a:custGeom>
            <a:solidFill>
              <a:srgbClr val="2F549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9" name="Google Shape;189;p33"/>
            <p:cNvSpPr/>
            <p:nvPr/>
          </p:nvSpPr>
          <p:spPr>
            <a:xfrm>
              <a:off x="644660" y="640894"/>
              <a:ext cx="168275" cy="1713196"/>
            </a:xfrm>
            <a:custGeom>
              <a:rect b="b" l="l" r="r" t="t"/>
              <a:pathLst>
                <a:path extrusionOk="0" h="1114" w="106">
                  <a:moveTo>
                    <a:pt x="106" y="1114"/>
                  </a:moveTo>
                  <a:lnTo>
                    <a:pt x="0" y="1005"/>
                  </a:lnTo>
                  <a:lnTo>
                    <a:pt x="0" y="0"/>
                  </a:lnTo>
                  <a:lnTo>
                    <a:pt x="106" y="110"/>
                  </a:lnTo>
                  <a:lnTo>
                    <a:pt x="106" y="1114"/>
                  </a:lnTo>
                  <a:close/>
                </a:path>
              </a:pathLst>
            </a:custGeom>
            <a:solidFill>
              <a:srgbClr val="1F386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0" name="Google Shape;190;p33"/>
            <p:cNvSpPr/>
            <p:nvPr/>
          </p:nvSpPr>
          <p:spPr>
            <a:xfrm>
              <a:off x="644055" y="635715"/>
              <a:ext cx="10908000" cy="1541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191" name="Google Shape;191;p33"/>
          <p:cNvSpPr txBox="1"/>
          <p:nvPr>
            <p:ph type="title"/>
          </p:nvPr>
        </p:nvSpPr>
        <p:spPr>
          <a:xfrm>
            <a:off x="785560" y="149129"/>
            <a:ext cx="77298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3000"/>
              <a:buFont typeface="Calibri"/>
              <a:buNone/>
            </a:pPr>
            <a:r>
              <a:rPr lang="en" sz="3000">
                <a:solidFill>
                  <a:srgbClr val="FFFFFF"/>
                </a:solidFill>
              </a:rPr>
              <a:t>Joining Datasets</a:t>
            </a:r>
            <a:endParaRPr/>
          </a:p>
        </p:txBody>
      </p:sp>
      <p:sp>
        <p:nvSpPr>
          <p:cNvPr id="192" name="Google Shape;192;p3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193" name="Google Shape;193;p33"/>
          <p:cNvPicPr preferRelativeResize="0"/>
          <p:nvPr/>
        </p:nvPicPr>
        <p:blipFill>
          <a:blip r:embed="rId3">
            <a:alphaModFix/>
          </a:blip>
          <a:stretch>
            <a:fillRect/>
          </a:stretch>
        </p:blipFill>
        <p:spPr>
          <a:xfrm>
            <a:off x="1544213" y="1548725"/>
            <a:ext cx="6053175" cy="32185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