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e0d0fb84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e0d0fb84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e0d0fb84a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e0d0fb84a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e0d0fb84a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e0d0fb84a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e52a33a2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e52a33a2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e52a33a2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e52a33a2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e0d0fb84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e0d0fb84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00">
                <a:solidFill>
                  <a:schemeClr val="dk1"/>
                </a:solidFill>
              </a:rPr>
              <a:t>A quick pit-stop for a couple of definitions; either because the term is not generally well-known or because the term is used in confusing contexts.</a:t>
            </a:r>
            <a:endParaRPr sz="1400">
              <a:solidFill>
                <a:schemeClr val="dk1"/>
              </a:solidFill>
            </a:endParaRPr>
          </a:p>
          <a:p>
            <a:pPr indent="-317500" lvl="0" marL="457200" rtl="0" algn="l">
              <a:lnSpc>
                <a:spcPct val="115000"/>
              </a:lnSpc>
              <a:spcBef>
                <a:spcPts val="1200"/>
              </a:spcBef>
              <a:spcAft>
                <a:spcPts val="0"/>
              </a:spcAft>
              <a:buClr>
                <a:schemeClr val="dk1"/>
              </a:buClr>
              <a:buSzPts val="1400"/>
              <a:buChar char="●"/>
            </a:pPr>
            <a:r>
              <a:rPr lang="en" sz="1400">
                <a:solidFill>
                  <a:schemeClr val="dk1"/>
                </a:solidFill>
              </a:rPr>
              <a:t>In congressional speak, a roll call is literally a call of the rolls - a request for full accountability of all Senators (for Senate) or congresspersons (for HoR) to officially record their vote on an issue. Roll is not called unless there is a quorum to make the vote official.</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“Congress” and “house” are conversationally often used synonymously with “house of representatives.”  To avoid confusion - in this presentation and on the site - we take care to reserve the term “Congress” to mean the two-year series of meetings in both chambers. We accept the common usage of “house” to refer to the “House of Representatives,” so we will use “chamber” to clarify a specific element of Congress.</a:t>
            </a:r>
            <a:endParaRPr sz="1400">
              <a:solidFill>
                <a:schemeClr val="dk1"/>
              </a:solidFill>
            </a:endParaRPr>
          </a:p>
          <a:p>
            <a:pPr indent="0" lvl="0" marL="0" rtl="0" algn="l">
              <a:lnSpc>
                <a:spcPct val="115000"/>
              </a:lnSpc>
              <a:spcBef>
                <a:spcPts val="1200"/>
              </a:spcBef>
              <a:spcAft>
                <a:spcPts val="200"/>
              </a:spcAft>
              <a:buNone/>
            </a:pPr>
            <a:r>
              <a:t/>
            </a:r>
            <a:endParaRPr sz="14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e0d0fb84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e0d0fb84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e0d0fb84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e0d0fb84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0d0fb84a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0d0fb84a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e0d0fb84a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e0d0fb84a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e0d0fb84a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e0d0fb84a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e0d0fb84a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e0d0fb84a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visitthecapitol.gov/about-congress"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senate.gov/reference/glossary_term/roll_call_vote.htm" TargetMode="External"/><Relationship Id="rId4" Type="http://schemas.openxmlformats.org/officeDocument/2006/relationships/hyperlink" Target="https://www.senate.gov/reference/glossary_term/roll_call_vote.htm" TargetMode="External"/><Relationship Id="rId5" Type="http://schemas.openxmlformats.org/officeDocument/2006/relationships/slide" Target="/ppt/slides/slide12.xml"/><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97250" y="4474425"/>
            <a:ext cx="8210100" cy="5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Team members: Edward Salinas, Jason K. Moore, Chandra Shekar Bikkanur, Junjie Ma</a:t>
            </a:r>
            <a:endParaRPr/>
          </a:p>
          <a:p>
            <a:pPr indent="0" lvl="0" marL="0" rtl="0" algn="ctr">
              <a:spcBef>
                <a:spcPts val="0"/>
              </a:spcBef>
              <a:spcAft>
                <a:spcPts val="0"/>
              </a:spcAft>
              <a:buNone/>
            </a:pPr>
            <a:r>
              <a:rPr lang="en">
                <a:solidFill>
                  <a:schemeClr val="dk1"/>
                </a:solidFill>
              </a:rPr>
              <a:t>Sources: https://voteview.com, https://www.senate.gov, https://www.congress.gov</a:t>
            </a:r>
            <a:endParaRPr/>
          </a:p>
        </p:txBody>
      </p:sp>
      <p:pic>
        <p:nvPicPr>
          <p:cNvPr id="55" name="Google Shape;55;p13"/>
          <p:cNvPicPr preferRelativeResize="0"/>
          <p:nvPr/>
        </p:nvPicPr>
        <p:blipFill>
          <a:blip r:embed="rId3">
            <a:alphaModFix/>
          </a:blip>
          <a:stretch>
            <a:fillRect/>
          </a:stretch>
        </p:blipFill>
        <p:spPr>
          <a:xfrm>
            <a:off x="152400" y="152400"/>
            <a:ext cx="8839197" cy="353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in Legislation</a:t>
            </a:r>
            <a:endParaRPr/>
          </a:p>
        </p:txBody>
      </p:sp>
      <p:pic>
        <p:nvPicPr>
          <p:cNvPr id="132" name="Google Shape;132;p22"/>
          <p:cNvPicPr preferRelativeResize="0"/>
          <p:nvPr/>
        </p:nvPicPr>
        <p:blipFill>
          <a:blip r:embed="rId3">
            <a:alphaModFix/>
          </a:blip>
          <a:stretch>
            <a:fillRect/>
          </a:stretch>
        </p:blipFill>
        <p:spPr>
          <a:xfrm>
            <a:off x="0" y="4330377"/>
            <a:ext cx="9144000" cy="761396"/>
          </a:xfrm>
          <a:prstGeom prst="rect">
            <a:avLst/>
          </a:prstGeom>
          <a:noFill/>
          <a:ln>
            <a:noFill/>
          </a:ln>
        </p:spPr>
      </p:pic>
      <p:pic>
        <p:nvPicPr>
          <p:cNvPr id="133" name="Google Shape;133;p22"/>
          <p:cNvPicPr preferRelativeResize="0"/>
          <p:nvPr/>
        </p:nvPicPr>
        <p:blipFill>
          <a:blip r:embed="rId4">
            <a:alphaModFix/>
          </a:blip>
          <a:stretch>
            <a:fillRect/>
          </a:stretch>
        </p:blipFill>
        <p:spPr>
          <a:xfrm>
            <a:off x="7369987" y="183724"/>
            <a:ext cx="1462312" cy="968751"/>
          </a:xfrm>
          <a:prstGeom prst="rect">
            <a:avLst/>
          </a:prstGeom>
          <a:noFill/>
          <a:ln>
            <a:noFill/>
          </a:ln>
        </p:spPr>
      </p:pic>
      <p:pic>
        <p:nvPicPr>
          <p:cNvPr id="134" name="Google Shape;134;p22"/>
          <p:cNvPicPr preferRelativeResize="0"/>
          <p:nvPr/>
        </p:nvPicPr>
        <p:blipFill>
          <a:blip r:embed="rId5">
            <a:alphaModFix/>
          </a:blip>
          <a:stretch>
            <a:fillRect/>
          </a:stretch>
        </p:blipFill>
        <p:spPr>
          <a:xfrm>
            <a:off x="4804700" y="1410225"/>
            <a:ext cx="3771725" cy="3253001"/>
          </a:xfrm>
          <a:prstGeom prst="rect">
            <a:avLst/>
          </a:prstGeom>
          <a:noFill/>
          <a:ln>
            <a:noFill/>
          </a:ln>
        </p:spPr>
      </p:pic>
      <p:sp>
        <p:nvSpPr>
          <p:cNvPr id="135" name="Google Shape;13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6" name="Google Shape;136;p22"/>
          <p:cNvSpPr txBox="1"/>
          <p:nvPr/>
        </p:nvSpPr>
        <p:spPr>
          <a:xfrm>
            <a:off x="311700" y="1184850"/>
            <a:ext cx="3771600" cy="29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Use the </a:t>
            </a:r>
            <a:r>
              <a:rPr lang="en" sz="1700">
                <a:solidFill>
                  <a:schemeClr val="dk1"/>
                </a:solidFill>
              </a:rPr>
              <a:t>Roll Call Search Table to pull the thread on some of the things thay may have grabbed your interest.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For example: by searching the roll calls for “Hawaii” we can see the history and </a:t>
            </a:r>
            <a:r>
              <a:rPr lang="en" sz="1700" u="sng">
                <a:solidFill>
                  <a:schemeClr val="hlink"/>
                </a:solidFill>
                <a:hlinkClick action="ppaction://hlinkshowjump?jump=nextslide"/>
              </a:rPr>
              <a:t>political machinations </a:t>
            </a:r>
            <a:r>
              <a:rPr lang="en" sz="1700">
                <a:solidFill>
                  <a:schemeClr val="dk1"/>
                </a:solidFill>
              </a:rPr>
              <a:t>related to its history from sovereign kingdom to the US’ 50th state - all in the span of about 55 roll calls.</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38416" l="0" r="0" t="0"/>
          <a:stretch/>
        </p:blipFill>
        <p:spPr>
          <a:xfrm>
            <a:off x="152400" y="1170125"/>
            <a:ext cx="8839200" cy="1467225"/>
          </a:xfrm>
          <a:prstGeom prst="rect">
            <a:avLst/>
          </a:prstGeom>
          <a:noFill/>
          <a:ln>
            <a:noFill/>
          </a:ln>
        </p:spPr>
      </p:pic>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in Legislation</a:t>
            </a:r>
            <a:endParaRPr/>
          </a:p>
        </p:txBody>
      </p:sp>
      <p:pic>
        <p:nvPicPr>
          <p:cNvPr id="143" name="Google Shape;143;p23"/>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144" name="Google Shape;144;p23"/>
          <p:cNvSpPr txBox="1"/>
          <p:nvPr/>
        </p:nvSpPr>
        <p:spPr>
          <a:xfrm>
            <a:off x="343850" y="2740900"/>
            <a:ext cx="85806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1875: Commercial Reciprocity Treaty between US and Hawaii</a:t>
            </a:r>
            <a:endParaRPr/>
          </a:p>
          <a:p>
            <a:pPr indent="0" lvl="0" marL="0" rtl="0" algn="l">
              <a:spcBef>
                <a:spcPts val="0"/>
              </a:spcBef>
              <a:spcAft>
                <a:spcPts val="0"/>
              </a:spcAft>
              <a:buNone/>
            </a:pPr>
            <a:r>
              <a:rPr lang="en"/>
              <a:t>1876: Funding US envoys/ministers in Hawaii</a:t>
            </a:r>
            <a:endParaRPr/>
          </a:p>
          <a:p>
            <a:pPr indent="0" lvl="0" marL="0" rtl="0" algn="l">
              <a:spcBef>
                <a:spcPts val="0"/>
              </a:spcBef>
              <a:spcAft>
                <a:spcPts val="0"/>
              </a:spcAft>
              <a:buNone/>
            </a:pPr>
            <a:r>
              <a:rPr lang="en"/>
              <a:t>1883: Termination of Commercial Reciprocity Treaty</a:t>
            </a:r>
            <a:endParaRPr/>
          </a:p>
          <a:p>
            <a:pPr indent="0" lvl="0" marL="0" rtl="0" algn="l">
              <a:spcBef>
                <a:spcPts val="0"/>
              </a:spcBef>
              <a:spcAft>
                <a:spcPts val="0"/>
              </a:spcAft>
              <a:buNone/>
            </a:pPr>
            <a:r>
              <a:rPr lang="en"/>
              <a:t>1887: Amend the Convention Between US and Hawaii - giving US Exclusive rights to Pearl Harbor</a:t>
            </a:r>
            <a:endParaRPr/>
          </a:p>
          <a:p>
            <a:pPr indent="0" lvl="0" marL="0" rtl="0" algn="l">
              <a:spcBef>
                <a:spcPts val="0"/>
              </a:spcBef>
              <a:spcAft>
                <a:spcPts val="0"/>
              </a:spcAft>
              <a:buNone/>
            </a:pPr>
            <a:r>
              <a:rPr lang="en"/>
              <a:t>1891: Amend consular appropriations bill to set groundwork for laying telegraph cable to Hawaii</a:t>
            </a:r>
            <a:endParaRPr/>
          </a:p>
          <a:p>
            <a:pPr indent="0" lvl="0" marL="0" rtl="0" algn="l">
              <a:spcBef>
                <a:spcPts val="0"/>
              </a:spcBef>
              <a:spcAft>
                <a:spcPts val="0"/>
              </a:spcAft>
              <a:buNone/>
            </a:pPr>
            <a:r>
              <a:rPr lang="en"/>
              <a:t>1895: Recognize Hawaiian government by protecting the rights of US citizens their with Naval Warships </a:t>
            </a:r>
            <a:endParaRPr/>
          </a:p>
          <a:p>
            <a:pPr indent="0" lvl="0" marL="0" rtl="0" algn="l">
              <a:spcBef>
                <a:spcPts val="0"/>
              </a:spcBef>
              <a:spcAft>
                <a:spcPts val="0"/>
              </a:spcAft>
              <a:buNone/>
            </a:pPr>
            <a:r>
              <a:rPr lang="en"/>
              <a:t>1894-1898: several failed proposed amendments related to annexation of Hawaii</a:t>
            </a:r>
            <a:endParaRPr/>
          </a:p>
          <a:p>
            <a:pPr indent="0" lvl="0" marL="0" rtl="0" algn="l">
              <a:spcBef>
                <a:spcPts val="0"/>
              </a:spcBef>
              <a:spcAft>
                <a:spcPts val="0"/>
              </a:spcAft>
              <a:buNone/>
            </a:pPr>
            <a:r>
              <a:rPr lang="en"/>
              <a:t>1954: Enable Hawaii to form constitution and State Government </a:t>
            </a:r>
            <a:endParaRPr/>
          </a:p>
          <a:p>
            <a:pPr indent="0" lvl="0" marL="0" rtl="0" algn="l">
              <a:spcBef>
                <a:spcPts val="0"/>
              </a:spcBef>
              <a:spcAft>
                <a:spcPts val="0"/>
              </a:spcAft>
              <a:buNone/>
            </a:pPr>
            <a:r>
              <a:rPr lang="en"/>
              <a:t>1954: Commonwealth or Statehood shall be decided by referendum (failed)</a:t>
            </a:r>
            <a:endParaRPr/>
          </a:p>
          <a:p>
            <a:pPr indent="0" lvl="0" marL="0" rtl="0" algn="l">
              <a:spcBef>
                <a:spcPts val="0"/>
              </a:spcBef>
              <a:spcAft>
                <a:spcPts val="0"/>
              </a:spcAft>
              <a:buNone/>
            </a:pPr>
            <a:r>
              <a:rPr lang="en"/>
              <a:t>1959: Statehood for Hawaii passed in Senate (3mo later Hawaii voted in </a:t>
            </a:r>
            <a:r>
              <a:rPr lang="en"/>
              <a:t>referendum</a:t>
            </a:r>
            <a:r>
              <a:rPr lang="en"/>
              <a:t> to accept)</a:t>
            </a:r>
            <a:endParaRPr/>
          </a:p>
          <a:p>
            <a:pPr indent="0" lvl="0" marL="0" rtl="0" algn="l">
              <a:spcBef>
                <a:spcPts val="0"/>
              </a:spcBef>
              <a:spcAft>
                <a:spcPts val="0"/>
              </a:spcAft>
              <a:buNone/>
            </a:pPr>
            <a:r>
              <a:rPr lang="en"/>
              <a:t>1993: On 100th anniversary of 1893 of Kingdom of Hawaii, - Apology issued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5" name="Google Shape;14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Short Civics Lesson</a:t>
            </a:r>
            <a:endParaRPr/>
          </a:p>
        </p:txBody>
      </p:sp>
      <p:sp>
        <p:nvSpPr>
          <p:cNvPr id="151" name="Google Shape;15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1150" lvl="0" marL="457200" rtl="0" algn="l">
              <a:spcBef>
                <a:spcPts val="1200"/>
              </a:spcBef>
              <a:spcAft>
                <a:spcPts val="0"/>
              </a:spcAft>
              <a:buClr>
                <a:schemeClr val="dk1"/>
              </a:buClr>
              <a:buSzPts val="1300"/>
              <a:buChar char="●"/>
            </a:pPr>
            <a:r>
              <a:rPr lang="en" sz="1300">
                <a:solidFill>
                  <a:schemeClr val="dk1"/>
                </a:solidFill>
              </a:rPr>
              <a:t>The United States system of government is one in which citizens elect officers to represent their political interests.  The United States Congress consists of two legislative bodies (Chambers or Houses): the House of Representatives and the Senate.</a:t>
            </a:r>
            <a:endParaRPr sz="13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Political officials in the Senate are called senators - and we have two senators per State - they serve six year terms</a:t>
            </a:r>
            <a:endParaRPr sz="13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Political officials in the House of Representatives are called congresspersons and they serve two year terms</a:t>
            </a:r>
            <a:endParaRPr sz="13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The tenure in each chamber is designed balance political stability with responsiveness to the people.  Congresspersons are in a constant state of election, which tends to make them more responsive to the people who elected them. With longer terms and greater overlap in representation - Senators are less susceptible to short term political trends.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Since 1856, the United States has essentially been a two-party system consisting of Democrats and Republicans. Every President since 1852 has been either Republican or Democrat, and every Congress has been controlled either by Democrats or Republicans since 1856</a:t>
            </a:r>
            <a:endParaRPr sz="2000"/>
          </a:p>
        </p:txBody>
      </p:sp>
      <p:sp>
        <p:nvSpPr>
          <p:cNvPr id="152" name="Google Shape;15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24"/>
          <p:cNvPicPr preferRelativeResize="0"/>
          <p:nvPr/>
        </p:nvPicPr>
        <p:blipFill>
          <a:blip r:embed="rId3">
            <a:alphaModFix/>
          </a:blip>
          <a:stretch>
            <a:fillRect/>
          </a:stretch>
        </p:blipFill>
        <p:spPr>
          <a:xfrm>
            <a:off x="7369987" y="183724"/>
            <a:ext cx="1462312" cy="968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219300" y="1078550"/>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The Project </a:t>
            </a:r>
            <a:r>
              <a:rPr lang="en" sz="1100">
                <a:solidFill>
                  <a:schemeClr val="dk1"/>
                </a:solidFill>
              </a:rPr>
              <a:t> was premised on the idea of deriving insight from the voting patterns our congressional representatives in the Senate and House of Representatives.  We wanted provide a tool that could help users visualize congressional voting trends in both chambers and drill down to the specifics of those votes. We believe the insight gained by reviewing the voting trends will be useful for journalists, historians, researchers, and even the representatives themselves.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In his famous 1858 Republican convention speech, President Lincoln warned that "A house divided against itself cannot stand." His biblically inspired expression echoed George Washington's warning about "the baneful effects of the spirit of party." President Washington called for its restraint, lamenting of the party, that:</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It serves always to distract the public councils and enfeeble the public administration. It agitates the community with ill-founded jealousies and false alarms, kindles the animosity of one part against another, foments occasionally riot and insurrection. It opens the door to foreign influence and corruption, which find a facilitated access to the government itself through the channels of party.</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Our intent with this website is to let you explore the administration of the US Government while providing you tools view that administration within the context of the political party. To that end, you can begin your exploration in Congress and navigate through the Senate or the House of Representatives, examining bill proposals and passages over time and drilling in on specific votes and the degree to which they reflect the political factionalism warned about in these speeches.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1200"/>
              </a:spcAft>
              <a:buNone/>
            </a:pPr>
            <a:r>
              <a:rPr lang="en" sz="1100">
                <a:solidFill>
                  <a:schemeClr val="dk1"/>
                </a:solidFill>
              </a:rPr>
              <a:t>For more fun facts, visit: </a:t>
            </a:r>
            <a:r>
              <a:rPr lang="en" sz="1100" u="sng">
                <a:solidFill>
                  <a:schemeClr val="accent5"/>
                </a:solidFill>
                <a:hlinkClick r:id="rId3"/>
              </a:rPr>
              <a:t>https://www.visitthecapitol.gov/about-congress</a:t>
            </a:r>
            <a:endParaRPr/>
          </a:p>
        </p:txBody>
      </p:sp>
      <p:pic>
        <p:nvPicPr>
          <p:cNvPr id="61" name="Google Shape;61;p14"/>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62" name="Google Shape;62;p14"/>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the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a:t>
            </a:r>
            <a:endParaRPr/>
          </a:p>
        </p:txBody>
      </p:sp>
      <p:sp>
        <p:nvSpPr>
          <p:cNvPr id="68" name="Google Shape;68;p15"/>
          <p:cNvSpPr txBox="1"/>
          <p:nvPr>
            <p:ph idx="1" type="body"/>
          </p:nvPr>
        </p:nvSpPr>
        <p:spPr>
          <a:xfrm>
            <a:off x="311700" y="1152475"/>
            <a:ext cx="8520600" cy="3746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u="sng">
                <a:solidFill>
                  <a:schemeClr val="hlink"/>
                </a:solidFill>
                <a:hlinkClick r:id="rId3"/>
              </a:rPr>
              <a:t>Roll Cal</a:t>
            </a:r>
            <a:r>
              <a:rPr b="1" lang="en" sz="1400" u="sng">
                <a:solidFill>
                  <a:schemeClr val="hlink"/>
                </a:solidFill>
                <a:hlinkClick r:id="rId4"/>
              </a:rPr>
              <a:t>l</a:t>
            </a:r>
            <a:r>
              <a:rPr lang="en" sz="1700">
                <a:solidFill>
                  <a:srgbClr val="000000"/>
                </a:solidFill>
              </a:rPr>
              <a:t>:</a:t>
            </a:r>
            <a:r>
              <a:rPr lang="en" sz="1700">
                <a:solidFill>
                  <a:srgbClr val="000000"/>
                </a:solidFill>
              </a:rPr>
              <a:t> An item (e.g. bill, resolution, official confirmation, etc.) over which congress votes.</a:t>
            </a:r>
            <a:endParaRPr sz="1700">
              <a:solidFill>
                <a:srgbClr val="000000"/>
              </a:solidFill>
            </a:endParaRPr>
          </a:p>
          <a:p>
            <a:pPr indent="0" lvl="0" marL="0" rtl="0" algn="l">
              <a:spcBef>
                <a:spcPts val="1200"/>
              </a:spcBef>
              <a:spcAft>
                <a:spcPts val="0"/>
              </a:spcAft>
              <a:buNone/>
            </a:pPr>
            <a:r>
              <a:rPr b="1" lang="en" sz="1400">
                <a:solidFill>
                  <a:srgbClr val="000000"/>
                </a:solidFill>
              </a:rPr>
              <a:t>Congress:  </a:t>
            </a:r>
            <a:r>
              <a:rPr lang="en" sz="1400">
                <a:solidFill>
                  <a:srgbClr val="000000"/>
                </a:solidFill>
              </a:rPr>
              <a:t>A series of meetings and voting (often broken into one </a:t>
            </a:r>
            <a:r>
              <a:rPr lang="en" sz="1400">
                <a:solidFill>
                  <a:srgbClr val="000000"/>
                </a:solidFill>
              </a:rPr>
              <a:t>or</a:t>
            </a:r>
            <a:r>
              <a:rPr lang="en" sz="1400">
                <a:solidFill>
                  <a:srgbClr val="000000"/>
                </a:solidFill>
              </a:rPr>
              <a:t> more “sessions”). Each Congress covers the work of both chambers (</a:t>
            </a:r>
            <a:r>
              <a:rPr i="1" lang="en" sz="1400">
                <a:solidFill>
                  <a:srgbClr val="000000"/>
                </a:solidFill>
              </a:rPr>
              <a:t>Senate</a:t>
            </a:r>
            <a:r>
              <a:rPr lang="en" sz="1400">
                <a:solidFill>
                  <a:srgbClr val="000000"/>
                </a:solidFill>
              </a:rPr>
              <a:t> and </a:t>
            </a:r>
            <a:r>
              <a:rPr i="1" lang="en" sz="1400">
                <a:solidFill>
                  <a:srgbClr val="000000"/>
                </a:solidFill>
              </a:rPr>
              <a:t>House of Representatives</a:t>
            </a:r>
            <a:r>
              <a:rPr lang="en" sz="1400">
                <a:solidFill>
                  <a:srgbClr val="000000"/>
                </a:solidFill>
              </a:rPr>
              <a:t>). For this project all sessions for a given Congress have been merged into a single session. This imposes a strictly serial and increasing series of roll calls (i.e. 5,6,7,8,9,10 for 2 sessions instead of 5,6,7,1,2,3 for 2 sessions)</a:t>
            </a:r>
            <a:endParaRPr sz="1400">
              <a:solidFill>
                <a:srgbClr val="000000"/>
              </a:solidFill>
            </a:endParaRPr>
          </a:p>
          <a:p>
            <a:pPr indent="0" lvl="0" marL="0" rtl="0" algn="l">
              <a:spcBef>
                <a:spcPts val="1200"/>
              </a:spcBef>
              <a:spcAft>
                <a:spcPts val="0"/>
              </a:spcAft>
              <a:buNone/>
            </a:pPr>
            <a:r>
              <a:rPr b="1" lang="en" sz="1400">
                <a:solidFill>
                  <a:srgbClr val="000000"/>
                </a:solidFill>
              </a:rPr>
              <a:t>House/Chamber: </a:t>
            </a:r>
            <a:r>
              <a:rPr lang="en" sz="1400">
                <a:solidFill>
                  <a:srgbClr val="000000"/>
                </a:solidFill>
              </a:rPr>
              <a:t>The legislative bodies that make up the Congress (Senate or House of Representatives); the Senate is one</a:t>
            </a:r>
            <a:r>
              <a:rPr i="1" lang="en" sz="1400">
                <a:solidFill>
                  <a:srgbClr val="000000"/>
                </a:solidFill>
              </a:rPr>
              <a:t> house/chamber</a:t>
            </a:r>
            <a:r>
              <a:rPr lang="en" sz="1400">
                <a:solidFill>
                  <a:srgbClr val="000000"/>
                </a:solidFill>
              </a:rPr>
              <a:t> of Congress and the House of Representatives is the other </a:t>
            </a:r>
            <a:r>
              <a:rPr i="1" lang="en" sz="1400">
                <a:solidFill>
                  <a:srgbClr val="000000"/>
                </a:solidFill>
              </a:rPr>
              <a:t>house/chamber</a:t>
            </a:r>
            <a:r>
              <a:rPr lang="en" sz="1400">
                <a:solidFill>
                  <a:srgbClr val="000000"/>
                </a:solidFill>
              </a:rPr>
              <a:t> of Congress. “House” is commonly used as shorthand for “House of Representatives”, the site refers to “House” in the same way.</a:t>
            </a:r>
            <a:endParaRPr sz="1400">
              <a:solidFill>
                <a:srgbClr val="000000"/>
              </a:solidFill>
            </a:endParaRPr>
          </a:p>
          <a:p>
            <a:pPr indent="0" lvl="0" marL="0" rtl="0" algn="l">
              <a:spcBef>
                <a:spcPts val="1200"/>
              </a:spcBef>
              <a:spcAft>
                <a:spcPts val="0"/>
              </a:spcAft>
              <a:buNone/>
            </a:pPr>
            <a:r>
              <a:rPr lang="en" sz="1400">
                <a:solidFill>
                  <a:srgbClr val="000000"/>
                </a:solidFill>
              </a:rPr>
              <a:t>Click </a:t>
            </a:r>
            <a:r>
              <a:rPr lang="en" sz="1400" u="sng">
                <a:solidFill>
                  <a:schemeClr val="hlink"/>
                </a:solidFill>
                <a:hlinkClick action="ppaction://hlinksldjump" r:id="rId5"/>
              </a:rPr>
              <a:t>here</a:t>
            </a:r>
            <a:r>
              <a:rPr lang="en" sz="1400">
                <a:solidFill>
                  <a:srgbClr val="000000"/>
                </a:solidFill>
              </a:rPr>
              <a:t> for additional US civics influences/assumptions for this project</a:t>
            </a:r>
            <a:endParaRPr sz="1400">
              <a:solidFill>
                <a:srgbClr val="000000"/>
              </a:solidFill>
            </a:endParaRPr>
          </a:p>
          <a:p>
            <a:pPr indent="0" lvl="0" marL="0" rtl="0" algn="l">
              <a:spcBef>
                <a:spcPts val="200"/>
              </a:spcBef>
              <a:spcAft>
                <a:spcPts val="1600"/>
              </a:spcAft>
              <a:buNone/>
            </a:pPr>
            <a:r>
              <a:rPr lang="en"/>
              <a:t>	</a:t>
            </a:r>
            <a:endParaRPr/>
          </a:p>
        </p:txBody>
      </p:sp>
      <p:pic>
        <p:nvPicPr>
          <p:cNvPr id="69" name="Google Shape;69;p15"/>
          <p:cNvPicPr preferRelativeResize="0"/>
          <p:nvPr/>
        </p:nvPicPr>
        <p:blipFill>
          <a:blip r:embed="rId6">
            <a:alphaModFix/>
          </a:blip>
          <a:stretch>
            <a:fillRect/>
          </a:stretch>
        </p:blipFill>
        <p:spPr>
          <a:xfrm>
            <a:off x="7369987" y="183724"/>
            <a:ext cx="1462312" cy="968751"/>
          </a:xfrm>
          <a:prstGeom prst="rect">
            <a:avLst/>
          </a:prstGeom>
          <a:noFill/>
          <a:ln>
            <a:noFill/>
          </a:ln>
        </p:spPr>
      </p:pic>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Overview</a:t>
            </a:r>
            <a:endParaRPr/>
          </a:p>
        </p:txBody>
      </p:sp>
      <p:pic>
        <p:nvPicPr>
          <p:cNvPr id="76" name="Google Shape;76;p16"/>
          <p:cNvPicPr preferRelativeResize="0"/>
          <p:nvPr/>
        </p:nvPicPr>
        <p:blipFill>
          <a:blip r:embed="rId3">
            <a:alphaModFix/>
          </a:blip>
          <a:stretch>
            <a:fillRect/>
          </a:stretch>
        </p:blipFill>
        <p:spPr>
          <a:xfrm>
            <a:off x="2685150" y="1792715"/>
            <a:ext cx="158675" cy="2148410"/>
          </a:xfrm>
          <a:prstGeom prst="rect">
            <a:avLst/>
          </a:prstGeom>
          <a:noFill/>
          <a:ln>
            <a:noFill/>
          </a:ln>
        </p:spPr>
      </p:pic>
      <p:pic>
        <p:nvPicPr>
          <p:cNvPr id="77" name="Google Shape;77;p16"/>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 name="Google Shape;79;p16"/>
          <p:cNvSpPr txBox="1"/>
          <p:nvPr/>
        </p:nvSpPr>
        <p:spPr>
          <a:xfrm>
            <a:off x="0" y="1358425"/>
            <a:ext cx="2525400" cy="3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VisualRepresenation lets you </a:t>
            </a:r>
            <a:r>
              <a:rPr lang="en" sz="1700">
                <a:solidFill>
                  <a:schemeClr val="dk1"/>
                </a:solidFill>
              </a:rPr>
              <a:t>explore voting trends within the context of the political affiliation. We provide a </a:t>
            </a:r>
            <a:r>
              <a:rPr i="1" lang="en" sz="1700">
                <a:solidFill>
                  <a:schemeClr val="dk1"/>
                </a:solidFill>
              </a:rPr>
              <a:t>Dashboard</a:t>
            </a:r>
            <a:r>
              <a:rPr lang="en" sz="1700">
                <a:solidFill>
                  <a:schemeClr val="dk1"/>
                </a:solidFill>
              </a:rPr>
              <a:t> for the Senate and House chambers. Navigate to either chamber to examine bill proposals,  bill passages over time,  and dril in on specific votes.</a:t>
            </a:r>
            <a:endParaRPr sz="2000"/>
          </a:p>
        </p:txBody>
      </p:sp>
      <p:pic>
        <p:nvPicPr>
          <p:cNvPr id="80" name="Google Shape;80;p16"/>
          <p:cNvPicPr preferRelativeResize="0"/>
          <p:nvPr/>
        </p:nvPicPr>
        <p:blipFill>
          <a:blip r:embed="rId5">
            <a:alphaModFix/>
          </a:blip>
          <a:stretch>
            <a:fillRect/>
          </a:stretch>
        </p:blipFill>
        <p:spPr>
          <a:xfrm>
            <a:off x="2996222" y="1661475"/>
            <a:ext cx="6024926" cy="2662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Roll Calls Timeline</a:t>
            </a:r>
            <a:endParaRPr/>
          </a:p>
        </p:txBody>
      </p:sp>
      <p:pic>
        <p:nvPicPr>
          <p:cNvPr id="86" name="Google Shape;86;p17"/>
          <p:cNvPicPr preferRelativeResize="0"/>
          <p:nvPr/>
        </p:nvPicPr>
        <p:blipFill>
          <a:blip r:embed="rId3">
            <a:alphaModFix/>
          </a:blip>
          <a:stretch>
            <a:fillRect/>
          </a:stretch>
        </p:blipFill>
        <p:spPr>
          <a:xfrm>
            <a:off x="3074900" y="1969147"/>
            <a:ext cx="5641899" cy="2694075"/>
          </a:xfrm>
          <a:prstGeom prst="rect">
            <a:avLst/>
          </a:prstGeom>
          <a:noFill/>
          <a:ln>
            <a:noFill/>
          </a:ln>
        </p:spPr>
      </p:pic>
      <p:pic>
        <p:nvPicPr>
          <p:cNvPr id="87" name="Google Shape;87;p17"/>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nvSpPr>
        <p:spPr>
          <a:xfrm>
            <a:off x="0" y="16632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The Roll Call timeline provides a sense of the general “productivity” level for each chamber during each Congress as measured by the number of </a:t>
            </a:r>
            <a:r>
              <a:rPr lang="en" sz="1700" u="sng">
                <a:solidFill>
                  <a:schemeClr val="hlink"/>
                </a:solidFill>
                <a:hlinkClick action="ppaction://hlinksldjump" r:id="rId5"/>
              </a:rPr>
              <a:t>roll calls.</a:t>
            </a:r>
            <a:r>
              <a:rPr lang="en" sz="1700">
                <a:solidFill>
                  <a:schemeClr val="dk1"/>
                </a:solidFill>
              </a:rPr>
              <a:t>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Hover over one of the points to get additional pictorial &amp; historical context.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Context through Interaction</a:t>
            </a:r>
            <a:endParaRPr/>
          </a:p>
        </p:txBody>
      </p:sp>
      <p:pic>
        <p:nvPicPr>
          <p:cNvPr id="95" name="Google Shape;95;p18"/>
          <p:cNvPicPr preferRelativeResize="0"/>
          <p:nvPr/>
        </p:nvPicPr>
        <p:blipFill rotWithShape="1">
          <a:blip r:embed="rId3">
            <a:alphaModFix/>
          </a:blip>
          <a:srcRect b="50000" l="10272" r="63271" t="25221"/>
          <a:stretch/>
        </p:blipFill>
        <p:spPr>
          <a:xfrm>
            <a:off x="3157700" y="1670875"/>
            <a:ext cx="5747073" cy="2929295"/>
          </a:xfrm>
          <a:prstGeom prst="rect">
            <a:avLst/>
          </a:prstGeom>
          <a:noFill/>
          <a:ln>
            <a:noFill/>
          </a:ln>
        </p:spPr>
      </p:pic>
      <p:pic>
        <p:nvPicPr>
          <p:cNvPr id="96" name="Google Shape;96;p18"/>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8"/>
          <p:cNvSpPr txBox="1"/>
          <p:nvPr/>
        </p:nvSpPr>
        <p:spPr>
          <a:xfrm>
            <a:off x="157700" y="16708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The Roll Call timeline provides a sense of the general “productivity” level for each chamber during each Congress as measured by the number of </a:t>
            </a:r>
            <a:r>
              <a:rPr lang="en" sz="1700" u="sng">
                <a:solidFill>
                  <a:schemeClr val="hlink"/>
                </a:solidFill>
                <a:hlinkClick action="ppaction://hlinksldjump" r:id="rId5"/>
              </a:rPr>
              <a:t>roll calls.</a:t>
            </a:r>
            <a:r>
              <a:rPr lang="en" sz="1700">
                <a:solidFill>
                  <a:schemeClr val="dk1"/>
                </a:solidFill>
              </a:rPr>
              <a:t>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Hover over one of the points to get additional pictorial &amp; historical context.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Congressional Influence</a:t>
            </a:r>
            <a:endParaRPr/>
          </a:p>
        </p:txBody>
      </p:sp>
      <p:pic>
        <p:nvPicPr>
          <p:cNvPr id="104" name="Google Shape;104;p19"/>
          <p:cNvPicPr preferRelativeResize="0"/>
          <p:nvPr/>
        </p:nvPicPr>
        <p:blipFill>
          <a:blip r:embed="rId3">
            <a:alphaModFix/>
          </a:blip>
          <a:stretch>
            <a:fillRect/>
          </a:stretch>
        </p:blipFill>
        <p:spPr>
          <a:xfrm>
            <a:off x="2171350" y="1771925"/>
            <a:ext cx="6660950" cy="2541400"/>
          </a:xfrm>
          <a:prstGeom prst="rect">
            <a:avLst/>
          </a:prstGeom>
          <a:noFill/>
          <a:ln>
            <a:noFill/>
          </a:ln>
        </p:spPr>
      </p:pic>
      <p:pic>
        <p:nvPicPr>
          <p:cNvPr id="105" name="Google Shape;105;p19"/>
          <p:cNvPicPr preferRelativeResize="0"/>
          <p:nvPr/>
        </p:nvPicPr>
        <p:blipFill>
          <a:blip r:embed="rId4">
            <a:alphaModFix/>
          </a:blip>
          <a:stretch>
            <a:fillRect/>
          </a:stretch>
        </p:blipFill>
        <p:spPr>
          <a:xfrm>
            <a:off x="7369987" y="183724"/>
            <a:ext cx="1462312" cy="968751"/>
          </a:xfrm>
          <a:prstGeom prst="rect">
            <a:avLst/>
          </a:prstGeom>
          <a:noFill/>
          <a:ln>
            <a:noFill/>
          </a:ln>
        </p:spPr>
      </p:pic>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7" name="Google Shape;107;p19"/>
          <p:cNvSpPr txBox="1"/>
          <p:nvPr/>
        </p:nvSpPr>
        <p:spPr>
          <a:xfrm>
            <a:off x="234700" y="1542625"/>
            <a:ext cx="2290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Use the </a:t>
            </a:r>
            <a:r>
              <a:rPr lang="en" sz="1700">
                <a:solidFill>
                  <a:schemeClr val="dk1"/>
                </a:solidFill>
              </a:rPr>
              <a:t>butterfly chart to estimate periods where one party clearly controlled their chamber. The chart reflects the number of votes cast by each party and is indicative of having more seats.  </a:t>
            </a:r>
            <a:endParaRPr sz="17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Roll Call Partisanship</a:t>
            </a:r>
            <a:endParaRPr/>
          </a:p>
        </p:txBody>
      </p:sp>
      <p:pic>
        <p:nvPicPr>
          <p:cNvPr id="113" name="Google Shape;113;p20"/>
          <p:cNvPicPr preferRelativeResize="0"/>
          <p:nvPr/>
        </p:nvPicPr>
        <p:blipFill rotWithShape="1">
          <a:blip r:embed="rId3">
            <a:alphaModFix/>
          </a:blip>
          <a:srcRect b="0" l="0" r="0" t="11964"/>
          <a:stretch/>
        </p:blipFill>
        <p:spPr>
          <a:xfrm>
            <a:off x="5311941" y="1290178"/>
            <a:ext cx="3832059" cy="3235350"/>
          </a:xfrm>
          <a:prstGeom prst="rect">
            <a:avLst/>
          </a:prstGeom>
          <a:noFill/>
          <a:ln>
            <a:noFill/>
          </a:ln>
        </p:spPr>
      </p:pic>
      <p:pic>
        <p:nvPicPr>
          <p:cNvPr id="114" name="Google Shape;114;p20"/>
          <p:cNvPicPr preferRelativeResize="0"/>
          <p:nvPr/>
        </p:nvPicPr>
        <p:blipFill>
          <a:blip r:embed="rId4">
            <a:alphaModFix/>
          </a:blip>
          <a:stretch>
            <a:fillRect/>
          </a:stretch>
        </p:blipFill>
        <p:spPr>
          <a:xfrm>
            <a:off x="233100" y="1285700"/>
            <a:ext cx="3354195" cy="3235350"/>
          </a:xfrm>
          <a:prstGeom prst="rect">
            <a:avLst/>
          </a:prstGeom>
          <a:noFill/>
          <a:ln>
            <a:noFill/>
          </a:ln>
        </p:spPr>
      </p:pic>
      <p:pic>
        <p:nvPicPr>
          <p:cNvPr id="115" name="Google Shape;115;p20"/>
          <p:cNvPicPr preferRelativeResize="0"/>
          <p:nvPr/>
        </p:nvPicPr>
        <p:blipFill>
          <a:blip r:embed="rId5">
            <a:alphaModFix/>
          </a:blip>
          <a:stretch>
            <a:fillRect/>
          </a:stretch>
        </p:blipFill>
        <p:spPr>
          <a:xfrm>
            <a:off x="7369987" y="183724"/>
            <a:ext cx="1462312" cy="968751"/>
          </a:xfrm>
          <a:prstGeom prst="rect">
            <a:avLst/>
          </a:prstGeom>
          <a:noFill/>
          <a:ln>
            <a:noFill/>
          </a:ln>
        </p:spPr>
      </p:pic>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 name="Google Shape;117;p20"/>
          <p:cNvSpPr txBox="1"/>
          <p:nvPr/>
        </p:nvSpPr>
        <p:spPr>
          <a:xfrm>
            <a:off x="3379975" y="1403375"/>
            <a:ext cx="2163900" cy="3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These two Congresses highlight the differences we see in partisanship over time. Each chart reflects a series of roll call outcomes. Roll calls in the purple area received more </a:t>
            </a:r>
            <a:r>
              <a:rPr lang="en" sz="1700">
                <a:solidFill>
                  <a:schemeClr val="dk1"/>
                </a:solidFill>
              </a:rPr>
              <a:t>bipartisan</a:t>
            </a:r>
            <a:r>
              <a:rPr lang="en" sz="1700">
                <a:solidFill>
                  <a:schemeClr val="dk1"/>
                </a:solidFill>
              </a:rPr>
              <a:t> support</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Seats and Vote Details</a:t>
            </a:r>
            <a:endParaRPr/>
          </a:p>
        </p:txBody>
      </p:sp>
      <p:pic>
        <p:nvPicPr>
          <p:cNvPr id="123" name="Google Shape;123;p21"/>
          <p:cNvPicPr preferRelativeResize="0"/>
          <p:nvPr/>
        </p:nvPicPr>
        <p:blipFill>
          <a:blip r:embed="rId3">
            <a:alphaModFix/>
          </a:blip>
          <a:stretch>
            <a:fillRect/>
          </a:stretch>
        </p:blipFill>
        <p:spPr>
          <a:xfrm>
            <a:off x="7369987" y="183724"/>
            <a:ext cx="1462312" cy="968751"/>
          </a:xfrm>
          <a:prstGeom prst="rect">
            <a:avLst/>
          </a:prstGeom>
          <a:noFill/>
          <a:ln>
            <a:noFill/>
          </a:ln>
        </p:spPr>
      </p:pic>
      <p:pic>
        <p:nvPicPr>
          <p:cNvPr id="124" name="Google Shape;124;p21"/>
          <p:cNvPicPr preferRelativeResize="0"/>
          <p:nvPr/>
        </p:nvPicPr>
        <p:blipFill>
          <a:blip r:embed="rId4">
            <a:alphaModFix/>
          </a:blip>
          <a:stretch>
            <a:fillRect/>
          </a:stretch>
        </p:blipFill>
        <p:spPr>
          <a:xfrm>
            <a:off x="4067828" y="1339525"/>
            <a:ext cx="4178122" cy="3386600"/>
          </a:xfrm>
          <a:prstGeom prst="rect">
            <a:avLst/>
          </a:prstGeom>
          <a:noFill/>
          <a:ln>
            <a:noFill/>
          </a:ln>
        </p:spPr>
      </p:pic>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1"/>
          <p:cNvSpPr txBox="1"/>
          <p:nvPr/>
        </p:nvSpPr>
        <p:spPr>
          <a:xfrm>
            <a:off x="431200" y="17261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The seating chart provides details about the outcome of a specific vote. It summarizes the outcome (pass or fail as illustrated by a check or X - and the percentage of approving votes), it also details the specific votes for or against the roll call motion.</a:t>
            </a:r>
            <a:endParaRPr sz="17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