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5143500" type="screen16x9"/>
  <p:notesSz cx="6858000" cy="9144000"/>
  <p:embeddedFontLst>
    <p:embeddedFont>
      <p:font typeface="Alegreya" pitchFamily="2" charset="0"/>
      <p:regular r:id="rId14"/>
      <p:bold r:id="rId15"/>
      <p:italic r:id="rId16"/>
      <p:boldItalic r:id="rId17"/>
    </p:embeddedFont>
    <p:embeddedFont>
      <p:font typeface="Lato" panose="020F0502020204030203" pitchFamily="34"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9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3"/>
  </p:normalViewPr>
  <p:slideViewPr>
    <p:cSldViewPr snapToGrid="0">
      <p:cViewPr varScale="1">
        <p:scale>
          <a:sx n="137" d="100"/>
          <a:sy n="137" d="100"/>
        </p:scale>
        <p:origin x="9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7ba80a7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7ba80a7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532b042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532b042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4b07927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4b07927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Sweep smart was initiated with a serious problem in mind - </a:t>
            </a:r>
            <a:r>
              <a:rPr lang="en" sz="1800" b="1">
                <a:solidFill>
                  <a:schemeClr val="dk2"/>
                </a:solidFill>
                <a:latin typeface="Lato"/>
                <a:ea typeface="Lato"/>
                <a:cs typeface="Lato"/>
                <a:sym typeface="Lato"/>
              </a:rPr>
              <a:t>Street sweeping parking violations account for 57% of all parking tickets in the city of Oakland </a:t>
            </a:r>
            <a:r>
              <a:rPr lang="en">
                <a:solidFill>
                  <a:schemeClr val="dk1"/>
                </a:solidFill>
              </a:rPr>
              <a:t>-- this means among more than 50 possible violation types, the vast majority come from street sweeping parking violations and that translate to more then $10m dollars a year in the past several years.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d337e8_13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d337e8_13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7ded337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7ded337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3 major stages for user research</a:t>
            </a:r>
            <a:endParaRPr/>
          </a:p>
          <a:p>
            <a:pPr marL="0" lvl="0" indent="0" algn="l" rtl="0">
              <a:spcBef>
                <a:spcPts val="0"/>
              </a:spcBef>
              <a:spcAft>
                <a:spcPts val="0"/>
              </a:spcAft>
              <a:buNone/>
            </a:pPr>
            <a:r>
              <a:rPr lang="en"/>
              <a:t>Stage 1 is about defining problems</a:t>
            </a:r>
            <a:endParaRPr/>
          </a:p>
          <a:p>
            <a:pPr marL="457200" lvl="0" indent="-298450" algn="l" rtl="0">
              <a:spcBef>
                <a:spcPts val="0"/>
              </a:spcBef>
              <a:spcAft>
                <a:spcPts val="0"/>
              </a:spcAft>
              <a:buSzPts val="1100"/>
              <a:buAutoNum type="arabicPeriod"/>
            </a:pPr>
            <a:r>
              <a:rPr lang="en"/>
              <a:t>To kickoff the project, we first conducted 3 rounds of needfinding interviews with DOT to understand their demands</a:t>
            </a:r>
            <a:endParaRPr/>
          </a:p>
          <a:p>
            <a:pPr marL="457200" lvl="0" indent="-298450" algn="l" rtl="0">
              <a:spcBef>
                <a:spcPts val="0"/>
              </a:spcBef>
              <a:spcAft>
                <a:spcPts val="0"/>
              </a:spcAft>
              <a:buSzPts val="1100"/>
              <a:buAutoNum type="arabicPeriod"/>
            </a:pPr>
            <a:r>
              <a:rPr lang="en"/>
              <a:t>Then, we did exploratory ticket data analysis for the past few years using Python to understand ticket distribution patterns</a:t>
            </a:r>
            <a:endParaRPr/>
          </a:p>
          <a:p>
            <a:pPr marL="0" lvl="0" indent="0" algn="l" rtl="0">
              <a:spcBef>
                <a:spcPts val="0"/>
              </a:spcBef>
              <a:spcAft>
                <a:spcPts val="0"/>
              </a:spcAft>
              <a:buNone/>
            </a:pPr>
            <a:r>
              <a:rPr lang="en"/>
              <a:t>Stage 2 is about narrowing down the project scope</a:t>
            </a:r>
            <a:endParaRPr/>
          </a:p>
          <a:p>
            <a:pPr marL="457200" lvl="0" indent="-298450" algn="l" rtl="0">
              <a:spcBef>
                <a:spcPts val="0"/>
              </a:spcBef>
              <a:spcAft>
                <a:spcPts val="0"/>
              </a:spcAft>
              <a:buSzPts val="1100"/>
              <a:buAutoNum type="arabicPeriod"/>
            </a:pPr>
            <a:r>
              <a:rPr lang="en"/>
              <a:t>Analyze survey results for 435 oakland residents about ppl’s experience in dealing with parking violation tickets. </a:t>
            </a:r>
            <a:endParaRPr/>
          </a:p>
          <a:p>
            <a:pPr marL="457200" lvl="0" indent="-298450" algn="l" rtl="0">
              <a:spcBef>
                <a:spcPts val="0"/>
              </a:spcBef>
              <a:spcAft>
                <a:spcPts val="0"/>
              </a:spcAft>
              <a:buSzPts val="1100"/>
              <a:buAutoNum type="arabicPeriod"/>
            </a:pPr>
            <a:r>
              <a:rPr lang="en"/>
              <a:t>We contacted consented respondents from the survey for 1-1 open-ended qualitative interviews, to know more about their detailed concerns. </a:t>
            </a:r>
            <a:endParaRPr/>
          </a:p>
          <a:p>
            <a:pPr marL="457200" lvl="0" indent="-298450" algn="l" rtl="0">
              <a:spcBef>
                <a:spcPts val="0"/>
              </a:spcBef>
              <a:spcAft>
                <a:spcPts val="0"/>
              </a:spcAft>
              <a:buSzPts val="1100"/>
              <a:buAutoNum type="arabicPeriod"/>
            </a:pPr>
            <a:r>
              <a:rPr lang="en"/>
              <a:t>Finally we did remote field study using Google Map street view for those ticket hotspots (especially SS violation), to find possible reasons for the high number of parking violations by observing the surrounding neighborhood. </a:t>
            </a:r>
            <a:endParaRPr/>
          </a:p>
          <a:p>
            <a:pPr marL="0" lvl="0" indent="0" algn="l" rtl="0">
              <a:spcBef>
                <a:spcPts val="0"/>
              </a:spcBef>
              <a:spcAft>
                <a:spcPts val="0"/>
              </a:spcAft>
              <a:buNone/>
            </a:pPr>
            <a:r>
              <a:rPr lang="en"/>
              <a:t>Stage 3 research is about iterating the designs for both sweep smart tool and public website</a:t>
            </a:r>
            <a:endParaRPr/>
          </a:p>
          <a:p>
            <a:pPr marL="457200" lvl="0" indent="-298450" algn="l" rtl="0">
              <a:spcBef>
                <a:spcPts val="0"/>
              </a:spcBef>
              <a:spcAft>
                <a:spcPts val="0"/>
              </a:spcAft>
              <a:buSzPts val="1100"/>
              <a:buAutoNum type="arabicPeriod"/>
            </a:pPr>
            <a:r>
              <a:rPr lang="en"/>
              <a:t>We did 4 rounds of interviews and observation studies with Street sweeping unit in City of Oakland, to collect data about supervisors’ planning process. </a:t>
            </a:r>
            <a:endParaRPr/>
          </a:p>
          <a:p>
            <a:pPr marL="457200" lvl="0" indent="-298450" algn="l" rtl="0">
              <a:spcBef>
                <a:spcPts val="0"/>
              </a:spcBef>
              <a:spcAft>
                <a:spcPts val="0"/>
              </a:spcAft>
              <a:buSzPts val="1100"/>
              <a:buAutoNum type="arabicPeriod"/>
            </a:pPr>
            <a:r>
              <a:rPr lang="en"/>
              <a:t>We also did usability testing for both the tool and the website throughout the whole design process, with different stakeholders, such as Oakland residents, and government officials.</a:t>
            </a:r>
            <a:endParaRPr/>
          </a:p>
          <a:p>
            <a:pPr marL="0" lvl="0" indent="0" algn="l" rtl="0">
              <a:spcBef>
                <a:spcPts val="0"/>
              </a:spcBef>
              <a:spcAft>
                <a:spcPts val="0"/>
              </a:spcAft>
              <a:buNone/>
            </a:pPr>
            <a:endParaRPr/>
          </a:p>
          <a:p>
            <a:pPr marL="0" lvl="0" indent="0" algn="l" rtl="0">
              <a:spcBef>
                <a:spcPts val="0"/>
              </a:spcBef>
              <a:spcAft>
                <a:spcPts val="0"/>
              </a:spcAft>
              <a:buNone/>
            </a:pPr>
            <a:r>
              <a:rPr lang="en"/>
              <a:t>Besides, we also partnered with a team of three students from user experience research class (info 214), and they helped us perform additional research, such as: virtual fieldwork about ss signage using Map Street View; market research about existing 2-G and parking applications, heuristic evaluation of sweep smart application’s prototype.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ba80a7f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7ba80a7f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majors findings obtained from our users and stakeholders:</a:t>
            </a:r>
            <a:endParaRPr/>
          </a:p>
          <a:p>
            <a:pPr marL="457200" lvl="0" indent="-298450" algn="l" rtl="0">
              <a:spcBef>
                <a:spcPts val="0"/>
              </a:spcBef>
              <a:spcAft>
                <a:spcPts val="0"/>
              </a:spcAft>
              <a:buSzPts val="1100"/>
              <a:buAutoNum type="arabicPeriod"/>
            </a:pPr>
            <a:r>
              <a:rPr lang="en"/>
              <a:t>Ss schedule doesn’t match regular activities of citizens, which cause conflicts between residents’ normal parking hours and ss hours.</a:t>
            </a:r>
            <a:endParaRPr/>
          </a:p>
          <a:p>
            <a:pPr marL="457200" lvl="0" indent="-298450" algn="l" rtl="0">
              <a:spcBef>
                <a:spcPts val="0"/>
              </a:spcBef>
              <a:spcAft>
                <a:spcPts val="0"/>
              </a:spcAft>
              <a:buSzPts val="1100"/>
              <a:buAutoNum type="arabicPeriod"/>
            </a:pPr>
            <a:r>
              <a:rPr lang="en"/>
              <a:t>Street sweeping unit is still </a:t>
            </a:r>
            <a:r>
              <a:rPr lang="en">
                <a:solidFill>
                  <a:schemeClr val="dk1"/>
                </a:solidFill>
              </a:rPr>
              <a:t>manually </a:t>
            </a:r>
            <a:r>
              <a:rPr lang="en"/>
              <a:t>doing route planning, which is very inefficient and difficult to communicate with other departments in DOT.</a:t>
            </a:r>
            <a:endParaRPr/>
          </a:p>
          <a:p>
            <a:pPr marL="457200" lvl="0" indent="-298450" algn="l" rtl="0">
              <a:spcBef>
                <a:spcPts val="0"/>
              </a:spcBef>
              <a:spcAft>
                <a:spcPts val="0"/>
              </a:spcAft>
              <a:buSzPts val="1100"/>
              <a:buAutoNum type="arabicPeriod"/>
            </a:pPr>
            <a:r>
              <a:rPr lang="en"/>
              <a:t>SS parking violation is not an awareness issue -- residents do know the no-parking enforcement time in their neighborhood.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7ded337e8_1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7ded337e8_1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7ded337e8_13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7ded337e8_1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4f2e5bad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4f2e5ba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4b07927a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4b07927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sweepsmart.github.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6fFs-XJp4TmUtYrIqUaf2f_jNRzsKFdV/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725" y="-351500"/>
            <a:ext cx="9144000" cy="2904199"/>
          </a:xfrm>
          <a:prstGeom prst="rect">
            <a:avLst/>
          </a:prstGeom>
          <a:noFill/>
          <a:ln>
            <a:noFill/>
          </a:ln>
        </p:spPr>
      </p:pic>
      <p:grpSp>
        <p:nvGrpSpPr>
          <p:cNvPr id="55" name="Google Shape;55;p13"/>
          <p:cNvGrpSpPr/>
          <p:nvPr/>
        </p:nvGrpSpPr>
        <p:grpSpPr>
          <a:xfrm>
            <a:off x="1867370" y="2456475"/>
            <a:ext cx="5313130" cy="815420"/>
            <a:chOff x="1410170" y="551475"/>
            <a:chExt cx="5313130" cy="815420"/>
          </a:xfrm>
        </p:grpSpPr>
        <p:sp>
          <p:nvSpPr>
            <p:cNvPr id="56" name="Google Shape;56;p13"/>
            <p:cNvSpPr txBox="1"/>
            <p:nvPr/>
          </p:nvSpPr>
          <p:spPr>
            <a:xfrm>
              <a:off x="2420700" y="551475"/>
              <a:ext cx="43026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4F9D73"/>
                  </a:solidFill>
                  <a:latin typeface="Alegreya"/>
                  <a:ea typeface="Alegreya"/>
                  <a:cs typeface="Alegreya"/>
                  <a:sym typeface="Alegreya"/>
                </a:rPr>
                <a:t>SWEEP SMART</a:t>
              </a:r>
              <a:endParaRPr sz="4800" b="1">
                <a:solidFill>
                  <a:srgbClr val="4F9D73"/>
                </a:solidFill>
                <a:latin typeface="Alegreya"/>
                <a:ea typeface="Alegreya"/>
                <a:cs typeface="Alegreya"/>
                <a:sym typeface="Alegreya"/>
              </a:endParaRPr>
            </a:p>
          </p:txBody>
        </p:sp>
        <p:pic>
          <p:nvPicPr>
            <p:cNvPr id="57" name="Google Shape;57;p13"/>
            <p:cNvPicPr preferRelativeResize="0"/>
            <p:nvPr/>
          </p:nvPicPr>
          <p:blipFill>
            <a:blip r:embed="rId4">
              <a:alphaModFix/>
            </a:blip>
            <a:stretch>
              <a:fillRect/>
            </a:stretch>
          </p:blipFill>
          <p:spPr>
            <a:xfrm>
              <a:off x="1410170" y="613645"/>
              <a:ext cx="956374" cy="753250"/>
            </a:xfrm>
            <a:prstGeom prst="rect">
              <a:avLst/>
            </a:prstGeom>
            <a:noFill/>
            <a:ln>
              <a:noFill/>
            </a:ln>
          </p:spPr>
        </p:pic>
      </p:grpSp>
      <p:grpSp>
        <p:nvGrpSpPr>
          <p:cNvPr id="58" name="Google Shape;58;p13"/>
          <p:cNvGrpSpPr/>
          <p:nvPr/>
        </p:nvGrpSpPr>
        <p:grpSpPr>
          <a:xfrm>
            <a:off x="1996117" y="3559222"/>
            <a:ext cx="7132621" cy="1467833"/>
            <a:chOff x="685009" y="1905868"/>
            <a:chExt cx="7773973" cy="1631107"/>
          </a:xfrm>
        </p:grpSpPr>
        <p:pic>
          <p:nvPicPr>
            <p:cNvPr id="59" name="Google Shape;59;p13"/>
            <p:cNvPicPr preferRelativeResize="0"/>
            <p:nvPr/>
          </p:nvPicPr>
          <p:blipFill>
            <a:blip r:embed="rId5">
              <a:alphaModFix/>
            </a:blip>
            <a:stretch>
              <a:fillRect/>
            </a:stretch>
          </p:blipFill>
          <p:spPr>
            <a:xfrm>
              <a:off x="685009" y="1914604"/>
              <a:ext cx="1221175" cy="1221175"/>
            </a:xfrm>
            <a:prstGeom prst="rect">
              <a:avLst/>
            </a:prstGeom>
            <a:noFill/>
            <a:ln>
              <a:noFill/>
            </a:ln>
          </p:spPr>
        </p:pic>
        <p:pic>
          <p:nvPicPr>
            <p:cNvPr id="60" name="Google Shape;60;p13"/>
            <p:cNvPicPr preferRelativeResize="0"/>
            <p:nvPr/>
          </p:nvPicPr>
          <p:blipFill>
            <a:blip r:embed="rId6">
              <a:alphaModFix/>
            </a:blip>
            <a:stretch>
              <a:fillRect/>
            </a:stretch>
          </p:blipFill>
          <p:spPr>
            <a:xfrm>
              <a:off x="7237807" y="1914591"/>
              <a:ext cx="1221175" cy="1221175"/>
            </a:xfrm>
            <a:prstGeom prst="rect">
              <a:avLst/>
            </a:prstGeom>
            <a:noFill/>
            <a:ln>
              <a:noFill/>
            </a:ln>
          </p:spPr>
        </p:pic>
        <p:pic>
          <p:nvPicPr>
            <p:cNvPr id="61" name="Google Shape;61;p13"/>
            <p:cNvPicPr preferRelativeResize="0"/>
            <p:nvPr/>
          </p:nvPicPr>
          <p:blipFill>
            <a:blip r:embed="rId7">
              <a:alphaModFix/>
            </a:blip>
            <a:stretch>
              <a:fillRect/>
            </a:stretch>
          </p:blipFill>
          <p:spPr>
            <a:xfrm>
              <a:off x="3961405" y="1905868"/>
              <a:ext cx="1221175" cy="1238631"/>
            </a:xfrm>
            <a:prstGeom prst="rect">
              <a:avLst/>
            </a:prstGeom>
            <a:noFill/>
            <a:ln>
              <a:noFill/>
            </a:ln>
          </p:spPr>
        </p:pic>
        <p:pic>
          <p:nvPicPr>
            <p:cNvPr id="62" name="Google Shape;62;p13"/>
            <p:cNvPicPr preferRelativeResize="0"/>
            <p:nvPr/>
          </p:nvPicPr>
          <p:blipFill>
            <a:blip r:embed="rId8">
              <a:alphaModFix/>
            </a:blip>
            <a:stretch>
              <a:fillRect/>
            </a:stretch>
          </p:blipFill>
          <p:spPr>
            <a:xfrm>
              <a:off x="2323200" y="1910254"/>
              <a:ext cx="1221175" cy="1229858"/>
            </a:xfrm>
            <a:prstGeom prst="rect">
              <a:avLst/>
            </a:prstGeom>
            <a:noFill/>
            <a:ln>
              <a:noFill/>
            </a:ln>
          </p:spPr>
        </p:pic>
        <p:pic>
          <p:nvPicPr>
            <p:cNvPr id="63" name="Google Shape;63;p13"/>
            <p:cNvPicPr preferRelativeResize="0"/>
            <p:nvPr/>
          </p:nvPicPr>
          <p:blipFill>
            <a:blip r:embed="rId9">
              <a:alphaModFix/>
            </a:blip>
            <a:stretch>
              <a:fillRect/>
            </a:stretch>
          </p:blipFill>
          <p:spPr>
            <a:xfrm>
              <a:off x="5599604" y="1910263"/>
              <a:ext cx="1221175" cy="1229858"/>
            </a:xfrm>
            <a:prstGeom prst="rect">
              <a:avLst/>
            </a:prstGeom>
            <a:noFill/>
            <a:ln>
              <a:noFill/>
            </a:ln>
          </p:spPr>
        </p:pic>
        <p:grpSp>
          <p:nvGrpSpPr>
            <p:cNvPr id="64" name="Google Shape;64;p13"/>
            <p:cNvGrpSpPr/>
            <p:nvPr/>
          </p:nvGrpSpPr>
          <p:grpSpPr>
            <a:xfrm>
              <a:off x="706675" y="3138575"/>
              <a:ext cx="7705654" cy="398400"/>
              <a:chOff x="706675" y="3443375"/>
              <a:chExt cx="7705654" cy="398400"/>
            </a:xfrm>
          </p:grpSpPr>
          <p:sp>
            <p:nvSpPr>
              <p:cNvPr id="65" name="Google Shape;65;p13"/>
              <p:cNvSpPr txBox="1"/>
              <p:nvPr/>
            </p:nvSpPr>
            <p:spPr>
              <a:xfrm>
                <a:off x="706675" y="3443375"/>
                <a:ext cx="12087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Yi Gai</a:t>
                </a:r>
                <a:endParaRPr sz="1600" b="1">
                  <a:solidFill>
                    <a:srgbClr val="434343"/>
                  </a:solidFill>
                  <a:latin typeface="Lato"/>
                  <a:ea typeface="Lato"/>
                  <a:cs typeface="Lato"/>
                  <a:sym typeface="Lato"/>
                </a:endParaRPr>
              </a:p>
            </p:txBody>
          </p:sp>
          <p:sp>
            <p:nvSpPr>
              <p:cNvPr id="66" name="Google Shape;66;p13"/>
              <p:cNvSpPr txBox="1"/>
              <p:nvPr/>
            </p:nvSpPr>
            <p:spPr>
              <a:xfrm>
                <a:off x="2112450" y="3443375"/>
                <a:ext cx="14319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Jessie Lyu</a:t>
                </a:r>
                <a:endParaRPr sz="1600" b="1">
                  <a:solidFill>
                    <a:srgbClr val="434343"/>
                  </a:solidFill>
                  <a:latin typeface="Lato"/>
                  <a:ea typeface="Lato"/>
                  <a:cs typeface="Lato"/>
                  <a:sym typeface="Lato"/>
                </a:endParaRPr>
              </a:p>
            </p:txBody>
          </p:sp>
          <p:sp>
            <p:nvSpPr>
              <p:cNvPr id="67" name="Google Shape;67;p13"/>
              <p:cNvSpPr txBox="1"/>
              <p:nvPr/>
            </p:nvSpPr>
            <p:spPr>
              <a:xfrm>
                <a:off x="3709162" y="3443375"/>
                <a:ext cx="15498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Tobey Yang</a:t>
                </a:r>
                <a:endParaRPr sz="1600" b="1">
                  <a:solidFill>
                    <a:srgbClr val="434343"/>
                  </a:solidFill>
                  <a:latin typeface="Lato"/>
                  <a:ea typeface="Lato"/>
                  <a:cs typeface="Lato"/>
                  <a:sym typeface="Lato"/>
                </a:endParaRPr>
              </a:p>
            </p:txBody>
          </p:sp>
          <p:sp>
            <p:nvSpPr>
              <p:cNvPr id="68" name="Google Shape;68;p13"/>
              <p:cNvSpPr txBox="1"/>
              <p:nvPr/>
            </p:nvSpPr>
            <p:spPr>
              <a:xfrm>
                <a:off x="5437275" y="3443375"/>
                <a:ext cx="15498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Anna Waldo</a:t>
                </a:r>
                <a:endParaRPr sz="1600" b="1">
                  <a:solidFill>
                    <a:srgbClr val="434343"/>
                  </a:solidFill>
                  <a:latin typeface="Lato"/>
                  <a:ea typeface="Lato"/>
                  <a:cs typeface="Lato"/>
                  <a:sym typeface="Lato"/>
                </a:endParaRPr>
              </a:p>
            </p:txBody>
          </p:sp>
          <p:sp>
            <p:nvSpPr>
              <p:cNvPr id="69" name="Google Shape;69;p13"/>
              <p:cNvSpPr txBox="1"/>
              <p:nvPr/>
            </p:nvSpPr>
            <p:spPr>
              <a:xfrm>
                <a:off x="7203629" y="3443375"/>
                <a:ext cx="12087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Zhi Li</a:t>
                </a:r>
                <a:endParaRPr sz="1600" b="1">
                  <a:solidFill>
                    <a:srgbClr val="434343"/>
                  </a:solidFill>
                  <a:latin typeface="Lato"/>
                  <a:ea typeface="Lato"/>
                  <a:cs typeface="Lato"/>
                  <a:sym typeface="Lato"/>
                </a:endParaRPr>
              </a:p>
            </p:txBody>
          </p:sp>
        </p:grpSp>
      </p:grpSp>
      <p:pic>
        <p:nvPicPr>
          <p:cNvPr id="70" name="Google Shape;70;p13"/>
          <p:cNvPicPr preferRelativeResize="0"/>
          <p:nvPr/>
        </p:nvPicPr>
        <p:blipFill>
          <a:blip r:embed="rId10">
            <a:alphaModFix/>
          </a:blip>
          <a:stretch>
            <a:fillRect/>
          </a:stretch>
        </p:blipFill>
        <p:spPr>
          <a:xfrm>
            <a:off x="169000" y="3271900"/>
            <a:ext cx="1552500" cy="1552500"/>
          </a:xfrm>
          <a:prstGeom prst="ellipse">
            <a:avLst/>
          </a:prstGeom>
          <a:noFill/>
          <a:ln>
            <a:noFill/>
          </a:ln>
        </p:spPr>
      </p:pic>
      <p:sp>
        <p:nvSpPr>
          <p:cNvPr id="71" name="Google Shape;71;p13"/>
          <p:cNvSpPr txBox="1"/>
          <p:nvPr/>
        </p:nvSpPr>
        <p:spPr>
          <a:xfrm>
            <a:off x="83050" y="4765425"/>
            <a:ext cx="1724400" cy="3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434343"/>
                </a:solidFill>
                <a:latin typeface="Lato"/>
                <a:ea typeface="Lato"/>
                <a:cs typeface="Lato"/>
                <a:sym typeface="Lato"/>
              </a:rPr>
              <a:t>Prof. Hany Farid</a:t>
            </a:r>
            <a:endParaRPr sz="1600" b="1">
              <a:solidFill>
                <a:srgbClr val="434343"/>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p:nvPr/>
        </p:nvSpPr>
        <p:spPr>
          <a:xfrm>
            <a:off x="2967350" y="3512400"/>
            <a:ext cx="43725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2"/>
                </a:solidFill>
                <a:latin typeface="Lato"/>
                <a:ea typeface="Lato"/>
                <a:cs typeface="Lato"/>
                <a:sym typeface="Lato"/>
              </a:rPr>
              <a:t>Solicit feedback from the residents</a:t>
            </a:r>
            <a:endParaRPr sz="2000" b="1">
              <a:solidFill>
                <a:schemeClr val="dk2"/>
              </a:solidFill>
              <a:latin typeface="Lato"/>
              <a:ea typeface="Lato"/>
              <a:cs typeface="Lato"/>
              <a:sym typeface="Lato"/>
            </a:endParaRPr>
          </a:p>
        </p:txBody>
      </p:sp>
      <p:sp>
        <p:nvSpPr>
          <p:cNvPr id="278" name="Google Shape;278;p22"/>
          <p:cNvSpPr txBox="1"/>
          <p:nvPr/>
        </p:nvSpPr>
        <p:spPr>
          <a:xfrm>
            <a:off x="2857500" y="1311700"/>
            <a:ext cx="54963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dk2"/>
                </a:solidFill>
                <a:latin typeface="Lato"/>
                <a:ea typeface="Lato"/>
                <a:cs typeface="Lato"/>
                <a:sym typeface="Lato"/>
              </a:rPr>
              <a:t>Inform residents of street sweeping situation</a:t>
            </a:r>
            <a:endParaRPr sz="2000" b="1">
              <a:solidFill>
                <a:schemeClr val="dk2"/>
              </a:solidFill>
              <a:latin typeface="Lato"/>
              <a:ea typeface="Lato"/>
              <a:cs typeface="Lato"/>
              <a:sym typeface="Lato"/>
            </a:endParaRPr>
          </a:p>
          <a:p>
            <a:pPr marL="0" lvl="0" indent="0" algn="l" rtl="0">
              <a:spcBef>
                <a:spcPts val="0"/>
              </a:spcBef>
              <a:spcAft>
                <a:spcPts val="0"/>
              </a:spcAft>
              <a:buNone/>
            </a:pPr>
            <a:endParaRPr/>
          </a:p>
        </p:txBody>
      </p:sp>
      <p:sp>
        <p:nvSpPr>
          <p:cNvPr id="279" name="Google Shape;279;p22"/>
          <p:cNvSpPr txBox="1"/>
          <p:nvPr/>
        </p:nvSpPr>
        <p:spPr>
          <a:xfrm>
            <a:off x="898550" y="2412050"/>
            <a:ext cx="6441300" cy="544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solidFill>
                  <a:schemeClr val="dk2"/>
                </a:solidFill>
                <a:latin typeface="Lato"/>
                <a:ea typeface="Lato"/>
                <a:cs typeface="Lato"/>
                <a:sym typeface="Lato"/>
              </a:rPr>
              <a:t>Raise awareness of available feedback channels</a:t>
            </a:r>
            <a:endParaRPr sz="2000" b="1">
              <a:solidFill>
                <a:schemeClr val="dk2"/>
              </a:solidFill>
              <a:latin typeface="Lato"/>
              <a:ea typeface="Lato"/>
              <a:cs typeface="Lato"/>
              <a:sym typeface="Lato"/>
            </a:endParaRPr>
          </a:p>
          <a:p>
            <a:pPr marL="0" lvl="0" indent="0" algn="r" rtl="0">
              <a:spcBef>
                <a:spcPts val="0"/>
              </a:spcBef>
              <a:spcAft>
                <a:spcPts val="0"/>
              </a:spcAft>
              <a:buNone/>
            </a:pPr>
            <a:endParaRPr/>
          </a:p>
        </p:txBody>
      </p:sp>
      <p:sp>
        <p:nvSpPr>
          <p:cNvPr id="280" name="Google Shape;280;p22"/>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PUBLIC WEBSITE</a:t>
            </a:r>
            <a:endParaRPr sz="2400" b="1">
              <a:solidFill>
                <a:srgbClr val="4F9D73"/>
              </a:solidFill>
              <a:latin typeface="Alegreya"/>
              <a:ea typeface="Alegreya"/>
              <a:cs typeface="Alegreya"/>
              <a:sym typeface="Alegreya"/>
            </a:endParaRPr>
          </a:p>
        </p:txBody>
      </p:sp>
      <p:pic>
        <p:nvPicPr>
          <p:cNvPr id="281" name="Google Shape;281;p22"/>
          <p:cNvPicPr preferRelativeResize="0"/>
          <p:nvPr/>
        </p:nvPicPr>
        <p:blipFill>
          <a:blip r:embed="rId3">
            <a:alphaModFix/>
          </a:blip>
          <a:stretch>
            <a:fillRect/>
          </a:stretch>
        </p:blipFill>
        <p:spPr>
          <a:xfrm>
            <a:off x="120100" y="254800"/>
            <a:ext cx="586573" cy="462000"/>
          </a:xfrm>
          <a:prstGeom prst="rect">
            <a:avLst/>
          </a:prstGeom>
          <a:noFill/>
          <a:ln>
            <a:noFill/>
          </a:ln>
        </p:spPr>
      </p:pic>
      <p:sp>
        <p:nvSpPr>
          <p:cNvPr id="282" name="Google Shape;282;p22"/>
          <p:cNvSpPr txBox="1"/>
          <p:nvPr/>
        </p:nvSpPr>
        <p:spPr>
          <a:xfrm>
            <a:off x="2277850" y="4641900"/>
            <a:ext cx="4372500" cy="3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Please visit </a:t>
            </a:r>
            <a:r>
              <a:rPr lang="en" sz="1300" u="sng">
                <a:solidFill>
                  <a:schemeClr val="hlink"/>
                </a:solidFill>
                <a:hlinkClick r:id="rId4"/>
              </a:rPr>
              <a:t>https://sweepsmart.github.io/</a:t>
            </a:r>
            <a:r>
              <a:rPr lang="en" sz="1600"/>
              <a:t> </a:t>
            </a:r>
            <a:r>
              <a:rPr lang="en"/>
              <a:t>for live demo</a:t>
            </a:r>
            <a:endParaRPr/>
          </a:p>
        </p:txBody>
      </p:sp>
      <p:grpSp>
        <p:nvGrpSpPr>
          <p:cNvPr id="283" name="Google Shape;283;p22"/>
          <p:cNvGrpSpPr/>
          <p:nvPr/>
        </p:nvGrpSpPr>
        <p:grpSpPr>
          <a:xfrm>
            <a:off x="1558125" y="1046525"/>
            <a:ext cx="1097400" cy="1097400"/>
            <a:chOff x="1721725" y="985750"/>
            <a:chExt cx="1097400" cy="1097400"/>
          </a:xfrm>
        </p:grpSpPr>
        <p:sp>
          <p:nvSpPr>
            <p:cNvPr id="284" name="Google Shape;284;p22"/>
            <p:cNvSpPr/>
            <p:nvPr/>
          </p:nvSpPr>
          <p:spPr>
            <a:xfrm>
              <a:off x="1721725" y="985750"/>
              <a:ext cx="1097400" cy="1097400"/>
            </a:xfrm>
            <a:prstGeom prst="ellipse">
              <a:avLst/>
            </a:prstGeom>
            <a:solidFill>
              <a:srgbClr val="4F9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1813225" y="1077250"/>
              <a:ext cx="914400" cy="914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6" name="Google Shape;286;p22"/>
          <p:cNvPicPr preferRelativeResize="0"/>
          <p:nvPr/>
        </p:nvPicPr>
        <p:blipFill>
          <a:blip r:embed="rId5">
            <a:alphaModFix/>
          </a:blip>
          <a:stretch>
            <a:fillRect/>
          </a:stretch>
        </p:blipFill>
        <p:spPr>
          <a:xfrm>
            <a:off x="1818788" y="1350600"/>
            <a:ext cx="576072" cy="489267"/>
          </a:xfrm>
          <a:prstGeom prst="rect">
            <a:avLst/>
          </a:prstGeom>
          <a:noFill/>
          <a:ln>
            <a:noFill/>
          </a:ln>
        </p:spPr>
      </p:pic>
      <p:grpSp>
        <p:nvGrpSpPr>
          <p:cNvPr id="287" name="Google Shape;287;p22"/>
          <p:cNvGrpSpPr/>
          <p:nvPr/>
        </p:nvGrpSpPr>
        <p:grpSpPr>
          <a:xfrm>
            <a:off x="7479025" y="2135600"/>
            <a:ext cx="1097400" cy="1097400"/>
            <a:chOff x="7520000" y="2164725"/>
            <a:chExt cx="1097400" cy="1097400"/>
          </a:xfrm>
        </p:grpSpPr>
        <p:grpSp>
          <p:nvGrpSpPr>
            <p:cNvPr id="288" name="Google Shape;288;p22"/>
            <p:cNvGrpSpPr/>
            <p:nvPr/>
          </p:nvGrpSpPr>
          <p:grpSpPr>
            <a:xfrm>
              <a:off x="7520000" y="2164725"/>
              <a:ext cx="1097400" cy="1097400"/>
              <a:chOff x="1721725" y="985750"/>
              <a:chExt cx="1097400" cy="1097400"/>
            </a:xfrm>
          </p:grpSpPr>
          <p:sp>
            <p:nvSpPr>
              <p:cNvPr id="289" name="Google Shape;289;p22"/>
              <p:cNvSpPr/>
              <p:nvPr/>
            </p:nvSpPr>
            <p:spPr>
              <a:xfrm>
                <a:off x="1721725" y="985750"/>
                <a:ext cx="1097400" cy="1097400"/>
              </a:xfrm>
              <a:prstGeom prst="ellipse">
                <a:avLst/>
              </a:prstGeom>
              <a:solidFill>
                <a:srgbClr val="4F9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1813225" y="1077250"/>
                <a:ext cx="914400" cy="914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1" name="Google Shape;291;p22"/>
            <p:cNvPicPr preferRelativeResize="0"/>
            <p:nvPr/>
          </p:nvPicPr>
          <p:blipFill>
            <a:blip r:embed="rId6">
              <a:alphaModFix/>
            </a:blip>
            <a:stretch>
              <a:fillRect/>
            </a:stretch>
          </p:blipFill>
          <p:spPr>
            <a:xfrm>
              <a:off x="7801163" y="2482188"/>
              <a:ext cx="535075" cy="507635"/>
            </a:xfrm>
            <a:prstGeom prst="rect">
              <a:avLst/>
            </a:prstGeom>
            <a:noFill/>
            <a:ln>
              <a:noFill/>
            </a:ln>
          </p:spPr>
        </p:pic>
      </p:grpSp>
      <p:grpSp>
        <p:nvGrpSpPr>
          <p:cNvPr id="292" name="Google Shape;292;p22"/>
          <p:cNvGrpSpPr/>
          <p:nvPr/>
        </p:nvGrpSpPr>
        <p:grpSpPr>
          <a:xfrm>
            <a:off x="1558125" y="3250525"/>
            <a:ext cx="1097400" cy="1097400"/>
            <a:chOff x="1619600" y="3382700"/>
            <a:chExt cx="1097400" cy="1097400"/>
          </a:xfrm>
        </p:grpSpPr>
        <p:grpSp>
          <p:nvGrpSpPr>
            <p:cNvPr id="293" name="Google Shape;293;p22"/>
            <p:cNvGrpSpPr/>
            <p:nvPr/>
          </p:nvGrpSpPr>
          <p:grpSpPr>
            <a:xfrm>
              <a:off x="1619600" y="3382700"/>
              <a:ext cx="1097400" cy="1097400"/>
              <a:chOff x="1721725" y="985750"/>
              <a:chExt cx="1097400" cy="1097400"/>
            </a:xfrm>
          </p:grpSpPr>
          <p:sp>
            <p:nvSpPr>
              <p:cNvPr id="294" name="Google Shape;294;p22"/>
              <p:cNvSpPr/>
              <p:nvPr/>
            </p:nvSpPr>
            <p:spPr>
              <a:xfrm>
                <a:off x="1721725" y="985750"/>
                <a:ext cx="1097400" cy="1097400"/>
              </a:xfrm>
              <a:prstGeom prst="ellipse">
                <a:avLst/>
              </a:prstGeom>
              <a:solidFill>
                <a:srgbClr val="4F9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1813225" y="1077250"/>
                <a:ext cx="914400" cy="914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2"/>
            <p:cNvPicPr preferRelativeResize="0"/>
            <p:nvPr/>
          </p:nvPicPr>
          <p:blipFill>
            <a:blip r:embed="rId7">
              <a:alphaModFix/>
            </a:blip>
            <a:stretch>
              <a:fillRect/>
            </a:stretch>
          </p:blipFill>
          <p:spPr>
            <a:xfrm>
              <a:off x="1900763" y="3677938"/>
              <a:ext cx="535075" cy="50691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4"/>
          <p:cNvPicPr preferRelativeResize="0"/>
          <p:nvPr/>
        </p:nvPicPr>
        <p:blipFill>
          <a:blip r:embed="rId3">
            <a:alphaModFix/>
          </a:blip>
          <a:stretch>
            <a:fillRect/>
          </a:stretch>
        </p:blipFill>
        <p:spPr>
          <a:xfrm>
            <a:off x="0" y="2095500"/>
            <a:ext cx="9144000" cy="3048000"/>
          </a:xfrm>
          <a:prstGeom prst="rect">
            <a:avLst/>
          </a:prstGeom>
          <a:noFill/>
          <a:ln>
            <a:noFill/>
          </a:ln>
        </p:spPr>
      </p:pic>
      <p:sp>
        <p:nvSpPr>
          <p:cNvPr id="307" name="Google Shape;307;p24"/>
          <p:cNvSpPr txBox="1"/>
          <p:nvPr/>
        </p:nvSpPr>
        <p:spPr>
          <a:xfrm>
            <a:off x="2220750" y="1604000"/>
            <a:ext cx="47025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34343"/>
                </a:solidFill>
                <a:latin typeface="Lato"/>
                <a:ea typeface="Lato"/>
                <a:cs typeface="Lato"/>
                <a:sym typeface="Lato"/>
              </a:rPr>
              <a:t>Q &amp; A</a:t>
            </a:r>
            <a:endParaRPr sz="2400" b="1">
              <a:solidFill>
                <a:srgbClr val="434343"/>
              </a:solidFill>
              <a:latin typeface="Lato"/>
              <a:ea typeface="Lato"/>
              <a:cs typeface="Lato"/>
              <a:sym typeface="Lato"/>
            </a:endParaRPr>
          </a:p>
        </p:txBody>
      </p:sp>
      <p:grpSp>
        <p:nvGrpSpPr>
          <p:cNvPr id="308" name="Google Shape;308;p24"/>
          <p:cNvGrpSpPr/>
          <p:nvPr/>
        </p:nvGrpSpPr>
        <p:grpSpPr>
          <a:xfrm>
            <a:off x="1867370" y="551475"/>
            <a:ext cx="5313130" cy="815420"/>
            <a:chOff x="1410170" y="551475"/>
            <a:chExt cx="5313130" cy="815420"/>
          </a:xfrm>
        </p:grpSpPr>
        <p:sp>
          <p:nvSpPr>
            <p:cNvPr id="309" name="Google Shape;309;p24"/>
            <p:cNvSpPr txBox="1"/>
            <p:nvPr/>
          </p:nvSpPr>
          <p:spPr>
            <a:xfrm>
              <a:off x="2420700" y="551475"/>
              <a:ext cx="43026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4F9D73"/>
                  </a:solidFill>
                  <a:latin typeface="Alegreya"/>
                  <a:ea typeface="Alegreya"/>
                  <a:cs typeface="Alegreya"/>
                  <a:sym typeface="Alegreya"/>
                </a:rPr>
                <a:t>SWEEP SMART</a:t>
              </a:r>
              <a:endParaRPr sz="4800" b="1">
                <a:solidFill>
                  <a:srgbClr val="4F9D73"/>
                </a:solidFill>
                <a:latin typeface="Alegreya"/>
                <a:ea typeface="Alegreya"/>
                <a:cs typeface="Alegreya"/>
                <a:sym typeface="Alegreya"/>
              </a:endParaRPr>
            </a:p>
          </p:txBody>
        </p:sp>
        <p:pic>
          <p:nvPicPr>
            <p:cNvPr id="310" name="Google Shape;310;p24"/>
            <p:cNvPicPr preferRelativeResize="0"/>
            <p:nvPr/>
          </p:nvPicPr>
          <p:blipFill>
            <a:blip r:embed="rId4">
              <a:alphaModFix/>
            </a:blip>
            <a:stretch>
              <a:fillRect/>
            </a:stretch>
          </p:blipFill>
          <p:spPr>
            <a:xfrm>
              <a:off x="1410170" y="613645"/>
              <a:ext cx="956374" cy="75325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3052725" y="1491513"/>
            <a:ext cx="5779500" cy="1276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Lato"/>
                <a:ea typeface="Lato"/>
                <a:cs typeface="Lato"/>
                <a:sym typeface="Lato"/>
              </a:rPr>
              <a:t>Street sweeping parking violations account for 57% of all parking tickets in the city of Oakland, fining the city’s residents more than $10M a year.</a:t>
            </a:r>
            <a:endParaRPr b="1">
              <a:latin typeface="Lato"/>
              <a:ea typeface="Lato"/>
              <a:cs typeface="Lato"/>
              <a:sym typeface="Lato"/>
            </a:endParaRPr>
          </a:p>
          <a:p>
            <a:pPr marL="0" lvl="0" indent="0" algn="l" rtl="0">
              <a:lnSpc>
                <a:spcPct val="115000"/>
              </a:lnSpc>
              <a:spcBef>
                <a:spcPts val="1600"/>
              </a:spcBef>
              <a:spcAft>
                <a:spcPts val="1600"/>
              </a:spcAft>
              <a:buNone/>
            </a:pPr>
            <a:endParaRPr b="1">
              <a:latin typeface="Lato"/>
              <a:ea typeface="Lato"/>
              <a:cs typeface="Lato"/>
              <a:sym typeface="Lato"/>
            </a:endParaRPr>
          </a:p>
        </p:txBody>
      </p:sp>
      <p:pic>
        <p:nvPicPr>
          <p:cNvPr id="77" name="Google Shape;77;p14"/>
          <p:cNvPicPr preferRelativeResize="0"/>
          <p:nvPr/>
        </p:nvPicPr>
        <p:blipFill>
          <a:blip r:embed="rId3">
            <a:alphaModFix/>
          </a:blip>
          <a:stretch>
            <a:fillRect/>
          </a:stretch>
        </p:blipFill>
        <p:spPr>
          <a:xfrm>
            <a:off x="690000" y="3011500"/>
            <a:ext cx="7763995" cy="269825"/>
          </a:xfrm>
          <a:prstGeom prst="rect">
            <a:avLst/>
          </a:prstGeom>
          <a:noFill/>
          <a:ln>
            <a:noFill/>
          </a:ln>
        </p:spPr>
      </p:pic>
      <p:sp>
        <p:nvSpPr>
          <p:cNvPr id="78" name="Google Shape;78;p14"/>
          <p:cNvSpPr txBox="1"/>
          <p:nvPr/>
        </p:nvSpPr>
        <p:spPr>
          <a:xfrm>
            <a:off x="690000" y="3524850"/>
            <a:ext cx="7941000" cy="94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38761D"/>
                </a:solidFill>
                <a:latin typeface="Lato"/>
                <a:ea typeface="Lato"/>
                <a:cs typeface="Lato"/>
                <a:sym typeface="Lato"/>
              </a:rPr>
              <a:t>How might we minimize the interruption to the community activities while keeping the city clean?</a:t>
            </a:r>
            <a:endParaRPr sz="2400" b="1">
              <a:solidFill>
                <a:srgbClr val="38761D"/>
              </a:solidFill>
              <a:latin typeface="Lato"/>
              <a:ea typeface="Lato"/>
              <a:cs typeface="Lato"/>
              <a:sym typeface="Lato"/>
            </a:endParaRPr>
          </a:p>
        </p:txBody>
      </p:sp>
      <p:sp>
        <p:nvSpPr>
          <p:cNvPr id="79" name="Google Shape;79;p14"/>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THE PROBLEM</a:t>
            </a:r>
            <a:endParaRPr sz="2400" b="1">
              <a:solidFill>
                <a:srgbClr val="4F9D73"/>
              </a:solidFill>
              <a:latin typeface="Alegreya"/>
              <a:ea typeface="Alegreya"/>
              <a:cs typeface="Alegreya"/>
              <a:sym typeface="Alegreya"/>
            </a:endParaRPr>
          </a:p>
        </p:txBody>
      </p:sp>
      <p:pic>
        <p:nvPicPr>
          <p:cNvPr id="80" name="Google Shape;80;p14"/>
          <p:cNvPicPr preferRelativeResize="0"/>
          <p:nvPr/>
        </p:nvPicPr>
        <p:blipFill>
          <a:blip r:embed="rId4">
            <a:alphaModFix/>
          </a:blip>
          <a:stretch>
            <a:fillRect/>
          </a:stretch>
        </p:blipFill>
        <p:spPr>
          <a:xfrm>
            <a:off x="120100" y="254800"/>
            <a:ext cx="586573" cy="462000"/>
          </a:xfrm>
          <a:prstGeom prst="rect">
            <a:avLst/>
          </a:prstGeom>
          <a:noFill/>
          <a:ln>
            <a:noFill/>
          </a:ln>
        </p:spPr>
      </p:pic>
      <p:pic>
        <p:nvPicPr>
          <p:cNvPr id="81" name="Google Shape;81;p14"/>
          <p:cNvPicPr preferRelativeResize="0"/>
          <p:nvPr/>
        </p:nvPicPr>
        <p:blipFill>
          <a:blip r:embed="rId5">
            <a:alphaModFix/>
          </a:blip>
          <a:stretch>
            <a:fillRect/>
          </a:stretch>
        </p:blipFill>
        <p:spPr>
          <a:xfrm>
            <a:off x="995525" y="818600"/>
            <a:ext cx="2280362" cy="2565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5"/>
          <p:cNvPicPr preferRelativeResize="0"/>
          <p:nvPr/>
        </p:nvPicPr>
        <p:blipFill>
          <a:blip r:embed="rId3">
            <a:alphaModFix/>
          </a:blip>
          <a:stretch>
            <a:fillRect/>
          </a:stretch>
        </p:blipFill>
        <p:spPr>
          <a:xfrm>
            <a:off x="511025" y="1125623"/>
            <a:ext cx="8512102" cy="4017878"/>
          </a:xfrm>
          <a:prstGeom prst="rect">
            <a:avLst/>
          </a:prstGeom>
          <a:noFill/>
          <a:ln>
            <a:noFill/>
          </a:ln>
        </p:spPr>
      </p:pic>
      <p:sp>
        <p:nvSpPr>
          <p:cNvPr id="87" name="Google Shape;87;p15"/>
          <p:cNvSpPr txBox="1">
            <a:spLocks noGrp="1"/>
          </p:cNvSpPr>
          <p:nvPr>
            <p:ph type="title"/>
          </p:nvPr>
        </p:nvSpPr>
        <p:spPr>
          <a:xfrm>
            <a:off x="768900" y="264725"/>
            <a:ext cx="40281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OUR APPROACH</a:t>
            </a:r>
            <a:endParaRPr sz="2400" b="1">
              <a:solidFill>
                <a:srgbClr val="4F9D73"/>
              </a:solidFill>
              <a:latin typeface="Alegreya"/>
              <a:ea typeface="Alegreya"/>
              <a:cs typeface="Alegreya"/>
              <a:sym typeface="Alegreya"/>
            </a:endParaRPr>
          </a:p>
        </p:txBody>
      </p:sp>
      <p:pic>
        <p:nvPicPr>
          <p:cNvPr id="88" name="Google Shape;88;p15"/>
          <p:cNvPicPr preferRelativeResize="0"/>
          <p:nvPr/>
        </p:nvPicPr>
        <p:blipFill>
          <a:blip r:embed="rId4">
            <a:alphaModFix/>
          </a:blip>
          <a:stretch>
            <a:fillRect/>
          </a:stretch>
        </p:blipFill>
        <p:spPr>
          <a:xfrm>
            <a:off x="120100" y="254800"/>
            <a:ext cx="586573" cy="462000"/>
          </a:xfrm>
          <a:prstGeom prst="rect">
            <a:avLst/>
          </a:prstGeom>
          <a:noFill/>
          <a:ln>
            <a:noFill/>
          </a:ln>
        </p:spPr>
      </p:pic>
      <p:grpSp>
        <p:nvGrpSpPr>
          <p:cNvPr id="89" name="Google Shape;89;p15"/>
          <p:cNvGrpSpPr/>
          <p:nvPr/>
        </p:nvGrpSpPr>
        <p:grpSpPr>
          <a:xfrm>
            <a:off x="222925" y="981975"/>
            <a:ext cx="3505325" cy="1241400"/>
            <a:chOff x="222925" y="828275"/>
            <a:chExt cx="3505325" cy="1241400"/>
          </a:xfrm>
        </p:grpSpPr>
        <p:sp>
          <p:nvSpPr>
            <p:cNvPr id="90" name="Google Shape;90;p15"/>
            <p:cNvSpPr/>
            <p:nvPr/>
          </p:nvSpPr>
          <p:spPr>
            <a:xfrm>
              <a:off x="222925" y="828275"/>
              <a:ext cx="3391500" cy="1241400"/>
            </a:xfrm>
            <a:prstGeom prst="roundRect">
              <a:avLst>
                <a:gd name="adj" fmla="val 16667"/>
              </a:avLst>
            </a:prstGeom>
            <a:solidFill>
              <a:srgbClr val="FFFFFF"/>
            </a:solidFill>
            <a:ln w="28575" cap="flat" cmpd="sng">
              <a:solidFill>
                <a:srgbClr val="4F9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5"/>
            <p:cNvGrpSpPr/>
            <p:nvPr/>
          </p:nvGrpSpPr>
          <p:grpSpPr>
            <a:xfrm>
              <a:off x="347547" y="937913"/>
              <a:ext cx="3380703" cy="518160"/>
              <a:chOff x="2468472" y="1009638"/>
              <a:chExt cx="3380703" cy="518160"/>
            </a:xfrm>
          </p:grpSpPr>
          <p:sp>
            <p:nvSpPr>
              <p:cNvPr id="92" name="Google Shape;92;p15"/>
              <p:cNvSpPr txBox="1"/>
              <p:nvPr/>
            </p:nvSpPr>
            <p:spPr>
              <a:xfrm>
                <a:off x="2925675" y="1009650"/>
                <a:ext cx="29235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F9D73"/>
                    </a:solidFill>
                    <a:latin typeface="Lato"/>
                    <a:ea typeface="Lato"/>
                    <a:cs typeface="Lato"/>
                    <a:sym typeface="Lato"/>
                  </a:rPr>
                  <a:t>User Research &amp; Design</a:t>
                </a:r>
                <a:endParaRPr sz="1900">
                  <a:solidFill>
                    <a:srgbClr val="4F9D73"/>
                  </a:solidFill>
                  <a:latin typeface="Lato"/>
                  <a:ea typeface="Lato"/>
                  <a:cs typeface="Lato"/>
                  <a:sym typeface="Lato"/>
                </a:endParaRPr>
              </a:p>
              <a:p>
                <a:pPr marL="0" lvl="0" indent="0" algn="l" rtl="0">
                  <a:spcBef>
                    <a:spcPts val="0"/>
                  </a:spcBef>
                  <a:spcAft>
                    <a:spcPts val="0"/>
                  </a:spcAft>
                  <a:buNone/>
                </a:pPr>
                <a:endParaRPr sz="1800" b="1">
                  <a:solidFill>
                    <a:srgbClr val="C2D600"/>
                  </a:solidFill>
                  <a:latin typeface="Lato"/>
                  <a:ea typeface="Lato"/>
                  <a:cs typeface="Lato"/>
                  <a:sym typeface="Lato"/>
                </a:endParaRPr>
              </a:p>
              <a:p>
                <a:pPr marL="0" lvl="0" indent="0" algn="l" rtl="0">
                  <a:spcBef>
                    <a:spcPts val="0"/>
                  </a:spcBef>
                  <a:spcAft>
                    <a:spcPts val="0"/>
                  </a:spcAft>
                  <a:buNone/>
                </a:pPr>
                <a:endParaRPr sz="1800" b="1">
                  <a:solidFill>
                    <a:srgbClr val="C2D600"/>
                  </a:solidFill>
                  <a:latin typeface="Lato"/>
                  <a:ea typeface="Lato"/>
                  <a:cs typeface="Lato"/>
                  <a:sym typeface="Lato"/>
                </a:endParaRPr>
              </a:p>
            </p:txBody>
          </p:sp>
          <p:pic>
            <p:nvPicPr>
              <p:cNvPr id="93" name="Google Shape;93;p15"/>
              <p:cNvPicPr preferRelativeResize="0"/>
              <p:nvPr/>
            </p:nvPicPr>
            <p:blipFill>
              <a:blip r:embed="rId5">
                <a:alphaModFix/>
              </a:blip>
              <a:stretch>
                <a:fillRect/>
              </a:stretch>
            </p:blipFill>
            <p:spPr>
              <a:xfrm>
                <a:off x="2468472" y="1009638"/>
                <a:ext cx="457200" cy="518160"/>
              </a:xfrm>
              <a:prstGeom prst="rect">
                <a:avLst/>
              </a:prstGeom>
              <a:noFill/>
              <a:ln>
                <a:noFill/>
              </a:ln>
            </p:spPr>
          </p:pic>
        </p:grpSp>
        <p:sp>
          <p:nvSpPr>
            <p:cNvPr id="94" name="Google Shape;94;p15"/>
            <p:cNvSpPr txBox="1"/>
            <p:nvPr/>
          </p:nvSpPr>
          <p:spPr>
            <a:xfrm>
              <a:off x="840175" y="1383200"/>
              <a:ext cx="23154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latin typeface="Lato"/>
                  <a:ea typeface="Lato"/>
                  <a:cs typeface="Lato"/>
                  <a:sym typeface="Lato"/>
                </a:rPr>
                <a:t>Extensive research channels and iterations</a:t>
              </a:r>
              <a:endParaRPr sz="1300" b="1">
                <a:solidFill>
                  <a:schemeClr val="dk2"/>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311700" y="1460062"/>
            <a:ext cx="8589076" cy="1784276"/>
          </a:xfrm>
          <a:prstGeom prst="rect">
            <a:avLst/>
          </a:prstGeom>
          <a:noFill/>
          <a:ln>
            <a:noFill/>
          </a:ln>
        </p:spPr>
      </p:pic>
      <p:sp>
        <p:nvSpPr>
          <p:cNvPr id="100" name="Google Shape;100;p16"/>
          <p:cNvSpPr txBox="1"/>
          <p:nvPr/>
        </p:nvSpPr>
        <p:spPr>
          <a:xfrm>
            <a:off x="460200" y="1756250"/>
            <a:ext cx="2555700" cy="1191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3 rounds of needfinding interviews  with DOT</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Exploratory ticket data analysis</a:t>
            </a:r>
            <a:endParaRPr>
              <a:solidFill>
                <a:srgbClr val="FFFFFF"/>
              </a:solidFill>
              <a:latin typeface="Lato"/>
              <a:ea typeface="Lato"/>
              <a:cs typeface="Lato"/>
              <a:sym typeface="Lato"/>
            </a:endParaRPr>
          </a:p>
        </p:txBody>
      </p:sp>
      <p:sp>
        <p:nvSpPr>
          <p:cNvPr id="101" name="Google Shape;101;p16"/>
          <p:cNvSpPr txBox="1"/>
          <p:nvPr/>
        </p:nvSpPr>
        <p:spPr>
          <a:xfrm>
            <a:off x="3377975" y="1654400"/>
            <a:ext cx="2446200" cy="158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Survey analysis with 435 Oakland residents</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1-1 Interviews with consented Oakland residents</a:t>
            </a:r>
            <a:endParaRPr>
              <a:solidFill>
                <a:srgbClr val="FFFFFF"/>
              </a:solidFill>
              <a:latin typeface="Lato"/>
              <a:ea typeface="Lato"/>
              <a:cs typeface="Lato"/>
              <a:sym typeface="Lato"/>
            </a:endParaRPr>
          </a:p>
        </p:txBody>
      </p:sp>
      <p:sp>
        <p:nvSpPr>
          <p:cNvPr id="102" name="Google Shape;102;p16"/>
          <p:cNvSpPr txBox="1"/>
          <p:nvPr/>
        </p:nvSpPr>
        <p:spPr>
          <a:xfrm>
            <a:off x="6100075" y="1654725"/>
            <a:ext cx="2320800" cy="158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4 interviews &amp; observation studies</a:t>
            </a:r>
            <a:endParaRPr>
              <a:solidFill>
                <a:schemeClr val="lt1"/>
              </a:solidFill>
              <a:latin typeface="Lato"/>
              <a:ea typeface="Lato"/>
              <a:cs typeface="Lato"/>
              <a:sym typeface="Lato"/>
            </a:endParaRPr>
          </a:p>
          <a:p>
            <a:pPr marL="457200" lvl="0" indent="-317500" algn="l" rtl="0">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Low-fid -&gt; High-fid</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Usability testings</a:t>
            </a:r>
            <a:endParaRPr>
              <a:solidFill>
                <a:srgbClr val="FFFFFF"/>
              </a:solidFill>
              <a:latin typeface="Lato"/>
              <a:ea typeface="Lato"/>
              <a:cs typeface="Lato"/>
              <a:sym typeface="Lato"/>
            </a:endParaRPr>
          </a:p>
          <a:p>
            <a:pPr marL="457200" lvl="0" indent="-317500" algn="l" rtl="0">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Expert reviews</a:t>
            </a:r>
            <a:endParaRPr>
              <a:solidFill>
                <a:srgbClr val="FFFFFF"/>
              </a:solidFill>
              <a:latin typeface="Lato"/>
              <a:ea typeface="Lato"/>
              <a:cs typeface="Lato"/>
              <a:sym typeface="Lato"/>
            </a:endParaRPr>
          </a:p>
        </p:txBody>
      </p:sp>
      <p:sp>
        <p:nvSpPr>
          <p:cNvPr id="103" name="Google Shape;103;p16"/>
          <p:cNvSpPr txBox="1"/>
          <p:nvPr/>
        </p:nvSpPr>
        <p:spPr>
          <a:xfrm>
            <a:off x="627300" y="1055525"/>
            <a:ext cx="22791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99999"/>
                </a:solidFill>
                <a:latin typeface="Lato"/>
                <a:ea typeface="Lato"/>
                <a:cs typeface="Lato"/>
                <a:sym typeface="Lato"/>
              </a:rPr>
              <a:t>DEFINE PROBLEMS</a:t>
            </a:r>
            <a:endParaRPr sz="1800" b="1">
              <a:solidFill>
                <a:srgbClr val="999999"/>
              </a:solidFill>
              <a:latin typeface="Lato"/>
              <a:ea typeface="Lato"/>
              <a:cs typeface="Lato"/>
              <a:sym typeface="Lato"/>
            </a:endParaRPr>
          </a:p>
        </p:txBody>
      </p:sp>
      <p:sp>
        <p:nvSpPr>
          <p:cNvPr id="104" name="Google Shape;104;p16"/>
          <p:cNvSpPr txBox="1"/>
          <p:nvPr/>
        </p:nvSpPr>
        <p:spPr>
          <a:xfrm>
            <a:off x="3299500" y="1055525"/>
            <a:ext cx="23208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99999"/>
                </a:solidFill>
                <a:latin typeface="Lato"/>
                <a:ea typeface="Lato"/>
                <a:cs typeface="Lato"/>
                <a:sym typeface="Lato"/>
              </a:rPr>
              <a:t>NARROW SCOPE</a:t>
            </a:r>
            <a:endParaRPr sz="1800" b="1">
              <a:solidFill>
                <a:srgbClr val="999999"/>
              </a:solidFill>
              <a:latin typeface="Lato"/>
              <a:ea typeface="Lato"/>
              <a:cs typeface="Lato"/>
              <a:sym typeface="Lato"/>
            </a:endParaRPr>
          </a:p>
        </p:txBody>
      </p:sp>
      <p:sp>
        <p:nvSpPr>
          <p:cNvPr id="105" name="Google Shape;105;p16"/>
          <p:cNvSpPr txBox="1"/>
          <p:nvPr/>
        </p:nvSpPr>
        <p:spPr>
          <a:xfrm>
            <a:off x="5971688" y="1055525"/>
            <a:ext cx="21216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99999"/>
                </a:solidFill>
                <a:latin typeface="Lato"/>
                <a:ea typeface="Lato"/>
                <a:cs typeface="Lato"/>
                <a:sym typeface="Lato"/>
              </a:rPr>
              <a:t>ITERATE DESIGN</a:t>
            </a:r>
            <a:endParaRPr sz="1800" b="1">
              <a:solidFill>
                <a:srgbClr val="999999"/>
              </a:solidFill>
              <a:latin typeface="Lato"/>
              <a:ea typeface="Lato"/>
              <a:cs typeface="Lato"/>
              <a:sym typeface="Lato"/>
            </a:endParaRPr>
          </a:p>
        </p:txBody>
      </p:sp>
      <p:sp>
        <p:nvSpPr>
          <p:cNvPr id="106" name="Google Shape;106;p16"/>
          <p:cNvSpPr txBox="1"/>
          <p:nvPr/>
        </p:nvSpPr>
        <p:spPr>
          <a:xfrm>
            <a:off x="404200" y="3867000"/>
            <a:ext cx="1767600" cy="76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Lato"/>
                <a:ea typeface="Lato"/>
                <a:cs typeface="Lato"/>
                <a:sym typeface="Lato"/>
              </a:rPr>
              <a:t>Partner with Sweep Smart team in UXR class:</a:t>
            </a:r>
            <a:endParaRPr>
              <a:solidFill>
                <a:srgbClr val="434343"/>
              </a:solidFill>
              <a:latin typeface="Lato"/>
              <a:ea typeface="Lato"/>
              <a:cs typeface="Lato"/>
              <a:sym typeface="Lato"/>
            </a:endParaRPr>
          </a:p>
        </p:txBody>
      </p:sp>
      <p:sp>
        <p:nvSpPr>
          <p:cNvPr id="107" name="Google Shape;107;p16"/>
          <p:cNvSpPr/>
          <p:nvPr/>
        </p:nvSpPr>
        <p:spPr>
          <a:xfrm>
            <a:off x="2300263" y="3925800"/>
            <a:ext cx="1828200" cy="650700"/>
          </a:xfrm>
          <a:prstGeom prst="rect">
            <a:avLst/>
          </a:prstGeom>
          <a:solidFill>
            <a:srgbClr val="FFFFFF"/>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8761D"/>
                </a:solidFill>
                <a:latin typeface="Lato"/>
                <a:ea typeface="Lato"/>
                <a:cs typeface="Lato"/>
                <a:sym typeface="Lato"/>
              </a:rPr>
              <a:t>Virtual Fieldwork</a:t>
            </a:r>
            <a:endParaRPr>
              <a:solidFill>
                <a:srgbClr val="38761D"/>
              </a:solidFill>
              <a:latin typeface="Lato"/>
              <a:ea typeface="Lato"/>
              <a:cs typeface="Lato"/>
              <a:sym typeface="Lato"/>
            </a:endParaRPr>
          </a:p>
        </p:txBody>
      </p:sp>
      <p:sp>
        <p:nvSpPr>
          <p:cNvPr id="108" name="Google Shape;108;p16"/>
          <p:cNvSpPr/>
          <p:nvPr/>
        </p:nvSpPr>
        <p:spPr>
          <a:xfrm>
            <a:off x="4271875" y="3925800"/>
            <a:ext cx="1828200" cy="650700"/>
          </a:xfrm>
          <a:prstGeom prst="rect">
            <a:avLst/>
          </a:prstGeom>
          <a:solidFill>
            <a:srgbClr val="FFFFFF"/>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8761D"/>
                </a:solidFill>
                <a:latin typeface="Lato"/>
                <a:ea typeface="Lato"/>
                <a:cs typeface="Lato"/>
                <a:sym typeface="Lato"/>
              </a:rPr>
              <a:t>Market Research</a:t>
            </a:r>
            <a:endParaRPr>
              <a:solidFill>
                <a:srgbClr val="38761D"/>
              </a:solidFill>
              <a:latin typeface="Lato"/>
              <a:ea typeface="Lato"/>
              <a:cs typeface="Lato"/>
              <a:sym typeface="Lato"/>
            </a:endParaRPr>
          </a:p>
        </p:txBody>
      </p:sp>
      <p:sp>
        <p:nvSpPr>
          <p:cNvPr id="109" name="Google Shape;109;p16"/>
          <p:cNvSpPr/>
          <p:nvPr/>
        </p:nvSpPr>
        <p:spPr>
          <a:xfrm>
            <a:off x="6243475" y="3925800"/>
            <a:ext cx="1828200" cy="650700"/>
          </a:xfrm>
          <a:prstGeom prst="rect">
            <a:avLst/>
          </a:prstGeom>
          <a:solidFill>
            <a:srgbClr val="FFFFFF"/>
          </a:solid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8761D"/>
                </a:solidFill>
                <a:latin typeface="Lato"/>
                <a:ea typeface="Lato"/>
                <a:cs typeface="Lato"/>
                <a:sym typeface="Lato"/>
              </a:rPr>
              <a:t>Heuristic Evaluation</a:t>
            </a:r>
            <a:endParaRPr>
              <a:solidFill>
                <a:srgbClr val="38761D"/>
              </a:solidFill>
              <a:latin typeface="Lato"/>
              <a:ea typeface="Lato"/>
              <a:cs typeface="Lato"/>
              <a:sym typeface="Lato"/>
            </a:endParaRPr>
          </a:p>
        </p:txBody>
      </p:sp>
      <p:cxnSp>
        <p:nvCxnSpPr>
          <p:cNvPr id="110" name="Google Shape;110;p16"/>
          <p:cNvCxnSpPr>
            <a:stCxn id="107" idx="0"/>
            <a:endCxn id="101" idx="2"/>
          </p:cNvCxnSpPr>
          <p:nvPr/>
        </p:nvCxnSpPr>
        <p:spPr>
          <a:xfrm rot="-5400000">
            <a:off x="3566863" y="2891700"/>
            <a:ext cx="681600" cy="1386600"/>
          </a:xfrm>
          <a:prstGeom prst="bentConnector3">
            <a:avLst>
              <a:gd name="adj1" fmla="val 50007"/>
            </a:avLst>
          </a:prstGeom>
          <a:noFill/>
          <a:ln w="19050" cap="flat" cmpd="sng">
            <a:solidFill>
              <a:srgbClr val="B7B7B7"/>
            </a:solidFill>
            <a:prstDash val="solid"/>
            <a:round/>
            <a:headEnd type="none" w="med" len="med"/>
            <a:tailEnd type="triangle" w="med" len="med"/>
          </a:ln>
        </p:spPr>
      </p:cxnSp>
      <p:cxnSp>
        <p:nvCxnSpPr>
          <p:cNvPr id="111" name="Google Shape;111;p16"/>
          <p:cNvCxnSpPr>
            <a:stCxn id="109" idx="0"/>
            <a:endCxn id="102" idx="2"/>
          </p:cNvCxnSpPr>
          <p:nvPr/>
        </p:nvCxnSpPr>
        <p:spPr>
          <a:xfrm rot="-5400000">
            <a:off x="6868375" y="3533700"/>
            <a:ext cx="681300" cy="102900"/>
          </a:xfrm>
          <a:prstGeom prst="bentConnector3">
            <a:avLst>
              <a:gd name="adj1" fmla="val 50005"/>
            </a:avLst>
          </a:prstGeom>
          <a:noFill/>
          <a:ln w="19050" cap="flat" cmpd="sng">
            <a:solidFill>
              <a:srgbClr val="B7B7B7"/>
            </a:solidFill>
            <a:prstDash val="solid"/>
            <a:round/>
            <a:headEnd type="none" w="med" len="med"/>
            <a:tailEnd type="triangle" w="med" len="med"/>
          </a:ln>
        </p:spPr>
      </p:cxnSp>
      <p:cxnSp>
        <p:nvCxnSpPr>
          <p:cNvPr id="112" name="Google Shape;112;p16"/>
          <p:cNvCxnSpPr>
            <a:stCxn id="108" idx="0"/>
            <a:endCxn id="102" idx="2"/>
          </p:cNvCxnSpPr>
          <p:nvPr/>
        </p:nvCxnSpPr>
        <p:spPr>
          <a:xfrm rot="-5400000">
            <a:off x="5882575" y="2547900"/>
            <a:ext cx="681300" cy="2074500"/>
          </a:xfrm>
          <a:prstGeom prst="bentConnector3">
            <a:avLst>
              <a:gd name="adj1" fmla="val 50005"/>
            </a:avLst>
          </a:prstGeom>
          <a:noFill/>
          <a:ln w="19050" cap="flat" cmpd="sng">
            <a:solidFill>
              <a:srgbClr val="B7B7B7"/>
            </a:solidFill>
            <a:prstDash val="solid"/>
            <a:round/>
            <a:headEnd type="none" w="med" len="med"/>
            <a:tailEnd type="triangle" w="med" len="med"/>
          </a:ln>
        </p:spPr>
      </p:cxnSp>
      <p:sp>
        <p:nvSpPr>
          <p:cNvPr id="113" name="Google Shape;113;p16"/>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USER RESEARCH &amp; DESIGN</a:t>
            </a:r>
            <a:endParaRPr sz="2400" b="1">
              <a:solidFill>
                <a:srgbClr val="4F9D73"/>
              </a:solidFill>
              <a:latin typeface="Alegreya"/>
              <a:ea typeface="Alegreya"/>
              <a:cs typeface="Alegreya"/>
              <a:sym typeface="Alegreya"/>
            </a:endParaRPr>
          </a:p>
        </p:txBody>
      </p:sp>
      <p:pic>
        <p:nvPicPr>
          <p:cNvPr id="114" name="Google Shape;114;p16"/>
          <p:cNvPicPr preferRelativeResize="0"/>
          <p:nvPr/>
        </p:nvPicPr>
        <p:blipFill>
          <a:blip r:embed="rId4">
            <a:alphaModFix/>
          </a:blip>
          <a:stretch>
            <a:fillRect/>
          </a:stretch>
        </p:blipFill>
        <p:spPr>
          <a:xfrm>
            <a:off x="120100" y="254800"/>
            <a:ext cx="586573" cy="46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body" idx="1"/>
          </p:nvPr>
        </p:nvSpPr>
        <p:spPr>
          <a:xfrm>
            <a:off x="311725" y="3098450"/>
            <a:ext cx="2636400" cy="92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latin typeface="Lato"/>
                <a:ea typeface="Lato"/>
                <a:cs typeface="Lato"/>
                <a:sym typeface="Lato"/>
              </a:rPr>
              <a:t>Street Sweeping schedule doesn’t match regular parking activities of citizens</a:t>
            </a:r>
            <a:endParaRPr sz="1400">
              <a:latin typeface="Lato"/>
              <a:ea typeface="Lato"/>
              <a:cs typeface="Lato"/>
              <a:sym typeface="Lato"/>
            </a:endParaRPr>
          </a:p>
        </p:txBody>
      </p:sp>
      <p:sp>
        <p:nvSpPr>
          <p:cNvPr id="120" name="Google Shape;120;p17"/>
          <p:cNvSpPr txBox="1">
            <a:spLocks noGrp="1"/>
          </p:cNvSpPr>
          <p:nvPr>
            <p:ph type="body" idx="1"/>
          </p:nvPr>
        </p:nvSpPr>
        <p:spPr>
          <a:xfrm>
            <a:off x="3233388" y="3098450"/>
            <a:ext cx="2636400" cy="92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latin typeface="Lato"/>
                <a:ea typeface="Lato"/>
                <a:cs typeface="Lato"/>
                <a:sym typeface="Lato"/>
              </a:rPr>
              <a:t>Street Sweeping Unit is still manually doing all the planning on paper -- less efficient</a:t>
            </a:r>
            <a:endParaRPr sz="1400">
              <a:latin typeface="Lato"/>
              <a:ea typeface="Lato"/>
              <a:cs typeface="Lato"/>
              <a:sym typeface="Lato"/>
            </a:endParaRPr>
          </a:p>
        </p:txBody>
      </p:sp>
      <p:sp>
        <p:nvSpPr>
          <p:cNvPr id="121" name="Google Shape;121;p17"/>
          <p:cNvSpPr txBox="1">
            <a:spLocks noGrp="1"/>
          </p:cNvSpPr>
          <p:nvPr>
            <p:ph type="body" idx="1"/>
          </p:nvPr>
        </p:nvSpPr>
        <p:spPr>
          <a:xfrm>
            <a:off x="6155075" y="3098450"/>
            <a:ext cx="2636400" cy="92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latin typeface="Lato"/>
                <a:ea typeface="Lato"/>
                <a:cs typeface="Lato"/>
                <a:sym typeface="Lato"/>
              </a:rPr>
              <a:t>Street sweeping parking violation is not an awareness issue -- residents do not know how to feedback</a:t>
            </a:r>
            <a:endParaRPr sz="1400">
              <a:latin typeface="Lato"/>
              <a:ea typeface="Lato"/>
              <a:cs typeface="Lato"/>
              <a:sym typeface="Lato"/>
            </a:endParaRPr>
          </a:p>
        </p:txBody>
      </p:sp>
      <p:pic>
        <p:nvPicPr>
          <p:cNvPr id="122" name="Google Shape;122;p17"/>
          <p:cNvPicPr preferRelativeResize="0"/>
          <p:nvPr/>
        </p:nvPicPr>
        <p:blipFill>
          <a:blip r:embed="rId3">
            <a:alphaModFix/>
          </a:blip>
          <a:stretch>
            <a:fillRect/>
          </a:stretch>
        </p:blipFill>
        <p:spPr>
          <a:xfrm>
            <a:off x="995650" y="1609850"/>
            <a:ext cx="1268550" cy="1300699"/>
          </a:xfrm>
          <a:prstGeom prst="rect">
            <a:avLst/>
          </a:prstGeom>
          <a:noFill/>
          <a:ln>
            <a:noFill/>
          </a:ln>
        </p:spPr>
      </p:pic>
      <p:pic>
        <p:nvPicPr>
          <p:cNvPr id="123" name="Google Shape;123;p17"/>
          <p:cNvPicPr preferRelativeResize="0"/>
          <p:nvPr/>
        </p:nvPicPr>
        <p:blipFill>
          <a:blip r:embed="rId4">
            <a:alphaModFix/>
          </a:blip>
          <a:stretch>
            <a:fillRect/>
          </a:stretch>
        </p:blipFill>
        <p:spPr>
          <a:xfrm>
            <a:off x="3881774" y="1609848"/>
            <a:ext cx="1380448" cy="1300699"/>
          </a:xfrm>
          <a:prstGeom prst="rect">
            <a:avLst/>
          </a:prstGeom>
          <a:noFill/>
          <a:ln>
            <a:noFill/>
          </a:ln>
        </p:spPr>
      </p:pic>
      <p:pic>
        <p:nvPicPr>
          <p:cNvPr id="124" name="Google Shape;124;p17"/>
          <p:cNvPicPr preferRelativeResize="0"/>
          <p:nvPr/>
        </p:nvPicPr>
        <p:blipFill>
          <a:blip r:embed="rId5">
            <a:alphaModFix/>
          </a:blip>
          <a:stretch>
            <a:fillRect/>
          </a:stretch>
        </p:blipFill>
        <p:spPr>
          <a:xfrm>
            <a:off x="6634325" y="1609850"/>
            <a:ext cx="1677876" cy="1300700"/>
          </a:xfrm>
          <a:prstGeom prst="rect">
            <a:avLst/>
          </a:prstGeom>
          <a:noFill/>
          <a:ln>
            <a:noFill/>
          </a:ln>
        </p:spPr>
      </p:pic>
      <p:sp>
        <p:nvSpPr>
          <p:cNvPr id="125" name="Google Shape;125;p17"/>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RESEARCH FINDINGS</a:t>
            </a:r>
            <a:endParaRPr sz="2400" b="1">
              <a:solidFill>
                <a:srgbClr val="4F9D73"/>
              </a:solidFill>
              <a:latin typeface="Alegreya"/>
              <a:ea typeface="Alegreya"/>
              <a:cs typeface="Alegreya"/>
              <a:sym typeface="Alegreya"/>
            </a:endParaRPr>
          </a:p>
        </p:txBody>
      </p:sp>
      <p:pic>
        <p:nvPicPr>
          <p:cNvPr id="126" name="Google Shape;126;p17"/>
          <p:cNvPicPr preferRelativeResize="0"/>
          <p:nvPr/>
        </p:nvPicPr>
        <p:blipFill>
          <a:blip r:embed="rId6">
            <a:alphaModFix/>
          </a:blip>
          <a:stretch>
            <a:fillRect/>
          </a:stretch>
        </p:blipFill>
        <p:spPr>
          <a:xfrm>
            <a:off x="120100" y="254800"/>
            <a:ext cx="586573" cy="46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a:blip r:embed="rId3">
            <a:alphaModFix/>
          </a:blip>
          <a:stretch>
            <a:fillRect/>
          </a:stretch>
        </p:blipFill>
        <p:spPr>
          <a:xfrm>
            <a:off x="1337900" y="1994925"/>
            <a:ext cx="3686475" cy="2132100"/>
          </a:xfrm>
          <a:prstGeom prst="rect">
            <a:avLst/>
          </a:prstGeom>
          <a:noFill/>
          <a:ln>
            <a:noFill/>
          </a:ln>
        </p:spPr>
      </p:pic>
      <p:sp>
        <p:nvSpPr>
          <p:cNvPr id="132" name="Google Shape;132;p18"/>
          <p:cNvSpPr txBox="1"/>
          <p:nvPr/>
        </p:nvSpPr>
        <p:spPr>
          <a:xfrm>
            <a:off x="2564525" y="1156050"/>
            <a:ext cx="25197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666666"/>
                </a:solidFill>
                <a:latin typeface="Lato"/>
                <a:ea typeface="Lato"/>
                <a:cs typeface="Lato"/>
                <a:sym typeface="Lato"/>
              </a:rPr>
              <a:t>Goal</a:t>
            </a:r>
            <a:endParaRPr sz="1600" b="1" u="sng">
              <a:solidFill>
                <a:srgbClr val="666666"/>
              </a:solidFill>
              <a:latin typeface="Lato"/>
              <a:ea typeface="Lato"/>
              <a:cs typeface="Lato"/>
              <a:sym typeface="Lato"/>
            </a:endParaRPr>
          </a:p>
          <a:p>
            <a:pPr marL="0" lvl="0" indent="0" algn="l" rtl="0">
              <a:spcBef>
                <a:spcPts val="0"/>
              </a:spcBef>
              <a:spcAft>
                <a:spcPts val="0"/>
              </a:spcAft>
              <a:buNone/>
            </a:pPr>
            <a:endParaRPr sz="300" b="1" u="sng">
              <a:solidFill>
                <a:srgbClr val="66666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a:solidFill>
                  <a:schemeClr val="dk2"/>
                </a:solidFill>
                <a:latin typeface="Lato"/>
                <a:ea typeface="Lato"/>
                <a:cs typeface="Lato"/>
                <a:sym typeface="Lato"/>
              </a:rPr>
              <a:t>Find inefficiencies in current sweeping schedule and offer alternatives</a:t>
            </a:r>
            <a:endParaRPr>
              <a:solidFill>
                <a:schemeClr val="dk2"/>
              </a:solidFill>
              <a:latin typeface="Lato"/>
              <a:ea typeface="Lato"/>
              <a:cs typeface="Lato"/>
              <a:sym typeface="Lato"/>
            </a:endParaRPr>
          </a:p>
          <a:p>
            <a:pPr marL="0" lvl="0" indent="0" algn="l" rtl="0">
              <a:spcBef>
                <a:spcPts val="1600"/>
              </a:spcBef>
              <a:spcAft>
                <a:spcPts val="0"/>
              </a:spcAft>
              <a:buNone/>
            </a:pPr>
            <a:endParaRPr>
              <a:latin typeface="Lato"/>
              <a:ea typeface="Lato"/>
              <a:cs typeface="Lato"/>
              <a:sym typeface="Lato"/>
            </a:endParaRPr>
          </a:p>
        </p:txBody>
      </p:sp>
      <p:cxnSp>
        <p:nvCxnSpPr>
          <p:cNvPr id="133" name="Google Shape;133;p18"/>
          <p:cNvCxnSpPr/>
          <p:nvPr/>
        </p:nvCxnSpPr>
        <p:spPr>
          <a:xfrm>
            <a:off x="2529675" y="1334475"/>
            <a:ext cx="0" cy="835500"/>
          </a:xfrm>
          <a:prstGeom prst="straightConnector1">
            <a:avLst/>
          </a:prstGeom>
          <a:noFill/>
          <a:ln w="19050" cap="flat" cmpd="sng">
            <a:solidFill>
              <a:srgbClr val="666666"/>
            </a:solidFill>
            <a:prstDash val="solid"/>
            <a:round/>
            <a:headEnd type="none" w="med" len="med"/>
            <a:tailEnd type="none" w="med" len="med"/>
          </a:ln>
        </p:spPr>
      </p:cxnSp>
      <p:cxnSp>
        <p:nvCxnSpPr>
          <p:cNvPr id="134" name="Google Shape;134;p18"/>
          <p:cNvCxnSpPr/>
          <p:nvPr/>
        </p:nvCxnSpPr>
        <p:spPr>
          <a:xfrm rot="10800000" flipH="1">
            <a:off x="1937875" y="1601150"/>
            <a:ext cx="545700" cy="278700"/>
          </a:xfrm>
          <a:prstGeom prst="bentConnector3">
            <a:avLst>
              <a:gd name="adj1" fmla="val 0"/>
            </a:avLst>
          </a:prstGeom>
          <a:noFill/>
          <a:ln w="9525" cap="flat" cmpd="sng">
            <a:solidFill>
              <a:schemeClr val="dk2"/>
            </a:solidFill>
            <a:prstDash val="dash"/>
            <a:round/>
            <a:headEnd type="none" w="med" len="med"/>
            <a:tailEnd type="none" w="med" len="med"/>
          </a:ln>
        </p:spPr>
      </p:cxnSp>
      <p:cxnSp>
        <p:nvCxnSpPr>
          <p:cNvPr id="135" name="Google Shape;135;p18"/>
          <p:cNvCxnSpPr/>
          <p:nvPr/>
        </p:nvCxnSpPr>
        <p:spPr>
          <a:xfrm rot="10800000" flipH="1">
            <a:off x="1395650" y="3575525"/>
            <a:ext cx="542100" cy="203700"/>
          </a:xfrm>
          <a:prstGeom prst="bentConnector3">
            <a:avLst>
              <a:gd name="adj1" fmla="val 1443"/>
            </a:avLst>
          </a:prstGeom>
          <a:noFill/>
          <a:ln w="9525" cap="flat" cmpd="sng">
            <a:solidFill>
              <a:schemeClr val="dk2"/>
            </a:solidFill>
            <a:prstDash val="dash"/>
            <a:round/>
            <a:headEnd type="none" w="med" len="med"/>
            <a:tailEnd type="none" w="med" len="med"/>
          </a:ln>
        </p:spPr>
      </p:cxnSp>
      <p:sp>
        <p:nvSpPr>
          <p:cNvPr id="136" name="Google Shape;136;p18"/>
          <p:cNvSpPr txBox="1"/>
          <p:nvPr/>
        </p:nvSpPr>
        <p:spPr>
          <a:xfrm>
            <a:off x="311700" y="3777900"/>
            <a:ext cx="28446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666666"/>
                </a:solidFill>
                <a:latin typeface="Lato"/>
                <a:ea typeface="Lato"/>
                <a:cs typeface="Lato"/>
                <a:sym typeface="Lato"/>
              </a:rPr>
              <a:t>Data</a:t>
            </a:r>
            <a:endParaRPr sz="1600" b="1" u="sng">
              <a:solidFill>
                <a:srgbClr val="666666"/>
              </a:solidFill>
              <a:latin typeface="Lato"/>
              <a:ea typeface="Lato"/>
              <a:cs typeface="Lato"/>
              <a:sym typeface="Lato"/>
            </a:endParaRPr>
          </a:p>
          <a:p>
            <a:pPr marL="0" lvl="0" indent="0" algn="l" rtl="0">
              <a:spcBef>
                <a:spcPts val="0"/>
              </a:spcBef>
              <a:spcAft>
                <a:spcPts val="0"/>
              </a:spcAft>
              <a:buNone/>
            </a:pPr>
            <a:endParaRPr sz="300" b="1" u="sng">
              <a:solidFill>
                <a:srgbClr val="666666"/>
              </a:solidFill>
              <a:latin typeface="Lato"/>
              <a:ea typeface="Lato"/>
              <a:cs typeface="Lato"/>
              <a:sym typeface="Lato"/>
            </a:endParaRPr>
          </a:p>
          <a:p>
            <a:pPr marL="228600" lvl="0" indent="-146050" algn="l"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Street Sweeping Route Schedules (address)</a:t>
            </a:r>
            <a:endParaRPr>
              <a:solidFill>
                <a:schemeClr val="dk2"/>
              </a:solidFill>
              <a:latin typeface="Lato"/>
              <a:ea typeface="Lato"/>
              <a:cs typeface="Lato"/>
              <a:sym typeface="Lato"/>
            </a:endParaRPr>
          </a:p>
          <a:p>
            <a:pPr marL="228600" lvl="0" indent="-146050" algn="l"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Historical Ticket Data (address, time)</a:t>
            </a:r>
            <a:endParaRPr>
              <a:solidFill>
                <a:schemeClr val="dk2"/>
              </a:solidFill>
              <a:latin typeface="Lato"/>
              <a:ea typeface="Lato"/>
              <a:cs typeface="Lato"/>
              <a:sym typeface="Lato"/>
            </a:endParaRPr>
          </a:p>
          <a:p>
            <a:pPr marL="0" lvl="0" indent="0" algn="l" rtl="0">
              <a:spcBef>
                <a:spcPts val="1600"/>
              </a:spcBef>
              <a:spcAft>
                <a:spcPts val="0"/>
              </a:spcAft>
              <a:buNone/>
            </a:pPr>
            <a:endParaRPr>
              <a:latin typeface="Lato"/>
              <a:ea typeface="Lato"/>
              <a:cs typeface="Lato"/>
              <a:sym typeface="Lato"/>
            </a:endParaRPr>
          </a:p>
        </p:txBody>
      </p:sp>
      <p:cxnSp>
        <p:nvCxnSpPr>
          <p:cNvPr id="137" name="Google Shape;137;p18"/>
          <p:cNvCxnSpPr/>
          <p:nvPr/>
        </p:nvCxnSpPr>
        <p:spPr>
          <a:xfrm>
            <a:off x="377275" y="3834375"/>
            <a:ext cx="1484400" cy="13200"/>
          </a:xfrm>
          <a:prstGeom prst="straightConnector1">
            <a:avLst/>
          </a:prstGeom>
          <a:noFill/>
          <a:ln w="19050" cap="flat" cmpd="sng">
            <a:solidFill>
              <a:srgbClr val="666666"/>
            </a:solidFill>
            <a:prstDash val="solid"/>
            <a:round/>
            <a:headEnd type="none" w="med" len="med"/>
            <a:tailEnd type="none" w="med" len="med"/>
          </a:ln>
        </p:spPr>
      </p:cxnSp>
      <p:sp>
        <p:nvSpPr>
          <p:cNvPr id="138" name="Google Shape;138;p18"/>
          <p:cNvSpPr txBox="1"/>
          <p:nvPr/>
        </p:nvSpPr>
        <p:spPr>
          <a:xfrm>
            <a:off x="4954875" y="3623350"/>
            <a:ext cx="28446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666666"/>
                </a:solidFill>
                <a:latin typeface="Lato"/>
                <a:ea typeface="Lato"/>
                <a:cs typeface="Lato"/>
                <a:sym typeface="Lato"/>
              </a:rPr>
              <a:t>Method</a:t>
            </a:r>
            <a:endParaRPr sz="1600" b="1" u="sng">
              <a:solidFill>
                <a:srgbClr val="666666"/>
              </a:solidFill>
              <a:latin typeface="Lato"/>
              <a:ea typeface="Lato"/>
              <a:cs typeface="Lato"/>
              <a:sym typeface="Lato"/>
            </a:endParaRPr>
          </a:p>
          <a:p>
            <a:pPr marL="0" lvl="0" indent="0" algn="l" rtl="0">
              <a:spcBef>
                <a:spcPts val="0"/>
              </a:spcBef>
              <a:spcAft>
                <a:spcPts val="0"/>
              </a:spcAft>
              <a:buNone/>
            </a:pPr>
            <a:endParaRPr sz="300" b="1" u="sng">
              <a:solidFill>
                <a:srgbClr val="666666"/>
              </a:solidFill>
              <a:latin typeface="Lato"/>
              <a:ea typeface="Lato"/>
              <a:cs typeface="Lato"/>
              <a:sym typeface="Lato"/>
            </a:endParaRPr>
          </a:p>
          <a:p>
            <a:pPr marL="228600" lvl="0" indent="-146050" algn="l"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Number of tickets / Monthly street sweeping frequency</a:t>
            </a:r>
            <a:endParaRPr>
              <a:solidFill>
                <a:schemeClr val="dk2"/>
              </a:solidFill>
              <a:latin typeface="Lato"/>
              <a:ea typeface="Lato"/>
              <a:cs typeface="Lato"/>
              <a:sym typeface="Lato"/>
            </a:endParaRPr>
          </a:p>
          <a:p>
            <a:pPr marL="228600" lvl="0" indent="-146050" algn="l" rtl="0">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Case by case analysis for top 50 streets (&gt;4 tickets/sweep)</a:t>
            </a:r>
            <a:endParaRPr>
              <a:solidFill>
                <a:schemeClr val="dk2"/>
              </a:solidFill>
              <a:latin typeface="Lato"/>
              <a:ea typeface="Lato"/>
              <a:cs typeface="Lato"/>
              <a:sym typeface="Lato"/>
            </a:endParaRPr>
          </a:p>
          <a:p>
            <a:pPr marL="0" lvl="0" indent="0" algn="l" rtl="0">
              <a:spcBef>
                <a:spcPts val="1600"/>
              </a:spcBef>
              <a:spcAft>
                <a:spcPts val="0"/>
              </a:spcAft>
              <a:buNone/>
            </a:pPr>
            <a:endParaRPr>
              <a:latin typeface="Lato"/>
              <a:ea typeface="Lato"/>
              <a:cs typeface="Lato"/>
              <a:sym typeface="Lato"/>
            </a:endParaRPr>
          </a:p>
        </p:txBody>
      </p:sp>
      <p:cxnSp>
        <p:nvCxnSpPr>
          <p:cNvPr id="139" name="Google Shape;139;p18"/>
          <p:cNvCxnSpPr/>
          <p:nvPr/>
        </p:nvCxnSpPr>
        <p:spPr>
          <a:xfrm>
            <a:off x="4898450" y="3777900"/>
            <a:ext cx="10200" cy="1176900"/>
          </a:xfrm>
          <a:prstGeom prst="straightConnector1">
            <a:avLst/>
          </a:prstGeom>
          <a:noFill/>
          <a:ln w="19050" cap="flat" cmpd="sng">
            <a:solidFill>
              <a:srgbClr val="666666"/>
            </a:solidFill>
            <a:prstDash val="solid"/>
            <a:round/>
            <a:headEnd type="none" w="med" len="med"/>
            <a:tailEnd type="none" w="med" len="med"/>
          </a:ln>
        </p:spPr>
      </p:cxnSp>
      <p:cxnSp>
        <p:nvCxnSpPr>
          <p:cNvPr id="140" name="Google Shape;140;p18"/>
          <p:cNvCxnSpPr/>
          <p:nvPr/>
        </p:nvCxnSpPr>
        <p:spPr>
          <a:xfrm rot="5400000" flipH="1">
            <a:off x="4241225" y="4009125"/>
            <a:ext cx="591900" cy="441000"/>
          </a:xfrm>
          <a:prstGeom prst="bentConnector3">
            <a:avLst>
              <a:gd name="adj1" fmla="val 1960"/>
            </a:avLst>
          </a:prstGeom>
          <a:noFill/>
          <a:ln w="9525" cap="flat" cmpd="sng">
            <a:solidFill>
              <a:schemeClr val="dk2"/>
            </a:solidFill>
            <a:prstDash val="dash"/>
            <a:round/>
            <a:headEnd type="none" w="med" len="med"/>
            <a:tailEnd type="none" w="med" len="med"/>
          </a:ln>
        </p:spPr>
      </p:cxnSp>
      <p:pic>
        <p:nvPicPr>
          <p:cNvPr id="141" name="Google Shape;141;p18"/>
          <p:cNvPicPr preferRelativeResize="0"/>
          <p:nvPr/>
        </p:nvPicPr>
        <p:blipFill>
          <a:blip r:embed="rId4">
            <a:alphaModFix/>
          </a:blip>
          <a:stretch>
            <a:fillRect/>
          </a:stretch>
        </p:blipFill>
        <p:spPr>
          <a:xfrm>
            <a:off x="5258599" y="75788"/>
            <a:ext cx="3809199" cy="3728625"/>
          </a:xfrm>
          <a:prstGeom prst="rect">
            <a:avLst/>
          </a:prstGeom>
          <a:noFill/>
          <a:ln>
            <a:noFill/>
          </a:ln>
        </p:spPr>
      </p:pic>
      <p:sp>
        <p:nvSpPr>
          <p:cNvPr id="142" name="Google Shape;142;p18"/>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ROUTE OPTIMIZATION</a:t>
            </a:r>
            <a:endParaRPr sz="2400" b="1">
              <a:solidFill>
                <a:srgbClr val="4F9D73"/>
              </a:solidFill>
              <a:latin typeface="Alegreya"/>
              <a:ea typeface="Alegreya"/>
              <a:cs typeface="Alegreya"/>
              <a:sym typeface="Alegreya"/>
            </a:endParaRPr>
          </a:p>
        </p:txBody>
      </p:sp>
      <p:pic>
        <p:nvPicPr>
          <p:cNvPr id="143" name="Google Shape;143;p18"/>
          <p:cNvPicPr preferRelativeResize="0"/>
          <p:nvPr/>
        </p:nvPicPr>
        <p:blipFill>
          <a:blip r:embed="rId5">
            <a:alphaModFix/>
          </a:blip>
          <a:stretch>
            <a:fillRect/>
          </a:stretch>
        </p:blipFill>
        <p:spPr>
          <a:xfrm>
            <a:off x="120100" y="254800"/>
            <a:ext cx="586573" cy="46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ISSUES AND OPTIMIZATIONS</a:t>
            </a:r>
            <a:endParaRPr sz="2400" b="1">
              <a:solidFill>
                <a:srgbClr val="4F9D73"/>
              </a:solidFill>
              <a:latin typeface="Alegreya"/>
              <a:ea typeface="Alegreya"/>
              <a:cs typeface="Alegreya"/>
              <a:sym typeface="Alegreya"/>
            </a:endParaRPr>
          </a:p>
        </p:txBody>
      </p:sp>
      <p:pic>
        <p:nvPicPr>
          <p:cNvPr id="149" name="Google Shape;149;p19"/>
          <p:cNvPicPr preferRelativeResize="0"/>
          <p:nvPr/>
        </p:nvPicPr>
        <p:blipFill>
          <a:blip r:embed="rId3">
            <a:alphaModFix/>
          </a:blip>
          <a:stretch>
            <a:fillRect/>
          </a:stretch>
        </p:blipFill>
        <p:spPr>
          <a:xfrm>
            <a:off x="120100" y="254800"/>
            <a:ext cx="586573" cy="462000"/>
          </a:xfrm>
          <a:prstGeom prst="rect">
            <a:avLst/>
          </a:prstGeom>
          <a:noFill/>
          <a:ln>
            <a:noFill/>
          </a:ln>
        </p:spPr>
      </p:pic>
      <p:grpSp>
        <p:nvGrpSpPr>
          <p:cNvPr id="150" name="Google Shape;150;p19"/>
          <p:cNvGrpSpPr/>
          <p:nvPr/>
        </p:nvGrpSpPr>
        <p:grpSpPr>
          <a:xfrm>
            <a:off x="1511875" y="803925"/>
            <a:ext cx="1763700" cy="1511200"/>
            <a:chOff x="1516225" y="798525"/>
            <a:chExt cx="1763700" cy="1511200"/>
          </a:xfrm>
        </p:grpSpPr>
        <p:grpSp>
          <p:nvGrpSpPr>
            <p:cNvPr id="151" name="Google Shape;151;p19"/>
            <p:cNvGrpSpPr/>
            <p:nvPr/>
          </p:nvGrpSpPr>
          <p:grpSpPr>
            <a:xfrm>
              <a:off x="1849375" y="798525"/>
              <a:ext cx="1097400" cy="1097400"/>
              <a:chOff x="1721725" y="985750"/>
              <a:chExt cx="1097400" cy="1097400"/>
            </a:xfrm>
          </p:grpSpPr>
          <p:sp>
            <p:nvSpPr>
              <p:cNvPr id="152" name="Google Shape;152;p19"/>
              <p:cNvSpPr/>
              <p:nvPr/>
            </p:nvSpPr>
            <p:spPr>
              <a:xfrm>
                <a:off x="1721725" y="985750"/>
                <a:ext cx="1097400" cy="1097400"/>
              </a:xfrm>
              <a:prstGeom prst="ellipse">
                <a:avLst/>
              </a:prstGeom>
              <a:solidFill>
                <a:srgbClr val="4F9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1813225" y="1077250"/>
                <a:ext cx="914400" cy="914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4" name="Google Shape;154;p19"/>
            <p:cNvPicPr preferRelativeResize="0"/>
            <p:nvPr/>
          </p:nvPicPr>
          <p:blipFill>
            <a:blip r:embed="rId4">
              <a:alphaModFix/>
            </a:blip>
            <a:stretch>
              <a:fillRect/>
            </a:stretch>
          </p:blipFill>
          <p:spPr>
            <a:xfrm>
              <a:off x="2100900" y="1050050"/>
              <a:ext cx="594360" cy="594360"/>
            </a:xfrm>
            <a:prstGeom prst="rect">
              <a:avLst/>
            </a:prstGeom>
            <a:noFill/>
            <a:ln>
              <a:noFill/>
            </a:ln>
          </p:spPr>
        </p:pic>
        <p:sp>
          <p:nvSpPr>
            <p:cNvPr id="155" name="Google Shape;155;p19"/>
            <p:cNvSpPr txBox="1"/>
            <p:nvPr/>
          </p:nvSpPr>
          <p:spPr>
            <a:xfrm>
              <a:off x="1516225" y="1847725"/>
              <a:ext cx="1763700" cy="4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F9D73"/>
                  </a:solidFill>
                  <a:latin typeface="Lato"/>
                  <a:ea typeface="Lato"/>
                  <a:cs typeface="Lato"/>
                  <a:sym typeface="Lato"/>
                </a:rPr>
                <a:t>Issues</a:t>
              </a:r>
              <a:endParaRPr sz="2400" b="1">
                <a:solidFill>
                  <a:srgbClr val="4F9D73"/>
                </a:solidFill>
                <a:latin typeface="Lato"/>
                <a:ea typeface="Lato"/>
                <a:cs typeface="Lato"/>
                <a:sym typeface="Lato"/>
              </a:endParaRPr>
            </a:p>
          </p:txBody>
        </p:sp>
      </p:grpSp>
      <p:sp>
        <p:nvSpPr>
          <p:cNvPr id="156" name="Google Shape;156;p19"/>
          <p:cNvSpPr txBox="1">
            <a:spLocks noGrp="1"/>
          </p:cNvSpPr>
          <p:nvPr>
            <p:ph type="body" idx="1"/>
          </p:nvPr>
        </p:nvSpPr>
        <p:spPr>
          <a:xfrm>
            <a:off x="372775" y="2392325"/>
            <a:ext cx="4041900" cy="462000"/>
          </a:xfrm>
          <a:prstGeom prst="rect">
            <a:avLst/>
          </a:prstGeom>
          <a:ln w="19050" cap="flat" cmpd="sng">
            <a:solidFill>
              <a:srgbClr val="4F9D7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Areas with too frequent sweeping</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57" name="Google Shape;157;p19"/>
          <p:cNvSpPr txBox="1">
            <a:spLocks noGrp="1"/>
          </p:cNvSpPr>
          <p:nvPr>
            <p:ph type="body" idx="1"/>
          </p:nvPr>
        </p:nvSpPr>
        <p:spPr>
          <a:xfrm>
            <a:off x="372775" y="3043700"/>
            <a:ext cx="4041900" cy="462000"/>
          </a:xfrm>
          <a:prstGeom prst="rect">
            <a:avLst/>
          </a:prstGeom>
          <a:ln w="19050" cap="flat" cmpd="sng">
            <a:solidFill>
              <a:srgbClr val="4F9D7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Improper sweeping hours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58" name="Google Shape;158;p19"/>
          <p:cNvSpPr txBox="1">
            <a:spLocks noGrp="1"/>
          </p:cNvSpPr>
          <p:nvPr>
            <p:ph type="body" idx="1"/>
          </p:nvPr>
        </p:nvSpPr>
        <p:spPr>
          <a:xfrm>
            <a:off x="372775" y="3695075"/>
            <a:ext cx="4041900" cy="462000"/>
          </a:xfrm>
          <a:prstGeom prst="rect">
            <a:avLst/>
          </a:prstGeom>
          <a:ln w="19050" cap="flat" cmpd="sng">
            <a:solidFill>
              <a:srgbClr val="4F9D7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Inconsistent schedules along the same street</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59" name="Google Shape;159;p19"/>
          <p:cNvSpPr txBox="1">
            <a:spLocks noGrp="1"/>
          </p:cNvSpPr>
          <p:nvPr>
            <p:ph type="body" idx="1"/>
          </p:nvPr>
        </p:nvSpPr>
        <p:spPr>
          <a:xfrm>
            <a:off x="372775" y="4346450"/>
            <a:ext cx="4041900" cy="462000"/>
          </a:xfrm>
          <a:prstGeom prst="rect">
            <a:avLst/>
          </a:prstGeom>
          <a:ln w="19050" cap="flat" cmpd="sng">
            <a:solidFill>
              <a:srgbClr val="4F9D7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Specific hot spots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60" name="Google Shape;160;p19"/>
          <p:cNvSpPr txBox="1">
            <a:spLocks noGrp="1"/>
          </p:cNvSpPr>
          <p:nvPr>
            <p:ph type="body" idx="1"/>
          </p:nvPr>
        </p:nvSpPr>
        <p:spPr>
          <a:xfrm>
            <a:off x="4811864" y="2392325"/>
            <a:ext cx="4046100" cy="462000"/>
          </a:xfrm>
          <a:prstGeom prst="rect">
            <a:avLst/>
          </a:prstGeom>
          <a:ln w="19050" cap="flat" cmpd="sng">
            <a:solidFill>
              <a:srgbClr val="C2D6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Reduce sweeping frequency for </a:t>
            </a:r>
            <a:r>
              <a:rPr lang="en" b="1">
                <a:solidFill>
                  <a:srgbClr val="C2D600"/>
                </a:solidFill>
                <a:latin typeface="Lato"/>
                <a:ea typeface="Lato"/>
                <a:cs typeface="Lato"/>
                <a:sym typeface="Lato"/>
              </a:rPr>
              <a:t>6</a:t>
            </a:r>
            <a:r>
              <a:rPr lang="en" sz="1500" b="1">
                <a:latin typeface="Lato"/>
                <a:ea typeface="Lato"/>
                <a:cs typeface="Lato"/>
                <a:sym typeface="Lato"/>
              </a:rPr>
              <a:t> streets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61" name="Google Shape;161;p19"/>
          <p:cNvSpPr txBox="1">
            <a:spLocks noGrp="1"/>
          </p:cNvSpPr>
          <p:nvPr>
            <p:ph type="body" idx="1"/>
          </p:nvPr>
        </p:nvSpPr>
        <p:spPr>
          <a:xfrm>
            <a:off x="4811864" y="3043700"/>
            <a:ext cx="4046100" cy="462000"/>
          </a:xfrm>
          <a:prstGeom prst="rect">
            <a:avLst/>
          </a:prstGeom>
          <a:ln w="19050" cap="flat" cmpd="sng">
            <a:solidFill>
              <a:srgbClr val="C2D6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Adjust hours for </a:t>
            </a:r>
            <a:r>
              <a:rPr lang="en" b="1">
                <a:solidFill>
                  <a:srgbClr val="C2D600"/>
                </a:solidFill>
                <a:latin typeface="Lato"/>
                <a:ea typeface="Lato"/>
                <a:cs typeface="Lato"/>
                <a:sym typeface="Lato"/>
              </a:rPr>
              <a:t>14</a:t>
            </a:r>
            <a:r>
              <a:rPr lang="en" sz="1500" b="1">
                <a:latin typeface="Lato"/>
                <a:ea typeface="Lato"/>
                <a:cs typeface="Lato"/>
                <a:sym typeface="Lato"/>
              </a:rPr>
              <a:t> streets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62" name="Google Shape;162;p19"/>
          <p:cNvSpPr txBox="1">
            <a:spLocks noGrp="1"/>
          </p:cNvSpPr>
          <p:nvPr>
            <p:ph type="body" idx="1"/>
          </p:nvPr>
        </p:nvSpPr>
        <p:spPr>
          <a:xfrm>
            <a:off x="4811864" y="3695075"/>
            <a:ext cx="4046100" cy="462000"/>
          </a:xfrm>
          <a:prstGeom prst="rect">
            <a:avLst/>
          </a:prstGeom>
          <a:ln w="19050" cap="flat" cmpd="sng">
            <a:solidFill>
              <a:srgbClr val="C2D6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Adjust boundaries of schedule for </a:t>
            </a:r>
            <a:r>
              <a:rPr lang="en" b="1">
                <a:solidFill>
                  <a:srgbClr val="C2D600"/>
                </a:solidFill>
                <a:latin typeface="Lato"/>
                <a:ea typeface="Lato"/>
                <a:cs typeface="Lato"/>
                <a:sym typeface="Lato"/>
              </a:rPr>
              <a:t>4</a:t>
            </a:r>
            <a:r>
              <a:rPr lang="en" sz="1500" b="1">
                <a:latin typeface="Lato"/>
                <a:ea typeface="Lato"/>
                <a:cs typeface="Lato"/>
                <a:sym typeface="Lato"/>
              </a:rPr>
              <a:t> streets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sp>
        <p:nvSpPr>
          <p:cNvPr id="163" name="Google Shape;163;p19"/>
          <p:cNvSpPr txBox="1">
            <a:spLocks noGrp="1"/>
          </p:cNvSpPr>
          <p:nvPr>
            <p:ph type="body" idx="1"/>
          </p:nvPr>
        </p:nvSpPr>
        <p:spPr>
          <a:xfrm>
            <a:off x="4811864" y="4346450"/>
            <a:ext cx="4046100" cy="462000"/>
          </a:xfrm>
          <a:prstGeom prst="rect">
            <a:avLst/>
          </a:prstGeom>
          <a:ln w="19050" cap="flat" cmpd="sng">
            <a:solidFill>
              <a:srgbClr val="C2D6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Lato"/>
                <a:ea typeface="Lato"/>
                <a:cs typeface="Lato"/>
                <a:sym typeface="Lato"/>
              </a:rPr>
              <a:t>Bespoke recommendations for </a:t>
            </a:r>
            <a:r>
              <a:rPr lang="en" b="1">
                <a:solidFill>
                  <a:srgbClr val="C2D600"/>
                </a:solidFill>
                <a:latin typeface="Lato"/>
                <a:ea typeface="Lato"/>
                <a:cs typeface="Lato"/>
                <a:sym typeface="Lato"/>
              </a:rPr>
              <a:t>18</a:t>
            </a:r>
            <a:r>
              <a:rPr lang="en" sz="1500" b="1">
                <a:latin typeface="Lato"/>
                <a:ea typeface="Lato"/>
                <a:cs typeface="Lato"/>
                <a:sym typeface="Lato"/>
              </a:rPr>
              <a:t> streets</a:t>
            </a:r>
            <a:endParaRPr sz="1500" b="1">
              <a:latin typeface="Lato"/>
              <a:ea typeface="Lato"/>
              <a:cs typeface="Lato"/>
              <a:sym typeface="Lato"/>
            </a:endParaRPr>
          </a:p>
          <a:p>
            <a:pPr marL="457200" lvl="0" indent="0" algn="ctr" rtl="0">
              <a:spcBef>
                <a:spcPts val="1600"/>
              </a:spcBef>
              <a:spcAft>
                <a:spcPts val="1600"/>
              </a:spcAft>
              <a:buNone/>
            </a:pPr>
            <a:endParaRPr sz="1500" b="1">
              <a:latin typeface="Lato"/>
              <a:ea typeface="Lato"/>
              <a:cs typeface="Lato"/>
              <a:sym typeface="Lato"/>
            </a:endParaRPr>
          </a:p>
        </p:txBody>
      </p:sp>
      <p:grpSp>
        <p:nvGrpSpPr>
          <p:cNvPr id="164" name="Google Shape;164;p19"/>
          <p:cNvGrpSpPr/>
          <p:nvPr/>
        </p:nvGrpSpPr>
        <p:grpSpPr>
          <a:xfrm>
            <a:off x="5633875" y="809325"/>
            <a:ext cx="2402100" cy="1500400"/>
            <a:chOff x="5633875" y="809325"/>
            <a:chExt cx="2402100" cy="1500400"/>
          </a:xfrm>
        </p:grpSpPr>
        <p:grpSp>
          <p:nvGrpSpPr>
            <p:cNvPr id="165" name="Google Shape;165;p19"/>
            <p:cNvGrpSpPr/>
            <p:nvPr/>
          </p:nvGrpSpPr>
          <p:grpSpPr>
            <a:xfrm>
              <a:off x="5633875" y="809325"/>
              <a:ext cx="2402100" cy="1500400"/>
              <a:chOff x="5369200" y="798525"/>
              <a:chExt cx="2402100" cy="1500400"/>
            </a:xfrm>
          </p:grpSpPr>
          <p:grpSp>
            <p:nvGrpSpPr>
              <p:cNvPr id="166" name="Google Shape;166;p19"/>
              <p:cNvGrpSpPr/>
              <p:nvPr/>
            </p:nvGrpSpPr>
            <p:grpSpPr>
              <a:xfrm>
                <a:off x="5978500" y="798525"/>
                <a:ext cx="1097400" cy="1097400"/>
                <a:chOff x="1721725" y="985750"/>
                <a:chExt cx="1097400" cy="1097400"/>
              </a:xfrm>
            </p:grpSpPr>
            <p:sp>
              <p:nvSpPr>
                <p:cNvPr id="167" name="Google Shape;167;p19"/>
                <p:cNvSpPr/>
                <p:nvPr/>
              </p:nvSpPr>
              <p:spPr>
                <a:xfrm>
                  <a:off x="1721725" y="985750"/>
                  <a:ext cx="1097400" cy="1097400"/>
                </a:xfrm>
                <a:prstGeom prst="ellipse">
                  <a:avLst/>
                </a:prstGeom>
                <a:solidFill>
                  <a:srgbClr val="C2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1813225" y="1077250"/>
                  <a:ext cx="914400" cy="914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9"/>
              <p:cNvSpPr txBox="1"/>
              <p:nvPr/>
            </p:nvSpPr>
            <p:spPr>
              <a:xfrm>
                <a:off x="5369200" y="1836925"/>
                <a:ext cx="2402100" cy="4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C2D600"/>
                    </a:solidFill>
                    <a:latin typeface="Lato"/>
                    <a:ea typeface="Lato"/>
                    <a:cs typeface="Lato"/>
                    <a:sym typeface="Lato"/>
                  </a:rPr>
                  <a:t>Optimizations</a:t>
                </a:r>
                <a:endParaRPr sz="2400" b="1">
                  <a:solidFill>
                    <a:srgbClr val="C2D600"/>
                  </a:solidFill>
                  <a:latin typeface="Lato"/>
                  <a:ea typeface="Lato"/>
                  <a:cs typeface="Lato"/>
                  <a:sym typeface="Lato"/>
                </a:endParaRPr>
              </a:p>
            </p:txBody>
          </p:sp>
        </p:grpSp>
        <p:pic>
          <p:nvPicPr>
            <p:cNvPr id="170" name="Google Shape;170;p19"/>
            <p:cNvPicPr preferRelativeResize="0"/>
            <p:nvPr/>
          </p:nvPicPr>
          <p:blipFill>
            <a:blip r:embed="rId5">
              <a:alphaModFix/>
            </a:blip>
            <a:stretch>
              <a:fillRect/>
            </a:stretch>
          </p:blipFill>
          <p:spPr>
            <a:xfrm>
              <a:off x="6537038" y="1006775"/>
              <a:ext cx="502920" cy="727300"/>
            </a:xfrm>
            <a:prstGeom prst="rect">
              <a:avLst/>
            </a:prstGeom>
            <a:noFill/>
            <a:ln>
              <a:noFill/>
            </a:ln>
          </p:spPr>
        </p:pic>
      </p:grpSp>
      <p:pic>
        <p:nvPicPr>
          <p:cNvPr id="171" name="Google Shape;171;p19"/>
          <p:cNvPicPr preferRelativeResize="0"/>
          <p:nvPr/>
        </p:nvPicPr>
        <p:blipFill>
          <a:blip r:embed="rId6">
            <a:alphaModFix/>
          </a:blip>
          <a:stretch>
            <a:fillRect/>
          </a:stretch>
        </p:blipFill>
        <p:spPr>
          <a:xfrm>
            <a:off x="4416525" y="2495550"/>
            <a:ext cx="402500" cy="206375"/>
          </a:xfrm>
          <a:prstGeom prst="rect">
            <a:avLst/>
          </a:prstGeom>
          <a:noFill/>
          <a:ln>
            <a:noFill/>
          </a:ln>
        </p:spPr>
      </p:pic>
      <p:pic>
        <p:nvPicPr>
          <p:cNvPr id="172" name="Google Shape;172;p19"/>
          <p:cNvPicPr preferRelativeResize="0"/>
          <p:nvPr/>
        </p:nvPicPr>
        <p:blipFill>
          <a:blip r:embed="rId6">
            <a:alphaModFix/>
          </a:blip>
          <a:stretch>
            <a:fillRect/>
          </a:stretch>
        </p:blipFill>
        <p:spPr>
          <a:xfrm>
            <a:off x="4416525" y="3171512"/>
            <a:ext cx="402500" cy="206375"/>
          </a:xfrm>
          <a:prstGeom prst="rect">
            <a:avLst/>
          </a:prstGeom>
          <a:noFill/>
          <a:ln>
            <a:noFill/>
          </a:ln>
        </p:spPr>
      </p:pic>
      <p:pic>
        <p:nvPicPr>
          <p:cNvPr id="173" name="Google Shape;173;p19"/>
          <p:cNvPicPr preferRelativeResize="0"/>
          <p:nvPr/>
        </p:nvPicPr>
        <p:blipFill>
          <a:blip r:embed="rId6">
            <a:alphaModFix/>
          </a:blip>
          <a:stretch>
            <a:fillRect/>
          </a:stretch>
        </p:blipFill>
        <p:spPr>
          <a:xfrm>
            <a:off x="4416525" y="3822887"/>
            <a:ext cx="402500" cy="206375"/>
          </a:xfrm>
          <a:prstGeom prst="rect">
            <a:avLst/>
          </a:prstGeom>
          <a:noFill/>
          <a:ln>
            <a:noFill/>
          </a:ln>
        </p:spPr>
      </p:pic>
      <p:pic>
        <p:nvPicPr>
          <p:cNvPr id="174" name="Google Shape;174;p19"/>
          <p:cNvPicPr preferRelativeResize="0"/>
          <p:nvPr/>
        </p:nvPicPr>
        <p:blipFill>
          <a:blip r:embed="rId6">
            <a:alphaModFix/>
          </a:blip>
          <a:stretch>
            <a:fillRect/>
          </a:stretch>
        </p:blipFill>
        <p:spPr>
          <a:xfrm>
            <a:off x="4416525" y="4474262"/>
            <a:ext cx="402500" cy="206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p:nvPr/>
        </p:nvSpPr>
        <p:spPr>
          <a:xfrm>
            <a:off x="2767663" y="1044350"/>
            <a:ext cx="2928000" cy="3981900"/>
          </a:xfrm>
          <a:prstGeom prst="roundRect">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88875" y="1044350"/>
            <a:ext cx="1805700" cy="3981900"/>
          </a:xfrm>
          <a:prstGeom prst="roundRect">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txBox="1">
            <a:spLocks noGrp="1"/>
          </p:cNvSpPr>
          <p:nvPr>
            <p:ph type="body" idx="1"/>
          </p:nvPr>
        </p:nvSpPr>
        <p:spPr>
          <a:xfrm>
            <a:off x="-40700" y="692200"/>
            <a:ext cx="2203500" cy="462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a:latin typeface="Lato"/>
                <a:ea typeface="Lato"/>
                <a:cs typeface="Lato"/>
                <a:sym typeface="Lato"/>
              </a:rPr>
              <a:t>Database</a:t>
            </a:r>
            <a:endParaRPr sz="900" b="1">
              <a:latin typeface="Lato"/>
              <a:ea typeface="Lato"/>
              <a:cs typeface="Lato"/>
              <a:sym typeface="Lato"/>
            </a:endParaRPr>
          </a:p>
        </p:txBody>
      </p:sp>
      <p:sp>
        <p:nvSpPr>
          <p:cNvPr id="182" name="Google Shape;182;p20"/>
          <p:cNvSpPr/>
          <p:nvPr/>
        </p:nvSpPr>
        <p:spPr>
          <a:xfrm>
            <a:off x="414202" y="3309113"/>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Vehicle Daily Log</a:t>
            </a:r>
            <a:endParaRPr sz="900" b="1">
              <a:solidFill>
                <a:srgbClr val="666666"/>
              </a:solidFill>
              <a:latin typeface="Lato"/>
              <a:ea typeface="Lato"/>
              <a:cs typeface="Lato"/>
              <a:sym typeface="Lato"/>
            </a:endParaRPr>
          </a:p>
        </p:txBody>
      </p:sp>
      <p:sp>
        <p:nvSpPr>
          <p:cNvPr id="183" name="Google Shape;183;p20"/>
          <p:cNvSpPr/>
          <p:nvPr/>
        </p:nvSpPr>
        <p:spPr>
          <a:xfrm>
            <a:off x="414051" y="2692975"/>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Schedule Daily Log</a:t>
            </a:r>
            <a:endParaRPr sz="900" b="1">
              <a:solidFill>
                <a:srgbClr val="666666"/>
              </a:solidFill>
              <a:latin typeface="Lato"/>
              <a:ea typeface="Lato"/>
              <a:cs typeface="Lato"/>
              <a:sym typeface="Lato"/>
            </a:endParaRPr>
          </a:p>
        </p:txBody>
      </p:sp>
      <p:sp>
        <p:nvSpPr>
          <p:cNvPr id="184" name="Google Shape;184;p20"/>
          <p:cNvSpPr/>
          <p:nvPr/>
        </p:nvSpPr>
        <p:spPr>
          <a:xfrm>
            <a:off x="414175" y="3001488"/>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Attendance Daily Log</a:t>
            </a:r>
            <a:endParaRPr sz="900" b="1">
              <a:solidFill>
                <a:srgbClr val="666666"/>
              </a:solidFill>
              <a:latin typeface="Lato"/>
              <a:ea typeface="Lato"/>
              <a:cs typeface="Lato"/>
              <a:sym typeface="Lato"/>
            </a:endParaRPr>
          </a:p>
        </p:txBody>
      </p:sp>
      <p:pic>
        <p:nvPicPr>
          <p:cNvPr id="185" name="Google Shape;185;p20"/>
          <p:cNvPicPr preferRelativeResize="0"/>
          <p:nvPr/>
        </p:nvPicPr>
        <p:blipFill>
          <a:blip r:embed="rId3">
            <a:alphaModFix/>
          </a:blip>
          <a:stretch>
            <a:fillRect/>
          </a:stretch>
        </p:blipFill>
        <p:spPr>
          <a:xfrm>
            <a:off x="7654200" y="3657163"/>
            <a:ext cx="280375" cy="280375"/>
          </a:xfrm>
          <a:prstGeom prst="rect">
            <a:avLst/>
          </a:prstGeom>
          <a:noFill/>
          <a:ln>
            <a:noFill/>
          </a:ln>
        </p:spPr>
      </p:pic>
      <p:cxnSp>
        <p:nvCxnSpPr>
          <p:cNvPr id="186" name="Google Shape;186;p20"/>
          <p:cNvCxnSpPr>
            <a:stCxn id="183" idx="3"/>
            <a:endCxn id="187" idx="1"/>
          </p:cNvCxnSpPr>
          <p:nvPr/>
        </p:nvCxnSpPr>
        <p:spPr>
          <a:xfrm rot="10800000" flipH="1">
            <a:off x="1759551" y="1409125"/>
            <a:ext cx="1296300" cy="14418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188" name="Google Shape;188;p20"/>
          <p:cNvCxnSpPr>
            <a:stCxn id="189" idx="3"/>
            <a:endCxn id="190" idx="1"/>
          </p:cNvCxnSpPr>
          <p:nvPr/>
        </p:nvCxnSpPr>
        <p:spPr>
          <a:xfrm rot="10800000" flipH="1">
            <a:off x="1759701" y="1229600"/>
            <a:ext cx="1296000" cy="74100"/>
          </a:xfrm>
          <a:prstGeom prst="curvedConnector3">
            <a:avLst>
              <a:gd name="adj1" fmla="val 50005"/>
            </a:avLst>
          </a:prstGeom>
          <a:noFill/>
          <a:ln w="9525" cap="flat" cmpd="sng">
            <a:solidFill>
              <a:srgbClr val="999999"/>
            </a:solidFill>
            <a:prstDash val="solid"/>
            <a:round/>
            <a:headEnd type="none" w="med" len="med"/>
            <a:tailEnd type="none" w="med" len="med"/>
          </a:ln>
        </p:spPr>
      </p:cxnSp>
      <p:sp>
        <p:nvSpPr>
          <p:cNvPr id="191" name="Google Shape;191;p20"/>
          <p:cNvSpPr/>
          <p:nvPr/>
        </p:nvSpPr>
        <p:spPr>
          <a:xfrm>
            <a:off x="5877609" y="2719975"/>
            <a:ext cx="644100" cy="2805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0"/>
          <p:cNvPicPr preferRelativeResize="0"/>
          <p:nvPr/>
        </p:nvPicPr>
        <p:blipFill>
          <a:blip r:embed="rId4">
            <a:alphaModFix/>
          </a:blip>
          <a:stretch>
            <a:fillRect/>
          </a:stretch>
        </p:blipFill>
        <p:spPr>
          <a:xfrm>
            <a:off x="458575" y="4608562"/>
            <a:ext cx="1266301" cy="315771"/>
          </a:xfrm>
          <a:prstGeom prst="rect">
            <a:avLst/>
          </a:prstGeom>
          <a:noFill/>
          <a:ln>
            <a:noFill/>
          </a:ln>
        </p:spPr>
      </p:pic>
      <p:sp>
        <p:nvSpPr>
          <p:cNvPr id="193" name="Google Shape;193;p20"/>
          <p:cNvSpPr txBox="1">
            <a:spLocks noGrp="1"/>
          </p:cNvSpPr>
          <p:nvPr>
            <p:ph type="body" idx="1"/>
          </p:nvPr>
        </p:nvSpPr>
        <p:spPr>
          <a:xfrm>
            <a:off x="2767663" y="692200"/>
            <a:ext cx="2928000" cy="462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a:latin typeface="Lato"/>
                <a:ea typeface="Lato"/>
                <a:cs typeface="Lato"/>
                <a:sym typeface="Lato"/>
              </a:rPr>
              <a:t>API</a:t>
            </a:r>
            <a:endParaRPr sz="1600" b="1">
              <a:latin typeface="Lato"/>
              <a:ea typeface="Lato"/>
              <a:cs typeface="Lato"/>
              <a:sym typeface="Lato"/>
            </a:endParaRPr>
          </a:p>
        </p:txBody>
      </p:sp>
      <p:pic>
        <p:nvPicPr>
          <p:cNvPr id="194" name="Google Shape;194;p20"/>
          <p:cNvPicPr preferRelativeResize="0"/>
          <p:nvPr/>
        </p:nvPicPr>
        <p:blipFill>
          <a:blip r:embed="rId5">
            <a:alphaModFix/>
          </a:blip>
          <a:stretch>
            <a:fillRect/>
          </a:stretch>
        </p:blipFill>
        <p:spPr>
          <a:xfrm>
            <a:off x="3810563" y="4654225"/>
            <a:ext cx="807395" cy="315775"/>
          </a:xfrm>
          <a:prstGeom prst="rect">
            <a:avLst/>
          </a:prstGeom>
          <a:noFill/>
          <a:ln>
            <a:noFill/>
          </a:ln>
        </p:spPr>
      </p:pic>
      <p:sp>
        <p:nvSpPr>
          <p:cNvPr id="190" name="Google Shape;190;p20"/>
          <p:cNvSpPr/>
          <p:nvPr/>
        </p:nvSpPr>
        <p:spPr>
          <a:xfrm>
            <a:off x="3055839" y="113232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/schedule/week/route  GET</a:t>
            </a:r>
            <a:endParaRPr sz="900" b="1">
              <a:solidFill>
                <a:srgbClr val="999999"/>
              </a:solidFill>
              <a:latin typeface="Lato"/>
              <a:ea typeface="Lato"/>
              <a:cs typeface="Lato"/>
              <a:sym typeface="Lato"/>
            </a:endParaRPr>
          </a:p>
        </p:txBody>
      </p:sp>
      <p:sp>
        <p:nvSpPr>
          <p:cNvPr id="195" name="Google Shape;195;p20"/>
          <p:cNvSpPr/>
          <p:nvPr/>
        </p:nvSpPr>
        <p:spPr>
          <a:xfrm>
            <a:off x="6703650" y="1044225"/>
            <a:ext cx="2203500" cy="3981900"/>
          </a:xfrm>
          <a:prstGeom prst="roundRect">
            <a:avLst>
              <a:gd name="adj" fmla="val 16667"/>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414201" y="1145750"/>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Route Schedules</a:t>
            </a:r>
            <a:endParaRPr sz="900" b="1">
              <a:solidFill>
                <a:srgbClr val="666666"/>
              </a:solidFill>
              <a:latin typeface="Lato"/>
              <a:ea typeface="Lato"/>
              <a:cs typeface="Lato"/>
              <a:sym typeface="Lato"/>
            </a:endParaRPr>
          </a:p>
        </p:txBody>
      </p:sp>
      <p:sp>
        <p:nvSpPr>
          <p:cNvPr id="196" name="Google Shape;196;p20"/>
          <p:cNvSpPr/>
          <p:nvPr/>
        </p:nvSpPr>
        <p:spPr>
          <a:xfrm>
            <a:off x="414177" y="1453325"/>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Drivers</a:t>
            </a:r>
            <a:endParaRPr sz="900" b="1">
              <a:solidFill>
                <a:srgbClr val="666666"/>
              </a:solidFill>
              <a:latin typeface="Lato"/>
              <a:ea typeface="Lato"/>
              <a:cs typeface="Lato"/>
              <a:sym typeface="Lato"/>
            </a:endParaRPr>
          </a:p>
        </p:txBody>
      </p:sp>
      <p:sp>
        <p:nvSpPr>
          <p:cNvPr id="197" name="Google Shape;197;p20"/>
          <p:cNvSpPr/>
          <p:nvPr/>
        </p:nvSpPr>
        <p:spPr>
          <a:xfrm>
            <a:off x="414101" y="1769225"/>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Vehicles</a:t>
            </a:r>
            <a:endParaRPr sz="900" b="1">
              <a:solidFill>
                <a:srgbClr val="666666"/>
              </a:solidFill>
              <a:latin typeface="Lato"/>
              <a:ea typeface="Lato"/>
              <a:cs typeface="Lato"/>
              <a:sym typeface="Lato"/>
            </a:endParaRPr>
          </a:p>
        </p:txBody>
      </p:sp>
      <p:sp>
        <p:nvSpPr>
          <p:cNvPr id="198" name="Google Shape;198;p20"/>
          <p:cNvSpPr/>
          <p:nvPr/>
        </p:nvSpPr>
        <p:spPr>
          <a:xfrm>
            <a:off x="414177" y="2080800"/>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Streets</a:t>
            </a:r>
            <a:endParaRPr sz="900" b="1">
              <a:solidFill>
                <a:srgbClr val="666666"/>
              </a:solidFill>
              <a:latin typeface="Lato"/>
              <a:ea typeface="Lato"/>
              <a:cs typeface="Lato"/>
              <a:sym typeface="Lato"/>
            </a:endParaRPr>
          </a:p>
        </p:txBody>
      </p:sp>
      <p:sp>
        <p:nvSpPr>
          <p:cNvPr id="199" name="Google Shape;199;p20"/>
          <p:cNvSpPr/>
          <p:nvPr/>
        </p:nvSpPr>
        <p:spPr>
          <a:xfrm>
            <a:off x="414176" y="3614413"/>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Holidays</a:t>
            </a:r>
            <a:endParaRPr sz="900" b="1">
              <a:solidFill>
                <a:srgbClr val="666666"/>
              </a:solidFill>
              <a:latin typeface="Lato"/>
              <a:ea typeface="Lato"/>
              <a:cs typeface="Lato"/>
              <a:sym typeface="Lato"/>
            </a:endParaRPr>
          </a:p>
        </p:txBody>
      </p:sp>
      <p:sp>
        <p:nvSpPr>
          <p:cNvPr id="200" name="Google Shape;200;p20"/>
          <p:cNvSpPr/>
          <p:nvPr/>
        </p:nvSpPr>
        <p:spPr>
          <a:xfrm>
            <a:off x="414227" y="3917500"/>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Vehicle Maintenance</a:t>
            </a:r>
            <a:endParaRPr sz="900" b="1">
              <a:solidFill>
                <a:srgbClr val="666666"/>
              </a:solidFill>
              <a:latin typeface="Lato"/>
              <a:ea typeface="Lato"/>
              <a:cs typeface="Lato"/>
              <a:sym typeface="Lato"/>
            </a:endParaRPr>
          </a:p>
        </p:txBody>
      </p:sp>
      <p:sp>
        <p:nvSpPr>
          <p:cNvPr id="201" name="Google Shape;201;p20"/>
          <p:cNvSpPr/>
          <p:nvPr/>
        </p:nvSpPr>
        <p:spPr>
          <a:xfrm>
            <a:off x="414191" y="2386225"/>
            <a:ext cx="1345500" cy="315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666666"/>
                </a:solidFill>
                <a:latin typeface="Lato"/>
                <a:ea typeface="Lato"/>
                <a:cs typeface="Lato"/>
                <a:sym typeface="Lato"/>
              </a:rPr>
              <a:t>Absences</a:t>
            </a:r>
            <a:endParaRPr sz="900" b="1">
              <a:solidFill>
                <a:srgbClr val="666666"/>
              </a:solidFill>
              <a:latin typeface="Lato"/>
              <a:ea typeface="Lato"/>
              <a:cs typeface="Lato"/>
              <a:sym typeface="Lato"/>
            </a:endParaRPr>
          </a:p>
        </p:txBody>
      </p:sp>
      <p:pic>
        <p:nvPicPr>
          <p:cNvPr id="202" name="Google Shape;202;p20"/>
          <p:cNvPicPr preferRelativeResize="0"/>
          <p:nvPr/>
        </p:nvPicPr>
        <p:blipFill rotWithShape="1">
          <a:blip r:embed="rId6">
            <a:alphaModFix/>
          </a:blip>
          <a:srcRect r="28042" b="56291"/>
          <a:stretch/>
        </p:blipFill>
        <p:spPr>
          <a:xfrm>
            <a:off x="7346613" y="4608487"/>
            <a:ext cx="917616" cy="315900"/>
          </a:xfrm>
          <a:prstGeom prst="rect">
            <a:avLst/>
          </a:prstGeom>
          <a:noFill/>
          <a:ln>
            <a:noFill/>
          </a:ln>
        </p:spPr>
      </p:pic>
      <p:sp>
        <p:nvSpPr>
          <p:cNvPr id="203" name="Google Shape;203;p20"/>
          <p:cNvSpPr txBox="1">
            <a:spLocks noGrp="1"/>
          </p:cNvSpPr>
          <p:nvPr>
            <p:ph type="body" idx="1"/>
          </p:nvPr>
        </p:nvSpPr>
        <p:spPr>
          <a:xfrm>
            <a:off x="6703675" y="692225"/>
            <a:ext cx="2203500" cy="462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a:latin typeface="Lato"/>
                <a:ea typeface="Lato"/>
                <a:cs typeface="Lato"/>
                <a:sym typeface="Lato"/>
              </a:rPr>
              <a:t>Front-end Interface</a:t>
            </a:r>
            <a:endParaRPr sz="1600" b="1">
              <a:latin typeface="Lato"/>
              <a:ea typeface="Lato"/>
              <a:cs typeface="Lato"/>
              <a:sym typeface="Lato"/>
            </a:endParaRPr>
          </a:p>
        </p:txBody>
      </p:sp>
      <p:pic>
        <p:nvPicPr>
          <p:cNvPr id="204" name="Google Shape;204;p20"/>
          <p:cNvPicPr preferRelativeResize="0"/>
          <p:nvPr/>
        </p:nvPicPr>
        <p:blipFill>
          <a:blip r:embed="rId7">
            <a:alphaModFix/>
          </a:blip>
          <a:stretch>
            <a:fillRect/>
          </a:stretch>
        </p:blipFill>
        <p:spPr>
          <a:xfrm>
            <a:off x="6902575" y="1186505"/>
            <a:ext cx="1805698" cy="1035056"/>
          </a:xfrm>
          <a:prstGeom prst="rect">
            <a:avLst/>
          </a:prstGeom>
          <a:noFill/>
          <a:ln>
            <a:noFill/>
          </a:ln>
          <a:effectLst>
            <a:outerShdw blurRad="57150" dist="19050" dir="5400000" algn="bl" rotWithShape="0">
              <a:srgbClr val="000000">
                <a:alpha val="50000"/>
              </a:srgbClr>
            </a:outerShdw>
          </a:effectLst>
        </p:spPr>
      </p:pic>
      <p:pic>
        <p:nvPicPr>
          <p:cNvPr id="205" name="Google Shape;205;p20"/>
          <p:cNvPicPr preferRelativeResize="0"/>
          <p:nvPr/>
        </p:nvPicPr>
        <p:blipFill>
          <a:blip r:embed="rId8">
            <a:alphaModFix/>
          </a:blip>
          <a:stretch>
            <a:fillRect/>
          </a:stretch>
        </p:blipFill>
        <p:spPr>
          <a:xfrm>
            <a:off x="6902576" y="2330050"/>
            <a:ext cx="1805698" cy="1033977"/>
          </a:xfrm>
          <a:prstGeom prst="rect">
            <a:avLst/>
          </a:prstGeom>
          <a:noFill/>
          <a:ln>
            <a:noFill/>
          </a:ln>
          <a:effectLst>
            <a:outerShdw blurRad="57150" dist="19050" dir="5400000" algn="bl" rotWithShape="0">
              <a:srgbClr val="000000">
                <a:alpha val="50000"/>
              </a:srgbClr>
            </a:outerShdw>
          </a:effectLst>
        </p:spPr>
      </p:pic>
      <p:pic>
        <p:nvPicPr>
          <p:cNvPr id="206" name="Google Shape;206;p20"/>
          <p:cNvPicPr preferRelativeResize="0"/>
          <p:nvPr/>
        </p:nvPicPr>
        <p:blipFill>
          <a:blip r:embed="rId9">
            <a:alphaModFix/>
          </a:blip>
          <a:stretch>
            <a:fillRect/>
          </a:stretch>
        </p:blipFill>
        <p:spPr>
          <a:xfrm>
            <a:off x="6902573" y="3468737"/>
            <a:ext cx="1805698" cy="1035032"/>
          </a:xfrm>
          <a:prstGeom prst="rect">
            <a:avLst/>
          </a:prstGeom>
          <a:noFill/>
          <a:ln>
            <a:noFill/>
          </a:ln>
          <a:effectLst>
            <a:outerShdw blurRad="57150" dist="19050" dir="5400000" algn="bl" rotWithShape="0">
              <a:srgbClr val="000000">
                <a:alpha val="50000"/>
              </a:srgbClr>
            </a:outerShdw>
          </a:effectLst>
        </p:spPr>
      </p:pic>
      <p:sp>
        <p:nvSpPr>
          <p:cNvPr id="187" name="Google Shape;187;p20"/>
          <p:cNvSpPr/>
          <p:nvPr/>
        </p:nvSpPr>
        <p:spPr>
          <a:xfrm>
            <a:off x="3055836" y="1311900"/>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/schedule/week/route/action  PUT, POST</a:t>
            </a:r>
            <a:endParaRPr sz="900" b="1">
              <a:solidFill>
                <a:srgbClr val="999999"/>
              </a:solidFill>
              <a:latin typeface="Lato"/>
              <a:ea typeface="Lato"/>
              <a:cs typeface="Lato"/>
              <a:sym typeface="Lato"/>
            </a:endParaRPr>
          </a:p>
        </p:txBody>
      </p:sp>
      <p:sp>
        <p:nvSpPr>
          <p:cNvPr id="207" name="Google Shape;207;p20"/>
          <p:cNvSpPr/>
          <p:nvPr/>
        </p:nvSpPr>
        <p:spPr>
          <a:xfrm>
            <a:off x="3055814" y="1506300"/>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/schedule/week/route/item  GET</a:t>
            </a:r>
            <a:endParaRPr sz="900" b="1">
              <a:solidFill>
                <a:srgbClr val="999999"/>
              </a:solidFill>
              <a:latin typeface="Lato"/>
              <a:ea typeface="Lato"/>
              <a:cs typeface="Lato"/>
              <a:sym typeface="Lato"/>
            </a:endParaRPr>
          </a:p>
        </p:txBody>
      </p:sp>
      <p:sp>
        <p:nvSpPr>
          <p:cNvPr id="208" name="Google Shape;208;p20"/>
          <p:cNvSpPr/>
          <p:nvPr/>
        </p:nvSpPr>
        <p:spPr>
          <a:xfrm>
            <a:off x="3055864" y="1701363"/>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/schedule/day/overview GET</a:t>
            </a:r>
            <a:endParaRPr sz="900" b="1">
              <a:solidFill>
                <a:srgbClr val="999999"/>
              </a:solidFill>
              <a:latin typeface="Lato"/>
              <a:ea typeface="Lato"/>
              <a:cs typeface="Lato"/>
              <a:sym typeface="Lato"/>
            </a:endParaRPr>
          </a:p>
        </p:txBody>
      </p:sp>
      <p:sp>
        <p:nvSpPr>
          <p:cNvPr id="209" name="Google Shape;209;p20"/>
          <p:cNvSpPr/>
          <p:nvPr/>
        </p:nvSpPr>
        <p:spPr>
          <a:xfrm>
            <a:off x="3055815" y="1896063"/>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/schedule/day/weather  GET, PUT</a:t>
            </a:r>
            <a:endParaRPr sz="900" b="1">
              <a:solidFill>
                <a:srgbClr val="999999"/>
              </a:solidFill>
              <a:latin typeface="Lato"/>
              <a:ea typeface="Lato"/>
              <a:cs typeface="Lato"/>
              <a:sym typeface="Lato"/>
            </a:endParaRPr>
          </a:p>
        </p:txBody>
      </p:sp>
      <p:sp>
        <p:nvSpPr>
          <p:cNvPr id="210" name="Google Shape;210;p20"/>
          <p:cNvSpPr/>
          <p:nvPr/>
        </p:nvSpPr>
        <p:spPr>
          <a:xfrm>
            <a:off x="3055814" y="2090763"/>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/schedule/day/main/action  PUT</a:t>
            </a:r>
            <a:endParaRPr sz="900" b="1">
              <a:solidFill>
                <a:srgbClr val="999999"/>
              </a:solidFill>
              <a:latin typeface="Lato"/>
              <a:ea typeface="Lato"/>
              <a:cs typeface="Lato"/>
              <a:sym typeface="Lato"/>
            </a:endParaRPr>
          </a:p>
        </p:txBody>
      </p:sp>
      <p:sp>
        <p:nvSpPr>
          <p:cNvPr id="211" name="Google Shape;211;p20"/>
          <p:cNvSpPr/>
          <p:nvPr/>
        </p:nvSpPr>
        <p:spPr>
          <a:xfrm>
            <a:off x="3055814" y="228722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/operator/week  GET</a:t>
            </a:r>
            <a:endParaRPr sz="900" b="1">
              <a:solidFill>
                <a:srgbClr val="999999"/>
              </a:solidFill>
              <a:latin typeface="Lato"/>
              <a:ea typeface="Lato"/>
              <a:cs typeface="Lato"/>
              <a:sym typeface="Lato"/>
            </a:endParaRPr>
          </a:p>
        </p:txBody>
      </p:sp>
      <p:sp>
        <p:nvSpPr>
          <p:cNvPr id="212" name="Google Shape;212;p20"/>
          <p:cNvSpPr/>
          <p:nvPr/>
        </p:nvSpPr>
        <p:spPr>
          <a:xfrm>
            <a:off x="3055839" y="2483700"/>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/operator/individual/info  GET</a:t>
            </a:r>
            <a:endParaRPr sz="900" b="1">
              <a:solidFill>
                <a:srgbClr val="999999"/>
              </a:solidFill>
              <a:latin typeface="Lato"/>
              <a:ea typeface="Lato"/>
              <a:cs typeface="Lato"/>
              <a:sym typeface="Lato"/>
            </a:endParaRPr>
          </a:p>
        </p:txBody>
      </p:sp>
      <p:sp>
        <p:nvSpPr>
          <p:cNvPr id="213" name="Google Shape;213;p20"/>
          <p:cNvSpPr/>
          <p:nvPr/>
        </p:nvSpPr>
        <p:spPr>
          <a:xfrm>
            <a:off x="3055839" y="2675488"/>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/operator/individual/add_leave  POST</a:t>
            </a:r>
            <a:endParaRPr sz="900" b="1">
              <a:solidFill>
                <a:srgbClr val="999999"/>
              </a:solidFill>
              <a:latin typeface="Lato"/>
              <a:ea typeface="Lato"/>
              <a:cs typeface="Lato"/>
              <a:sym typeface="Lato"/>
            </a:endParaRPr>
          </a:p>
        </p:txBody>
      </p:sp>
      <p:sp>
        <p:nvSpPr>
          <p:cNvPr id="214" name="Google Shape;214;p20"/>
          <p:cNvSpPr/>
          <p:nvPr/>
        </p:nvSpPr>
        <p:spPr>
          <a:xfrm>
            <a:off x="3055864" y="287307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/operator/day/comment  GET, PUT, POST</a:t>
            </a:r>
            <a:endParaRPr sz="900" b="1">
              <a:solidFill>
                <a:srgbClr val="999999"/>
              </a:solidFill>
              <a:latin typeface="Lato"/>
              <a:ea typeface="Lato"/>
              <a:cs typeface="Lato"/>
              <a:sym typeface="Lato"/>
            </a:endParaRPr>
          </a:p>
        </p:txBody>
      </p:sp>
      <p:sp>
        <p:nvSpPr>
          <p:cNvPr id="215" name="Google Shape;215;p20"/>
          <p:cNvSpPr/>
          <p:nvPr/>
        </p:nvSpPr>
        <p:spPr>
          <a:xfrm>
            <a:off x="3055864" y="306807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/vehicle/day  GET</a:t>
            </a:r>
            <a:endParaRPr sz="900" b="1">
              <a:solidFill>
                <a:srgbClr val="999999"/>
              </a:solidFill>
              <a:latin typeface="Lato"/>
              <a:ea typeface="Lato"/>
              <a:cs typeface="Lato"/>
              <a:sym typeface="Lato"/>
            </a:endParaRPr>
          </a:p>
        </p:txBody>
      </p:sp>
      <p:sp>
        <p:nvSpPr>
          <p:cNvPr id="216" name="Google Shape;216;p20"/>
          <p:cNvSpPr/>
          <p:nvPr/>
        </p:nvSpPr>
        <p:spPr>
          <a:xfrm>
            <a:off x="3055864" y="326277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/vehicle/day/action  PUT, POST</a:t>
            </a:r>
            <a:endParaRPr sz="900" b="1">
              <a:solidFill>
                <a:srgbClr val="999999"/>
              </a:solidFill>
              <a:latin typeface="Lato"/>
              <a:ea typeface="Lato"/>
              <a:cs typeface="Lato"/>
              <a:sym typeface="Lato"/>
            </a:endParaRPr>
          </a:p>
        </p:txBody>
      </p:sp>
      <p:sp>
        <p:nvSpPr>
          <p:cNvPr id="217" name="Google Shape;217;p20"/>
          <p:cNvSpPr/>
          <p:nvPr/>
        </p:nvSpPr>
        <p:spPr>
          <a:xfrm>
            <a:off x="3055789" y="3450088"/>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/vehicle/action  PUT, POST, DELETE</a:t>
            </a:r>
            <a:endParaRPr sz="900" b="1">
              <a:solidFill>
                <a:srgbClr val="999999"/>
              </a:solidFill>
              <a:latin typeface="Lato"/>
              <a:ea typeface="Lato"/>
              <a:cs typeface="Lato"/>
              <a:sym typeface="Lato"/>
            </a:endParaRPr>
          </a:p>
        </p:txBody>
      </p:sp>
      <p:sp>
        <p:nvSpPr>
          <p:cNvPr id="218" name="Google Shape;218;p20"/>
          <p:cNvSpPr/>
          <p:nvPr/>
        </p:nvSpPr>
        <p:spPr>
          <a:xfrm>
            <a:off x="3055789" y="3641863"/>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/vehicle/day/maintenance  PUT, POST</a:t>
            </a:r>
            <a:endParaRPr sz="900" b="1">
              <a:solidFill>
                <a:srgbClr val="999999"/>
              </a:solidFill>
              <a:latin typeface="Lato"/>
              <a:ea typeface="Lato"/>
              <a:cs typeface="Lato"/>
              <a:sym typeface="Lato"/>
            </a:endParaRPr>
          </a:p>
        </p:txBody>
      </p:sp>
      <p:sp>
        <p:nvSpPr>
          <p:cNvPr id="219" name="Google Shape;219;p20"/>
          <p:cNvSpPr/>
          <p:nvPr/>
        </p:nvSpPr>
        <p:spPr>
          <a:xfrm>
            <a:off x="3055789" y="382832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/performance/month/operator  GET</a:t>
            </a:r>
            <a:endParaRPr sz="900" b="1">
              <a:solidFill>
                <a:srgbClr val="999999"/>
              </a:solidFill>
              <a:latin typeface="Lato"/>
              <a:ea typeface="Lato"/>
              <a:cs typeface="Lato"/>
              <a:sym typeface="Lato"/>
            </a:endParaRPr>
          </a:p>
        </p:txBody>
      </p:sp>
      <p:sp>
        <p:nvSpPr>
          <p:cNvPr id="220" name="Google Shape;220;p20"/>
          <p:cNvSpPr/>
          <p:nvPr/>
        </p:nvSpPr>
        <p:spPr>
          <a:xfrm>
            <a:off x="3055789" y="4021475"/>
            <a:ext cx="2351700" cy="194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999999"/>
                </a:solidFill>
                <a:latin typeface="Lato"/>
                <a:ea typeface="Lato"/>
                <a:cs typeface="Lato"/>
                <a:sym typeface="Lato"/>
              </a:rPr>
              <a:t>/performance/absences  GET</a:t>
            </a:r>
            <a:endParaRPr sz="900" b="1">
              <a:solidFill>
                <a:srgbClr val="999999"/>
              </a:solidFill>
              <a:latin typeface="Lato"/>
              <a:ea typeface="Lato"/>
              <a:cs typeface="Lato"/>
              <a:sym typeface="Lato"/>
            </a:endParaRPr>
          </a:p>
        </p:txBody>
      </p:sp>
      <p:cxnSp>
        <p:nvCxnSpPr>
          <p:cNvPr id="221" name="Google Shape;221;p20"/>
          <p:cNvCxnSpPr>
            <a:stCxn id="183" idx="3"/>
            <a:endCxn id="190" idx="1"/>
          </p:cNvCxnSpPr>
          <p:nvPr/>
        </p:nvCxnSpPr>
        <p:spPr>
          <a:xfrm rot="10800000" flipH="1">
            <a:off x="1759551" y="1229425"/>
            <a:ext cx="1296300" cy="1621500"/>
          </a:xfrm>
          <a:prstGeom prst="curvedConnector3">
            <a:avLst>
              <a:gd name="adj1" fmla="val 50000"/>
            </a:avLst>
          </a:prstGeom>
          <a:noFill/>
          <a:ln w="9525" cap="flat" cmpd="sng">
            <a:solidFill>
              <a:srgbClr val="999999"/>
            </a:solidFill>
            <a:prstDash val="solid"/>
            <a:round/>
            <a:headEnd type="none" w="med" len="med"/>
            <a:tailEnd type="none" w="med" len="med"/>
          </a:ln>
        </p:spPr>
      </p:cxnSp>
      <p:cxnSp>
        <p:nvCxnSpPr>
          <p:cNvPr id="222" name="Google Shape;222;p20"/>
          <p:cNvCxnSpPr>
            <a:stCxn id="182" idx="3"/>
            <a:endCxn id="187" idx="1"/>
          </p:cNvCxnSpPr>
          <p:nvPr/>
        </p:nvCxnSpPr>
        <p:spPr>
          <a:xfrm rot="10800000" flipH="1">
            <a:off x="1759702" y="1409063"/>
            <a:ext cx="1296000" cy="2058000"/>
          </a:xfrm>
          <a:prstGeom prst="curvedConnector3">
            <a:avLst>
              <a:gd name="adj1" fmla="val 50005"/>
            </a:avLst>
          </a:prstGeom>
          <a:noFill/>
          <a:ln w="9525" cap="flat" cmpd="sng">
            <a:solidFill>
              <a:srgbClr val="999999"/>
            </a:solidFill>
            <a:prstDash val="solid"/>
            <a:round/>
            <a:headEnd type="none" w="med" len="med"/>
            <a:tailEnd type="none" w="med" len="med"/>
          </a:ln>
        </p:spPr>
      </p:cxnSp>
      <p:cxnSp>
        <p:nvCxnSpPr>
          <p:cNvPr id="223" name="Google Shape;223;p20"/>
          <p:cNvCxnSpPr>
            <a:stCxn id="183" idx="3"/>
            <a:endCxn id="207" idx="1"/>
          </p:cNvCxnSpPr>
          <p:nvPr/>
        </p:nvCxnSpPr>
        <p:spPr>
          <a:xfrm rot="10800000" flipH="1">
            <a:off x="1759551" y="1603525"/>
            <a:ext cx="1296300" cy="12474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24" name="Google Shape;224;p20"/>
          <p:cNvCxnSpPr>
            <a:stCxn id="189" idx="3"/>
            <a:endCxn id="207" idx="1"/>
          </p:cNvCxnSpPr>
          <p:nvPr/>
        </p:nvCxnSpPr>
        <p:spPr>
          <a:xfrm>
            <a:off x="1759701" y="1303700"/>
            <a:ext cx="1296000" cy="2997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25" name="Google Shape;225;p20"/>
          <p:cNvCxnSpPr>
            <a:stCxn id="196" idx="3"/>
            <a:endCxn id="226" idx="1"/>
          </p:cNvCxnSpPr>
          <p:nvPr/>
        </p:nvCxnSpPr>
        <p:spPr>
          <a:xfrm>
            <a:off x="1759677" y="1611275"/>
            <a:ext cx="1296300" cy="188100"/>
          </a:xfrm>
          <a:prstGeom prst="curvedConnector3">
            <a:avLst>
              <a:gd name="adj1" fmla="val 50000"/>
            </a:avLst>
          </a:prstGeom>
          <a:noFill/>
          <a:ln w="9525" cap="flat" cmpd="sng">
            <a:solidFill>
              <a:srgbClr val="999999"/>
            </a:solidFill>
            <a:prstDash val="solid"/>
            <a:round/>
            <a:headEnd type="none" w="med" len="med"/>
            <a:tailEnd type="none" w="med" len="med"/>
          </a:ln>
        </p:spPr>
      </p:cxnSp>
      <p:cxnSp>
        <p:nvCxnSpPr>
          <p:cNvPr id="227" name="Google Shape;227;p20"/>
          <p:cNvCxnSpPr>
            <a:stCxn id="196" idx="3"/>
            <a:endCxn id="208" idx="1"/>
          </p:cNvCxnSpPr>
          <p:nvPr/>
        </p:nvCxnSpPr>
        <p:spPr>
          <a:xfrm>
            <a:off x="1759677" y="1611275"/>
            <a:ext cx="1296300" cy="187200"/>
          </a:xfrm>
          <a:prstGeom prst="curvedConnector3">
            <a:avLst>
              <a:gd name="adj1" fmla="val 49996"/>
            </a:avLst>
          </a:prstGeom>
          <a:noFill/>
          <a:ln w="9525" cap="flat" cmpd="sng">
            <a:solidFill>
              <a:srgbClr val="999999"/>
            </a:solidFill>
            <a:prstDash val="solid"/>
            <a:round/>
            <a:headEnd type="none" w="med" len="med"/>
            <a:tailEnd type="none" w="med" len="med"/>
          </a:ln>
        </p:spPr>
      </p:cxnSp>
      <p:cxnSp>
        <p:nvCxnSpPr>
          <p:cNvPr id="228" name="Google Shape;228;p20"/>
          <p:cNvCxnSpPr>
            <a:stCxn id="189" idx="3"/>
            <a:endCxn id="208" idx="1"/>
          </p:cNvCxnSpPr>
          <p:nvPr/>
        </p:nvCxnSpPr>
        <p:spPr>
          <a:xfrm>
            <a:off x="1759701" y="1303700"/>
            <a:ext cx="1296300" cy="4950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29" name="Google Shape;229;p20"/>
          <p:cNvCxnSpPr>
            <a:stCxn id="183" idx="3"/>
            <a:endCxn id="209" idx="1"/>
          </p:cNvCxnSpPr>
          <p:nvPr/>
        </p:nvCxnSpPr>
        <p:spPr>
          <a:xfrm rot="10800000" flipH="1">
            <a:off x="1759551" y="1993225"/>
            <a:ext cx="1296300" cy="8577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30" name="Google Shape;230;p20"/>
          <p:cNvCxnSpPr>
            <a:stCxn id="189" idx="3"/>
            <a:endCxn id="210" idx="1"/>
          </p:cNvCxnSpPr>
          <p:nvPr/>
        </p:nvCxnSpPr>
        <p:spPr>
          <a:xfrm>
            <a:off x="1759701" y="1303700"/>
            <a:ext cx="1296000" cy="8844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31" name="Google Shape;231;p20"/>
          <p:cNvCxnSpPr>
            <a:stCxn id="183" idx="3"/>
            <a:endCxn id="210" idx="1"/>
          </p:cNvCxnSpPr>
          <p:nvPr/>
        </p:nvCxnSpPr>
        <p:spPr>
          <a:xfrm rot="10800000" flipH="1">
            <a:off x="1759551" y="2187925"/>
            <a:ext cx="1296300" cy="6630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32" name="Google Shape;232;p20"/>
          <p:cNvCxnSpPr>
            <a:stCxn id="196" idx="3"/>
            <a:endCxn id="211" idx="1"/>
          </p:cNvCxnSpPr>
          <p:nvPr/>
        </p:nvCxnSpPr>
        <p:spPr>
          <a:xfrm>
            <a:off x="1759677" y="1611275"/>
            <a:ext cx="1296000" cy="773100"/>
          </a:xfrm>
          <a:prstGeom prst="curvedConnector3">
            <a:avLst>
              <a:gd name="adj1" fmla="val 50005"/>
            </a:avLst>
          </a:prstGeom>
          <a:noFill/>
          <a:ln w="9525" cap="flat" cmpd="sng">
            <a:solidFill>
              <a:srgbClr val="999999"/>
            </a:solidFill>
            <a:prstDash val="solid"/>
            <a:round/>
            <a:headEnd type="none" w="med" len="med"/>
            <a:tailEnd type="none" w="med" len="med"/>
          </a:ln>
        </p:spPr>
      </p:cxnSp>
      <p:cxnSp>
        <p:nvCxnSpPr>
          <p:cNvPr id="233" name="Google Shape;233;p20"/>
          <p:cNvCxnSpPr>
            <a:stCxn id="196" idx="3"/>
            <a:endCxn id="212" idx="1"/>
          </p:cNvCxnSpPr>
          <p:nvPr/>
        </p:nvCxnSpPr>
        <p:spPr>
          <a:xfrm>
            <a:off x="1759677" y="1611275"/>
            <a:ext cx="1296300" cy="9696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34" name="Google Shape;234;p20"/>
          <p:cNvCxnSpPr>
            <a:stCxn id="184" idx="3"/>
            <a:endCxn id="212" idx="1"/>
          </p:cNvCxnSpPr>
          <p:nvPr/>
        </p:nvCxnSpPr>
        <p:spPr>
          <a:xfrm rot="10800000" flipH="1">
            <a:off x="1759675" y="2581038"/>
            <a:ext cx="1296300" cy="5784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35" name="Google Shape;235;p20"/>
          <p:cNvCxnSpPr>
            <a:stCxn id="189" idx="3"/>
            <a:endCxn id="211" idx="1"/>
          </p:cNvCxnSpPr>
          <p:nvPr/>
        </p:nvCxnSpPr>
        <p:spPr>
          <a:xfrm>
            <a:off x="1759701" y="1303700"/>
            <a:ext cx="1296000" cy="10806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36" name="Google Shape;236;p20"/>
          <p:cNvCxnSpPr>
            <a:stCxn id="183" idx="3"/>
            <a:endCxn id="211" idx="1"/>
          </p:cNvCxnSpPr>
          <p:nvPr/>
        </p:nvCxnSpPr>
        <p:spPr>
          <a:xfrm rot="10800000" flipH="1">
            <a:off x="1759551" y="2384425"/>
            <a:ext cx="1296300" cy="4665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37" name="Google Shape;237;p20"/>
          <p:cNvCxnSpPr>
            <a:stCxn id="201" idx="3"/>
            <a:endCxn id="213" idx="1"/>
          </p:cNvCxnSpPr>
          <p:nvPr/>
        </p:nvCxnSpPr>
        <p:spPr>
          <a:xfrm>
            <a:off x="1759691" y="2544175"/>
            <a:ext cx="1296000" cy="228600"/>
          </a:xfrm>
          <a:prstGeom prst="curvedConnector3">
            <a:avLst>
              <a:gd name="adj1" fmla="val 50006"/>
            </a:avLst>
          </a:prstGeom>
          <a:noFill/>
          <a:ln w="9525" cap="flat" cmpd="sng">
            <a:solidFill>
              <a:srgbClr val="999999"/>
            </a:solidFill>
            <a:prstDash val="solid"/>
            <a:round/>
            <a:headEnd type="none" w="med" len="med"/>
            <a:tailEnd type="none" w="med" len="med"/>
          </a:ln>
        </p:spPr>
      </p:cxnSp>
      <p:cxnSp>
        <p:nvCxnSpPr>
          <p:cNvPr id="238" name="Google Shape;238;p20"/>
          <p:cNvCxnSpPr>
            <a:stCxn id="184" idx="3"/>
            <a:endCxn id="213" idx="1"/>
          </p:cNvCxnSpPr>
          <p:nvPr/>
        </p:nvCxnSpPr>
        <p:spPr>
          <a:xfrm rot="10800000" flipH="1">
            <a:off x="1759675" y="2772738"/>
            <a:ext cx="1296300" cy="3867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39" name="Google Shape;239;p20"/>
          <p:cNvCxnSpPr>
            <a:stCxn id="199" idx="3"/>
            <a:endCxn id="213" idx="1"/>
          </p:cNvCxnSpPr>
          <p:nvPr/>
        </p:nvCxnSpPr>
        <p:spPr>
          <a:xfrm rot="10800000" flipH="1">
            <a:off x="1759676" y="2772763"/>
            <a:ext cx="1296300" cy="9996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40" name="Google Shape;240;p20"/>
          <p:cNvCxnSpPr>
            <a:stCxn id="184" idx="3"/>
            <a:endCxn id="214" idx="1"/>
          </p:cNvCxnSpPr>
          <p:nvPr/>
        </p:nvCxnSpPr>
        <p:spPr>
          <a:xfrm rot="10800000" flipH="1">
            <a:off x="1759675" y="2970138"/>
            <a:ext cx="1296300" cy="189300"/>
          </a:xfrm>
          <a:prstGeom prst="curvedConnector3">
            <a:avLst>
              <a:gd name="adj1" fmla="val 49996"/>
            </a:avLst>
          </a:prstGeom>
          <a:noFill/>
          <a:ln w="9525" cap="flat" cmpd="sng">
            <a:solidFill>
              <a:srgbClr val="999999"/>
            </a:solidFill>
            <a:prstDash val="solid"/>
            <a:round/>
            <a:headEnd type="none" w="med" len="med"/>
            <a:tailEnd type="none" w="med" len="med"/>
          </a:ln>
        </p:spPr>
      </p:cxnSp>
      <p:cxnSp>
        <p:nvCxnSpPr>
          <p:cNvPr id="241" name="Google Shape;241;p20"/>
          <p:cNvCxnSpPr>
            <a:stCxn id="182" idx="3"/>
            <a:endCxn id="215" idx="1"/>
          </p:cNvCxnSpPr>
          <p:nvPr/>
        </p:nvCxnSpPr>
        <p:spPr>
          <a:xfrm rot="10800000" flipH="1">
            <a:off x="1759702" y="3165263"/>
            <a:ext cx="1296300" cy="3018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42" name="Google Shape;242;p20"/>
          <p:cNvCxnSpPr>
            <a:stCxn id="197" idx="3"/>
            <a:endCxn id="215" idx="1"/>
          </p:cNvCxnSpPr>
          <p:nvPr/>
        </p:nvCxnSpPr>
        <p:spPr>
          <a:xfrm>
            <a:off x="1759601" y="1927175"/>
            <a:ext cx="1296300" cy="12381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43" name="Google Shape;243;p20"/>
          <p:cNvCxnSpPr>
            <a:stCxn id="197" idx="3"/>
            <a:endCxn id="216" idx="1"/>
          </p:cNvCxnSpPr>
          <p:nvPr/>
        </p:nvCxnSpPr>
        <p:spPr>
          <a:xfrm>
            <a:off x="1759601" y="1927175"/>
            <a:ext cx="1296300" cy="1432800"/>
          </a:xfrm>
          <a:prstGeom prst="curvedConnector3">
            <a:avLst>
              <a:gd name="adj1" fmla="val 49999"/>
            </a:avLst>
          </a:prstGeom>
          <a:noFill/>
          <a:ln w="9525" cap="flat" cmpd="sng">
            <a:solidFill>
              <a:srgbClr val="999999"/>
            </a:solidFill>
            <a:prstDash val="solid"/>
            <a:round/>
            <a:headEnd type="none" w="med" len="med"/>
            <a:tailEnd type="none" w="med" len="med"/>
          </a:ln>
        </p:spPr>
      </p:cxnSp>
      <p:cxnSp>
        <p:nvCxnSpPr>
          <p:cNvPr id="244" name="Google Shape;244;p20"/>
          <p:cNvCxnSpPr>
            <a:stCxn id="182" idx="3"/>
            <a:endCxn id="216" idx="1"/>
          </p:cNvCxnSpPr>
          <p:nvPr/>
        </p:nvCxnSpPr>
        <p:spPr>
          <a:xfrm rot="10800000" flipH="1">
            <a:off x="1759702" y="3359963"/>
            <a:ext cx="1296300" cy="107100"/>
          </a:xfrm>
          <a:prstGeom prst="curvedConnector3">
            <a:avLst>
              <a:gd name="adj1" fmla="val 49995"/>
            </a:avLst>
          </a:prstGeom>
          <a:noFill/>
          <a:ln w="9525" cap="flat" cmpd="sng">
            <a:solidFill>
              <a:srgbClr val="999999"/>
            </a:solidFill>
            <a:prstDash val="solid"/>
            <a:round/>
            <a:headEnd type="none" w="med" len="med"/>
            <a:tailEnd type="none" w="med" len="med"/>
          </a:ln>
        </p:spPr>
      </p:cxnSp>
      <p:cxnSp>
        <p:nvCxnSpPr>
          <p:cNvPr id="245" name="Google Shape;245;p20"/>
          <p:cNvCxnSpPr>
            <a:stCxn id="182" idx="3"/>
            <a:endCxn id="217" idx="1"/>
          </p:cNvCxnSpPr>
          <p:nvPr/>
        </p:nvCxnSpPr>
        <p:spPr>
          <a:xfrm>
            <a:off x="1759702" y="3467063"/>
            <a:ext cx="1296000" cy="80100"/>
          </a:xfrm>
          <a:prstGeom prst="curvedConnector3">
            <a:avLst>
              <a:gd name="adj1" fmla="val 50003"/>
            </a:avLst>
          </a:prstGeom>
          <a:noFill/>
          <a:ln w="9525" cap="flat" cmpd="sng">
            <a:solidFill>
              <a:srgbClr val="999999"/>
            </a:solidFill>
            <a:prstDash val="solid"/>
            <a:round/>
            <a:headEnd type="none" w="med" len="med"/>
            <a:tailEnd type="none" w="med" len="med"/>
          </a:ln>
        </p:spPr>
      </p:cxnSp>
      <p:cxnSp>
        <p:nvCxnSpPr>
          <p:cNvPr id="246" name="Google Shape;246;p20"/>
          <p:cNvCxnSpPr>
            <a:stCxn id="183" idx="3"/>
            <a:endCxn id="217" idx="1"/>
          </p:cNvCxnSpPr>
          <p:nvPr/>
        </p:nvCxnSpPr>
        <p:spPr>
          <a:xfrm>
            <a:off x="1759551" y="2850925"/>
            <a:ext cx="1296300" cy="696300"/>
          </a:xfrm>
          <a:prstGeom prst="curvedConnector3">
            <a:avLst>
              <a:gd name="adj1" fmla="val 49998"/>
            </a:avLst>
          </a:prstGeom>
          <a:noFill/>
          <a:ln w="9525" cap="flat" cmpd="sng">
            <a:solidFill>
              <a:srgbClr val="999999"/>
            </a:solidFill>
            <a:prstDash val="solid"/>
            <a:round/>
            <a:headEnd type="none" w="med" len="med"/>
            <a:tailEnd type="none" w="med" len="med"/>
          </a:ln>
        </p:spPr>
      </p:cxnSp>
      <p:cxnSp>
        <p:nvCxnSpPr>
          <p:cNvPr id="247" name="Google Shape;247;p20"/>
          <p:cNvCxnSpPr>
            <a:stCxn id="200" idx="3"/>
            <a:endCxn id="218" idx="1"/>
          </p:cNvCxnSpPr>
          <p:nvPr/>
        </p:nvCxnSpPr>
        <p:spPr>
          <a:xfrm rot="10800000" flipH="1">
            <a:off x="1759727" y="3739150"/>
            <a:ext cx="1296000" cy="336300"/>
          </a:xfrm>
          <a:prstGeom prst="curvedConnector3">
            <a:avLst>
              <a:gd name="adj1" fmla="val 50002"/>
            </a:avLst>
          </a:prstGeom>
          <a:noFill/>
          <a:ln w="9525" cap="flat" cmpd="sng">
            <a:solidFill>
              <a:srgbClr val="999999"/>
            </a:solidFill>
            <a:prstDash val="solid"/>
            <a:round/>
            <a:headEnd type="none" w="med" len="med"/>
            <a:tailEnd type="none" w="med" len="med"/>
          </a:ln>
        </p:spPr>
      </p:cxnSp>
      <p:cxnSp>
        <p:nvCxnSpPr>
          <p:cNvPr id="248" name="Google Shape;248;p20"/>
          <p:cNvCxnSpPr>
            <a:stCxn id="182" idx="3"/>
            <a:endCxn id="218" idx="1"/>
          </p:cNvCxnSpPr>
          <p:nvPr/>
        </p:nvCxnSpPr>
        <p:spPr>
          <a:xfrm>
            <a:off x="1759702" y="3467063"/>
            <a:ext cx="1296000" cy="272100"/>
          </a:xfrm>
          <a:prstGeom prst="curvedConnector3">
            <a:avLst>
              <a:gd name="adj1" fmla="val 50003"/>
            </a:avLst>
          </a:prstGeom>
          <a:noFill/>
          <a:ln w="9525" cap="flat" cmpd="sng">
            <a:solidFill>
              <a:srgbClr val="999999"/>
            </a:solidFill>
            <a:prstDash val="solid"/>
            <a:round/>
            <a:headEnd type="none" w="med" len="med"/>
            <a:tailEnd type="none" w="med" len="med"/>
          </a:ln>
        </p:spPr>
      </p:cxnSp>
      <p:cxnSp>
        <p:nvCxnSpPr>
          <p:cNvPr id="249" name="Google Shape;249;p20"/>
          <p:cNvCxnSpPr>
            <a:stCxn id="198" idx="3"/>
            <a:endCxn id="219" idx="1"/>
          </p:cNvCxnSpPr>
          <p:nvPr/>
        </p:nvCxnSpPr>
        <p:spPr>
          <a:xfrm>
            <a:off x="1759677" y="2238750"/>
            <a:ext cx="1296000" cy="16869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50" name="Google Shape;250;p20"/>
          <p:cNvCxnSpPr>
            <a:stCxn id="196" idx="3"/>
            <a:endCxn id="219" idx="1"/>
          </p:cNvCxnSpPr>
          <p:nvPr/>
        </p:nvCxnSpPr>
        <p:spPr>
          <a:xfrm>
            <a:off x="1759677" y="1611275"/>
            <a:ext cx="1296000" cy="23142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51" name="Google Shape;251;p20"/>
          <p:cNvCxnSpPr>
            <a:stCxn id="184" idx="3"/>
            <a:endCxn id="219" idx="1"/>
          </p:cNvCxnSpPr>
          <p:nvPr/>
        </p:nvCxnSpPr>
        <p:spPr>
          <a:xfrm>
            <a:off x="1759675" y="3159438"/>
            <a:ext cx="1296000" cy="7662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52" name="Google Shape;252;p20"/>
          <p:cNvCxnSpPr>
            <a:stCxn id="183" idx="3"/>
            <a:endCxn id="219" idx="1"/>
          </p:cNvCxnSpPr>
          <p:nvPr/>
        </p:nvCxnSpPr>
        <p:spPr>
          <a:xfrm>
            <a:off x="1759551" y="2850925"/>
            <a:ext cx="1296300" cy="1074600"/>
          </a:xfrm>
          <a:prstGeom prst="curvedConnector3">
            <a:avLst>
              <a:gd name="adj1" fmla="val 49998"/>
            </a:avLst>
          </a:prstGeom>
          <a:noFill/>
          <a:ln w="9525" cap="flat" cmpd="sng">
            <a:solidFill>
              <a:srgbClr val="999999"/>
            </a:solidFill>
            <a:prstDash val="solid"/>
            <a:round/>
            <a:headEnd type="none" w="med" len="med"/>
            <a:tailEnd type="none" w="med" len="med"/>
          </a:ln>
        </p:spPr>
      </p:cxnSp>
      <p:cxnSp>
        <p:nvCxnSpPr>
          <p:cNvPr id="253" name="Google Shape;253;p20"/>
          <p:cNvCxnSpPr>
            <a:stCxn id="199" idx="3"/>
            <a:endCxn id="220" idx="1"/>
          </p:cNvCxnSpPr>
          <p:nvPr/>
        </p:nvCxnSpPr>
        <p:spPr>
          <a:xfrm>
            <a:off x="1759676" y="3772363"/>
            <a:ext cx="1296000" cy="3462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54" name="Google Shape;254;p20"/>
          <p:cNvCxnSpPr>
            <a:stCxn id="201" idx="3"/>
            <a:endCxn id="220" idx="1"/>
          </p:cNvCxnSpPr>
          <p:nvPr/>
        </p:nvCxnSpPr>
        <p:spPr>
          <a:xfrm>
            <a:off x="1759691" y="2544175"/>
            <a:ext cx="1296000" cy="1574400"/>
          </a:xfrm>
          <a:prstGeom prst="curvedConnector3">
            <a:avLst>
              <a:gd name="adj1" fmla="val 50004"/>
            </a:avLst>
          </a:prstGeom>
          <a:noFill/>
          <a:ln w="9525" cap="flat" cmpd="sng">
            <a:solidFill>
              <a:srgbClr val="999999"/>
            </a:solidFill>
            <a:prstDash val="solid"/>
            <a:round/>
            <a:headEnd type="none" w="med" len="med"/>
            <a:tailEnd type="none" w="med" len="med"/>
          </a:ln>
        </p:spPr>
      </p:cxnSp>
      <p:cxnSp>
        <p:nvCxnSpPr>
          <p:cNvPr id="255" name="Google Shape;255;p20"/>
          <p:cNvCxnSpPr>
            <a:stCxn id="184" idx="3"/>
            <a:endCxn id="220" idx="1"/>
          </p:cNvCxnSpPr>
          <p:nvPr/>
        </p:nvCxnSpPr>
        <p:spPr>
          <a:xfrm>
            <a:off x="1759675" y="3159438"/>
            <a:ext cx="1296000" cy="959100"/>
          </a:xfrm>
          <a:prstGeom prst="curvedConnector3">
            <a:avLst>
              <a:gd name="adj1" fmla="val 50004"/>
            </a:avLst>
          </a:prstGeom>
          <a:noFill/>
          <a:ln w="9525" cap="flat" cmpd="sng">
            <a:solidFill>
              <a:srgbClr val="999999"/>
            </a:solidFill>
            <a:prstDash val="solid"/>
            <a:round/>
            <a:headEnd type="none" w="med" len="med"/>
            <a:tailEnd type="none" w="med" len="med"/>
          </a:ln>
        </p:spPr>
      </p:cxnSp>
      <p:sp>
        <p:nvSpPr>
          <p:cNvPr id="256" name="Google Shape;256;p20"/>
          <p:cNvSpPr/>
          <p:nvPr/>
        </p:nvSpPr>
        <p:spPr>
          <a:xfrm>
            <a:off x="5877621" y="1501625"/>
            <a:ext cx="644100" cy="2805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a:off x="5877621" y="3911925"/>
            <a:ext cx="644100" cy="280500"/>
          </a:xfrm>
          <a:prstGeom prst="rightArrow">
            <a:avLst>
              <a:gd name="adj1" fmla="val 50000"/>
              <a:gd name="adj2" fmla="val 50000"/>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txBox="1">
            <a:spLocks noGrp="1"/>
          </p:cNvSpPr>
          <p:nvPr>
            <p:ph type="title"/>
          </p:nvPr>
        </p:nvSpPr>
        <p:spPr>
          <a:xfrm>
            <a:off x="768900" y="264725"/>
            <a:ext cx="8520600" cy="4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F9D73"/>
                </a:solidFill>
                <a:latin typeface="Alegreya"/>
                <a:ea typeface="Alegreya"/>
                <a:cs typeface="Alegreya"/>
                <a:sym typeface="Alegreya"/>
              </a:rPr>
              <a:t>SWEEP SMART APPLICATION</a:t>
            </a:r>
            <a:endParaRPr sz="2400" b="1">
              <a:solidFill>
                <a:srgbClr val="4F9D73"/>
              </a:solidFill>
              <a:latin typeface="Alegreya"/>
              <a:ea typeface="Alegreya"/>
              <a:cs typeface="Alegreya"/>
              <a:sym typeface="Alegreya"/>
            </a:endParaRPr>
          </a:p>
        </p:txBody>
      </p:sp>
      <p:pic>
        <p:nvPicPr>
          <p:cNvPr id="259" name="Google Shape;259;p20"/>
          <p:cNvPicPr preferRelativeResize="0"/>
          <p:nvPr/>
        </p:nvPicPr>
        <p:blipFill>
          <a:blip r:embed="rId10">
            <a:alphaModFix/>
          </a:blip>
          <a:stretch>
            <a:fillRect/>
          </a:stretch>
        </p:blipFill>
        <p:spPr>
          <a:xfrm>
            <a:off x="120100" y="254800"/>
            <a:ext cx="586573" cy="462000"/>
          </a:xfrm>
          <a:prstGeom prst="rect">
            <a:avLst/>
          </a:prstGeom>
          <a:noFill/>
          <a:ln>
            <a:noFill/>
          </a:ln>
        </p:spPr>
      </p:pic>
      <p:sp>
        <p:nvSpPr>
          <p:cNvPr id="260" name="Google Shape;260;p20"/>
          <p:cNvSpPr txBox="1">
            <a:spLocks noGrp="1"/>
          </p:cNvSpPr>
          <p:nvPr>
            <p:ph type="body" idx="1"/>
          </p:nvPr>
        </p:nvSpPr>
        <p:spPr>
          <a:xfrm>
            <a:off x="841100" y="4255600"/>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1" name="Google Shape;261;p20"/>
          <p:cNvSpPr txBox="1">
            <a:spLocks noGrp="1"/>
          </p:cNvSpPr>
          <p:nvPr>
            <p:ph type="body" idx="1"/>
          </p:nvPr>
        </p:nvSpPr>
        <p:spPr>
          <a:xfrm>
            <a:off x="841100" y="4151650"/>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2" name="Google Shape;262;p20"/>
          <p:cNvSpPr txBox="1">
            <a:spLocks noGrp="1"/>
          </p:cNvSpPr>
          <p:nvPr>
            <p:ph type="body" idx="1"/>
          </p:nvPr>
        </p:nvSpPr>
        <p:spPr>
          <a:xfrm>
            <a:off x="841100" y="4375225"/>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3" name="Google Shape;263;p20"/>
          <p:cNvSpPr txBox="1">
            <a:spLocks noGrp="1"/>
          </p:cNvSpPr>
          <p:nvPr>
            <p:ph type="body" idx="1"/>
          </p:nvPr>
        </p:nvSpPr>
        <p:spPr>
          <a:xfrm>
            <a:off x="3985988" y="4240975"/>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4" name="Google Shape;264;p20"/>
          <p:cNvSpPr txBox="1">
            <a:spLocks noGrp="1"/>
          </p:cNvSpPr>
          <p:nvPr>
            <p:ph type="body" idx="1"/>
          </p:nvPr>
        </p:nvSpPr>
        <p:spPr>
          <a:xfrm>
            <a:off x="3985988" y="4137025"/>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5" name="Google Shape;265;p20"/>
          <p:cNvSpPr txBox="1">
            <a:spLocks noGrp="1"/>
          </p:cNvSpPr>
          <p:nvPr>
            <p:ph type="body" idx="1"/>
          </p:nvPr>
        </p:nvSpPr>
        <p:spPr>
          <a:xfrm>
            <a:off x="3985988" y="4346375"/>
            <a:ext cx="4914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999999"/>
                </a:solidFill>
                <a:latin typeface="Lato"/>
                <a:ea typeface="Lato"/>
                <a:cs typeface="Lato"/>
                <a:sym typeface="Lato"/>
              </a:rPr>
              <a:t>.</a:t>
            </a:r>
            <a:endParaRPr sz="3000" b="1">
              <a:solidFill>
                <a:srgbClr val="999999"/>
              </a:solidFill>
              <a:latin typeface="Lato"/>
              <a:ea typeface="Lato"/>
              <a:cs typeface="Lato"/>
              <a:sym typeface="Lato"/>
            </a:endParaRPr>
          </a:p>
        </p:txBody>
      </p:sp>
      <p:sp>
        <p:nvSpPr>
          <p:cNvPr id="266" name="Google Shape;266;p20"/>
          <p:cNvSpPr txBox="1">
            <a:spLocks noGrp="1"/>
          </p:cNvSpPr>
          <p:nvPr>
            <p:ph type="body" idx="1"/>
          </p:nvPr>
        </p:nvSpPr>
        <p:spPr>
          <a:xfrm>
            <a:off x="993500" y="4267525"/>
            <a:ext cx="1068900" cy="462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900" b="1">
                <a:latin typeface="Lato"/>
                <a:ea typeface="Lato"/>
                <a:cs typeface="Lato"/>
                <a:sym typeface="Lato"/>
              </a:rPr>
              <a:t>13 schemas</a:t>
            </a:r>
            <a:endParaRPr sz="900" b="1">
              <a:latin typeface="Lato"/>
              <a:ea typeface="Lato"/>
              <a:cs typeface="Lato"/>
              <a:sym typeface="Lato"/>
            </a:endParaRPr>
          </a:p>
        </p:txBody>
      </p:sp>
      <p:sp>
        <p:nvSpPr>
          <p:cNvPr id="267" name="Google Shape;267;p20"/>
          <p:cNvSpPr txBox="1">
            <a:spLocks noGrp="1"/>
          </p:cNvSpPr>
          <p:nvPr>
            <p:ph type="body" idx="1"/>
          </p:nvPr>
        </p:nvSpPr>
        <p:spPr>
          <a:xfrm>
            <a:off x="4261575" y="4299000"/>
            <a:ext cx="1068900" cy="272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900" b="1">
                <a:latin typeface="Lato"/>
                <a:ea typeface="Lato"/>
                <a:cs typeface="Lato"/>
                <a:sym typeface="Lato"/>
              </a:rPr>
              <a:t>44  routes</a:t>
            </a:r>
            <a:endParaRPr sz="900" b="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1" title="sweep_smart_recording_final.mp4">
            <a:hlinkClick r:id="rId3"/>
          </p:cNvPr>
          <p:cNvPicPr preferRelativeResize="0"/>
          <p:nvPr/>
        </p:nvPicPr>
        <p:blipFill>
          <a:blip r:embed="rId4">
            <a:alphaModFix/>
          </a:blip>
          <a:stretch>
            <a:fillRect/>
          </a:stretch>
        </p:blipFill>
        <p:spPr>
          <a:xfrm>
            <a:off x="905068" y="466397"/>
            <a:ext cx="7558765" cy="4583662"/>
          </a:xfrm>
          <a:prstGeom prst="rect">
            <a:avLst/>
          </a:prstGeom>
          <a:noFill/>
          <a:ln>
            <a:noFill/>
          </a:ln>
        </p:spPr>
      </p:pic>
      <p:sp>
        <p:nvSpPr>
          <p:cNvPr id="2" name="TextBox 1">
            <a:extLst>
              <a:ext uri="{FF2B5EF4-FFF2-40B4-BE49-F238E27FC236}">
                <a16:creationId xmlns:a16="http://schemas.microsoft.com/office/drawing/2014/main" id="{00B2D655-984C-1D4D-AD5C-45E2F2176103}"/>
              </a:ext>
            </a:extLst>
          </p:cNvPr>
          <p:cNvSpPr txBox="1"/>
          <p:nvPr/>
        </p:nvSpPr>
        <p:spPr>
          <a:xfrm>
            <a:off x="130629" y="158620"/>
            <a:ext cx="3265714" cy="307777"/>
          </a:xfrm>
          <a:prstGeom prst="rect">
            <a:avLst/>
          </a:prstGeom>
          <a:noFill/>
        </p:spPr>
        <p:txBody>
          <a:bodyPr wrap="square" rtlCol="0">
            <a:spAutoFit/>
          </a:bodyPr>
          <a:lstStyle/>
          <a:p>
            <a:r>
              <a:rPr lang="en-US" b="1" dirty="0"/>
              <a:t>Video Demo of </a:t>
            </a:r>
            <a:r>
              <a:rPr lang="en-US" b="1" dirty="0">
                <a:solidFill>
                  <a:srgbClr val="4F9D75"/>
                </a:solidFill>
              </a:rPr>
              <a:t>Sweep Smart</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C2D5DF"/>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889</Words>
  <Application>Microsoft Macintosh PowerPoint</Application>
  <PresentationFormat>On-screen Show (16:9)</PresentationFormat>
  <Paragraphs>120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Alegreya</vt:lpstr>
      <vt:lpstr>Lato</vt:lpstr>
      <vt:lpstr>Arial</vt:lpstr>
      <vt:lpstr>Simple Light</vt:lpstr>
      <vt:lpstr>PowerPoint Presentation</vt:lpstr>
      <vt:lpstr>THE PROBLEM</vt:lpstr>
      <vt:lpstr>OUR APPROACH</vt:lpstr>
      <vt:lpstr>USER RESEARCH &amp; DESIGN</vt:lpstr>
      <vt:lpstr>RESEARCH FINDINGS</vt:lpstr>
      <vt:lpstr>ROUTE OPTIMIZATION</vt:lpstr>
      <vt:lpstr>ISSUES AND OPTIMIZATIONS</vt:lpstr>
      <vt:lpstr>SWEEP SMART APPLICATION</vt:lpstr>
      <vt:lpstr>PowerPoint Presentation</vt:lpstr>
      <vt:lpstr>PUBLIC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Yi Gai</cp:lastModifiedBy>
  <cp:revision>1</cp:revision>
  <dcterms:modified xsi:type="dcterms:W3CDTF">2020-05-15T03:29:35Z</dcterms:modified>
</cp:coreProperties>
</file>