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77" r:id="rId3"/>
    <p:sldId id="279" r:id="rId4"/>
    <p:sldId id="265" r:id="rId5"/>
    <p:sldId id="278" r:id="rId6"/>
    <p:sldId id="276" r:id="rId7"/>
    <p:sldId id="266" r:id="rId8"/>
    <p:sldId id="274" r:id="rId9"/>
    <p:sldId id="268" r:id="rId10"/>
    <p:sldId id="273" r:id="rId11"/>
    <p:sldId id="270" r:id="rId12"/>
    <p:sldId id="271" r:id="rId13"/>
    <p:sldId id="275" r:id="rId14"/>
    <p:sldId id="280" r:id="rId15"/>
    <p:sldId id="281" r:id="rId16"/>
    <p:sldId id="282" r:id="rId17"/>
    <p:sldId id="283" r:id="rId18"/>
    <p:sldId id="284" r:id="rId19"/>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initials="B" lastIdx="1" clrIdx="0">
    <p:extLst>
      <p:ext uri="{19B8F6BF-5375-455C-9EA6-DF929625EA0E}">
        <p15:presenceInfo xmlns:p15="http://schemas.microsoft.com/office/powerpoint/2012/main" userId="B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9157" autoAdjust="0"/>
  </p:normalViewPr>
  <p:slideViewPr>
    <p:cSldViewPr snapToGrid="0">
      <p:cViewPr varScale="1">
        <p:scale>
          <a:sx n="59" d="100"/>
          <a:sy n="59" d="100"/>
        </p:scale>
        <p:origin x="1042"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8FABC16D-BBDE-44B0-B39D-65DA5C31A28C}" type="datetimeFigureOut">
              <a:rPr lang="en-US" smtClean="0"/>
              <a:t>4/25/2017</a:t>
            </a:fld>
            <a:endParaRPr lang="en-US"/>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549B9E63-CC5A-4CA1-9C4A-B6A5BEAD8E4B}" type="slidenum">
              <a:rPr lang="en-US" smtClean="0"/>
              <a:t>‹#›</a:t>
            </a:fld>
            <a:endParaRPr lang="en-US"/>
          </a:p>
        </p:txBody>
      </p:sp>
    </p:spTree>
    <p:extLst>
      <p:ext uri="{BB962C8B-B14F-4D97-AF65-F5344CB8AC3E}">
        <p14:creationId xmlns:p14="http://schemas.microsoft.com/office/powerpoint/2010/main" val="204264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8660" y="4451985"/>
            <a:ext cx="5669280" cy="4217670"/>
          </a:xfrm>
          <a:prstGeom prst="rect">
            <a:avLst/>
          </a:prstGeom>
        </p:spPr>
        <p:txBody>
          <a:bodyPr lIns="94031" tIns="94031" rIns="94031" bIns="94031" anchor="t" anchorCtr="0">
            <a:noAutofit/>
          </a:bodyPr>
          <a:lstStyle/>
          <a:p>
            <a:endParaRPr/>
          </a:p>
        </p:txBody>
      </p:sp>
    </p:spTree>
    <p:extLst>
      <p:ext uri="{BB962C8B-B14F-4D97-AF65-F5344CB8AC3E}">
        <p14:creationId xmlns:p14="http://schemas.microsoft.com/office/powerpoint/2010/main" val="62957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9B9E63-CC5A-4CA1-9C4A-B6A5BEAD8E4B}" type="slidenum">
              <a:rPr lang="en-US" smtClean="0"/>
              <a:t>10</a:t>
            </a:fld>
            <a:endParaRPr lang="en-US"/>
          </a:p>
        </p:txBody>
      </p:sp>
    </p:spTree>
    <p:extLst>
      <p:ext uri="{BB962C8B-B14F-4D97-AF65-F5344CB8AC3E}">
        <p14:creationId xmlns:p14="http://schemas.microsoft.com/office/powerpoint/2010/main" val="2893772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8660" y="4451985"/>
            <a:ext cx="5669280"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171465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08660" y="4451985"/>
            <a:ext cx="5669280" cy="4217670"/>
          </a:xfrm>
          <a:prstGeom prst="rect">
            <a:avLst/>
          </a:prstGeom>
        </p:spPr>
        <p:txBody>
          <a:bodyPr lIns="94031" tIns="94031" rIns="94031" bIns="94031" anchor="t" anchorCtr="0">
            <a:noAutofit/>
          </a:bodyPr>
          <a:lstStyle/>
          <a:p>
            <a:endParaRPr/>
          </a:p>
        </p:txBody>
      </p:sp>
    </p:spTree>
    <p:extLst>
      <p:ext uri="{BB962C8B-B14F-4D97-AF65-F5344CB8AC3E}">
        <p14:creationId xmlns:p14="http://schemas.microsoft.com/office/powerpoint/2010/main" val="295966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6336">
              <a:buFont typeface="Arial" panose="020B0604020202020204" pitchFamily="34" charset="0"/>
              <a:buChar char="•"/>
            </a:pPr>
            <a:r>
              <a:rPr lang="en-US" sz="1000" dirty="0"/>
              <a:t>Let’s replay our opening scenario, but this time one of our consultants has a fully functional PRESSURE® running on his phone</a:t>
            </a:r>
          </a:p>
          <a:p>
            <a:pPr marL="0" indent="-176336">
              <a:buFont typeface="Arial" panose="020B0604020202020204" pitchFamily="34" charset="0"/>
              <a:buChar char="•"/>
            </a:pPr>
            <a:r>
              <a:rPr lang="en-US" sz="1000" dirty="0"/>
              <a:t>They are once again in the conference room engulfed in their meeting when </a:t>
            </a:r>
          </a:p>
          <a:p>
            <a:pPr marL="0" indent="-176336"/>
            <a:endParaRPr lang="en-US" sz="1000" dirty="0"/>
          </a:p>
        </p:txBody>
      </p:sp>
      <p:sp>
        <p:nvSpPr>
          <p:cNvPr id="4" name="Slide Number Placeholder 3"/>
          <p:cNvSpPr>
            <a:spLocks noGrp="1"/>
          </p:cNvSpPr>
          <p:nvPr>
            <p:ph type="sldNum" sz="quarter" idx="10"/>
          </p:nvPr>
        </p:nvSpPr>
        <p:spPr/>
        <p:txBody>
          <a:bodyPr/>
          <a:lstStyle/>
          <a:p>
            <a:fld id="{549B9E63-CC5A-4CA1-9C4A-B6A5BEAD8E4B}" type="slidenum">
              <a:rPr lang="en-US" smtClean="0"/>
              <a:t>13</a:t>
            </a:fld>
            <a:endParaRPr lang="en-US"/>
          </a:p>
        </p:txBody>
      </p:sp>
    </p:spTree>
    <p:extLst>
      <p:ext uri="{BB962C8B-B14F-4D97-AF65-F5344CB8AC3E}">
        <p14:creationId xmlns:p14="http://schemas.microsoft.com/office/powerpoint/2010/main" val="405693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6336">
              <a:buFont typeface="Arial" panose="020B0604020202020204" pitchFamily="34" charset="0"/>
              <a:buChar char="•"/>
            </a:pPr>
            <a:r>
              <a:rPr lang="en-US" sz="1000" dirty="0"/>
              <a:t>Our consultant gets a phone alert that something is going on very close to his location, several minutes before the man burst into the room. </a:t>
            </a:r>
          </a:p>
          <a:p>
            <a:pPr marL="0" indent="-176336">
              <a:buFont typeface="Arial" panose="020B0604020202020204" pitchFamily="34" charset="0"/>
              <a:buChar char="•"/>
            </a:pPr>
            <a:r>
              <a:rPr lang="en-US" sz="1000" dirty="0"/>
              <a:t>He interrupts the meeting to let everyone know what’s going on </a:t>
            </a:r>
          </a:p>
        </p:txBody>
      </p:sp>
      <p:sp>
        <p:nvSpPr>
          <p:cNvPr id="4" name="Slide Number Placeholder 3"/>
          <p:cNvSpPr>
            <a:spLocks noGrp="1"/>
          </p:cNvSpPr>
          <p:nvPr>
            <p:ph type="sldNum" sz="quarter" idx="10"/>
          </p:nvPr>
        </p:nvSpPr>
        <p:spPr/>
        <p:txBody>
          <a:bodyPr/>
          <a:lstStyle/>
          <a:p>
            <a:fld id="{549B9E63-CC5A-4CA1-9C4A-B6A5BEAD8E4B}" type="slidenum">
              <a:rPr lang="en-US" smtClean="0"/>
              <a:t>14</a:t>
            </a:fld>
            <a:endParaRPr lang="en-US"/>
          </a:p>
        </p:txBody>
      </p:sp>
    </p:spTree>
    <p:extLst>
      <p:ext uri="{BB962C8B-B14F-4D97-AF65-F5344CB8AC3E}">
        <p14:creationId xmlns:p14="http://schemas.microsoft.com/office/powerpoint/2010/main" val="283613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6336">
              <a:buFont typeface="Arial" panose="020B0604020202020204" pitchFamily="34" charset="0"/>
              <a:buChar char="•"/>
            </a:pPr>
            <a:r>
              <a:rPr lang="en-US" sz="1000" dirty="0"/>
              <a:t>His first concern is his companion in the field; he uses the app locate him and let him know what’s going on and where to meet</a:t>
            </a:r>
          </a:p>
          <a:p>
            <a:pPr marL="0" indent="-176336">
              <a:buFont typeface="Arial" panose="020B0604020202020204" pitchFamily="34" charset="0"/>
              <a:buChar char="•"/>
              <a:defRPr/>
            </a:pPr>
            <a:r>
              <a:rPr lang="en-US" sz="1000" dirty="0"/>
              <a:t>His second thought is about getting out of the country if things escalate; He quickly calls the 24-hour travel agency number and confirms seats on the next plane out for he and his collogues</a:t>
            </a:r>
          </a:p>
          <a:p>
            <a:pPr marL="0" indent="-176336">
              <a:buFont typeface="Arial" panose="020B0604020202020204" pitchFamily="34" charset="0"/>
              <a:buChar char="•"/>
            </a:pPr>
            <a:r>
              <a:rPr lang="en-US" sz="1000" dirty="0"/>
              <a:t>Next his thoughts turn to his own loved ones at home;  I’M OK button on the app to let his loved ones know they are ok and start transmitting his location, giving them some peace of mind and a way to monitor his situation</a:t>
            </a:r>
          </a:p>
          <a:p>
            <a:pPr marL="0" indent="-176336"/>
            <a:endParaRPr lang="en-US" sz="1000" dirty="0"/>
          </a:p>
        </p:txBody>
      </p:sp>
      <p:sp>
        <p:nvSpPr>
          <p:cNvPr id="4" name="Slide Number Placeholder 3"/>
          <p:cNvSpPr>
            <a:spLocks noGrp="1"/>
          </p:cNvSpPr>
          <p:nvPr>
            <p:ph type="sldNum" sz="quarter" idx="10"/>
          </p:nvPr>
        </p:nvSpPr>
        <p:spPr/>
        <p:txBody>
          <a:bodyPr/>
          <a:lstStyle/>
          <a:p>
            <a:fld id="{549B9E63-CC5A-4CA1-9C4A-B6A5BEAD8E4B}" type="slidenum">
              <a:rPr lang="en-US" smtClean="0"/>
              <a:t>15</a:t>
            </a:fld>
            <a:endParaRPr lang="en-US"/>
          </a:p>
        </p:txBody>
      </p:sp>
    </p:spTree>
    <p:extLst>
      <p:ext uri="{BB962C8B-B14F-4D97-AF65-F5344CB8AC3E}">
        <p14:creationId xmlns:p14="http://schemas.microsoft.com/office/powerpoint/2010/main" val="1432333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6336" defTabSz="940460">
              <a:buFont typeface="Arial" panose="020B0604020202020204" pitchFamily="34" charset="0"/>
              <a:buChar char="•"/>
            </a:pPr>
            <a:r>
              <a:rPr lang="en-US" sz="1000" dirty="0"/>
              <a:t>He uses the embedded translate function to understand chaotic chatter going on in the room around him around him</a:t>
            </a:r>
          </a:p>
        </p:txBody>
      </p:sp>
      <p:sp>
        <p:nvSpPr>
          <p:cNvPr id="4" name="Slide Number Placeholder 3"/>
          <p:cNvSpPr>
            <a:spLocks noGrp="1"/>
          </p:cNvSpPr>
          <p:nvPr>
            <p:ph type="sldNum" sz="quarter" idx="10"/>
          </p:nvPr>
        </p:nvSpPr>
        <p:spPr/>
        <p:txBody>
          <a:bodyPr/>
          <a:lstStyle/>
          <a:p>
            <a:fld id="{549B9E63-CC5A-4CA1-9C4A-B6A5BEAD8E4B}" type="slidenum">
              <a:rPr lang="en-US" smtClean="0"/>
              <a:t>16</a:t>
            </a:fld>
            <a:endParaRPr lang="en-US"/>
          </a:p>
        </p:txBody>
      </p:sp>
    </p:spTree>
    <p:extLst>
      <p:ext uri="{BB962C8B-B14F-4D97-AF65-F5344CB8AC3E}">
        <p14:creationId xmlns:p14="http://schemas.microsoft.com/office/powerpoint/2010/main" val="3693510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6336">
              <a:buFont typeface="Arial" panose="020B0604020202020204" pitchFamily="34" charset="0"/>
              <a:buChar char="•"/>
            </a:pPr>
            <a:r>
              <a:rPr lang="en-US" sz="1000" dirty="0"/>
              <a:t>On their way to the airport he consults the app frequently to make sure to avoid routes with high levels of activity</a:t>
            </a:r>
          </a:p>
          <a:p>
            <a:pPr marL="0" indent="-176336">
              <a:buFont typeface="Arial" panose="020B0604020202020204" pitchFamily="34" charset="0"/>
              <a:buChar char="•"/>
            </a:pPr>
            <a:r>
              <a:rPr lang="en-US" sz="1000" dirty="0"/>
              <a:t>He continues to monitor the Tweet traffic and embedded news search results for updates until they are safely aboard the plane home</a:t>
            </a:r>
          </a:p>
        </p:txBody>
      </p:sp>
      <p:sp>
        <p:nvSpPr>
          <p:cNvPr id="4" name="Slide Number Placeholder 3"/>
          <p:cNvSpPr>
            <a:spLocks noGrp="1"/>
          </p:cNvSpPr>
          <p:nvPr>
            <p:ph type="sldNum" sz="quarter" idx="10"/>
          </p:nvPr>
        </p:nvSpPr>
        <p:spPr/>
        <p:txBody>
          <a:bodyPr/>
          <a:lstStyle/>
          <a:p>
            <a:fld id="{549B9E63-CC5A-4CA1-9C4A-B6A5BEAD8E4B}" type="slidenum">
              <a:rPr lang="en-US" smtClean="0"/>
              <a:t>17</a:t>
            </a:fld>
            <a:endParaRPr lang="en-US"/>
          </a:p>
        </p:txBody>
      </p:sp>
    </p:spTree>
    <p:extLst>
      <p:ext uri="{BB962C8B-B14F-4D97-AF65-F5344CB8AC3E}">
        <p14:creationId xmlns:p14="http://schemas.microsoft.com/office/powerpoint/2010/main" val="2779536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6336">
              <a:buFont typeface="Arial" panose="020B0604020202020204" pitchFamily="34" charset="0"/>
              <a:buChar char="•"/>
            </a:pPr>
            <a:r>
              <a:rPr lang="en-US" sz="1000" dirty="0"/>
              <a:t>Let’s replay our opening scenario, but this time one of our consultants has PRESSURE running on his phone</a:t>
            </a:r>
          </a:p>
          <a:p>
            <a:pPr marL="0" indent="-176336">
              <a:buFont typeface="Arial" panose="020B0604020202020204" pitchFamily="34" charset="0"/>
              <a:buChar char="•"/>
            </a:pPr>
            <a:r>
              <a:rPr lang="en-US" sz="1000" dirty="0"/>
              <a:t>They are once again in the conference room engulfed in their meeting when…</a:t>
            </a:r>
          </a:p>
        </p:txBody>
      </p:sp>
      <p:sp>
        <p:nvSpPr>
          <p:cNvPr id="4" name="Slide Number Placeholder 3"/>
          <p:cNvSpPr>
            <a:spLocks noGrp="1"/>
          </p:cNvSpPr>
          <p:nvPr>
            <p:ph type="sldNum" sz="quarter" idx="10"/>
          </p:nvPr>
        </p:nvSpPr>
        <p:spPr/>
        <p:txBody>
          <a:bodyPr/>
          <a:lstStyle/>
          <a:p>
            <a:fld id="{549B9E63-CC5A-4CA1-9C4A-B6A5BEAD8E4B}" type="slidenum">
              <a:rPr lang="en-US" smtClean="0"/>
              <a:t>18</a:t>
            </a:fld>
            <a:endParaRPr lang="en-US"/>
          </a:p>
        </p:txBody>
      </p:sp>
    </p:spTree>
    <p:extLst>
      <p:ext uri="{BB962C8B-B14F-4D97-AF65-F5344CB8AC3E}">
        <p14:creationId xmlns:p14="http://schemas.microsoft.com/office/powerpoint/2010/main" val="117582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08660" y="4451985"/>
            <a:ext cx="5669280" cy="4217670"/>
          </a:xfrm>
          <a:prstGeom prst="rect">
            <a:avLst/>
          </a:prstGeom>
        </p:spPr>
        <p:txBody>
          <a:bodyPr lIns="94031" tIns="94031" rIns="94031" bIns="94031" anchor="t" anchorCtr="0">
            <a:noAutofit/>
          </a:bodyPr>
          <a:lstStyle/>
          <a:p>
            <a:pPr marL="171450" indent="-171450">
              <a:lnSpc>
                <a:spcPct val="115000"/>
              </a:lnSpc>
              <a:buClr>
                <a:schemeClr val="dk1"/>
              </a:buClr>
              <a:buSzPct val="91666"/>
              <a:buFont typeface="Arial" panose="020B0604020202020204" pitchFamily="34" charset="0"/>
              <a:buChar char="•"/>
            </a:pPr>
            <a:r>
              <a:rPr lang="en-US" sz="900" b="0" i="0" dirty="0">
                <a:solidFill>
                  <a:schemeClr val="dk1"/>
                </a:solidFill>
                <a:latin typeface="Arial" panose="020B0604020202020204" pitchFamily="34" charset="0"/>
                <a:ea typeface="Calibri"/>
                <a:cs typeface="Arial" panose="020B0604020202020204" pitchFamily="34" charset="0"/>
                <a:sym typeface="Calibri"/>
              </a:rPr>
              <a:t>A team of consultants from San Francisco is in meeting in a conference room in </a:t>
            </a:r>
            <a:r>
              <a:rPr lang="en-US" sz="900" b="0" i="0" dirty="0" err="1">
                <a:solidFill>
                  <a:schemeClr val="dk1"/>
                </a:solidFill>
                <a:latin typeface="Arial" panose="020B0604020202020204" pitchFamily="34" charset="0"/>
                <a:ea typeface="Calibri"/>
                <a:cs typeface="Arial" panose="020B0604020202020204" pitchFamily="34" charset="0"/>
                <a:sym typeface="Calibri"/>
              </a:rPr>
              <a:t>Gombe</a:t>
            </a:r>
            <a:r>
              <a:rPr lang="en-US" sz="900" b="0" i="0" dirty="0">
                <a:solidFill>
                  <a:schemeClr val="dk1"/>
                </a:solidFill>
                <a:latin typeface="Arial" panose="020B0604020202020204" pitchFamily="34" charset="0"/>
                <a:ea typeface="Calibri"/>
                <a:cs typeface="Arial" panose="020B0604020202020204" pitchFamily="34" charset="0"/>
                <a:sym typeface="Calibri"/>
              </a:rPr>
              <a:t>, Nigeria. They are installing a call center for pregnant women as part of the effort to reduce infant mortality in the developing world. Suddenly, a man bursts into the room yelling something in the local language. Panic sets in when make out from the chatter that there has been a bombing at a nearby bus station. </a:t>
            </a:r>
          </a:p>
          <a:p>
            <a:pPr marL="235115">
              <a:spcAft>
                <a:spcPts val="514"/>
              </a:spcAft>
              <a:buClr>
                <a:srgbClr val="000000"/>
              </a:buClr>
            </a:pPr>
            <a:endParaRPr lang="en-US" sz="1100" dirty="0">
              <a:solidFill>
                <a:schemeClr val="dk1"/>
              </a:solidFill>
              <a:latin typeface="Calibri"/>
              <a:ea typeface="Playfair Display"/>
              <a:cs typeface="Calibri"/>
              <a:sym typeface="Calibri"/>
            </a:endParaRPr>
          </a:p>
        </p:txBody>
      </p:sp>
    </p:spTree>
    <p:extLst>
      <p:ext uri="{BB962C8B-B14F-4D97-AF65-F5344CB8AC3E}">
        <p14:creationId xmlns:p14="http://schemas.microsoft.com/office/powerpoint/2010/main" val="344928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08660" y="4451985"/>
            <a:ext cx="5669280" cy="4217670"/>
          </a:xfrm>
          <a:prstGeom prst="rect">
            <a:avLst/>
          </a:prstGeom>
        </p:spPr>
        <p:txBody>
          <a:bodyPr lIns="94031" tIns="94031" rIns="94031" bIns="94031" anchor="t" anchorCtr="0">
            <a:noAutofit/>
          </a:bodyPr>
          <a:lstStyle/>
          <a:p>
            <a:pPr marL="171450" indent="-171450">
              <a:lnSpc>
                <a:spcPct val="115000"/>
              </a:lnSpc>
              <a:buClr>
                <a:schemeClr val="dk1"/>
              </a:buClr>
              <a:buSzPct val="91666"/>
              <a:buFont typeface="Arial" panose="020B0604020202020204" pitchFamily="34" charset="0"/>
              <a:buChar char="•"/>
            </a:pPr>
            <a:r>
              <a:rPr lang="en-US" sz="900" b="0" i="0" dirty="0">
                <a:solidFill>
                  <a:schemeClr val="dk1"/>
                </a:solidFill>
                <a:latin typeface="Arial" panose="020B0604020202020204" pitchFamily="34" charset="0"/>
                <a:ea typeface="Calibri"/>
                <a:cs typeface="Arial" panose="020B0604020202020204" pitchFamily="34" charset="0"/>
                <a:sym typeface="Calibri"/>
              </a:rPr>
              <a:t>The locals begin scrambling, concerned about their own loved ones. The consultants stunned and unsure of what to do. Should they stay put? Try to leave? One of their colleagues is in the field doing research. What about him? </a:t>
            </a:r>
          </a:p>
          <a:p>
            <a:pPr marL="171450" indent="-171450">
              <a:lnSpc>
                <a:spcPct val="115000"/>
              </a:lnSpc>
              <a:buClr>
                <a:schemeClr val="dk1"/>
              </a:buClr>
              <a:buSzPct val="91666"/>
              <a:buFont typeface="Arial" panose="020B0604020202020204" pitchFamily="34" charset="0"/>
              <a:buChar char="•"/>
            </a:pPr>
            <a:r>
              <a:rPr lang="en-US" sz="900" b="0" i="0" dirty="0">
                <a:solidFill>
                  <a:schemeClr val="dk1"/>
                </a:solidFill>
                <a:latin typeface="Arial" panose="020B0604020202020204" pitchFamily="34" charset="0"/>
                <a:ea typeface="Calibri"/>
                <a:cs typeface="Arial" panose="020B0604020202020204" pitchFamily="34" charset="0"/>
                <a:sym typeface="Calibri"/>
              </a:rPr>
              <a:t>They eventually make it safely back to their hotel. By the time they get their bearings and decide they need to evacuate, every international flight out of the country for the next 48 hours is completely booked. Their loved ones at home are in a panic.</a:t>
            </a:r>
          </a:p>
          <a:p>
            <a:pPr marL="171450" indent="-171450">
              <a:lnSpc>
                <a:spcPct val="115000"/>
              </a:lnSpc>
              <a:buClr>
                <a:schemeClr val="dk1"/>
              </a:buClr>
              <a:buSzPct val="91666"/>
              <a:buFont typeface="Arial" panose="020B0604020202020204" pitchFamily="34" charset="0"/>
              <a:buChar char="•"/>
            </a:pPr>
            <a:r>
              <a:rPr lang="en-US" sz="900" b="0" i="0" dirty="0">
                <a:solidFill>
                  <a:schemeClr val="dk1"/>
                </a:solidFill>
                <a:latin typeface="Arial" panose="020B0604020202020204" pitchFamily="34" charset="0"/>
                <a:ea typeface="Calibri"/>
                <a:cs typeface="Arial" panose="020B0604020202020204" pitchFamily="34" charset="0"/>
                <a:sym typeface="Calibri"/>
              </a:rPr>
              <a:t>As you might have guess by now, those were my employees, and this is a true story. And not an unusual one.</a:t>
            </a:r>
          </a:p>
          <a:p>
            <a:pPr marL="171450" indent="-171450">
              <a:lnSpc>
                <a:spcPct val="115000"/>
              </a:lnSpc>
              <a:buClr>
                <a:schemeClr val="dk1"/>
              </a:buClr>
              <a:buSzPct val="91666"/>
              <a:buFont typeface="Arial" panose="020B0604020202020204" pitchFamily="34" charset="0"/>
              <a:buChar char="•"/>
            </a:pPr>
            <a:r>
              <a:rPr lang="en-US" sz="900" b="0" i="0" dirty="0">
                <a:solidFill>
                  <a:schemeClr val="dk1"/>
                </a:solidFill>
                <a:latin typeface="Arial" panose="020B0604020202020204" pitchFamily="34" charset="0"/>
                <a:ea typeface="Calibri"/>
                <a:cs typeface="Arial" panose="020B0604020202020204" pitchFamily="34" charset="0"/>
                <a:sym typeface="Calibri"/>
              </a:rPr>
              <a:t>There is a huge development community in place carrying out a myriad of humanitarian programs in Africa</a:t>
            </a:r>
          </a:p>
          <a:p>
            <a:pPr marL="171450" indent="-171450">
              <a:lnSpc>
                <a:spcPct val="115000"/>
              </a:lnSpc>
              <a:buClr>
                <a:schemeClr val="dk1"/>
              </a:buClr>
              <a:buSzPct val="91666"/>
              <a:buFont typeface="Arial" panose="020B0604020202020204" pitchFamily="34" charset="0"/>
              <a:buChar char="•"/>
            </a:pPr>
            <a:r>
              <a:rPr lang="en-US" sz="900" b="0" i="0" dirty="0">
                <a:solidFill>
                  <a:schemeClr val="dk1"/>
                </a:solidFill>
                <a:latin typeface="Arial" panose="020B0604020202020204" pitchFamily="34" charset="0"/>
                <a:ea typeface="Calibri"/>
                <a:cs typeface="Arial" panose="020B0604020202020204" pitchFamily="34" charset="0"/>
                <a:sym typeface="Calibri"/>
              </a:rPr>
              <a:t>There can be literally be ten’s of thousands of foreign nationals on the ground at any given time</a:t>
            </a:r>
          </a:p>
          <a:p>
            <a:pPr marL="171450" indent="-171450">
              <a:lnSpc>
                <a:spcPct val="115000"/>
              </a:lnSpc>
              <a:buClr>
                <a:schemeClr val="dk1"/>
              </a:buClr>
              <a:buSzPct val="91666"/>
              <a:buFont typeface="Arial" panose="020B0604020202020204" pitchFamily="34" charset="0"/>
              <a:buChar char="•"/>
            </a:pPr>
            <a:r>
              <a:rPr lang="en-US" sz="900" b="0" i="0" dirty="0">
                <a:solidFill>
                  <a:schemeClr val="dk1"/>
                </a:solidFill>
                <a:latin typeface="Arial" panose="020B0604020202020204" pitchFamily="34" charset="0"/>
                <a:ea typeface="Calibri"/>
                <a:cs typeface="Arial" panose="020B0604020202020204" pitchFamily="34" charset="0"/>
                <a:sym typeface="Calibri"/>
              </a:rPr>
              <a:t>Bombings are not the only serious safety issue there</a:t>
            </a:r>
          </a:p>
        </p:txBody>
      </p:sp>
    </p:spTree>
    <p:extLst>
      <p:ext uri="{BB962C8B-B14F-4D97-AF65-F5344CB8AC3E}">
        <p14:creationId xmlns:p14="http://schemas.microsoft.com/office/powerpoint/2010/main" val="171781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08660" y="4451985"/>
            <a:ext cx="5669280" cy="4217670"/>
          </a:xfrm>
          <a:prstGeom prst="rect">
            <a:avLst/>
          </a:prstGeom>
        </p:spPr>
        <p:txBody>
          <a:bodyPr lIns="94031" tIns="94031" rIns="94031" bIns="94031" anchor="t" anchorCtr="0">
            <a:noAutofit/>
          </a:bodyPr>
          <a:lstStyle/>
          <a:p>
            <a:pPr marL="171450" indent="-171450">
              <a:lnSpc>
                <a:spcPct val="115000"/>
              </a:lnSpc>
              <a:buClr>
                <a:schemeClr val="dk1"/>
              </a:buClr>
              <a:buSzPct val="91666"/>
              <a:buFont typeface="Arial" panose="020B0604020202020204" pitchFamily="34" charset="0"/>
              <a:buChar char="•"/>
            </a:pPr>
            <a:r>
              <a:rPr lang="en-US" sz="900" b="0" i="0" dirty="0">
                <a:solidFill>
                  <a:schemeClr val="dk1"/>
                </a:solidFill>
                <a:latin typeface="Arial" panose="020B0604020202020204" pitchFamily="34" charset="0"/>
                <a:ea typeface="Calibri"/>
                <a:cs typeface="Arial" panose="020B0604020202020204" pitchFamily="34" charset="0"/>
                <a:sym typeface="Calibri"/>
              </a:rPr>
              <a:t>Political unrest, health crisis, natural disasters are all unfortunately, not uncommon there</a:t>
            </a:r>
          </a:p>
          <a:p>
            <a:pPr marL="171450" indent="-171450">
              <a:lnSpc>
                <a:spcPct val="115000"/>
              </a:lnSpc>
              <a:buClr>
                <a:schemeClr val="dk1"/>
              </a:buClr>
              <a:buSzPct val="91666"/>
              <a:buFont typeface="Arial" panose="020B0604020202020204" pitchFamily="34" charset="0"/>
              <a:buChar char="•"/>
            </a:pPr>
            <a:r>
              <a:rPr lang="en-US" sz="900" b="0" i="0" dirty="0">
                <a:solidFill>
                  <a:schemeClr val="dk1"/>
                </a:solidFill>
                <a:latin typeface="Arial" panose="020B0604020202020204" pitchFamily="34" charset="0"/>
                <a:ea typeface="Calibri"/>
                <a:cs typeface="Arial" panose="020B0604020202020204" pitchFamily="34" charset="0"/>
                <a:sym typeface="Calibri"/>
              </a:rPr>
              <a:t>It is truly terrifying to find yourself in a crisis situation in a dangerous, unfamiliar place.</a:t>
            </a:r>
          </a:p>
          <a:p>
            <a:pPr marL="235115">
              <a:spcAft>
                <a:spcPts val="514"/>
              </a:spcAft>
              <a:buClr>
                <a:srgbClr val="000000"/>
              </a:buClr>
            </a:pPr>
            <a:endParaRPr lang="en-US" sz="1100" dirty="0">
              <a:solidFill>
                <a:schemeClr val="dk1"/>
              </a:solidFill>
              <a:latin typeface="Calibri"/>
              <a:ea typeface="Playfair Display"/>
              <a:cs typeface="Calibri"/>
              <a:sym typeface="Calibri"/>
            </a:endParaRPr>
          </a:p>
        </p:txBody>
      </p:sp>
    </p:spTree>
    <p:extLst>
      <p:ext uri="{BB962C8B-B14F-4D97-AF65-F5344CB8AC3E}">
        <p14:creationId xmlns:p14="http://schemas.microsoft.com/office/powerpoint/2010/main" val="293401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08660" y="4451985"/>
            <a:ext cx="5669280" cy="4217670"/>
          </a:xfrm>
          <a:prstGeom prst="rect">
            <a:avLst/>
          </a:prstGeom>
        </p:spPr>
        <p:txBody>
          <a:bodyPr lIns="94031" tIns="94031" rIns="94031" bIns="94031" anchor="t" anchorCtr="0">
            <a:noAutofit/>
          </a:bodyPr>
          <a:lstStyle/>
          <a:p>
            <a:pPr marL="171450" indent="-171450">
              <a:lnSpc>
                <a:spcPct val="115000"/>
              </a:lnSpc>
              <a:buClr>
                <a:schemeClr val="dk1"/>
              </a:buClr>
              <a:buSzPct val="91666"/>
              <a:buFont typeface="Arial" panose="020B0604020202020204" pitchFamily="34" charset="0"/>
              <a:buChar char="•"/>
            </a:pPr>
            <a:r>
              <a:rPr lang="en-US" sz="900" b="0" i="0" dirty="0">
                <a:solidFill>
                  <a:schemeClr val="dk1"/>
                </a:solidFill>
                <a:latin typeface="Arial" panose="020B0604020202020204" pitchFamily="34" charset="0"/>
                <a:ea typeface="Calibri"/>
                <a:cs typeface="Arial" panose="020B0604020202020204" pitchFamily="34" charset="0"/>
                <a:sym typeface="Calibri"/>
              </a:rPr>
              <a:t>Immature infrastructure and lack of information severely hamper a traveler’s ability to know how to respond in a crisis, leaving them feeling like the proverbial deer in headlights.</a:t>
            </a:r>
          </a:p>
          <a:p>
            <a:pPr marL="235115">
              <a:spcAft>
                <a:spcPts val="514"/>
              </a:spcAft>
              <a:buClr>
                <a:srgbClr val="000000"/>
              </a:buClr>
            </a:pPr>
            <a:endParaRPr lang="en-US" sz="1100" dirty="0">
              <a:solidFill>
                <a:schemeClr val="dk1"/>
              </a:solidFill>
              <a:latin typeface="Calibri"/>
              <a:ea typeface="Playfair Display"/>
              <a:cs typeface="Calibri"/>
              <a:sym typeface="Calibri"/>
            </a:endParaRPr>
          </a:p>
        </p:txBody>
      </p:sp>
    </p:spTree>
    <p:extLst>
      <p:ext uri="{BB962C8B-B14F-4D97-AF65-F5344CB8AC3E}">
        <p14:creationId xmlns:p14="http://schemas.microsoft.com/office/powerpoint/2010/main" val="340664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1450">
              <a:lnSpc>
                <a:spcPct val="100000"/>
              </a:lnSpc>
              <a:spcBef>
                <a:spcPts val="0"/>
              </a:spcBef>
              <a:spcAft>
                <a:spcPts val="0"/>
              </a:spcAft>
              <a:buClr>
                <a:srgbClr val="000000"/>
              </a:buClr>
              <a:buSzPct val="100000"/>
              <a:buFont typeface="Arial" panose="020B0604020202020204" pitchFamily="34" charset="0"/>
              <a:buChar char="•"/>
            </a:pP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We began our project by doing secondary research; it was not hard to confirm that risks are real</a:t>
            </a:r>
          </a:p>
          <a:p>
            <a:pPr marL="0" indent="-171450">
              <a:lnSpc>
                <a:spcPct val="100000"/>
              </a:lnSpc>
              <a:spcBef>
                <a:spcPts val="0"/>
              </a:spcBef>
              <a:spcAft>
                <a:spcPts val="0"/>
              </a:spcAft>
              <a:buClr>
                <a:srgbClr val="000000"/>
              </a:buClr>
              <a:buSzPct val="100000"/>
              <a:buFont typeface="Arial" panose="020B0604020202020204" pitchFamily="34" charset="0"/>
              <a:buChar char="•"/>
            </a:pP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7 of 10 most dangerous countries in the word are on the African continent</a:t>
            </a:r>
          </a:p>
          <a:p>
            <a:pPr marL="0" indent="-171450">
              <a:lnSpc>
                <a:spcPct val="100000"/>
              </a:lnSpc>
              <a:spcBef>
                <a:spcPts val="0"/>
              </a:spcBef>
              <a:spcAft>
                <a:spcPts val="0"/>
              </a:spcAft>
              <a:buClr>
                <a:srgbClr val="000000"/>
              </a:buClr>
              <a:buSzPct val="100000"/>
              <a:buFont typeface="Arial" panose="020B0604020202020204" pitchFamily="34" charset="0"/>
              <a:buChar char="•"/>
            </a:pP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Next we conducted and</a:t>
            </a:r>
            <a:r>
              <a:rPr lang="en" sz="1000" b="0" i="0" dirty="0">
                <a:solidFill>
                  <a:srgbClr val="000000"/>
                </a:solidFill>
                <a:latin typeface="Arial" panose="020B0604020202020204" pitchFamily="34" charset="0"/>
                <a:cs typeface="Arial" panose="020B0604020202020204" pitchFamily="34" charset="0"/>
              </a:rPr>
              <a:t> </a:t>
            </a: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several</a:t>
            </a:r>
            <a:r>
              <a:rPr lang="en" sz="1000" b="0" i="0" dirty="0">
                <a:solidFill>
                  <a:srgbClr val="000000"/>
                </a:solidFill>
                <a:latin typeface="Arial" panose="020B0604020202020204" pitchFamily="34" charset="0"/>
                <a:ea typeface="Playfair Display"/>
                <a:cs typeface="Arial" panose="020B0604020202020204" pitchFamily="34" charset="0"/>
                <a:sym typeface="Playfair Display"/>
              </a:rPr>
              <a:t> domain expert interviews, </a:t>
            </a: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including a couple of</a:t>
            </a:r>
            <a:r>
              <a:rPr lang="en" sz="1000" b="0" i="0" dirty="0">
                <a:solidFill>
                  <a:srgbClr val="000000"/>
                </a:solidFill>
                <a:latin typeface="Arial" panose="020B0604020202020204" pitchFamily="34" charset="0"/>
                <a:ea typeface="Playfair Display"/>
                <a:cs typeface="Arial" panose="020B0604020202020204" pitchFamily="34" charset="0"/>
                <a:sym typeface="Playfair Display"/>
              </a:rPr>
              <a:t> </a:t>
            </a: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corporate travel executive, an international security expert, and several consultants who have worked and traveled extensively in Africa </a:t>
            </a:r>
          </a:p>
          <a:p>
            <a:pPr marL="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Those conversations again validated the need: once an afterthought, </a:t>
            </a:r>
            <a:r>
              <a:rPr lang="en" sz="1000" b="0" i="0" dirty="0">
                <a:solidFill>
                  <a:srgbClr val="000000"/>
                </a:solidFill>
                <a:latin typeface="Arial" panose="020B0604020202020204" pitchFamily="34" charset="0"/>
                <a:ea typeface="Playfair Display"/>
                <a:cs typeface="Arial" panose="020B0604020202020204" pitchFamily="34" charset="0"/>
                <a:sym typeface="Playfair Display"/>
              </a:rPr>
              <a:t>traveler safety </a:t>
            </a: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in Africa has become a primary </a:t>
            </a:r>
            <a:r>
              <a:rPr lang="en" sz="1000" b="0" i="0" dirty="0">
                <a:solidFill>
                  <a:srgbClr val="000000"/>
                </a:solidFill>
                <a:latin typeface="Arial" panose="020B0604020202020204" pitchFamily="34" charset="0"/>
                <a:ea typeface="Playfair Display"/>
                <a:cs typeface="Arial" panose="020B0604020202020204" pitchFamily="34" charset="0"/>
                <a:sym typeface="Playfair Display"/>
              </a:rPr>
              <a:t>concern </a:t>
            </a: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over the </a:t>
            </a:r>
            <a:r>
              <a:rPr lang="en" sz="1000" b="0" i="0" dirty="0">
                <a:solidFill>
                  <a:srgbClr val="000000"/>
                </a:solidFill>
                <a:latin typeface="Arial" panose="020B0604020202020204" pitchFamily="34" charset="0"/>
                <a:ea typeface="Playfair Display"/>
                <a:cs typeface="Arial" panose="020B0604020202020204" pitchFamily="34" charset="0"/>
                <a:sym typeface="Playfair Display"/>
              </a:rPr>
              <a:t>last 24 months</a:t>
            </a:r>
          </a:p>
          <a:p>
            <a:pPr marL="0" indent="-171450">
              <a:lnSpc>
                <a:spcPct val="100000"/>
              </a:lnSpc>
              <a:spcBef>
                <a:spcPts val="0"/>
              </a:spcBef>
              <a:spcAft>
                <a:spcPts val="0"/>
              </a:spcAft>
              <a:buClr>
                <a:srgbClr val="000000"/>
              </a:buClr>
              <a:buSzPct val="100000"/>
              <a:buFont typeface="Arial" panose="020B0604020202020204" pitchFamily="34" charset="0"/>
              <a:buChar char="•"/>
            </a:pP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Finally, we e</a:t>
            </a:r>
            <a:r>
              <a:rPr lang="en" sz="1000" b="0" i="0" dirty="0">
                <a:solidFill>
                  <a:srgbClr val="000000"/>
                </a:solidFill>
                <a:latin typeface="Arial" panose="020B0604020202020204" pitchFamily="34" charset="0"/>
                <a:ea typeface="Playfair Display"/>
                <a:cs typeface="Arial" panose="020B0604020202020204" pitchFamily="34" charset="0"/>
                <a:sym typeface="Playfair Display"/>
              </a:rPr>
              <a:t>valuated several similar </a:t>
            </a:r>
            <a:r>
              <a:rPr lang="en-US" sz="1000" b="0" i="0" dirty="0">
                <a:solidFill>
                  <a:srgbClr val="000000"/>
                </a:solidFill>
                <a:latin typeface="Arial" panose="020B0604020202020204" pitchFamily="34" charset="0"/>
                <a:ea typeface="Playfair Display"/>
                <a:cs typeface="Arial" panose="020B0604020202020204" pitchFamily="34" charset="0"/>
                <a:sym typeface="Playfair Display"/>
              </a:rPr>
              <a:t>travel applications that we encountered during our discovery, used all of the inputs to isolate two key differentiating features for our project:</a:t>
            </a:r>
          </a:p>
          <a:p>
            <a:pPr marL="0" marR="0" lvl="0" indent="-228600" algn="l" defTabSz="914400" rtl="0" eaLnBrk="1" fontAlgn="auto" latinLnBrk="0" hangingPunct="1">
              <a:lnSpc>
                <a:spcPct val="100000"/>
              </a:lnSpc>
              <a:spcBef>
                <a:spcPts val="0"/>
              </a:spcBef>
              <a:spcAft>
                <a:spcPts val="0"/>
              </a:spcAft>
              <a:buClr>
                <a:schemeClr val="dk1"/>
              </a:buClr>
              <a:buSzPct val="100000"/>
              <a:buFont typeface="+mj-lt"/>
              <a:buAutoNum type="arabicPeriod"/>
              <a:tabLst/>
              <a:defRPr/>
            </a:pPr>
            <a:r>
              <a:rPr lang="en" sz="1000" b="0" i="0" dirty="0">
                <a:solidFill>
                  <a:srgbClr val="000000"/>
                </a:solidFill>
                <a:latin typeface="Arial" panose="020B0604020202020204" pitchFamily="34" charset="0"/>
                <a:ea typeface="Playfair Display"/>
                <a:cs typeface="Arial" panose="020B0604020202020204" pitchFamily="34" charset="0"/>
                <a:sym typeface="Playfair Display"/>
              </a:rPr>
              <a:t>Se</a:t>
            </a:r>
            <a:r>
              <a:rPr lang="en" sz="1000" b="0" i="0" dirty="0">
                <a:solidFill>
                  <a:schemeClr val="dk1"/>
                </a:solidFill>
                <a:latin typeface="Arial" panose="020B0604020202020204" pitchFamily="34" charset="0"/>
                <a:ea typeface="Playfair Display"/>
                <a:cs typeface="Arial" panose="020B0604020202020204" pitchFamily="34" charset="0"/>
                <a:sym typeface="Playfair Display"/>
              </a:rPr>
              <a:t>veral offer news and alert services, </a:t>
            </a:r>
            <a:r>
              <a:rPr lang="en-US" sz="1000" b="0" i="0" dirty="0">
                <a:solidFill>
                  <a:schemeClr val="dk1"/>
                </a:solidFill>
                <a:latin typeface="Arial" panose="020B0604020202020204" pitchFamily="34" charset="0"/>
                <a:ea typeface="Playfair Display"/>
                <a:cs typeface="Arial" panose="020B0604020202020204" pitchFamily="34" charset="0"/>
                <a:sym typeface="Playfair Display"/>
              </a:rPr>
              <a:t>but they were all based on information obtained from news outlets or governmental organizations that can lag an actual event by precious minutes or even hours</a:t>
            </a:r>
            <a:endParaRPr lang="en" sz="1000" b="0" i="0" dirty="0">
              <a:solidFill>
                <a:schemeClr val="dk1"/>
              </a:solidFill>
              <a:latin typeface="Arial" panose="020B0604020202020204" pitchFamily="34" charset="0"/>
              <a:ea typeface="Playfair Display"/>
              <a:cs typeface="Arial" panose="020B0604020202020204" pitchFamily="34" charset="0"/>
              <a:sym typeface="Playfair Display"/>
            </a:endParaRPr>
          </a:p>
          <a:p>
            <a:pPr marL="0" marR="0" lvl="0" indent="-228600" algn="l" defTabSz="914400" rtl="0" eaLnBrk="1" fontAlgn="auto" latinLnBrk="0" hangingPunct="1">
              <a:lnSpc>
                <a:spcPct val="100000"/>
              </a:lnSpc>
              <a:spcBef>
                <a:spcPts val="0"/>
              </a:spcBef>
              <a:spcAft>
                <a:spcPts val="0"/>
              </a:spcAft>
              <a:buClr>
                <a:schemeClr val="dk1"/>
              </a:buClr>
              <a:buSzPct val="100000"/>
              <a:buFont typeface="+mj-lt"/>
              <a:buAutoNum type="arabicPeriod"/>
              <a:tabLst/>
              <a:defRPr/>
            </a:pPr>
            <a:r>
              <a:rPr lang="en-US" sz="1000" b="0" i="0" dirty="0">
                <a:solidFill>
                  <a:schemeClr val="dk1"/>
                </a:solidFill>
                <a:latin typeface="Arial" panose="020B0604020202020204" pitchFamily="34" charset="0"/>
                <a:ea typeface="Playfair Display"/>
                <a:cs typeface="Arial" panose="020B0604020202020204" pitchFamily="34" charset="0"/>
                <a:sym typeface="Playfair Display"/>
              </a:rPr>
              <a:t>Others offered </a:t>
            </a:r>
            <a:r>
              <a:rPr lang="en" sz="1000" b="0" i="0" dirty="0">
                <a:solidFill>
                  <a:schemeClr val="dk1"/>
                </a:solidFill>
                <a:latin typeface="Arial" panose="020B0604020202020204" pitchFamily="34" charset="0"/>
                <a:ea typeface="Playfair Display"/>
                <a:cs typeface="Arial" panose="020B0604020202020204" pitchFamily="34" charset="0"/>
                <a:sym typeface="Playfair Display"/>
              </a:rPr>
              <a:t>location tracking and notification, </a:t>
            </a:r>
            <a:r>
              <a:rPr lang="en-US" sz="1000" b="0" i="0" dirty="0">
                <a:solidFill>
                  <a:schemeClr val="dk1"/>
                </a:solidFill>
                <a:latin typeface="Arial" panose="020B0604020202020204" pitchFamily="34" charset="0"/>
                <a:ea typeface="Playfair Display"/>
                <a:cs typeface="Arial" panose="020B0604020202020204" pitchFamily="34" charset="0"/>
                <a:sym typeface="Playfair Display"/>
              </a:rPr>
              <a:t>but n</a:t>
            </a:r>
            <a:r>
              <a:rPr lang="en" sz="1000" b="0" i="0" dirty="0">
                <a:solidFill>
                  <a:schemeClr val="dk1"/>
                </a:solidFill>
                <a:latin typeface="Arial" panose="020B0604020202020204" pitchFamily="34" charset="0"/>
                <a:ea typeface="Playfair Display"/>
                <a:cs typeface="Arial" panose="020B0604020202020204" pitchFamily="34" charset="0"/>
                <a:sym typeface="Playfair Display"/>
              </a:rPr>
              <a:t>one </a:t>
            </a:r>
            <a:r>
              <a:rPr lang="en-US" sz="1000" b="0" i="0" dirty="0">
                <a:solidFill>
                  <a:schemeClr val="dk1"/>
                </a:solidFill>
                <a:latin typeface="Arial" panose="020B0604020202020204" pitchFamily="34" charset="0"/>
                <a:ea typeface="Playfair Display"/>
                <a:cs typeface="Arial" panose="020B0604020202020204" pitchFamily="34" charset="0"/>
                <a:sym typeface="Playfair Display"/>
              </a:rPr>
              <a:t>provided any </a:t>
            </a:r>
            <a:r>
              <a:rPr lang="en" sz="1000" b="0" i="0" dirty="0">
                <a:solidFill>
                  <a:schemeClr val="dk1"/>
                </a:solidFill>
                <a:latin typeface="Arial" panose="020B0604020202020204" pitchFamily="34" charset="0"/>
                <a:ea typeface="Playfair Display"/>
                <a:cs typeface="Arial" panose="020B0604020202020204" pitchFamily="34" charset="0"/>
                <a:sym typeface="Playfair Display"/>
              </a:rPr>
              <a:t>on-the-ground condition visibility and communication</a:t>
            </a:r>
          </a:p>
          <a:p>
            <a:endParaRPr lang="en-US" dirty="0"/>
          </a:p>
        </p:txBody>
      </p:sp>
      <p:sp>
        <p:nvSpPr>
          <p:cNvPr id="4" name="Slide Number Placeholder 3"/>
          <p:cNvSpPr>
            <a:spLocks noGrp="1"/>
          </p:cNvSpPr>
          <p:nvPr>
            <p:ph type="sldNum" sz="quarter" idx="10"/>
          </p:nvPr>
        </p:nvSpPr>
        <p:spPr/>
        <p:txBody>
          <a:bodyPr/>
          <a:lstStyle/>
          <a:p>
            <a:fld id="{549B9E63-CC5A-4CA1-9C4A-B6A5BEAD8E4B}" type="slidenum">
              <a:rPr lang="en-US" smtClean="0"/>
              <a:t>6</a:t>
            </a:fld>
            <a:endParaRPr lang="en-US"/>
          </a:p>
        </p:txBody>
      </p:sp>
    </p:spTree>
    <p:extLst>
      <p:ext uri="{BB962C8B-B14F-4D97-AF65-F5344CB8AC3E}">
        <p14:creationId xmlns:p14="http://schemas.microsoft.com/office/powerpoint/2010/main" val="346414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8660" y="4451985"/>
            <a:ext cx="5669280" cy="4217670"/>
          </a:xfrm>
          <a:prstGeom prst="rect">
            <a:avLst/>
          </a:prstGeom>
        </p:spPr>
        <p:txBody>
          <a:bodyPr lIns="94031" tIns="94031" rIns="94031" bIns="94031" anchor="t" anchorCtr="0">
            <a:noAutofit/>
          </a:bodyPr>
          <a:lstStyle/>
          <a:p>
            <a:pPr marL="130619" indent="0">
              <a:spcAft>
                <a:spcPts val="1646"/>
              </a:spcAft>
              <a:buClr>
                <a:srgbClr val="000000"/>
              </a:buClr>
              <a:buSzPct val="100000"/>
              <a:buFont typeface="Arial" panose="020B0604020202020204" pitchFamily="34" charset="0"/>
              <a:buNone/>
            </a:pPr>
            <a:endParaRPr lang="en" sz="1000" b="0" i="0" dirty="0">
              <a:solidFill>
                <a:srgbClr val="000000"/>
              </a:solidFill>
              <a:latin typeface="Arial" panose="020B0604020202020204" pitchFamily="34" charset="0"/>
              <a:ea typeface="Playfair Display"/>
              <a:cs typeface="Arial" panose="020B0604020202020204" pitchFamily="34" charset="0"/>
              <a:sym typeface="Playfair Display"/>
            </a:endParaRPr>
          </a:p>
          <a:p>
            <a:endParaRPr dirty="0"/>
          </a:p>
        </p:txBody>
      </p:sp>
    </p:spTree>
    <p:extLst>
      <p:ext uri="{BB962C8B-B14F-4D97-AF65-F5344CB8AC3E}">
        <p14:creationId xmlns:p14="http://schemas.microsoft.com/office/powerpoint/2010/main" val="72815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9B9E63-CC5A-4CA1-9C4A-B6A5BEAD8E4B}" type="slidenum">
              <a:rPr lang="en-US" smtClean="0"/>
              <a:t>8</a:t>
            </a:fld>
            <a:endParaRPr lang="en-US"/>
          </a:p>
        </p:txBody>
      </p:sp>
    </p:spTree>
    <p:extLst>
      <p:ext uri="{BB962C8B-B14F-4D97-AF65-F5344CB8AC3E}">
        <p14:creationId xmlns:p14="http://schemas.microsoft.com/office/powerpoint/2010/main" val="263789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419100" y="703263"/>
            <a:ext cx="6248400" cy="35147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708660" y="4451985"/>
            <a:ext cx="5669280" cy="4217670"/>
          </a:xfrm>
          <a:prstGeom prst="rect">
            <a:avLst/>
          </a:prstGeom>
        </p:spPr>
        <p:txBody>
          <a:bodyPr lIns="94031" tIns="94031" rIns="94031" bIns="94031" anchor="t" anchorCtr="0">
            <a:noAutofit/>
          </a:bodyPr>
          <a:lstStyle/>
          <a:p>
            <a:endParaRPr dirty="0"/>
          </a:p>
        </p:txBody>
      </p:sp>
    </p:spTree>
    <p:extLst>
      <p:ext uri="{BB962C8B-B14F-4D97-AF65-F5344CB8AC3E}">
        <p14:creationId xmlns:p14="http://schemas.microsoft.com/office/powerpoint/2010/main" val="4154932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0" i="0">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2A5C9DA-FCAE-4E32-86DC-3B1C115713D0}"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17872-5700-40C6-A3A0-9A0833F7283C}" type="slidenum">
              <a:rPr lang="en-US" smtClean="0"/>
              <a:t>‹#›</a:t>
            </a:fld>
            <a:endParaRPr lang="en-US"/>
          </a:p>
        </p:txBody>
      </p:sp>
    </p:spTree>
    <p:extLst>
      <p:ext uri="{BB962C8B-B14F-4D97-AF65-F5344CB8AC3E}">
        <p14:creationId xmlns:p14="http://schemas.microsoft.com/office/powerpoint/2010/main" val="19585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A5C9DA-FCAE-4E32-86DC-3B1C115713D0}"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17872-5700-40C6-A3A0-9A0833F7283C}" type="slidenum">
              <a:rPr lang="en-US" smtClean="0"/>
              <a:t>‹#›</a:t>
            </a:fld>
            <a:endParaRPr lang="en-US"/>
          </a:p>
        </p:txBody>
      </p:sp>
    </p:spTree>
    <p:extLst>
      <p:ext uri="{BB962C8B-B14F-4D97-AF65-F5344CB8AC3E}">
        <p14:creationId xmlns:p14="http://schemas.microsoft.com/office/powerpoint/2010/main" val="20084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E2A5C9DA-FCAE-4E32-86DC-3B1C115713D0}"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17872-5700-40C6-A3A0-9A0833F7283C}" type="slidenum">
              <a:rPr lang="en-US" smtClean="0"/>
              <a:t>‹#›</a:t>
            </a:fld>
            <a:endParaRPr lang="en-US"/>
          </a:p>
        </p:txBody>
      </p:sp>
    </p:spTree>
    <p:extLst>
      <p:ext uri="{BB962C8B-B14F-4D97-AF65-F5344CB8AC3E}">
        <p14:creationId xmlns:p14="http://schemas.microsoft.com/office/powerpoint/2010/main" val="93108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6493" y="41036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5C9DA-FCAE-4E32-86DC-3B1C115713D0}" type="datetimeFigureOut">
              <a:rPr lang="en-US" smtClean="0"/>
              <a:t>4/25/2017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17872-5700-40C6-A3A0-9A0833F7283C}" type="slidenum">
              <a:rPr lang="en-US" smtClean="0"/>
              <a:t>‹#›</a:t>
            </a:fld>
            <a:endParaRPr lang="en-US"/>
          </a:p>
        </p:txBody>
      </p:sp>
    </p:spTree>
    <p:extLst>
      <p:ext uri="{BB962C8B-B14F-4D97-AF65-F5344CB8AC3E}">
        <p14:creationId xmlns:p14="http://schemas.microsoft.com/office/powerpoint/2010/main" val="3618359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prstGeom prst="rect">
            <a:avLst/>
          </a:prstGeom>
        </p:spPr>
        <p:txBody>
          <a:bodyPr vert="horz" lIns="121900" tIns="121900" rIns="121900" bIns="121900" rtlCol="0" anchor="b" anchorCtr="0">
            <a:noAutofit/>
          </a:bodyPr>
          <a:lstStyle/>
          <a:p>
            <a:pPr>
              <a:spcBef>
                <a:spcPts val="0"/>
              </a:spcBef>
              <a:buClr>
                <a:schemeClr val="dk1"/>
              </a:buClr>
              <a:buSzPct val="25000"/>
            </a:pPr>
            <a:r>
              <a:rPr lang="en-US" sz="6400" dirty="0">
                <a:latin typeface="Playfair Display"/>
                <a:ea typeface="Playfair Display"/>
                <a:cs typeface="Playfair Display"/>
                <a:sym typeface="Playfair Display"/>
              </a:rPr>
              <a:t>PRESSURE</a:t>
            </a:r>
            <a:r>
              <a:rPr lang="en-US" sz="6600" baseline="30000" dirty="0">
                <a:sym typeface="Playfair Display"/>
              </a:rPr>
              <a:t>®</a:t>
            </a:r>
            <a:r>
              <a:rPr lang="en" sz="6400" dirty="0">
                <a:latin typeface="Playfair Display"/>
                <a:ea typeface="Playfair Display"/>
                <a:cs typeface="Playfair Display"/>
                <a:sym typeface="Playfair Display"/>
              </a:rPr>
              <a:t> </a:t>
            </a:r>
          </a:p>
          <a:p>
            <a:pPr>
              <a:spcBef>
                <a:spcPts val="0"/>
              </a:spcBef>
              <a:buClr>
                <a:schemeClr val="dk1"/>
              </a:buClr>
              <a:buSzPct val="25000"/>
            </a:pPr>
            <a:r>
              <a:rPr lang="en-US" sz="6400" dirty="0">
                <a:latin typeface="Playfair Display"/>
                <a:ea typeface="Playfair Display"/>
                <a:cs typeface="Playfair Display"/>
                <a:sym typeface="Playfair Display"/>
              </a:rPr>
              <a:t>Real-time </a:t>
            </a:r>
            <a:r>
              <a:rPr lang="en" sz="6400" dirty="0">
                <a:latin typeface="Playfair Display"/>
                <a:ea typeface="Playfair Display"/>
                <a:cs typeface="Playfair Display"/>
                <a:sym typeface="Playfair Display"/>
              </a:rPr>
              <a:t>Crisis Navigator</a:t>
            </a:r>
          </a:p>
        </p:txBody>
      </p:sp>
      <p:sp>
        <p:nvSpPr>
          <p:cNvPr id="55" name="Shape 55"/>
          <p:cNvSpPr txBox="1">
            <a:spLocks noGrp="1"/>
          </p:cNvSpPr>
          <p:nvPr>
            <p:ph type="subTitle" idx="1"/>
          </p:nvPr>
        </p:nvSpPr>
        <p:spPr>
          <a:xfrm>
            <a:off x="1524000" y="3602037"/>
            <a:ext cx="9144000" cy="2584017"/>
          </a:xfrm>
          <a:prstGeom prst="rect">
            <a:avLst/>
          </a:prstGeom>
        </p:spPr>
        <p:txBody>
          <a:bodyPr vert="horz" lIns="121900" tIns="121900" rIns="121900" bIns="121900" rtlCol="0" anchor="b" anchorCtr="0">
            <a:noAutofit/>
          </a:bodyPr>
          <a:lstStyle/>
          <a:p>
            <a:pPr>
              <a:spcBef>
                <a:spcPts val="0"/>
              </a:spcBef>
              <a:buClr>
                <a:schemeClr val="dk1"/>
              </a:buClr>
              <a:buSzPct val="61111"/>
            </a:pPr>
            <a:r>
              <a:rPr lang="en" sz="3200" i="1" dirty="0">
                <a:solidFill>
                  <a:srgbClr val="000000"/>
                </a:solidFill>
                <a:latin typeface="Playfair Display"/>
                <a:ea typeface="Playfair Display"/>
                <a:cs typeface="Playfair Display"/>
                <a:sym typeface="Playfair Display"/>
              </a:rPr>
              <a:t>Capstone Presentation-Spring 2017</a:t>
            </a:r>
            <a:r>
              <a:rPr lang="en" dirty="0"/>
              <a:t> </a:t>
            </a:r>
          </a:p>
          <a:p>
            <a:pPr>
              <a:spcBef>
                <a:spcPts val="0"/>
              </a:spcBef>
              <a:buClr>
                <a:schemeClr val="dk1"/>
              </a:buClr>
              <a:buSzPct val="61111"/>
            </a:pPr>
            <a:endParaRPr lang="en" dirty="0">
              <a:solidFill>
                <a:srgbClr val="000000"/>
              </a:solidFill>
              <a:latin typeface="Playfair Display"/>
              <a:ea typeface="Playfair Display"/>
              <a:cs typeface="Playfair Display"/>
              <a:sym typeface="Playfair Display"/>
            </a:endParaRPr>
          </a:p>
          <a:p>
            <a:pPr>
              <a:spcBef>
                <a:spcPts val="0"/>
              </a:spcBef>
              <a:buClr>
                <a:schemeClr val="dk1"/>
              </a:buClr>
              <a:buSzPct val="61111"/>
            </a:pPr>
            <a:endParaRPr lang="en" dirty="0">
              <a:solidFill>
                <a:srgbClr val="000000"/>
              </a:solidFill>
              <a:latin typeface="Playfair Display"/>
              <a:ea typeface="Playfair Display"/>
              <a:cs typeface="Playfair Display"/>
              <a:sym typeface="Playfair Display"/>
            </a:endParaRPr>
          </a:p>
          <a:p>
            <a:pPr>
              <a:spcBef>
                <a:spcPts val="0"/>
              </a:spcBef>
              <a:buClr>
                <a:schemeClr val="dk1"/>
              </a:buClr>
              <a:buSzPct val="61111"/>
            </a:pPr>
            <a:r>
              <a:rPr lang="en" sz="2000" dirty="0">
                <a:solidFill>
                  <a:srgbClr val="000000"/>
                </a:solidFill>
                <a:latin typeface="Playfair Display"/>
                <a:ea typeface="Playfair Display"/>
                <a:cs typeface="Playfair Display"/>
                <a:sym typeface="Playfair Display"/>
              </a:rPr>
              <a:t>Al Arsenault</a:t>
            </a:r>
          </a:p>
          <a:p>
            <a:pPr>
              <a:spcBef>
                <a:spcPts val="0"/>
              </a:spcBef>
              <a:buClr>
                <a:schemeClr val="dk1"/>
              </a:buClr>
              <a:buSzPct val="61111"/>
            </a:pPr>
            <a:r>
              <a:rPr lang="en" sz="2000" dirty="0">
                <a:solidFill>
                  <a:srgbClr val="000000"/>
                </a:solidFill>
                <a:latin typeface="Playfair Display"/>
                <a:ea typeface="Playfair Display"/>
                <a:cs typeface="Playfair Display"/>
                <a:sym typeface="Playfair Display"/>
              </a:rPr>
              <a:t>Beth Partridge</a:t>
            </a:r>
          </a:p>
          <a:p>
            <a:pPr>
              <a:spcBef>
                <a:spcPts val="0"/>
              </a:spcBef>
              <a:buClr>
                <a:schemeClr val="dk1"/>
              </a:buClr>
              <a:buSzPct val="61111"/>
            </a:pPr>
            <a:r>
              <a:rPr lang="en" sz="2000" dirty="0">
                <a:solidFill>
                  <a:srgbClr val="000000"/>
                </a:solidFill>
                <a:latin typeface="Playfair Display"/>
                <a:ea typeface="Playfair Display"/>
                <a:cs typeface="Playfair Display"/>
                <a:sym typeface="Playfair Display"/>
              </a:rPr>
              <a:t>Martin Neuhard</a:t>
            </a:r>
          </a:p>
          <a:p>
            <a:pPr>
              <a:spcBef>
                <a:spcPts val="0"/>
              </a:spcBef>
              <a:buClr>
                <a:schemeClr val="dk1"/>
              </a:buClr>
              <a:buSzPct val="61111"/>
            </a:pPr>
            <a:r>
              <a:rPr lang="en" sz="2000" dirty="0">
                <a:solidFill>
                  <a:srgbClr val="000000"/>
                </a:solidFill>
                <a:latin typeface="Playfair Display"/>
                <a:ea typeface="Playfair Display"/>
                <a:cs typeface="Playfair Display"/>
                <a:sym typeface="Playfair Display"/>
              </a:rPr>
              <a:t>Rohitha Bhushan </a:t>
            </a:r>
          </a:p>
          <a:p>
            <a:pPr>
              <a:spcBef>
                <a:spcPts val="0"/>
              </a:spcBef>
              <a:buClr>
                <a:schemeClr val="dk1"/>
              </a:buClr>
              <a:buSzPct val="61111"/>
            </a:pPr>
            <a:r>
              <a:rPr lang="en" sz="2000" dirty="0">
                <a:solidFill>
                  <a:srgbClr val="000000"/>
                </a:solidFill>
                <a:latin typeface="Playfair Display"/>
                <a:ea typeface="Playfair Display"/>
                <a:cs typeface="Playfair Display"/>
                <a:sym typeface="Playfair Display"/>
              </a:rPr>
              <a:t>Kevin McLanahan</a:t>
            </a:r>
          </a:p>
        </p:txBody>
      </p:sp>
    </p:spTree>
    <p:extLst>
      <p:ext uri="{BB962C8B-B14F-4D97-AF65-F5344CB8AC3E}">
        <p14:creationId xmlns:p14="http://schemas.microsoft.com/office/powerpoint/2010/main" val="410090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Prototype Limitations</a:t>
            </a:r>
          </a:p>
        </p:txBody>
      </p:sp>
      <p:sp>
        <p:nvSpPr>
          <p:cNvPr id="5" name="Content Placeholder 4"/>
          <p:cNvSpPr>
            <a:spLocks noGrp="1"/>
          </p:cNvSpPr>
          <p:nvPr>
            <p:ph idx="1"/>
          </p:nvPr>
        </p:nvSpPr>
        <p:spPr/>
        <p:txBody>
          <a:bodyPr>
            <a:normAutofit/>
          </a:bodyPr>
          <a:lstStyle/>
          <a:p>
            <a:r>
              <a:rPr lang="en-US" dirty="0"/>
              <a:t>Location </a:t>
            </a:r>
            <a:r>
              <a:rPr lang="en-US"/>
              <a:t>obfuscation in Twitter </a:t>
            </a:r>
            <a:r>
              <a:rPr lang="en-US" dirty="0"/>
              <a:t>Garden Hose limits value as precise navigation device</a:t>
            </a:r>
          </a:p>
          <a:p>
            <a:pPr lvl="1"/>
            <a:r>
              <a:rPr lang="en-US" dirty="0"/>
              <a:t>In production we would get exact locations from the full Firehose and plot exact origins of tweets</a:t>
            </a:r>
          </a:p>
          <a:p>
            <a:r>
              <a:rPr lang="en-US" dirty="0"/>
              <a:t>Limited volumes of Tweets in Garden Hose make event identification difficult</a:t>
            </a:r>
          </a:p>
          <a:p>
            <a:pPr lvl="1"/>
            <a:r>
              <a:rPr lang="en-US" dirty="0"/>
              <a:t>In production we would replace top words by count with bigrams or trigrams for more accurate event description</a:t>
            </a:r>
          </a:p>
          <a:p>
            <a:endParaRPr lang="en-US" dirty="0"/>
          </a:p>
        </p:txBody>
      </p:sp>
    </p:spTree>
    <p:extLst>
      <p:ext uri="{BB962C8B-B14F-4D97-AF65-F5344CB8AC3E}">
        <p14:creationId xmlns:p14="http://schemas.microsoft.com/office/powerpoint/2010/main" val="264244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Demonstration</a:t>
            </a:r>
            <a:br>
              <a:rPr lang="en-US" dirty="0"/>
            </a:br>
            <a:r>
              <a:rPr lang="en-US" sz="3600" dirty="0"/>
              <a:t>(Simulated Crisis Event)</a:t>
            </a:r>
            <a:endParaRPr lang="en-US" dirty="0"/>
          </a:p>
        </p:txBody>
      </p:sp>
      <p:pic>
        <p:nvPicPr>
          <p:cNvPr id="4" name="Picture 3"/>
          <p:cNvPicPr>
            <a:picLocks noChangeAspect="1"/>
          </p:cNvPicPr>
          <p:nvPr/>
        </p:nvPicPr>
        <p:blipFill>
          <a:blip r:embed="rId3"/>
          <a:stretch>
            <a:fillRect/>
          </a:stretch>
        </p:blipFill>
        <p:spPr>
          <a:xfrm>
            <a:off x="4845697" y="1861960"/>
            <a:ext cx="2450804" cy="4615072"/>
          </a:xfrm>
          <a:prstGeom prst="rect">
            <a:avLst/>
          </a:prstGeom>
        </p:spPr>
      </p:pic>
    </p:spTree>
    <p:extLst>
      <p:ext uri="{BB962C8B-B14F-4D97-AF65-F5344CB8AC3E}">
        <p14:creationId xmlns:p14="http://schemas.microsoft.com/office/powerpoint/2010/main" val="173358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p:txBody>
          <a:bodyPr>
            <a:normAutofit/>
          </a:bodyPr>
          <a:lstStyle/>
          <a:p>
            <a:pPr lvl="0"/>
            <a:r>
              <a:rPr lang="en">
                <a:sym typeface="Playfair Display"/>
              </a:rPr>
              <a:t>Future Improvements</a:t>
            </a:r>
          </a:p>
        </p:txBody>
      </p:sp>
      <p:sp>
        <p:nvSpPr>
          <p:cNvPr id="147" name="Shape 147"/>
          <p:cNvSpPr txBox="1">
            <a:spLocks noGrp="1"/>
          </p:cNvSpPr>
          <p:nvPr>
            <p:ph idx="1"/>
          </p:nvPr>
        </p:nvSpPr>
        <p:spPr/>
        <p:txBody>
          <a:bodyPr>
            <a:normAutofit/>
          </a:bodyPr>
          <a:lstStyle/>
          <a:p>
            <a:pPr lvl="0"/>
            <a:r>
              <a:rPr lang="en-US" dirty="0">
                <a:sym typeface="Playfair Display"/>
              </a:rPr>
              <a:t>Convert to smartphone app with push alerts and badges</a:t>
            </a:r>
          </a:p>
          <a:p>
            <a:pPr lvl="0"/>
            <a:r>
              <a:rPr lang="en-US" dirty="0">
                <a:sym typeface="Playfair Display"/>
              </a:rPr>
              <a:t>Implement full Twitter Firehose for exact locations and better event ID</a:t>
            </a:r>
          </a:p>
          <a:p>
            <a:pPr lvl="0"/>
            <a:r>
              <a:rPr lang="en-US" dirty="0">
                <a:sym typeface="Playfair Display"/>
              </a:rPr>
              <a:t>Implement travel companion location sharing and communication</a:t>
            </a:r>
          </a:p>
          <a:p>
            <a:pPr lvl="0"/>
            <a:r>
              <a:rPr lang="en-US" dirty="0">
                <a:sym typeface="Playfair Display"/>
              </a:rPr>
              <a:t>Embed Google Translate functions to process foreign language tweets and enable emergency communication</a:t>
            </a:r>
          </a:p>
          <a:p>
            <a:pPr lvl="0"/>
            <a:r>
              <a:rPr lang="en-US" dirty="0">
                <a:sym typeface="Playfair Display"/>
              </a:rPr>
              <a:t>Accumulate training data to implement Neural Language Model for event better event ID and filtering of true crisis events</a:t>
            </a:r>
          </a:p>
          <a:p>
            <a:pPr lvl="0"/>
            <a:endParaRPr lang="en-US" dirty="0"/>
          </a:p>
        </p:txBody>
      </p:sp>
    </p:spTree>
    <p:extLst>
      <p:ext uri="{BB962C8B-B14F-4D97-AF65-F5344CB8AC3E}">
        <p14:creationId xmlns:p14="http://schemas.microsoft.com/office/powerpoint/2010/main" val="254001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45195" y="2252370"/>
            <a:ext cx="12101609" cy="2353260"/>
          </a:xfrm>
          <a:prstGeom prst="rect">
            <a:avLst/>
          </a:prstGeom>
        </p:spPr>
      </p:pic>
    </p:spTree>
    <p:extLst>
      <p:ext uri="{BB962C8B-B14F-4D97-AF65-F5344CB8AC3E}">
        <p14:creationId xmlns:p14="http://schemas.microsoft.com/office/powerpoint/2010/main" val="67280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641620" y="1036397"/>
            <a:ext cx="2763937" cy="5081863"/>
            <a:chOff x="938113" y="1204637"/>
            <a:chExt cx="2658378" cy="5007807"/>
          </a:xfrm>
        </p:grpSpPr>
        <p:pic>
          <p:nvPicPr>
            <p:cNvPr id="26" name="Picture 25"/>
            <p:cNvPicPr>
              <a:picLocks noChangeAspect="1"/>
            </p:cNvPicPr>
            <p:nvPr/>
          </p:nvPicPr>
          <p:blipFill>
            <a:blip r:embed="rId3"/>
            <a:stretch>
              <a:fillRect/>
            </a:stretch>
          </p:blipFill>
          <p:spPr>
            <a:xfrm>
              <a:off x="938113" y="1204637"/>
              <a:ext cx="2658378" cy="5007807"/>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914" y="3226898"/>
              <a:ext cx="2338395" cy="1554043"/>
            </a:xfrm>
            <a:prstGeom prst="rect">
              <a:avLst/>
            </a:prstGeom>
          </p:spPr>
        </p:pic>
        <p:sp>
          <p:nvSpPr>
            <p:cNvPr id="28" name="TextBox 27"/>
            <p:cNvSpPr txBox="1"/>
            <p:nvPr/>
          </p:nvSpPr>
          <p:spPr>
            <a:xfrm>
              <a:off x="1302673" y="3638253"/>
              <a:ext cx="1920875" cy="523220"/>
            </a:xfrm>
            <a:prstGeom prst="rect">
              <a:avLst/>
            </a:prstGeom>
            <a:noFill/>
          </p:spPr>
          <p:txBody>
            <a:bodyPr wrap="square" rtlCol="0">
              <a:spAutoFit/>
            </a:bodyPr>
            <a:lstStyle/>
            <a:p>
              <a:pPr algn="ctr"/>
              <a:r>
                <a:rPr lang="en-US" sz="1400" dirty="0">
                  <a:solidFill>
                    <a:srgbClr val="FF0000"/>
                  </a:solidFill>
                  <a:latin typeface="Arial" panose="020B0604020202020204" pitchFamily="34" charset="0"/>
                  <a:cs typeface="Arial" panose="020B0604020202020204" pitchFamily="34" charset="0"/>
                </a:rPr>
                <a:t>Activity Spike 10km away from you</a:t>
              </a:r>
            </a:p>
          </p:txBody>
        </p:sp>
      </p:grpSp>
    </p:spTree>
    <p:extLst>
      <p:ext uri="{BB962C8B-B14F-4D97-AF65-F5344CB8AC3E}">
        <p14:creationId xmlns:p14="http://schemas.microsoft.com/office/powerpoint/2010/main" val="187388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4835364" y="1145190"/>
            <a:ext cx="2711495" cy="5149623"/>
          </a:xfrm>
          <a:prstGeom prst="rect">
            <a:avLst/>
          </a:prstGeom>
        </p:spPr>
      </p:pic>
    </p:spTree>
    <p:extLst>
      <p:ext uri="{BB962C8B-B14F-4D97-AF65-F5344CB8AC3E}">
        <p14:creationId xmlns:p14="http://schemas.microsoft.com/office/powerpoint/2010/main" val="137735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308" y="966489"/>
            <a:ext cx="2681215" cy="5029990"/>
          </a:xfrm>
          <a:prstGeom prst="rect">
            <a:avLst/>
          </a:prstGeom>
        </p:spPr>
      </p:pic>
    </p:spTree>
    <p:extLst>
      <p:ext uri="{BB962C8B-B14F-4D97-AF65-F5344CB8AC3E}">
        <p14:creationId xmlns:p14="http://schemas.microsoft.com/office/powerpoint/2010/main" val="65333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4719817" y="1065156"/>
            <a:ext cx="2610001" cy="5081092"/>
          </a:xfrm>
          <a:prstGeom prst="rect">
            <a:avLst/>
          </a:prstGeom>
        </p:spPr>
      </p:pic>
    </p:spTree>
    <p:extLst>
      <p:ext uri="{BB962C8B-B14F-4D97-AF65-F5344CB8AC3E}">
        <p14:creationId xmlns:p14="http://schemas.microsoft.com/office/powerpoint/2010/main" val="151818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805" y="887906"/>
            <a:ext cx="11478909" cy="5395087"/>
          </a:xfrm>
          <a:prstGeom prst="rect">
            <a:avLst/>
          </a:prstGeom>
        </p:spPr>
      </p:pic>
    </p:spTree>
    <p:extLst>
      <p:ext uri="{BB962C8B-B14F-4D97-AF65-F5344CB8AC3E}">
        <p14:creationId xmlns:p14="http://schemas.microsoft.com/office/powerpoint/2010/main" val="303847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3124021"/>
            <a:ext cx="12100373" cy="1325563"/>
          </a:xfrm>
        </p:spPr>
        <p:txBody>
          <a:bodyPr>
            <a:normAutofit/>
          </a:bodyPr>
          <a:lstStyle/>
          <a:p>
            <a:pPr lvl="0"/>
            <a:r>
              <a:rPr lang="en-US" sz="8800" dirty="0">
                <a:solidFill>
                  <a:schemeClr val="accent1">
                    <a:lumMod val="75000"/>
                  </a:schemeClr>
                </a:solidFill>
                <a:latin typeface="Arial Black" panose="020B0A04020102020204" pitchFamily="34" charset="0"/>
                <a:sym typeface="Playfair Display"/>
              </a:rPr>
              <a:t>07.22.2015</a:t>
            </a:r>
            <a:endParaRPr lang="en" sz="8800" dirty="0">
              <a:solidFill>
                <a:schemeClr val="accent1">
                  <a:lumMod val="75000"/>
                </a:schemeClr>
              </a:solidFill>
              <a:latin typeface="Arial Black" panose="020B0A04020102020204" pitchFamily="34" charset="0"/>
              <a:sym typeface="Playfair Display"/>
            </a:endParaRPr>
          </a:p>
        </p:txBody>
      </p:sp>
    </p:spTree>
    <p:extLst>
      <p:ext uri="{BB962C8B-B14F-4D97-AF65-F5344CB8AC3E}">
        <p14:creationId xmlns:p14="http://schemas.microsoft.com/office/powerpoint/2010/main" val="44052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 name="Picture 5"/>
          <p:cNvPicPr>
            <a:picLocks noChangeAspect="1"/>
          </p:cNvPicPr>
          <p:nvPr/>
        </p:nvPicPr>
        <p:blipFill rotWithShape="1">
          <a:blip r:embed="rId3"/>
          <a:srcRect t="1396"/>
          <a:stretch/>
        </p:blipFill>
        <p:spPr>
          <a:xfrm>
            <a:off x="3570028" y="1348513"/>
            <a:ext cx="4897369" cy="5268408"/>
          </a:xfrm>
          <a:prstGeom prst="rect">
            <a:avLst/>
          </a:prstGeom>
        </p:spPr>
      </p:pic>
    </p:spTree>
    <p:extLst>
      <p:ext uri="{BB962C8B-B14F-4D97-AF65-F5344CB8AC3E}">
        <p14:creationId xmlns:p14="http://schemas.microsoft.com/office/powerpoint/2010/main" val="200885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3124021"/>
            <a:ext cx="12100373" cy="1325563"/>
          </a:xfrm>
        </p:spPr>
        <p:txBody>
          <a:bodyPr>
            <a:normAutofit/>
          </a:bodyPr>
          <a:lstStyle/>
          <a:p>
            <a:pPr lvl="0"/>
            <a:r>
              <a:rPr lang="en-US" sz="8800" dirty="0">
                <a:solidFill>
                  <a:schemeClr val="accent1">
                    <a:lumMod val="75000"/>
                  </a:schemeClr>
                </a:solidFill>
                <a:latin typeface="Arial Black" panose="020B0A04020102020204" pitchFamily="34" charset="0"/>
                <a:sym typeface="Playfair Display"/>
              </a:rPr>
              <a:t>07.22.2015</a:t>
            </a:r>
            <a:endParaRPr lang="en" sz="8800" dirty="0">
              <a:solidFill>
                <a:schemeClr val="accent1">
                  <a:lumMod val="75000"/>
                </a:schemeClr>
              </a:solidFill>
              <a:latin typeface="Arial Black" panose="020B0A04020102020204" pitchFamily="34" charset="0"/>
              <a:sym typeface="Playfair Display"/>
            </a:endParaRPr>
          </a:p>
        </p:txBody>
      </p:sp>
      <p:pic>
        <p:nvPicPr>
          <p:cNvPr id="6" name="Picture 5"/>
          <p:cNvPicPr>
            <a:picLocks noChangeAspect="1"/>
          </p:cNvPicPr>
          <p:nvPr/>
        </p:nvPicPr>
        <p:blipFill rotWithShape="1">
          <a:blip r:embed="rId3"/>
          <a:srcRect t="1396"/>
          <a:stretch/>
        </p:blipFill>
        <p:spPr>
          <a:xfrm>
            <a:off x="3570028" y="1348513"/>
            <a:ext cx="4897369" cy="5268408"/>
          </a:xfrm>
          <a:prstGeom prst="rect">
            <a:avLst/>
          </a:prstGeom>
        </p:spPr>
      </p:pic>
      <p:pic>
        <p:nvPicPr>
          <p:cNvPr id="8" name="Picture 7"/>
          <p:cNvPicPr>
            <a:picLocks noChangeAspect="1"/>
          </p:cNvPicPr>
          <p:nvPr/>
        </p:nvPicPr>
        <p:blipFill rotWithShape="1">
          <a:blip r:embed="rId4"/>
          <a:srcRect b="31180"/>
          <a:stretch/>
        </p:blipFill>
        <p:spPr>
          <a:xfrm>
            <a:off x="7521447" y="2583920"/>
            <a:ext cx="3935457" cy="3512022"/>
          </a:xfrm>
          <a:prstGeom prst="rect">
            <a:avLst/>
          </a:prstGeom>
        </p:spPr>
      </p:pic>
      <p:pic>
        <p:nvPicPr>
          <p:cNvPr id="10" name="Picture 9"/>
          <p:cNvPicPr>
            <a:picLocks noChangeAspect="1"/>
          </p:cNvPicPr>
          <p:nvPr/>
        </p:nvPicPr>
        <p:blipFill rotWithShape="1">
          <a:blip r:embed="rId5"/>
          <a:srcRect t="37628"/>
          <a:stretch/>
        </p:blipFill>
        <p:spPr>
          <a:xfrm>
            <a:off x="817847" y="2982231"/>
            <a:ext cx="3570533" cy="2715401"/>
          </a:xfrm>
          <a:prstGeom prst="rect">
            <a:avLst/>
          </a:prstGeom>
        </p:spPr>
      </p:pic>
      <p:pic>
        <p:nvPicPr>
          <p:cNvPr id="9" name="Picture 8"/>
          <p:cNvPicPr>
            <a:picLocks noChangeAspect="1"/>
          </p:cNvPicPr>
          <p:nvPr/>
        </p:nvPicPr>
        <p:blipFill>
          <a:blip r:embed="rId6"/>
          <a:stretch>
            <a:fillRect/>
          </a:stretch>
        </p:blipFill>
        <p:spPr>
          <a:xfrm>
            <a:off x="2902521" y="3388492"/>
            <a:ext cx="4618926" cy="3079877"/>
          </a:xfrm>
          <a:prstGeom prst="rect">
            <a:avLst/>
          </a:prstGeom>
        </p:spPr>
      </p:pic>
      <p:pic>
        <p:nvPicPr>
          <p:cNvPr id="11" name="Picture 10"/>
          <p:cNvPicPr>
            <a:picLocks noChangeAspect="1"/>
          </p:cNvPicPr>
          <p:nvPr/>
        </p:nvPicPr>
        <p:blipFill rotWithShape="1">
          <a:blip r:embed="rId5"/>
          <a:srcRect b="78009"/>
          <a:stretch/>
        </p:blipFill>
        <p:spPr>
          <a:xfrm>
            <a:off x="817847" y="2024866"/>
            <a:ext cx="3570533" cy="957365"/>
          </a:xfrm>
          <a:prstGeom prst="rect">
            <a:avLst/>
          </a:prstGeom>
        </p:spPr>
      </p:pic>
    </p:spTree>
    <p:extLst>
      <p:ext uri="{BB962C8B-B14F-4D97-AF65-F5344CB8AC3E}">
        <p14:creationId xmlns:p14="http://schemas.microsoft.com/office/powerpoint/2010/main" val="216815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7" name="Picture 6"/>
          <p:cNvPicPr>
            <a:picLocks noChangeAspect="1"/>
          </p:cNvPicPr>
          <p:nvPr/>
        </p:nvPicPr>
        <p:blipFill rotWithShape="1">
          <a:blip r:embed="rId3"/>
          <a:srcRect l="15145" r="8223"/>
          <a:stretch/>
        </p:blipFill>
        <p:spPr>
          <a:xfrm>
            <a:off x="602855" y="454793"/>
            <a:ext cx="11054343" cy="6162128"/>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9973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93" y="410368"/>
            <a:ext cx="10515600" cy="1325563"/>
          </a:xfrm>
        </p:spPr>
        <p:txBody>
          <a:bodyPr/>
          <a:lstStyle/>
          <a:p>
            <a:r>
              <a:rPr lang="en-US" dirty="0"/>
              <a:t>Product Definition</a:t>
            </a:r>
          </a:p>
        </p:txBody>
      </p:sp>
      <p:sp>
        <p:nvSpPr>
          <p:cNvPr id="7" name="Content Placeholder 6"/>
          <p:cNvSpPr>
            <a:spLocks noGrp="1"/>
          </p:cNvSpPr>
          <p:nvPr>
            <p:ph idx="1"/>
          </p:nvPr>
        </p:nvSpPr>
        <p:spPr>
          <a:xfrm>
            <a:off x="4227582" y="2049294"/>
            <a:ext cx="3579778" cy="3973124"/>
          </a:xfrm>
        </p:spPr>
        <p:txBody>
          <a:bodyPr>
            <a:normAutofit fontScale="85000" lnSpcReduction="20000"/>
          </a:bodyPr>
          <a:lstStyle/>
          <a:p>
            <a:pPr marL="0" indent="0">
              <a:buNone/>
            </a:pPr>
            <a:r>
              <a:rPr lang="en-US" b="1" dirty="0"/>
              <a:t>Domain expert interviews:</a:t>
            </a:r>
          </a:p>
          <a:p>
            <a:r>
              <a:rPr lang="en-US" sz="2200" dirty="0"/>
              <a:t>Joe Roark – </a:t>
            </a:r>
            <a:r>
              <a:rPr lang="en-US" sz="2200" i="1" dirty="0"/>
              <a:t>Director Global Business Solutions, Richter International Consulting </a:t>
            </a:r>
          </a:p>
          <a:p>
            <a:r>
              <a:rPr lang="en-US" sz="2200" dirty="0"/>
              <a:t>Chris Welch – </a:t>
            </a:r>
            <a:r>
              <a:rPr lang="en-US" sz="2200" i="1" dirty="0"/>
              <a:t>VP Sales, Direct Travel</a:t>
            </a:r>
          </a:p>
          <a:p>
            <a:r>
              <a:rPr lang="en-US" sz="2200" dirty="0"/>
              <a:t>Neil Wood – </a:t>
            </a:r>
            <a:r>
              <a:rPr lang="en-US" sz="2200" i="1" dirty="0"/>
              <a:t>CEO, Aspen Security Consultants Ltd</a:t>
            </a:r>
          </a:p>
          <a:p>
            <a:r>
              <a:rPr lang="en-US" sz="2200" dirty="0"/>
              <a:t>Brendan Smith – </a:t>
            </a:r>
            <a:r>
              <a:rPr lang="en-US" sz="2200" i="1" dirty="0"/>
              <a:t>VP Professional Services, Vital Wave Consulting</a:t>
            </a:r>
          </a:p>
          <a:p>
            <a:r>
              <a:rPr lang="en-US" sz="2200" dirty="0"/>
              <a:t>Derek Treatman &amp; Leah Gatt – </a:t>
            </a:r>
            <a:r>
              <a:rPr lang="en-US" sz="2200" i="1" dirty="0"/>
              <a:t>In-country Consultants, Vital Wave Consulting</a:t>
            </a:r>
          </a:p>
          <a:p>
            <a:endParaRPr lang="en-US" dirty="0"/>
          </a:p>
        </p:txBody>
      </p:sp>
      <p:pic>
        <p:nvPicPr>
          <p:cNvPr id="6" name="Picture 5"/>
          <p:cNvPicPr>
            <a:picLocks noChangeAspect="1"/>
          </p:cNvPicPr>
          <p:nvPr/>
        </p:nvPicPr>
        <p:blipFill>
          <a:blip r:embed="rId3"/>
          <a:stretch>
            <a:fillRect/>
          </a:stretch>
        </p:blipFill>
        <p:spPr>
          <a:xfrm>
            <a:off x="8393600" y="1968110"/>
            <a:ext cx="3212870" cy="3676207"/>
          </a:xfrm>
          <a:prstGeom prst="rect">
            <a:avLst/>
          </a:prstGeom>
        </p:spPr>
      </p:pic>
      <p:grpSp>
        <p:nvGrpSpPr>
          <p:cNvPr id="5" name="Group 4"/>
          <p:cNvGrpSpPr/>
          <p:nvPr/>
        </p:nvGrpSpPr>
        <p:grpSpPr>
          <a:xfrm>
            <a:off x="372790" y="2360542"/>
            <a:ext cx="3776052" cy="2866146"/>
            <a:chOff x="3080410" y="2118822"/>
            <a:chExt cx="6335979" cy="4891577"/>
          </a:xfrm>
        </p:grpSpPr>
        <p:pic>
          <p:nvPicPr>
            <p:cNvPr id="3" name="Picture 2"/>
            <p:cNvPicPr>
              <a:picLocks noChangeAspect="1"/>
            </p:cNvPicPr>
            <p:nvPr/>
          </p:nvPicPr>
          <p:blipFill rotWithShape="1">
            <a:blip r:embed="rId4"/>
            <a:srcRect b="94016"/>
            <a:stretch/>
          </p:blipFill>
          <p:spPr>
            <a:xfrm>
              <a:off x="3080410" y="2118822"/>
              <a:ext cx="6335979" cy="410368"/>
            </a:xfrm>
            <a:prstGeom prst="rect">
              <a:avLst/>
            </a:prstGeom>
          </p:spPr>
        </p:pic>
        <p:pic>
          <p:nvPicPr>
            <p:cNvPr id="4" name="Picture 3"/>
            <p:cNvPicPr>
              <a:picLocks noChangeAspect="1"/>
            </p:cNvPicPr>
            <p:nvPr/>
          </p:nvPicPr>
          <p:blipFill rotWithShape="1">
            <a:blip r:embed="rId4"/>
            <a:srcRect t="34658"/>
            <a:stretch/>
          </p:blipFill>
          <p:spPr>
            <a:xfrm>
              <a:off x="3080410" y="2529190"/>
              <a:ext cx="6335979" cy="4481209"/>
            </a:xfrm>
            <a:prstGeom prst="rect">
              <a:avLst/>
            </a:prstGeom>
          </p:spPr>
        </p:pic>
      </p:grpSp>
      <p:sp>
        <p:nvSpPr>
          <p:cNvPr id="10" name="Rectangle 9"/>
          <p:cNvSpPr/>
          <p:nvPr/>
        </p:nvSpPr>
        <p:spPr>
          <a:xfrm rot="19750325">
            <a:off x="362619" y="3620357"/>
            <a:ext cx="3929646" cy="830997"/>
          </a:xfrm>
          <a:prstGeom prst="rect">
            <a:avLst/>
          </a:prstGeom>
          <a:noFill/>
        </p:spPr>
        <p:txBody>
          <a:bodyPr wrap="square" lIns="91440" tIns="45720" rIns="91440" bIns="45720">
            <a:spAutoFit/>
          </a:bodyPr>
          <a:lstStyle/>
          <a:p>
            <a:pPr algn="ctr"/>
            <a:r>
              <a:rPr lang="en-US" sz="48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7 of 10 Africa</a:t>
            </a:r>
          </a:p>
        </p:txBody>
      </p:sp>
    </p:spTree>
    <p:extLst>
      <p:ext uri="{BB962C8B-B14F-4D97-AF65-F5344CB8AC3E}">
        <p14:creationId xmlns:p14="http://schemas.microsoft.com/office/powerpoint/2010/main" val="323770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776493" y="410368"/>
            <a:ext cx="10515600" cy="1325563"/>
          </a:xfrm>
        </p:spPr>
        <p:txBody>
          <a:bodyPr>
            <a:normAutofit fontScale="90000"/>
          </a:bodyPr>
          <a:lstStyle/>
          <a:p>
            <a:pPr lvl="0"/>
            <a:r>
              <a:rPr lang="en-US" dirty="0">
                <a:sym typeface="Playfair Display"/>
              </a:rPr>
              <a:t>Our </a:t>
            </a:r>
            <a:r>
              <a:rPr lang="en" dirty="0">
                <a:sym typeface="Playfair Display"/>
              </a:rPr>
              <a:t>Solution: </a:t>
            </a:r>
            <a:br>
              <a:rPr lang="en" dirty="0">
                <a:sym typeface="Playfair Display"/>
              </a:rPr>
            </a:br>
            <a:r>
              <a:rPr lang="en" dirty="0">
                <a:sym typeface="Playfair Display"/>
              </a:rPr>
              <a:t>P</a:t>
            </a:r>
            <a:r>
              <a:rPr lang="en-US" dirty="0">
                <a:sym typeface="Playfair Display"/>
              </a:rPr>
              <a:t>RESSURE</a:t>
            </a:r>
            <a:r>
              <a:rPr lang="en-US" baseline="30000" dirty="0">
                <a:sym typeface="Playfair Display"/>
              </a:rPr>
              <a:t>®</a:t>
            </a:r>
            <a:r>
              <a:rPr lang="en" dirty="0">
                <a:sym typeface="Playfair Display"/>
              </a:rPr>
              <a:t> Real-Time Crisis Navigator</a:t>
            </a:r>
            <a:br>
              <a:rPr lang="en" dirty="0">
                <a:sym typeface="Playfair Display"/>
              </a:rPr>
            </a:br>
            <a:r>
              <a:rPr lang="en" dirty="0">
                <a:sym typeface="Playfair Display"/>
              </a:rPr>
              <a:t>  </a:t>
            </a:r>
          </a:p>
        </p:txBody>
      </p:sp>
      <p:sp>
        <p:nvSpPr>
          <p:cNvPr id="88" name="Shape 88"/>
          <p:cNvSpPr txBox="1">
            <a:spLocks noGrp="1"/>
          </p:cNvSpPr>
          <p:nvPr>
            <p:ph idx="1"/>
          </p:nvPr>
        </p:nvSpPr>
        <p:spPr>
          <a:xfrm>
            <a:off x="4564223" y="1790570"/>
            <a:ext cx="7172325" cy="4351338"/>
          </a:xfrm>
        </p:spPr>
        <p:txBody>
          <a:bodyPr>
            <a:normAutofit/>
          </a:bodyPr>
          <a:lstStyle/>
          <a:p>
            <a:pPr lvl="0"/>
            <a:r>
              <a:rPr lang="en-US" dirty="0">
                <a:sym typeface="Playfair Display"/>
              </a:rPr>
              <a:t>The only real-time system designed for panicked travelers on the ground</a:t>
            </a:r>
          </a:p>
          <a:p>
            <a:pPr lvl="1"/>
            <a:r>
              <a:rPr lang="en" dirty="0">
                <a:sym typeface="Playfair Display"/>
              </a:rPr>
              <a:t>Early warning system based on Twitter stream alerts users in real-time</a:t>
            </a:r>
          </a:p>
          <a:p>
            <a:pPr lvl="1"/>
            <a:r>
              <a:rPr lang="en" dirty="0">
                <a:sym typeface="Playfair Display"/>
              </a:rPr>
              <a:t>Machine learning algorithms identify the threat and locate hot spots on the ground</a:t>
            </a:r>
          </a:p>
          <a:p>
            <a:pPr lvl="1"/>
            <a:r>
              <a:rPr lang="en" dirty="0">
                <a:sym typeface="Playfair Display"/>
              </a:rPr>
              <a:t>Embedded functions to notify emergency contacts and transmit location information</a:t>
            </a:r>
          </a:p>
          <a:p>
            <a:pPr lvl="1"/>
            <a:r>
              <a:rPr lang="en" dirty="0">
                <a:sym typeface="Playfair Display"/>
              </a:rPr>
              <a:t>Local emergency resource contacts embedded for instant access</a:t>
            </a:r>
          </a:p>
          <a:p>
            <a:pPr lvl="1"/>
            <a:r>
              <a:rPr lang="en" dirty="0">
                <a:sym typeface="Playfair Display"/>
              </a:rPr>
              <a:t>Integrated with Google Map navigation functions</a:t>
            </a:r>
          </a:p>
        </p:txBody>
      </p:sp>
      <p:grpSp>
        <p:nvGrpSpPr>
          <p:cNvPr id="5" name="Group 4"/>
          <p:cNvGrpSpPr/>
          <p:nvPr/>
        </p:nvGrpSpPr>
        <p:grpSpPr>
          <a:xfrm>
            <a:off x="1578755" y="1658539"/>
            <a:ext cx="2452567" cy="4615399"/>
            <a:chOff x="1376771" y="1690688"/>
            <a:chExt cx="2452567" cy="4615399"/>
          </a:xfrm>
        </p:grpSpPr>
        <p:pic>
          <p:nvPicPr>
            <p:cNvPr id="89" name="Shape 89"/>
            <p:cNvPicPr preferRelativeResize="0"/>
            <p:nvPr/>
          </p:nvPicPr>
          <p:blipFill>
            <a:blip r:embed="rId3">
              <a:alphaModFix/>
            </a:blip>
            <a:stretch>
              <a:fillRect/>
            </a:stretch>
          </p:blipFill>
          <p:spPr>
            <a:xfrm>
              <a:off x="1376771" y="1690688"/>
              <a:ext cx="2452567" cy="4615399"/>
            </a:xfrm>
            <a:prstGeom prst="rect">
              <a:avLst/>
            </a:prstGeom>
            <a:noFill/>
            <a:ln>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870" t="7874" b="7230"/>
            <a:stretch/>
          </p:blipFill>
          <p:spPr>
            <a:xfrm>
              <a:off x="1492212" y="2159777"/>
              <a:ext cx="2221516" cy="3607113"/>
            </a:xfrm>
            <a:prstGeom prst="rect">
              <a:avLst/>
            </a:prstGeom>
          </p:spPr>
        </p:pic>
      </p:grpSp>
    </p:spTree>
    <p:extLst>
      <p:ext uri="{BB962C8B-B14F-4D97-AF65-F5344CB8AC3E}">
        <p14:creationId xmlns:p14="http://schemas.microsoft.com/office/powerpoint/2010/main" val="93666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2014" y="376201"/>
            <a:ext cx="10515600" cy="1325563"/>
          </a:xfrm>
        </p:spPr>
        <p:txBody>
          <a:bodyPr/>
          <a:lstStyle/>
          <a:p>
            <a:pPr algn="ctr"/>
            <a:r>
              <a:rPr lang="en-US" dirty="0">
                <a:sym typeface="Playfair Display"/>
              </a:rPr>
              <a:t>Solution </a:t>
            </a:r>
            <a:r>
              <a:rPr lang="en" dirty="0">
                <a:sym typeface="Playfair Display"/>
              </a:rPr>
              <a:t>Architecture </a:t>
            </a:r>
            <a:br>
              <a:rPr lang="en" dirty="0">
                <a:sym typeface="Playfair Display"/>
              </a:rPr>
            </a:br>
            <a:r>
              <a:rPr lang="en" dirty="0">
                <a:sym typeface="Playfair Display"/>
              </a:rPr>
              <a:t>&amp; </a:t>
            </a:r>
            <a:r>
              <a:rPr lang="en-US" dirty="0">
                <a:sym typeface="Playfair Display"/>
              </a:rPr>
              <a:t>Data Flow</a:t>
            </a:r>
            <a:endParaRPr lang="en-US" dirty="0"/>
          </a:p>
        </p:txBody>
      </p:sp>
      <p:cxnSp>
        <p:nvCxnSpPr>
          <p:cNvPr id="12" name="Straight Arrow Connector 11"/>
          <p:cNvCxnSpPr>
            <a:cxnSpLocks/>
          </p:cNvCxnSpPr>
          <p:nvPr/>
        </p:nvCxnSpPr>
        <p:spPr>
          <a:xfrm>
            <a:off x="1902971" y="3605471"/>
            <a:ext cx="635092" cy="6193"/>
          </a:xfrm>
          <a:prstGeom prst="straightConnector1">
            <a:avLst/>
          </a:prstGeom>
          <a:ln w="539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4135332" y="3589238"/>
            <a:ext cx="1976889" cy="38658"/>
          </a:xfrm>
          <a:prstGeom prst="straightConnector1">
            <a:avLst/>
          </a:prstGeom>
          <a:ln w="53975">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stCxn id="19" idx="3"/>
          </p:cNvCxnSpPr>
          <p:nvPr/>
        </p:nvCxnSpPr>
        <p:spPr>
          <a:xfrm>
            <a:off x="9005588" y="3608621"/>
            <a:ext cx="954805"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cxnSpLocks/>
          </p:cNvCxnSpPr>
          <p:nvPr/>
        </p:nvCxnSpPr>
        <p:spPr>
          <a:xfrm>
            <a:off x="6668398" y="3608567"/>
            <a:ext cx="935376"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Flowchart: Collate 47"/>
          <p:cNvSpPr/>
          <p:nvPr/>
        </p:nvSpPr>
        <p:spPr>
          <a:xfrm rot="16200000">
            <a:off x="6180658" y="3330479"/>
            <a:ext cx="419303" cy="556177"/>
          </a:xfrm>
          <a:prstGeom prst="flowChartCol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2" name="Straight Arrow Connector 61"/>
          <p:cNvCxnSpPr>
            <a:cxnSpLocks/>
            <a:stCxn id="24" idx="0"/>
            <a:endCxn id="48" idx="1"/>
          </p:cNvCxnSpPr>
          <p:nvPr/>
        </p:nvCxnSpPr>
        <p:spPr>
          <a:xfrm flipH="1" flipV="1">
            <a:off x="6390310" y="3608567"/>
            <a:ext cx="1" cy="594726"/>
          </a:xfrm>
          <a:prstGeom prst="straightConnector1">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cxnSpLocks/>
            <a:stCxn id="19" idx="0"/>
            <a:endCxn id="22" idx="2"/>
          </p:cNvCxnSpPr>
          <p:nvPr/>
        </p:nvCxnSpPr>
        <p:spPr>
          <a:xfrm flipV="1">
            <a:off x="8287182" y="2808923"/>
            <a:ext cx="0" cy="399848"/>
          </a:xfrm>
          <a:prstGeom prst="straightConnector1">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cxnSpLocks/>
            <a:endCxn id="20" idx="3"/>
          </p:cNvCxnSpPr>
          <p:nvPr/>
        </p:nvCxnSpPr>
        <p:spPr>
          <a:xfrm flipH="1">
            <a:off x="4123200" y="5205042"/>
            <a:ext cx="1402781" cy="12622"/>
          </a:xfrm>
          <a:prstGeom prst="straightConnector1">
            <a:avLst/>
          </a:prstGeom>
          <a:ln w="25400">
            <a:solidFill>
              <a:schemeClr val="bg1">
                <a:lumMod val="50000"/>
              </a:schemeClr>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a:endCxn id="22" idx="3"/>
          </p:cNvCxnSpPr>
          <p:nvPr/>
        </p:nvCxnSpPr>
        <p:spPr>
          <a:xfrm flipH="1" flipV="1">
            <a:off x="9005588" y="2249806"/>
            <a:ext cx="1002402" cy="6744"/>
          </a:xfrm>
          <a:prstGeom prst="straightConnector1">
            <a:avLst/>
          </a:prstGeom>
          <a:ln w="25400">
            <a:solidFill>
              <a:schemeClr val="bg1">
                <a:lumMod val="50000"/>
              </a:schemeClr>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grpSp>
        <p:nvGrpSpPr>
          <p:cNvPr id="1129" name="Group 1128"/>
          <p:cNvGrpSpPr/>
          <p:nvPr/>
        </p:nvGrpSpPr>
        <p:grpSpPr>
          <a:xfrm>
            <a:off x="5525981" y="4203293"/>
            <a:ext cx="1728658" cy="2607534"/>
            <a:chOff x="5525981" y="4203293"/>
            <a:chExt cx="1728658" cy="2607534"/>
          </a:xfrm>
        </p:grpSpPr>
        <p:sp>
          <p:nvSpPr>
            <p:cNvPr id="132" name="Oval 11"/>
            <p:cNvSpPr>
              <a:spLocks noChangeAspect="1"/>
            </p:cNvSpPr>
            <p:nvPr/>
          </p:nvSpPr>
          <p:spPr>
            <a:xfrm>
              <a:off x="5525981" y="5540099"/>
              <a:ext cx="1728658" cy="941408"/>
            </a:xfrm>
            <a:custGeom>
              <a:avLst/>
              <a:gdLst>
                <a:gd name="connsiteX0" fmla="*/ 419100 w 2133600"/>
                <a:gd name="connsiteY0" fmla="*/ 564800 h 2098632"/>
                <a:gd name="connsiteX1" fmla="*/ 1333500 w 2133600"/>
                <a:gd name="connsiteY1" fmla="*/ 564800 h 2098632"/>
                <a:gd name="connsiteX2" fmla="*/ 1333500 w 2133600"/>
                <a:gd name="connsiteY2" fmla="*/ 0 h 2098632"/>
                <a:gd name="connsiteX3" fmla="*/ 2133600 w 2133600"/>
                <a:gd name="connsiteY3" fmla="*/ 1031832 h 2098632"/>
                <a:gd name="connsiteX4" fmla="*/ 1066800 w 2133600"/>
                <a:gd name="connsiteY4" fmla="*/ 2098632 h 2098632"/>
                <a:gd name="connsiteX5" fmla="*/ 0 w 2133600"/>
                <a:gd name="connsiteY5" fmla="*/ 1031832 h 2098632"/>
                <a:gd name="connsiteX6" fmla="*/ 419100 w 2133600"/>
                <a:gd name="connsiteY6" fmla="*/ 185543 h 2098632"/>
                <a:gd name="connsiteX7" fmla="*/ 510540 w 2133600"/>
                <a:gd name="connsiteY7" fmla="*/ 656240 h 2098632"/>
                <a:gd name="connsiteX0" fmla="*/ 419100 w 2133600"/>
                <a:gd name="connsiteY0" fmla="*/ 564800 h 2098632"/>
                <a:gd name="connsiteX1" fmla="*/ 1333500 w 2133600"/>
                <a:gd name="connsiteY1" fmla="*/ 564800 h 2098632"/>
                <a:gd name="connsiteX2" fmla="*/ 1333500 w 2133600"/>
                <a:gd name="connsiteY2" fmla="*/ 0 h 2098632"/>
                <a:gd name="connsiteX3" fmla="*/ 2133600 w 2133600"/>
                <a:gd name="connsiteY3" fmla="*/ 1031832 h 2098632"/>
                <a:gd name="connsiteX4" fmla="*/ 1066800 w 2133600"/>
                <a:gd name="connsiteY4" fmla="*/ 2098632 h 2098632"/>
                <a:gd name="connsiteX5" fmla="*/ 0 w 2133600"/>
                <a:gd name="connsiteY5" fmla="*/ 1031832 h 2098632"/>
                <a:gd name="connsiteX6" fmla="*/ 419100 w 2133600"/>
                <a:gd name="connsiteY6" fmla="*/ 185543 h 2098632"/>
                <a:gd name="connsiteX0" fmla="*/ 1333500 w 2133600"/>
                <a:gd name="connsiteY0" fmla="*/ 564800 h 2098632"/>
                <a:gd name="connsiteX1" fmla="*/ 1333500 w 2133600"/>
                <a:gd name="connsiteY1" fmla="*/ 0 h 2098632"/>
                <a:gd name="connsiteX2" fmla="*/ 2133600 w 2133600"/>
                <a:gd name="connsiteY2" fmla="*/ 1031832 h 2098632"/>
                <a:gd name="connsiteX3" fmla="*/ 1066800 w 2133600"/>
                <a:gd name="connsiteY3" fmla="*/ 2098632 h 2098632"/>
                <a:gd name="connsiteX4" fmla="*/ 0 w 2133600"/>
                <a:gd name="connsiteY4" fmla="*/ 1031832 h 2098632"/>
                <a:gd name="connsiteX5" fmla="*/ 419100 w 2133600"/>
                <a:gd name="connsiteY5" fmla="*/ 185543 h 2098632"/>
                <a:gd name="connsiteX0" fmla="*/ 1333500 w 2133600"/>
                <a:gd name="connsiteY0" fmla="*/ 0 h 2098632"/>
                <a:gd name="connsiteX1" fmla="*/ 2133600 w 2133600"/>
                <a:gd name="connsiteY1" fmla="*/ 1031832 h 2098632"/>
                <a:gd name="connsiteX2" fmla="*/ 1066800 w 2133600"/>
                <a:gd name="connsiteY2" fmla="*/ 2098632 h 2098632"/>
                <a:gd name="connsiteX3" fmla="*/ 0 w 2133600"/>
                <a:gd name="connsiteY3" fmla="*/ 1031832 h 2098632"/>
                <a:gd name="connsiteX4" fmla="*/ 419100 w 2133600"/>
                <a:gd name="connsiteY4" fmla="*/ 185543 h 209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098632">
                  <a:moveTo>
                    <a:pt x="1333500" y="0"/>
                  </a:moveTo>
                  <a:cubicBezTo>
                    <a:pt x="1793780" y="117266"/>
                    <a:pt x="2133600" y="534865"/>
                    <a:pt x="2133600" y="1031832"/>
                  </a:cubicBezTo>
                  <a:cubicBezTo>
                    <a:pt x="2133600" y="1621009"/>
                    <a:pt x="1655977" y="2098632"/>
                    <a:pt x="1066800" y="2098632"/>
                  </a:cubicBezTo>
                  <a:cubicBezTo>
                    <a:pt x="477623" y="2098632"/>
                    <a:pt x="0" y="1621009"/>
                    <a:pt x="0" y="1031832"/>
                  </a:cubicBezTo>
                  <a:cubicBezTo>
                    <a:pt x="0" y="686565"/>
                    <a:pt x="164023" y="379607"/>
                    <a:pt x="419100" y="185543"/>
                  </a:cubicBezTo>
                </a:path>
              </a:pathLst>
            </a:custGeom>
            <a:ln w="25400" cap="rnd">
              <a:solidFill>
                <a:srgbClr val="EB4747"/>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a:spLocks noChangeAspect="1"/>
            </p:cNvSpPr>
            <p:nvPr/>
          </p:nvSpPr>
          <p:spPr>
            <a:xfrm>
              <a:off x="5926960" y="5884127"/>
              <a:ext cx="926700" cy="926700"/>
            </a:xfrm>
            <a:prstGeom prst="ellipse">
              <a:avLst/>
            </a:prstGeom>
            <a:gradFill>
              <a:gsLst>
                <a:gs pos="0">
                  <a:srgbClr val="C00000"/>
                </a:gs>
                <a:gs pos="100000">
                  <a:srgbClr val="EB4747"/>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00" dirty="0">
                  <a:solidFill>
                    <a:schemeClr val="bg1"/>
                  </a:solidFill>
                  <a:effectLst>
                    <a:outerShdw blurRad="38100" dist="38100" dir="5400000" algn="t" rotWithShape="0">
                      <a:prstClr val="black">
                        <a:alpha val="40000"/>
                      </a:prstClr>
                    </a:outerShdw>
                  </a:effectLst>
                </a:rPr>
                <a:t>&gt; 500% of Average?</a:t>
              </a:r>
            </a:p>
          </p:txBody>
        </p:sp>
        <p:grpSp>
          <p:nvGrpSpPr>
            <p:cNvPr id="1128" name="Group 1127"/>
            <p:cNvGrpSpPr/>
            <p:nvPr/>
          </p:nvGrpSpPr>
          <p:grpSpPr>
            <a:xfrm>
              <a:off x="5535276" y="4203293"/>
              <a:ext cx="1710069" cy="1403821"/>
              <a:chOff x="5525981" y="4203293"/>
              <a:chExt cx="1710069" cy="1403821"/>
            </a:xfrm>
          </p:grpSpPr>
          <p:sp>
            <p:nvSpPr>
              <p:cNvPr id="24" name="Rounded Rectangle 46"/>
              <p:cNvSpPr/>
              <p:nvPr/>
            </p:nvSpPr>
            <p:spPr>
              <a:xfrm>
                <a:off x="5525981" y="4203293"/>
                <a:ext cx="1710069" cy="1403821"/>
              </a:xfrm>
              <a:prstGeom prst="roundRect">
                <a:avLst>
                  <a:gd name="adj" fmla="val 8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effectLst>
                    <a:outerShdw blurRad="38100" dist="38100" dir="5400000" algn="t" rotWithShape="0">
                      <a:prstClr val="black">
                        <a:alpha val="40000"/>
                      </a:prstClr>
                    </a:outerShdw>
                  </a:effectLst>
                </a:endParaRPr>
              </a:p>
              <a:p>
                <a:pPr algn="ctr"/>
                <a:r>
                  <a:rPr lang="en-US" sz="1600" dirty="0">
                    <a:effectLst>
                      <a:outerShdw blurRad="38100" dist="38100" dir="5400000" algn="t" rotWithShape="0">
                        <a:prstClr val="black">
                          <a:alpha val="40000"/>
                        </a:prstClr>
                      </a:outerShdw>
                    </a:effectLst>
                  </a:rPr>
                  <a:t>Spike Detector</a:t>
                </a:r>
              </a:p>
            </p:txBody>
          </p:sp>
          <p:pic>
            <p:nvPicPr>
              <p:cNvPr id="152" name="Picture 18" descr="Image result for pyth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435" y="4388575"/>
                <a:ext cx="411161" cy="41116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50" name="Group 249"/>
          <p:cNvGrpSpPr/>
          <p:nvPr/>
        </p:nvGrpSpPr>
        <p:grpSpPr>
          <a:xfrm>
            <a:off x="167880" y="1074817"/>
            <a:ext cx="1735091" cy="3227981"/>
            <a:chOff x="443607" y="1325583"/>
            <a:chExt cx="1735091" cy="3227981"/>
          </a:xfrm>
        </p:grpSpPr>
        <p:pic>
          <p:nvPicPr>
            <p:cNvPr id="1030" name="Picture 6" descr="Actions view fil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52" y="2069719"/>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witter symbol"/>
            <p:cNvPicPr>
              <a:picLocks noChangeAspect="1" noChangeArrowheads="1"/>
            </p:cNvPicPr>
            <p:nvPr/>
          </p:nvPicPr>
          <p:blipFill rotWithShape="1">
            <a:blip r:embed="rId5">
              <a:extLst>
                <a:ext uri="{28A0092B-C50C-407E-A947-70E740481C1C}">
                  <a14:useLocalDpi xmlns:a14="http://schemas.microsoft.com/office/drawing/2010/main" val="0"/>
                </a:ext>
              </a:extLst>
            </a:blip>
            <a:srcRect l="15395" t="14277" r="17513" b="13927"/>
            <a:stretch/>
          </p:blipFill>
          <p:spPr bwMode="auto">
            <a:xfrm>
              <a:off x="872037" y="1325583"/>
              <a:ext cx="878231" cy="704850"/>
            </a:xfrm>
            <a:prstGeom prst="rect">
              <a:avLst/>
            </a:prstGeom>
            <a:noFill/>
            <a:extLst>
              <a:ext uri="{909E8E84-426E-40DD-AFC4-6F175D3DCCD1}">
                <a14:hiddenFill xmlns:a14="http://schemas.microsoft.com/office/drawing/2010/main">
                  <a:solidFill>
                    <a:srgbClr val="FFFFFF"/>
                  </a:solidFill>
                </a14:hiddenFill>
              </a:ext>
            </a:extLst>
          </p:spPr>
        </p:pic>
        <p:grpSp>
          <p:nvGrpSpPr>
            <p:cNvPr id="249" name="Group 248"/>
            <p:cNvGrpSpPr/>
            <p:nvPr/>
          </p:nvGrpSpPr>
          <p:grpSpPr>
            <a:xfrm>
              <a:off x="443607" y="3243684"/>
              <a:ext cx="1735091" cy="1309880"/>
              <a:chOff x="545415" y="3268677"/>
              <a:chExt cx="1735091" cy="1309880"/>
            </a:xfrm>
          </p:grpSpPr>
          <p:sp>
            <p:nvSpPr>
              <p:cNvPr id="14" name="Rounded Rectangle 5"/>
              <p:cNvSpPr/>
              <p:nvPr/>
            </p:nvSpPr>
            <p:spPr>
              <a:xfrm>
                <a:off x="545415" y="3268677"/>
                <a:ext cx="1735091" cy="1309880"/>
              </a:xfrm>
              <a:prstGeom prst="roundRect">
                <a:avLst>
                  <a:gd name="adj" fmla="val 8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effectLst>
                    <a:outerShdw blurRad="38100" dist="38100" dir="5400000" algn="t" rotWithShape="0">
                      <a:prstClr val="black">
                        <a:alpha val="40000"/>
                      </a:prstClr>
                    </a:outerShdw>
                  </a:effectLst>
                </a:endParaRPr>
              </a:p>
              <a:p>
                <a:pPr algn="ctr"/>
                <a:endParaRPr lang="en-US" sz="1600" dirty="0">
                  <a:effectLst>
                    <a:outerShdw blurRad="38100" dist="38100" dir="5400000" algn="t" rotWithShape="0">
                      <a:prstClr val="black">
                        <a:alpha val="40000"/>
                      </a:prstClr>
                    </a:outerShdw>
                  </a:effectLst>
                </a:endParaRPr>
              </a:p>
              <a:p>
                <a:pPr algn="ctr"/>
                <a:r>
                  <a:rPr lang="en-US" sz="1600" dirty="0">
                    <a:effectLst>
                      <a:outerShdw blurRad="38100" dist="38100" dir="5400000" algn="t" rotWithShape="0">
                        <a:prstClr val="black">
                          <a:alpha val="40000"/>
                        </a:prstClr>
                      </a:outerShdw>
                    </a:effectLst>
                  </a:rPr>
                  <a:t>Lat/Long Filter</a:t>
                </a:r>
              </a:p>
            </p:txBody>
          </p:sp>
          <p:pic>
            <p:nvPicPr>
              <p:cNvPr id="155" name="Picture 22" descr="Image result for apache storm icon"/>
              <p:cNvPicPr>
                <a:picLocks noChangeAspect="1" noChangeArrowheads="1"/>
              </p:cNvPicPr>
              <p:nvPr/>
            </p:nvPicPr>
            <p:blipFill rotWithShape="1">
              <a:blip r:embed="rId6">
                <a:extLst>
                  <a:ext uri="{28A0092B-C50C-407E-A947-70E740481C1C}">
                    <a14:useLocalDpi xmlns:a14="http://schemas.microsoft.com/office/drawing/2010/main" val="0"/>
                  </a:ext>
                </a:extLst>
              </a:blip>
              <a:srcRect l="-1575" t="24146" r="-2172" b="12672"/>
              <a:stretch/>
            </p:blipFill>
            <p:spPr bwMode="auto">
              <a:xfrm>
                <a:off x="1119681" y="3408780"/>
                <a:ext cx="586559" cy="199787"/>
              </a:xfrm>
              <a:prstGeom prst="rect">
                <a:avLst/>
              </a:prstGeom>
              <a:solidFill>
                <a:schemeClr val="bg1"/>
              </a:solidFill>
            </p:spPr>
          </p:pic>
          <p:pic>
            <p:nvPicPr>
              <p:cNvPr id="156" name="Picture 24" descr="Image result for streamparse logo"/>
              <p:cNvPicPr>
                <a:picLocks noChangeAspect="1" noChangeArrowheads="1"/>
              </p:cNvPicPr>
              <p:nvPr/>
            </p:nvPicPr>
            <p:blipFill rotWithShape="1">
              <a:blip r:embed="rId7">
                <a:extLst>
                  <a:ext uri="{28A0092B-C50C-407E-A947-70E740481C1C}">
                    <a14:useLocalDpi xmlns:a14="http://schemas.microsoft.com/office/drawing/2010/main" val="0"/>
                  </a:ext>
                </a:extLst>
              </a:blip>
              <a:srcRect l="6332" t="15636" r="5324" b="26135"/>
              <a:stretch/>
            </p:blipFill>
            <p:spPr bwMode="auto">
              <a:xfrm>
                <a:off x="1004883" y="3653657"/>
                <a:ext cx="816155" cy="209205"/>
              </a:xfrm>
              <a:prstGeom prst="rect">
                <a:avLst/>
              </a:prstGeom>
              <a:solidFill>
                <a:schemeClr val="bg1"/>
              </a:solidFill>
            </p:spPr>
          </p:pic>
        </p:grpSp>
      </p:grpSp>
      <p:grpSp>
        <p:nvGrpSpPr>
          <p:cNvPr id="1154" name="Group 1153"/>
          <p:cNvGrpSpPr/>
          <p:nvPr/>
        </p:nvGrpSpPr>
        <p:grpSpPr>
          <a:xfrm>
            <a:off x="7568776" y="1690689"/>
            <a:ext cx="1436812" cy="1118234"/>
            <a:chOff x="7568776" y="1690689"/>
            <a:chExt cx="1436812" cy="1118234"/>
          </a:xfrm>
        </p:grpSpPr>
        <p:sp>
          <p:nvSpPr>
            <p:cNvPr id="22" name="Rounded Rectangle 46"/>
            <p:cNvSpPr/>
            <p:nvPr/>
          </p:nvSpPr>
          <p:spPr>
            <a:xfrm>
              <a:off x="7568776" y="1690689"/>
              <a:ext cx="1436812" cy="1118234"/>
            </a:xfrm>
            <a:prstGeom prst="roundRect">
              <a:avLst>
                <a:gd name="adj" fmla="val 8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effectLst>
                  <a:outerShdw blurRad="38100" dist="38100" dir="5400000" algn="t" rotWithShape="0">
                    <a:prstClr val="black">
                      <a:alpha val="40000"/>
                    </a:prstClr>
                  </a:outerShdw>
                </a:effectLst>
              </a:endParaRPr>
            </a:p>
            <a:p>
              <a:pPr algn="ctr"/>
              <a:r>
                <a:rPr lang="en-US" sz="1600" dirty="0">
                  <a:effectLst>
                    <a:outerShdw blurRad="38100" dist="38100" dir="5400000" algn="t" rotWithShape="0">
                      <a:prstClr val="black">
                        <a:alpha val="40000"/>
                      </a:prstClr>
                    </a:outerShdw>
                  </a:effectLst>
                </a:rPr>
                <a:t>Event  ID</a:t>
              </a:r>
            </a:p>
          </p:txBody>
        </p:sp>
        <p:pic>
          <p:nvPicPr>
            <p:cNvPr id="275" name="Picture 18" descr="Image result for pyth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242" y="1799898"/>
              <a:ext cx="393881" cy="3938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2" name="Group 1141"/>
          <p:cNvGrpSpPr/>
          <p:nvPr/>
        </p:nvGrpSpPr>
        <p:grpSpPr>
          <a:xfrm>
            <a:off x="7568776" y="3202470"/>
            <a:ext cx="1436812" cy="806001"/>
            <a:chOff x="7603774" y="3276142"/>
            <a:chExt cx="1436812" cy="806001"/>
          </a:xfrm>
        </p:grpSpPr>
        <p:sp>
          <p:nvSpPr>
            <p:cNvPr id="19" name="Rounded Rectangle 21"/>
            <p:cNvSpPr/>
            <p:nvPr/>
          </p:nvSpPr>
          <p:spPr>
            <a:xfrm>
              <a:off x="7603774" y="3282443"/>
              <a:ext cx="1436812" cy="799700"/>
            </a:xfrm>
            <a:prstGeom prst="roundRect">
              <a:avLst>
                <a:gd name="adj" fmla="val 8667"/>
              </a:avLst>
            </a:prstGeom>
            <a:gradFill>
              <a:gsLst>
                <a:gs pos="0">
                  <a:schemeClr val="bg1">
                    <a:lumMod val="65000"/>
                  </a:schemeClr>
                </a:gs>
                <a:gs pos="80000">
                  <a:schemeClr val="bg1">
                    <a:lumMod val="85000"/>
                  </a:schemeClr>
                </a:gs>
                <a:gs pos="100000">
                  <a:schemeClr val="bg1">
                    <a:lumMod val="95000"/>
                  </a:schemeClr>
                </a:gs>
              </a:gsLst>
            </a:gradFill>
            <a:effectLst>
              <a:outerShdw blurRad="40000" dist="23000" dir="27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a:p>
              <a:pPr algn="ctr"/>
              <a:r>
                <a:rPr lang="en-US" sz="1600" dirty="0">
                  <a:solidFill>
                    <a:schemeClr val="tx1">
                      <a:lumMod val="75000"/>
                      <a:lumOff val="25000"/>
                    </a:schemeClr>
                  </a:solidFill>
                </a:rPr>
                <a:t>Spike Table</a:t>
              </a:r>
            </a:p>
          </p:txBody>
        </p:sp>
        <p:pic>
          <p:nvPicPr>
            <p:cNvPr id="278" name="Picture 20" descr="Image result for postgres icon"/>
            <p:cNvPicPr>
              <a:picLocks noChangeAspect="1" noChangeArrowheads="1"/>
            </p:cNvPicPr>
            <p:nvPr/>
          </p:nvPicPr>
          <p:blipFill rotWithShape="1">
            <a:blip r:embed="rId8">
              <a:extLst>
                <a:ext uri="{28A0092B-C50C-407E-A947-70E740481C1C}">
                  <a14:useLocalDpi xmlns:a14="http://schemas.microsoft.com/office/drawing/2010/main" val="0"/>
                </a:ext>
              </a:extLst>
            </a:blip>
            <a:srcRect t="-2" r="13367" b="29721"/>
            <a:stretch/>
          </p:blipFill>
          <p:spPr bwMode="auto">
            <a:xfrm>
              <a:off x="8093421" y="3276142"/>
              <a:ext cx="457519" cy="4127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5" name="Group 284"/>
          <p:cNvGrpSpPr/>
          <p:nvPr/>
        </p:nvGrpSpPr>
        <p:grpSpPr>
          <a:xfrm>
            <a:off x="2525931" y="2999111"/>
            <a:ext cx="1609401" cy="2612110"/>
            <a:chOff x="2525931" y="2999111"/>
            <a:chExt cx="1609401" cy="2612110"/>
          </a:xfrm>
        </p:grpSpPr>
        <p:cxnSp>
          <p:nvCxnSpPr>
            <p:cNvPr id="13" name="Straight Arrow Connector 12"/>
            <p:cNvCxnSpPr>
              <a:cxnSpLocks/>
              <a:stCxn id="18" idx="2"/>
              <a:endCxn id="279" idx="0"/>
            </p:cNvCxnSpPr>
            <p:nvPr/>
          </p:nvCxnSpPr>
          <p:spPr>
            <a:xfrm flipH="1">
              <a:off x="3324567" y="4308991"/>
              <a:ext cx="12131" cy="537328"/>
            </a:xfrm>
            <a:prstGeom prst="straightConnector1">
              <a:avLst/>
            </a:prstGeom>
            <a:ln w="25400">
              <a:solidFill>
                <a:schemeClr val="bg1">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2538063" y="2999111"/>
              <a:ext cx="1597269" cy="1309880"/>
              <a:chOff x="2553996" y="2999111"/>
              <a:chExt cx="1597269" cy="1309880"/>
            </a:xfrm>
          </p:grpSpPr>
          <p:sp>
            <p:nvSpPr>
              <p:cNvPr id="18" name="Rounded Rectangle 16"/>
              <p:cNvSpPr/>
              <p:nvPr/>
            </p:nvSpPr>
            <p:spPr>
              <a:xfrm>
                <a:off x="2553996" y="2999111"/>
                <a:ext cx="1597269" cy="1309880"/>
              </a:xfrm>
              <a:prstGeom prst="roundRect">
                <a:avLst>
                  <a:gd name="adj" fmla="val 8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dirty="0">
                  <a:effectLst>
                    <a:outerShdw blurRad="38100" dist="38100" dir="5400000" algn="t" rotWithShape="0">
                      <a:prstClr val="black">
                        <a:alpha val="40000"/>
                      </a:prstClr>
                    </a:outerShdw>
                  </a:effectLst>
                </a:endParaRPr>
              </a:p>
              <a:p>
                <a:pPr algn="ctr"/>
                <a:endParaRPr lang="en-US" sz="1600" dirty="0">
                  <a:effectLst>
                    <a:outerShdw blurRad="38100" dist="38100" dir="5400000" algn="t" rotWithShape="0">
                      <a:prstClr val="black">
                        <a:alpha val="40000"/>
                      </a:prstClr>
                    </a:outerShdw>
                  </a:effectLst>
                </a:endParaRPr>
              </a:p>
              <a:p>
                <a:pPr algn="ctr"/>
                <a:r>
                  <a:rPr lang="en-US" sz="1600" dirty="0">
                    <a:effectLst>
                      <a:outerShdw blurRad="38100" dist="38100" dir="5400000" algn="t" rotWithShape="0">
                        <a:prstClr val="black">
                          <a:alpha val="40000"/>
                        </a:prstClr>
                      </a:outerShdw>
                    </a:effectLst>
                  </a:rPr>
                  <a:t>Tweet Database</a:t>
                </a:r>
              </a:p>
            </p:txBody>
          </p:sp>
          <p:pic>
            <p:nvPicPr>
              <p:cNvPr id="154" name="Picture 20" descr="Image result for postgres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545" y="3050364"/>
                <a:ext cx="608170" cy="6762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4" name="Group 273"/>
            <p:cNvGrpSpPr/>
            <p:nvPr/>
          </p:nvGrpSpPr>
          <p:grpSpPr>
            <a:xfrm>
              <a:off x="2525931" y="4824106"/>
              <a:ext cx="1597269" cy="787115"/>
              <a:chOff x="2553996" y="4711977"/>
              <a:chExt cx="1612476" cy="787115"/>
            </a:xfrm>
          </p:grpSpPr>
          <p:sp>
            <p:nvSpPr>
              <p:cNvPr id="20" name="Rounded Rectangle 25"/>
              <p:cNvSpPr/>
              <p:nvPr/>
            </p:nvSpPr>
            <p:spPr>
              <a:xfrm>
                <a:off x="2553996" y="4711977"/>
                <a:ext cx="1612476" cy="787115"/>
              </a:xfrm>
              <a:prstGeom prst="roundRect">
                <a:avLst>
                  <a:gd name="adj" fmla="val 8667"/>
                </a:avLst>
              </a:prstGeom>
              <a:gradFill>
                <a:gsLst>
                  <a:gs pos="0">
                    <a:schemeClr val="bg1">
                      <a:lumMod val="65000"/>
                    </a:schemeClr>
                  </a:gs>
                  <a:gs pos="80000">
                    <a:schemeClr val="bg1">
                      <a:lumMod val="85000"/>
                    </a:schemeClr>
                  </a:gs>
                  <a:gs pos="100000">
                    <a:schemeClr val="bg1">
                      <a:lumMod val="95000"/>
                    </a:schemeClr>
                  </a:gs>
                </a:gsLst>
              </a:gradFill>
              <a:effectLst>
                <a:outerShdw blurRad="40000" dist="23000" dir="27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a:p>
                <a:pPr algn="ctr"/>
                <a:r>
                  <a:rPr lang="en-US" sz="1600" dirty="0">
                    <a:solidFill>
                      <a:schemeClr val="tx1">
                        <a:lumMod val="75000"/>
                        <a:lumOff val="25000"/>
                      </a:schemeClr>
                    </a:solidFill>
                  </a:rPr>
                  <a:t>Averages Table</a:t>
                </a:r>
              </a:p>
            </p:txBody>
          </p:sp>
          <p:pic>
            <p:nvPicPr>
              <p:cNvPr id="279" name="Picture 20" descr="Image result for postgres icon"/>
              <p:cNvPicPr>
                <a:picLocks noChangeAspect="1" noChangeArrowheads="1"/>
              </p:cNvPicPr>
              <p:nvPr/>
            </p:nvPicPr>
            <p:blipFill rotWithShape="1">
              <a:blip r:embed="rId8">
                <a:extLst>
                  <a:ext uri="{28A0092B-C50C-407E-A947-70E740481C1C}">
                    <a14:useLocalDpi xmlns:a14="http://schemas.microsoft.com/office/drawing/2010/main" val="0"/>
                  </a:ext>
                </a:extLst>
              </a:blip>
              <a:srcRect t="-2" r="13367" b="29721"/>
              <a:stretch/>
            </p:blipFill>
            <p:spPr bwMode="auto">
              <a:xfrm>
                <a:off x="3161402" y="4734190"/>
                <a:ext cx="397665" cy="358723"/>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1121" name="Connector: Elbow 1120"/>
          <p:cNvCxnSpPr>
            <a:cxnSpLocks/>
            <a:endCxn id="18" idx="2"/>
          </p:cNvCxnSpPr>
          <p:nvPr/>
        </p:nvCxnSpPr>
        <p:spPr>
          <a:xfrm rot="10800000">
            <a:off x="3336699" y="4308991"/>
            <a:ext cx="2189283" cy="262262"/>
          </a:xfrm>
          <a:prstGeom prst="bentConnector2">
            <a:avLst/>
          </a:prstGeom>
          <a:ln w="25400">
            <a:solidFill>
              <a:schemeClr val="bg1">
                <a:lumMod val="50000"/>
              </a:schemeClr>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cxnSp>
        <p:nvCxnSpPr>
          <p:cNvPr id="1147" name="Connector: Elbow 1146"/>
          <p:cNvCxnSpPr>
            <a:cxnSpLocks/>
            <a:stCxn id="19" idx="2"/>
            <a:endCxn id="24" idx="3"/>
          </p:cNvCxnSpPr>
          <p:nvPr/>
        </p:nvCxnSpPr>
        <p:spPr>
          <a:xfrm rot="5400000">
            <a:off x="7317898" y="3935919"/>
            <a:ext cx="896733" cy="1041837"/>
          </a:xfrm>
          <a:prstGeom prst="bentConnector2">
            <a:avLst/>
          </a:prstGeom>
          <a:ln w="25400">
            <a:solidFill>
              <a:schemeClr val="bg1">
                <a:lumMod val="50000"/>
              </a:schemeClr>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9994591" y="1632342"/>
            <a:ext cx="1683136" cy="3001357"/>
            <a:chOff x="9994591" y="1632342"/>
            <a:chExt cx="1683136" cy="3001357"/>
          </a:xfrm>
        </p:grpSpPr>
        <p:grpSp>
          <p:nvGrpSpPr>
            <p:cNvPr id="1135" name="Group 1134"/>
            <p:cNvGrpSpPr/>
            <p:nvPr/>
          </p:nvGrpSpPr>
          <p:grpSpPr>
            <a:xfrm>
              <a:off x="9994591" y="1632342"/>
              <a:ext cx="1683136" cy="3001357"/>
              <a:chOff x="9945777" y="2216307"/>
              <a:chExt cx="1683136" cy="3001357"/>
            </a:xfrm>
          </p:grpSpPr>
          <p:pic>
            <p:nvPicPr>
              <p:cNvPr id="117" name="Picture 16" descr="Image result for icon of cell phone"/>
              <p:cNvPicPr>
                <a:picLocks noChangeAspect="1" noChangeArrowheads="1"/>
              </p:cNvPicPr>
              <p:nvPr/>
            </p:nvPicPr>
            <p:blipFill rotWithShape="1">
              <a:blip r:embed="rId9">
                <a:extLst>
                  <a:ext uri="{28A0092B-C50C-407E-A947-70E740481C1C}">
                    <a14:useLocalDpi xmlns:a14="http://schemas.microsoft.com/office/drawing/2010/main" val="0"/>
                  </a:ext>
                </a:extLst>
              </a:blip>
              <a:srcRect l="29906" t="13839" r="29796" b="14301"/>
              <a:stretch/>
            </p:blipFill>
            <p:spPr bwMode="auto">
              <a:xfrm>
                <a:off x="9945777" y="2216307"/>
                <a:ext cx="1683136" cy="3001357"/>
              </a:xfrm>
              <a:prstGeom prst="rect">
                <a:avLst/>
              </a:prstGeom>
              <a:noFill/>
              <a:extLst>
                <a:ext uri="{909E8E84-426E-40DD-AFC4-6F175D3DCCD1}">
                  <a14:hiddenFill xmlns:a14="http://schemas.microsoft.com/office/drawing/2010/main">
                    <a:solidFill>
                      <a:srgbClr val="FFFFFF"/>
                    </a:solidFill>
                  </a14:hiddenFill>
                </a:ext>
              </a:extLst>
            </p:spPr>
          </p:pic>
          <p:pic>
            <p:nvPicPr>
              <p:cNvPr id="94" name="Shape 103"/>
              <p:cNvPicPr preferRelativeResize="0">
                <a:picLocks noChangeAspect="1"/>
              </p:cNvPicPr>
              <p:nvPr/>
            </p:nvPicPr>
            <p:blipFill rotWithShape="1">
              <a:blip r:embed="rId10">
                <a:alphaModFix/>
              </a:blip>
              <a:srcRect l="8190" t="2920" r="-8190" b="-2920"/>
              <a:stretch/>
            </p:blipFill>
            <p:spPr>
              <a:xfrm>
                <a:off x="10878283" y="4080708"/>
                <a:ext cx="540350" cy="482021"/>
              </a:xfrm>
              <a:prstGeom prst="rect">
                <a:avLst/>
              </a:prstGeom>
              <a:noFill/>
              <a:ln>
                <a:noFill/>
              </a:ln>
            </p:spPr>
          </p:pic>
          <p:pic>
            <p:nvPicPr>
              <p:cNvPr id="1053" name="Picture 12" descr="Image result for bootstrap logo png"/>
              <p:cNvPicPr>
                <a:picLocks noChangeAspect="1" noChangeArrowheads="1"/>
              </p:cNvPicPr>
              <p:nvPr/>
            </p:nvPicPr>
            <p:blipFill rotWithShape="1">
              <a:blip r:embed="rId11">
                <a:extLst>
                  <a:ext uri="{28A0092B-C50C-407E-A947-70E740481C1C}">
                    <a14:useLocalDpi xmlns:a14="http://schemas.microsoft.com/office/drawing/2010/main" val="0"/>
                  </a:ext>
                </a:extLst>
              </a:blip>
              <a:srcRect r="61033"/>
              <a:stretch/>
            </p:blipFill>
            <p:spPr bwMode="auto">
              <a:xfrm>
                <a:off x="10263788" y="4074452"/>
                <a:ext cx="523009" cy="51798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14" descr="Image result for node.js logo 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47993" y="3482324"/>
                <a:ext cx="679161" cy="416049"/>
              </a:xfrm>
              <a:prstGeom prst="rect">
                <a:avLst/>
              </a:prstGeom>
              <a:solidFill>
                <a:schemeClr val="bg1"/>
              </a:solidFill>
            </p:spPr>
          </p:pic>
        </p:grpSp>
        <p:sp>
          <p:nvSpPr>
            <p:cNvPr id="246" name="Rectangle 245"/>
            <p:cNvSpPr/>
            <p:nvPr/>
          </p:nvSpPr>
          <p:spPr>
            <a:xfrm>
              <a:off x="10289886" y="1776170"/>
              <a:ext cx="1094147" cy="369332"/>
            </a:xfrm>
            <a:prstGeom prst="rect">
              <a:avLst/>
            </a:prstGeom>
          </p:spPr>
          <p:txBody>
            <a:bodyPr wrap="none">
              <a:spAutoFit/>
            </a:bodyPr>
            <a:lstStyle/>
            <a:p>
              <a:pPr algn="ctr"/>
              <a:r>
                <a:rPr lang="en-US" dirty="0">
                  <a:effectLst>
                    <a:outerShdw blurRad="38100" dist="38100" dir="5400000" algn="t" rotWithShape="0">
                      <a:prstClr val="black">
                        <a:alpha val="40000"/>
                      </a:prstClr>
                    </a:outerShdw>
                  </a:effectLst>
                </a:rPr>
                <a:t>Front End</a:t>
              </a:r>
            </a:p>
          </p:txBody>
        </p:sp>
        <p:pic>
          <p:nvPicPr>
            <p:cNvPr id="2" name="Picture 1"/>
            <p:cNvPicPr>
              <a:picLocks noChangeAspect="1"/>
            </p:cNvPicPr>
            <p:nvPr/>
          </p:nvPicPr>
          <p:blipFill rotWithShape="1">
            <a:blip r:embed="rId13"/>
            <a:srcRect l="20693" r="23174"/>
            <a:stretch/>
          </p:blipFill>
          <p:spPr>
            <a:xfrm>
              <a:off x="10546477" y="2259737"/>
              <a:ext cx="568320" cy="510803"/>
            </a:xfrm>
            <a:prstGeom prst="rect">
              <a:avLst/>
            </a:prstGeom>
          </p:spPr>
        </p:pic>
      </p:grpSp>
    </p:spTree>
    <p:extLst>
      <p:ext uri="{BB962C8B-B14F-4D97-AF65-F5344CB8AC3E}">
        <p14:creationId xmlns:p14="http://schemas.microsoft.com/office/powerpoint/2010/main" val="29852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p:txBody>
          <a:bodyPr>
            <a:normAutofit/>
          </a:bodyPr>
          <a:lstStyle/>
          <a:p>
            <a:pPr lvl="0"/>
            <a:r>
              <a:rPr lang="en-US">
                <a:sym typeface="Playfair Display"/>
              </a:rPr>
              <a:t>Spike Detection Algorithm</a:t>
            </a:r>
            <a:endParaRPr lang="en" dirty="0">
              <a:sym typeface="Playfair Display"/>
            </a:endParaRPr>
          </a:p>
        </p:txBody>
      </p:sp>
      <p:pic>
        <p:nvPicPr>
          <p:cNvPr id="6" name="Picture 5"/>
          <p:cNvPicPr>
            <a:picLocks noChangeAspect="1"/>
          </p:cNvPicPr>
          <p:nvPr/>
        </p:nvPicPr>
        <p:blipFill>
          <a:blip r:embed="rId3"/>
          <a:stretch>
            <a:fillRect/>
          </a:stretch>
        </p:blipFill>
        <p:spPr>
          <a:xfrm>
            <a:off x="1060451" y="2848549"/>
            <a:ext cx="2659743" cy="292799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3592613"/>
              </p:ext>
            </p:extLst>
          </p:nvPr>
        </p:nvGraphicFramePr>
        <p:xfrm>
          <a:off x="1060452" y="2848549"/>
          <a:ext cx="2659740" cy="2926080"/>
        </p:xfrm>
        <a:graphic>
          <a:graphicData uri="http://schemas.openxmlformats.org/drawingml/2006/table">
            <a:tbl>
              <a:tblPr firstRow="1" bandRow="1">
                <a:tableStyleId>{5940675A-B579-460E-94D1-54222C63F5DA}</a:tableStyleId>
              </a:tblPr>
              <a:tblGrid>
                <a:gridCol w="265974">
                  <a:extLst>
                    <a:ext uri="{9D8B030D-6E8A-4147-A177-3AD203B41FA5}">
                      <a16:colId xmlns:a16="http://schemas.microsoft.com/office/drawing/2014/main" val="442275387"/>
                    </a:ext>
                  </a:extLst>
                </a:gridCol>
                <a:gridCol w="265974">
                  <a:extLst>
                    <a:ext uri="{9D8B030D-6E8A-4147-A177-3AD203B41FA5}">
                      <a16:colId xmlns:a16="http://schemas.microsoft.com/office/drawing/2014/main" val="2741877024"/>
                    </a:ext>
                  </a:extLst>
                </a:gridCol>
                <a:gridCol w="265974">
                  <a:extLst>
                    <a:ext uri="{9D8B030D-6E8A-4147-A177-3AD203B41FA5}">
                      <a16:colId xmlns:a16="http://schemas.microsoft.com/office/drawing/2014/main" val="1537861565"/>
                    </a:ext>
                  </a:extLst>
                </a:gridCol>
                <a:gridCol w="265974">
                  <a:extLst>
                    <a:ext uri="{9D8B030D-6E8A-4147-A177-3AD203B41FA5}">
                      <a16:colId xmlns:a16="http://schemas.microsoft.com/office/drawing/2014/main" val="85277652"/>
                    </a:ext>
                  </a:extLst>
                </a:gridCol>
                <a:gridCol w="294117">
                  <a:extLst>
                    <a:ext uri="{9D8B030D-6E8A-4147-A177-3AD203B41FA5}">
                      <a16:colId xmlns:a16="http://schemas.microsoft.com/office/drawing/2014/main" val="3411140500"/>
                    </a:ext>
                  </a:extLst>
                </a:gridCol>
                <a:gridCol w="237831">
                  <a:extLst>
                    <a:ext uri="{9D8B030D-6E8A-4147-A177-3AD203B41FA5}">
                      <a16:colId xmlns:a16="http://schemas.microsoft.com/office/drawing/2014/main" val="850277505"/>
                    </a:ext>
                  </a:extLst>
                </a:gridCol>
                <a:gridCol w="265974">
                  <a:extLst>
                    <a:ext uri="{9D8B030D-6E8A-4147-A177-3AD203B41FA5}">
                      <a16:colId xmlns:a16="http://schemas.microsoft.com/office/drawing/2014/main" val="302595241"/>
                    </a:ext>
                  </a:extLst>
                </a:gridCol>
                <a:gridCol w="265974">
                  <a:extLst>
                    <a:ext uri="{9D8B030D-6E8A-4147-A177-3AD203B41FA5}">
                      <a16:colId xmlns:a16="http://schemas.microsoft.com/office/drawing/2014/main" val="579515173"/>
                    </a:ext>
                  </a:extLst>
                </a:gridCol>
                <a:gridCol w="265974">
                  <a:extLst>
                    <a:ext uri="{9D8B030D-6E8A-4147-A177-3AD203B41FA5}">
                      <a16:colId xmlns:a16="http://schemas.microsoft.com/office/drawing/2014/main" val="327929371"/>
                    </a:ext>
                  </a:extLst>
                </a:gridCol>
                <a:gridCol w="265974">
                  <a:extLst>
                    <a:ext uri="{9D8B030D-6E8A-4147-A177-3AD203B41FA5}">
                      <a16:colId xmlns:a16="http://schemas.microsoft.com/office/drawing/2014/main" val="2759920688"/>
                    </a:ext>
                  </a:extLst>
                </a:gridCol>
              </a:tblGrid>
              <a:tr h="345153">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05183724"/>
                  </a:ext>
                </a:extLst>
              </a:tr>
              <a:tr h="34515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5529283"/>
                  </a:ext>
                </a:extLst>
              </a:tr>
              <a:tr h="34515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71589986"/>
                  </a:ext>
                </a:extLst>
              </a:tr>
              <a:tr h="34515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5427791"/>
                  </a:ext>
                </a:extLst>
              </a:tr>
              <a:tr h="34515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13027118"/>
                  </a:ext>
                </a:extLst>
              </a:tr>
              <a:tr h="34515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12227614"/>
                  </a:ext>
                </a:extLst>
              </a:tr>
              <a:tr h="34515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46963621"/>
                  </a:ext>
                </a:extLst>
              </a:tr>
              <a:tr h="34515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41426868"/>
                  </a:ext>
                </a:extLst>
              </a:tr>
            </a:tbl>
          </a:graphicData>
        </a:graphic>
      </p:graphicFrame>
      <p:sp>
        <p:nvSpPr>
          <p:cNvPr id="10" name="TextBox 9"/>
          <p:cNvSpPr txBox="1"/>
          <p:nvPr/>
        </p:nvSpPr>
        <p:spPr>
          <a:xfrm>
            <a:off x="1486807" y="2200303"/>
            <a:ext cx="1807030" cy="646331"/>
          </a:xfrm>
          <a:prstGeom prst="rect">
            <a:avLst/>
          </a:prstGeom>
          <a:noFill/>
        </p:spPr>
        <p:txBody>
          <a:bodyPr wrap="square" rtlCol="0">
            <a:spAutoFit/>
          </a:bodyPr>
          <a:lstStyle/>
          <a:p>
            <a:pPr algn="ctr"/>
            <a:r>
              <a:rPr lang="en-US" dirty="0"/>
              <a:t>50 x 50 Grid</a:t>
            </a:r>
          </a:p>
          <a:p>
            <a:pPr algn="ctr"/>
            <a:r>
              <a:rPr lang="en-US" dirty="0"/>
              <a:t>(Lat/Long)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150" y="1554101"/>
            <a:ext cx="6553200" cy="4905375"/>
          </a:xfrm>
          <a:prstGeom prst="rect">
            <a:avLst/>
          </a:prstGeom>
        </p:spPr>
      </p:pic>
    </p:spTree>
    <p:extLst>
      <p:ext uri="{BB962C8B-B14F-4D97-AF65-F5344CB8AC3E}">
        <p14:creationId xmlns:p14="http://schemas.microsoft.com/office/powerpoint/2010/main" val="102589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TotalTime>
  <Words>1073</Words>
  <Application>Microsoft Office PowerPoint</Application>
  <PresentationFormat>Widescreen</PresentationFormat>
  <Paragraphs>98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Playfair Display</vt:lpstr>
      <vt:lpstr>Office Theme</vt:lpstr>
      <vt:lpstr>PRESSURE®  Real-time Crisis Navigator</vt:lpstr>
      <vt:lpstr>07.22.2015</vt:lpstr>
      <vt:lpstr>PowerPoint Presentation</vt:lpstr>
      <vt:lpstr>07.22.2015</vt:lpstr>
      <vt:lpstr>PowerPoint Presentation</vt:lpstr>
      <vt:lpstr>Product Definition</vt:lpstr>
      <vt:lpstr>Our Solution:  PRESSURE® Real-Time Crisis Navigator   </vt:lpstr>
      <vt:lpstr>Solution Architecture  &amp; Data Flow</vt:lpstr>
      <vt:lpstr>Spike Detection Algorithm</vt:lpstr>
      <vt:lpstr>Prototype Limitations</vt:lpstr>
      <vt:lpstr>Product Demonstration (Simulated Crisis Event)</vt:lpstr>
      <vt:lpstr>Future Improvements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  Crisis Avoidance Navigator Capstone Presentation-Spring 2017</dc:title>
  <dc:creator>Beth</dc:creator>
  <cp:lastModifiedBy>Beth Partridge</cp:lastModifiedBy>
  <cp:revision>95</cp:revision>
  <cp:lastPrinted>2017-04-18T01:43:00Z</cp:lastPrinted>
  <dcterms:created xsi:type="dcterms:W3CDTF">2017-04-12T02:35:04Z</dcterms:created>
  <dcterms:modified xsi:type="dcterms:W3CDTF">2017-04-25T17:35:08Z</dcterms:modified>
</cp:coreProperties>
</file>