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j2VOAasKSqAI53HPS46a0Uxqgq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94" y="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c14d98c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c14d98cb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c14d98cb0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6c14d98cb0_1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7946e8fe1d_1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7946e8fe1d_1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aad0ddb2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aad0ddb2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aad0ddb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aad0ddb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75cc1183d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75cc1183d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946e8fe1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946e8fe1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946e8fe1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946e8fe1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4edf61d4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g64edf61d4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946e8fe1d_1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946e8fe1d_1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a8f393e2e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7a8f393e2e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946e8fe1d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946e8fe1d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_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8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TWO_COLUMNS" type="twoColTx">
  <p:cSld name="TITLE_AND_TWO_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_COLUMN_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_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TITLE_AND_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attack.mitre.org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atomicredteam.io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tect-respond.blogspot.com/2013/03/the-pyramid-of-pain.html" TargetMode="External"/><Relationship Id="rId5" Type="http://schemas.openxmlformats.org/officeDocument/2006/relationships/hyperlink" Target="https://hackernoon.com/introducing-the-infosec-colour-wheel-blending-developers-with-red-and-blue-security-teams-6437c1a07700" TargetMode="External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hyperlink" Target="https://github.com/Neo23x0/sigm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>
          <a:blip r:embed="rId3">
            <a:alphaModFix amt="7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  <a:effectLst>
            <a:reflection endPos="30000" dist="38100" dir="5400000" fadeDir="5400012" sy="-100000" algn="bl" rotWithShape="0"/>
          </a:effectLst>
        </p:spPr>
      </p:pic>
      <p:pic>
        <p:nvPicPr>
          <p:cNvPr id="55" name="Google Shape;55;p1"/>
          <p:cNvPicPr preferRelativeResize="0"/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>
            <a:spLocks noGrp="1"/>
          </p:cNvSpPr>
          <p:nvPr>
            <p:ph type="subTitle" idx="1"/>
          </p:nvPr>
        </p:nvSpPr>
        <p:spPr>
          <a:xfrm>
            <a:off x="311700" y="3502786"/>
            <a:ext cx="8520600" cy="14403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6666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rgbClr val="041E41"/>
                </a:solidFill>
              </a:rPr>
              <a:t>A Periodic Table for defending against cyber miscreants.</a:t>
            </a:r>
            <a:endParaRPr>
              <a:solidFill>
                <a:srgbClr val="041E4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041E4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800"/>
              <a:buNone/>
            </a:pPr>
            <a:endParaRPr>
              <a:solidFill>
                <a:srgbClr val="041E41"/>
              </a:solidFill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2790" y="381000"/>
            <a:ext cx="2598420" cy="2598420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37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6c14d98cb0_0_0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6c14d98cb0_0_0"/>
          <p:cNvPicPr preferRelativeResize="0"/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6c14d98cb0_0_0"/>
          <p:cNvSpPr txBox="1">
            <a:spLocks noGrp="1"/>
          </p:cNvSpPr>
          <p:nvPr>
            <p:ph type="title"/>
          </p:nvPr>
        </p:nvSpPr>
        <p:spPr>
          <a:xfrm>
            <a:off x="347925" y="1999050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Live Demonstration</a:t>
            </a:r>
            <a:endParaRPr sz="4800"/>
          </a:p>
        </p:txBody>
      </p:sp>
      <p:pic>
        <p:nvPicPr>
          <p:cNvPr id="146" name="Google Shape;146;g6c14d98cb0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6c14d98cb0_1_8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6c14d98cb0_1_8"/>
          <p:cNvPicPr preferRelativeResize="0"/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6c14d98cb0_1_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Integrate other open source projects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Provide metrics on detection coverage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Add additional functionality based on community feedback</a:t>
            </a:r>
            <a:endParaRPr/>
          </a:p>
        </p:txBody>
      </p:sp>
      <p:sp>
        <p:nvSpPr>
          <p:cNvPr id="154" name="Google Shape;154;g6c14d98cb0_1_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Roadmap</a:t>
            </a:r>
            <a:endParaRPr/>
          </a:p>
        </p:txBody>
      </p:sp>
      <p:pic>
        <p:nvPicPr>
          <p:cNvPr id="155" name="Google Shape;155;g6c14d98cb0_1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852" y="133400"/>
            <a:ext cx="729176" cy="729176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7946e8fe1d_1_102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g7946e8fe1d_1_102"/>
          <p:cNvPicPr preferRelativeResize="0"/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7946e8fe1d_1_102"/>
          <p:cNvSpPr txBox="1">
            <a:spLocks noGrp="1"/>
          </p:cNvSpPr>
          <p:nvPr>
            <p:ph type="body" idx="1"/>
          </p:nvPr>
        </p:nvSpPr>
        <p:spPr>
          <a:xfrm>
            <a:off x="311700" y="3695225"/>
            <a:ext cx="8520600" cy="8496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Questions?</a:t>
            </a:r>
            <a:endParaRPr/>
          </a:p>
        </p:txBody>
      </p:sp>
      <p:pic>
        <p:nvPicPr>
          <p:cNvPr id="163" name="Google Shape;163;g7946e8fe1d_1_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6201" y="626450"/>
            <a:ext cx="2811600" cy="2811625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g7aad0ddb24_0_0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g7aad0ddb24_0_0"/>
          <p:cNvPicPr preferRelativeResize="0"/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g7aad0ddb24_0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71" name="Google Shape;171;g7aad0ddb24_0_0"/>
          <p:cNvSpPr txBox="1">
            <a:spLocks noGrp="1"/>
          </p:cNvSpPr>
          <p:nvPr>
            <p:ph type="body" idx="1"/>
          </p:nvPr>
        </p:nvSpPr>
        <p:spPr>
          <a:xfrm>
            <a:off x="311700" y="11285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5"/>
              </a:rPr>
              <a:t>Red, Blue, Purple Team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6"/>
              </a:rPr>
              <a:t>Pyramid of Pain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7"/>
              </a:rPr>
              <a:t>Atomic Red Team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8"/>
              </a:rPr>
              <a:t>Mitre ATT&amp;CK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9"/>
              </a:rPr>
              <a:t>Sigma</a:t>
            </a:r>
            <a:endParaRPr/>
          </a:p>
        </p:txBody>
      </p:sp>
      <p:pic>
        <p:nvPicPr>
          <p:cNvPr id="172" name="Google Shape;172;g7aad0ddb24_0_0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272852" y="133400"/>
            <a:ext cx="729176" cy="729176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g7aad0ddb24_0_10"/>
          <p:cNvPicPr preferRelativeResize="0"/>
          <p:nvPr/>
        </p:nvPicPr>
        <p:blipFill>
          <a:blip r:embed="rId3">
            <a:alphaModFix amt="14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g7aad0ddb24_0_10"/>
          <p:cNvPicPr preferRelativeResize="0"/>
          <p:nvPr/>
        </p:nvPicPr>
        <p:blipFill>
          <a:blip r:embed="rId4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g7aad0ddb24_0_1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whoami /all</a:t>
            </a:r>
            <a:endParaRPr/>
          </a:p>
        </p:txBody>
      </p:sp>
      <p:sp>
        <p:nvSpPr>
          <p:cNvPr id="65" name="Google Shape;65;g7aad0ddb24_0_10"/>
          <p:cNvSpPr txBox="1">
            <a:spLocks noGrp="1"/>
          </p:cNvSpPr>
          <p:nvPr>
            <p:ph type="body" idx="1"/>
          </p:nvPr>
        </p:nvSpPr>
        <p:spPr>
          <a:xfrm>
            <a:off x="311700" y="1618200"/>
            <a:ext cx="1780800" cy="1987500"/>
          </a:xfrm>
          <a:prstGeom prst="rect">
            <a:avLst/>
          </a:prstGeom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Josh Hakala</a:t>
            </a:r>
            <a:endParaRPr sz="1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Sr Cyber Threat Intel Analyst @ Epsilon</a:t>
            </a:r>
            <a:endParaRPr/>
          </a:p>
        </p:txBody>
      </p:sp>
      <p:pic>
        <p:nvPicPr>
          <p:cNvPr id="66" name="Google Shape;66;g7aad0ddb24_0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  <p:sp>
        <p:nvSpPr>
          <p:cNvPr id="67" name="Google Shape;67;g7aad0ddb24_0_10"/>
          <p:cNvSpPr txBox="1">
            <a:spLocks noGrp="1"/>
          </p:cNvSpPr>
          <p:nvPr>
            <p:ph type="body" idx="1"/>
          </p:nvPr>
        </p:nvSpPr>
        <p:spPr>
          <a:xfrm>
            <a:off x="2557450" y="1618200"/>
            <a:ext cx="1783200" cy="1987500"/>
          </a:xfrm>
          <a:prstGeom prst="rect">
            <a:avLst/>
          </a:prstGeom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Erick Pasco</a:t>
            </a:r>
            <a:endParaRPr sz="1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MBA Candidate at Tepper School of Business</a:t>
            </a:r>
            <a:endParaRPr/>
          </a:p>
        </p:txBody>
      </p:sp>
      <p:sp>
        <p:nvSpPr>
          <p:cNvPr id="68" name="Google Shape;68;g7aad0ddb24_0_10"/>
          <p:cNvSpPr txBox="1">
            <a:spLocks noGrp="1"/>
          </p:cNvSpPr>
          <p:nvPr>
            <p:ph type="body" idx="1"/>
          </p:nvPr>
        </p:nvSpPr>
        <p:spPr>
          <a:xfrm>
            <a:off x="4805575" y="1618200"/>
            <a:ext cx="1783200" cy="1987500"/>
          </a:xfrm>
          <a:prstGeom prst="rect">
            <a:avLst/>
          </a:prstGeom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Aaron Crouch</a:t>
            </a:r>
            <a:endParaRPr sz="1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DoD Technical and Physical Security Consultant</a:t>
            </a:r>
            <a:endParaRPr/>
          </a:p>
        </p:txBody>
      </p:sp>
      <p:sp>
        <p:nvSpPr>
          <p:cNvPr id="69" name="Google Shape;69;g7aad0ddb24_0_10"/>
          <p:cNvSpPr txBox="1">
            <a:spLocks noGrp="1"/>
          </p:cNvSpPr>
          <p:nvPr>
            <p:ph type="body" idx="1"/>
          </p:nvPr>
        </p:nvSpPr>
        <p:spPr>
          <a:xfrm>
            <a:off x="6918725" y="1618200"/>
            <a:ext cx="1783200" cy="1987500"/>
          </a:xfrm>
          <a:prstGeom prst="rect">
            <a:avLst/>
          </a:prstGeom>
          <a:ln w="9525" cap="flat" cmpd="sng">
            <a:solidFill>
              <a:srgbClr val="43434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18287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/>
              <a:t>Steve Rice</a:t>
            </a:r>
            <a:endParaRPr sz="1400"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 System Lead at UC Berkeley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g75cc1183da_3_5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75cc1183da_3_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/>
              <a:t>Agenda</a:t>
            </a:r>
            <a:endParaRPr/>
          </a:p>
        </p:txBody>
      </p:sp>
      <p:pic>
        <p:nvPicPr>
          <p:cNvPr id="76" name="Google Shape;76;g75cc1183da_3_5"/>
          <p:cNvPicPr preferRelativeResize="0"/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75cc1183da_3_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901500" cy="2889900"/>
          </a:xfrm>
          <a:prstGeom prst="rect">
            <a:avLst/>
          </a:prstGeom>
          <a:ln w="9525" cap="flat" cmpd="sng">
            <a:solidFill>
              <a:srgbClr val="434343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274300" rIns="91425" bIns="91425" anchor="t" anchorCtr="0">
            <a:noAutofit/>
          </a:bodyPr>
          <a:lstStyle/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Blue, Red, Purple Teams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Security Operations Center Detection Methodology &amp; Challenges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ATT&amp;CK, Sigma, Atomic Red Team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Elemental &amp; Use Cases</a:t>
            </a:r>
            <a:endParaRPr sz="1400"/>
          </a:p>
          <a:p>
            <a:pPr marL="457200" lvl="0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US" sz="1400"/>
              <a:t>Demo</a:t>
            </a:r>
            <a:endParaRPr sz="1400"/>
          </a:p>
        </p:txBody>
      </p:sp>
      <p:pic>
        <p:nvPicPr>
          <p:cNvPr id="78" name="Google Shape;78;g75cc1183da_3_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946e8fe1d_1_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CC0000"/>
                </a:solidFill>
              </a:rPr>
              <a:t>Red</a:t>
            </a:r>
            <a:r>
              <a:rPr lang="en-US"/>
              <a:t>, </a:t>
            </a:r>
            <a:r>
              <a:rPr lang="en-US">
                <a:solidFill>
                  <a:srgbClr val="1155CC"/>
                </a:solidFill>
              </a:rPr>
              <a:t>Blue</a:t>
            </a:r>
            <a:r>
              <a:rPr lang="en-US"/>
              <a:t>, </a:t>
            </a:r>
            <a:r>
              <a:rPr lang="en-US">
                <a:solidFill>
                  <a:srgbClr val="A055CD"/>
                </a:solidFill>
              </a:rPr>
              <a:t>Purple</a:t>
            </a:r>
            <a:r>
              <a:rPr lang="en-US"/>
              <a:t> Teams</a:t>
            </a:r>
            <a:endParaRPr/>
          </a:p>
        </p:txBody>
      </p:sp>
      <p:pic>
        <p:nvPicPr>
          <p:cNvPr id="84" name="Google Shape;84;g7946e8fe1d_1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3000" y="1251650"/>
            <a:ext cx="5518001" cy="361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7946e8fe1d_1_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g7946e8fe1d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0350" y="1724575"/>
            <a:ext cx="4107150" cy="285587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g7946e8fe1d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Security Operations Center Challenges</a:t>
            </a:r>
            <a:endParaRPr/>
          </a:p>
        </p:txBody>
      </p:sp>
      <p:sp>
        <p:nvSpPr>
          <p:cNvPr id="92" name="Google Shape;92;g7946e8fe1d_1_0"/>
          <p:cNvSpPr txBox="1">
            <a:spLocks noGrp="1"/>
          </p:cNvSpPr>
          <p:nvPr>
            <p:ph type="body" idx="1"/>
          </p:nvPr>
        </p:nvSpPr>
        <p:spPr>
          <a:xfrm>
            <a:off x="235650" y="1304875"/>
            <a:ext cx="4970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0B5394"/>
                </a:solidFill>
              </a:rPr>
              <a:t>Blue</a:t>
            </a:r>
            <a:r>
              <a:rPr lang="en-US"/>
              <a:t> teams may lack direction in building detections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>
                <a:solidFill>
                  <a:srgbClr val="CC0000"/>
                </a:solidFill>
              </a:rPr>
              <a:t>Red</a:t>
            </a:r>
            <a:r>
              <a:rPr lang="en-US"/>
              <a:t> and </a:t>
            </a:r>
            <a:r>
              <a:rPr lang="en-US">
                <a:solidFill>
                  <a:srgbClr val="0B5394"/>
                </a:solidFill>
              </a:rPr>
              <a:t>Blue</a:t>
            </a:r>
            <a:r>
              <a:rPr lang="en-US"/>
              <a:t> teams need a common language for describing various attack methods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Adversaries can easily change</a:t>
            </a:r>
            <a:br>
              <a:rPr lang="en-US"/>
            </a:br>
            <a:r>
              <a:rPr lang="en-US"/>
              <a:t>Indicators of Compromise (IOCs)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Behavior-based detection forces adversary to update TTPs </a:t>
            </a:r>
            <a:br>
              <a:rPr lang="en-US"/>
            </a:br>
            <a:r>
              <a:rPr lang="en-US"/>
              <a:t>(Tactics, Techniques, and Procedures)</a:t>
            </a:r>
            <a:endParaRPr/>
          </a:p>
        </p:txBody>
      </p:sp>
      <p:sp>
        <p:nvSpPr>
          <p:cNvPr id="93" name="Google Shape;93;g7946e8fe1d_1_0"/>
          <p:cNvSpPr/>
          <p:nvPr/>
        </p:nvSpPr>
        <p:spPr>
          <a:xfrm>
            <a:off x="5419775" y="1724575"/>
            <a:ext cx="3411300" cy="1338900"/>
          </a:xfrm>
          <a:prstGeom prst="rect">
            <a:avLst/>
          </a:prstGeom>
          <a:noFill/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g7946e8fe1d_1_0"/>
          <p:cNvSpPr txBox="1"/>
          <p:nvPr/>
        </p:nvSpPr>
        <p:spPr>
          <a:xfrm rot="3599927">
            <a:off x="7115893" y="2700668"/>
            <a:ext cx="2777897" cy="60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Behavior-based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Detections</a:t>
            </a:r>
            <a:endParaRPr/>
          </a:p>
        </p:txBody>
      </p:sp>
      <p:sp>
        <p:nvSpPr>
          <p:cNvPr id="95" name="Google Shape;95;g7946e8fe1d_1_0"/>
          <p:cNvSpPr txBox="1"/>
          <p:nvPr/>
        </p:nvSpPr>
        <p:spPr>
          <a:xfrm>
            <a:off x="6016050" y="1304275"/>
            <a:ext cx="1533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Pyramid of Pain</a:t>
            </a:r>
            <a:endParaRPr b="1"/>
          </a:p>
        </p:txBody>
      </p:sp>
      <p:pic>
        <p:nvPicPr>
          <p:cNvPr id="96" name="Google Shape;96;g7946e8fe1d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4edf61d41_0_0"/>
          <p:cNvSpPr txBox="1">
            <a:spLocks noGrp="1"/>
          </p:cNvSpPr>
          <p:nvPr>
            <p:ph type="subTitle" idx="1"/>
          </p:nvPr>
        </p:nvSpPr>
        <p:spPr>
          <a:xfrm>
            <a:off x="3150000" y="2054222"/>
            <a:ext cx="54159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-US" sz="1200">
                <a:solidFill>
                  <a:srgbClr val="24292E"/>
                </a:solidFill>
                <a:highlight>
                  <a:schemeClr val="lt1"/>
                </a:highlight>
              </a:rPr>
              <a:t>A Sigma rule is for log files what a Snort rule is for network traffic.</a:t>
            </a:r>
            <a:endParaRPr sz="1200">
              <a:solidFill>
                <a:srgbClr val="24292E"/>
              </a:solidFill>
              <a:highlight>
                <a:schemeClr val="lt1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-US" sz="1200">
                <a:solidFill>
                  <a:srgbClr val="24292E"/>
                </a:solidFill>
                <a:highlight>
                  <a:srgbClr val="FFFFFF"/>
                </a:highlight>
              </a:rPr>
              <a:t>Generic and open signature format.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Char char="●"/>
            </a:pPr>
            <a:r>
              <a:rPr lang="en-US" sz="1200">
                <a:solidFill>
                  <a:srgbClr val="24292E"/>
                </a:solidFill>
                <a:highlight>
                  <a:srgbClr val="FFFFFF"/>
                </a:highlight>
              </a:rPr>
              <a:t>Describes detection information about malicious activity discoverable in log files.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/>
          </a:p>
        </p:txBody>
      </p:sp>
      <p:pic>
        <p:nvPicPr>
          <p:cNvPr id="102" name="Google Shape;102;g64edf61d4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057400"/>
            <a:ext cx="3028755" cy="11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64edf61d41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663" y="546800"/>
            <a:ext cx="2797851" cy="55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64edf61d41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739" y="3622800"/>
            <a:ext cx="1218625" cy="1218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64edf61d41_0_0"/>
          <p:cNvSpPr txBox="1"/>
          <p:nvPr/>
        </p:nvSpPr>
        <p:spPr>
          <a:xfrm>
            <a:off x="3150000" y="3773838"/>
            <a:ext cx="5415900" cy="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Font typeface="Arial"/>
              <a:buChar char="●"/>
            </a:pPr>
            <a:r>
              <a:rPr lang="en-US" sz="12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200" i="0" u="none" strike="noStrike" cap="none">
                <a:solidFill>
                  <a:srgbClr val="24292E"/>
                </a:solidFill>
                <a:highlight>
                  <a:srgbClr val="FFFFFF"/>
                </a:highlight>
              </a:rPr>
              <a:t>llows every security team to test their controls by executing simple </a:t>
            </a:r>
            <a:r>
              <a:rPr lang="en-US" sz="1200">
                <a:solidFill>
                  <a:srgbClr val="24292E"/>
                </a:solidFill>
                <a:highlight>
                  <a:srgbClr val="FFFFFF"/>
                </a:highlight>
              </a:rPr>
              <a:t>commands/scripts, called</a:t>
            </a:r>
            <a:r>
              <a:rPr lang="en-US" sz="1200" i="0" u="none" strike="noStrike" cap="none">
                <a:solidFill>
                  <a:srgbClr val="24292E"/>
                </a:solidFill>
                <a:highlight>
                  <a:srgbClr val="FFFFFF"/>
                </a:highlight>
              </a:rPr>
              <a:t> "atomic tests"  </a:t>
            </a:r>
            <a:endParaRPr sz="1200">
              <a:solidFill>
                <a:srgbClr val="24292E"/>
              </a:solidFill>
              <a:highlight>
                <a:srgbClr val="FFFFFF"/>
              </a:highlight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4292E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24292E"/>
                </a:solidFill>
                <a:highlight>
                  <a:srgbClr val="FFFFFF"/>
                </a:highlight>
              </a:rPr>
              <a:t>Simulates </a:t>
            </a:r>
            <a:r>
              <a:rPr lang="en-US" sz="12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the same techniques used by adversaries (all mapped to M</a:t>
            </a:r>
            <a:r>
              <a:rPr lang="en-US" sz="1200">
                <a:solidFill>
                  <a:srgbClr val="24292E"/>
                </a:solidFill>
                <a:highlight>
                  <a:srgbClr val="FFFFFF"/>
                </a:highlight>
              </a:rPr>
              <a:t>i</a:t>
            </a:r>
            <a:r>
              <a:rPr lang="en-US" sz="1200" b="0" i="0" u="none" strike="noStrike" cap="none">
                <a:solidFill>
                  <a:srgbClr val="24292E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tre ATT&amp;CK Framework).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g64edf61d41_0_0"/>
          <p:cNvSpPr txBox="1"/>
          <p:nvPr/>
        </p:nvSpPr>
        <p:spPr>
          <a:xfrm>
            <a:off x="3150000" y="352075"/>
            <a:ext cx="45921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C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39434C"/>
                </a:solidFill>
                <a:highlight>
                  <a:srgbClr val="FFFFFF"/>
                </a:highlight>
              </a:rPr>
              <a:t>K</a:t>
            </a:r>
            <a:r>
              <a:rPr lang="en-US" sz="1200" i="0" u="none" strike="noStrike" cap="none">
                <a:solidFill>
                  <a:srgbClr val="39434C"/>
                </a:solidFill>
                <a:highlight>
                  <a:srgbClr val="FFFFFF"/>
                </a:highlight>
              </a:rPr>
              <a:t>nowledge base of adversary tactics and techniques based on real-world observations.</a:t>
            </a:r>
            <a:endParaRPr sz="1200" i="0" u="none" strike="noStrike" cap="none">
              <a:solidFill>
                <a:srgbClr val="39434C"/>
              </a:solidFill>
              <a:highlight>
                <a:srgbClr val="FFFFFF"/>
              </a:highlight>
            </a:endParaRPr>
          </a:p>
          <a:p>
            <a: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9434C"/>
              </a:buClr>
              <a:buSzPts val="1200"/>
              <a:buFont typeface="Arial"/>
              <a:buChar char="●"/>
            </a:pPr>
            <a:r>
              <a:rPr lang="en-US" sz="1200">
                <a:solidFill>
                  <a:srgbClr val="39434C"/>
                </a:solidFill>
                <a:highlight>
                  <a:srgbClr val="FFFFFF"/>
                </a:highlight>
              </a:rPr>
              <a:t>T</a:t>
            </a:r>
            <a:r>
              <a:rPr lang="en-US" sz="1200" b="0" i="0" u="none" strike="noStrike" cap="none">
                <a:solidFill>
                  <a:srgbClr val="3943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ermin</a:t>
            </a:r>
            <a:r>
              <a:rPr lang="en-US" sz="1200">
                <a:solidFill>
                  <a:srgbClr val="39434C"/>
                </a:solidFill>
                <a:highlight>
                  <a:srgbClr val="FFFFFF"/>
                </a:highlight>
              </a:rPr>
              <a:t>ology has been integrated into numerous open source and enterprise security vendor platforms.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g64edf61d41_0_0"/>
          <p:cNvCxnSpPr/>
          <p:nvPr/>
        </p:nvCxnSpPr>
        <p:spPr>
          <a:xfrm>
            <a:off x="394275" y="1876800"/>
            <a:ext cx="82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g64edf61d41_0_0"/>
          <p:cNvCxnSpPr/>
          <p:nvPr/>
        </p:nvCxnSpPr>
        <p:spPr>
          <a:xfrm>
            <a:off x="423150" y="3400125"/>
            <a:ext cx="8297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g64edf61d41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  <p:sp>
        <p:nvSpPr>
          <p:cNvPr id="110" name="Google Shape;110;g64edf61d41_0_0"/>
          <p:cNvSpPr txBox="1"/>
          <p:nvPr/>
        </p:nvSpPr>
        <p:spPr>
          <a:xfrm>
            <a:off x="1563975" y="3751950"/>
            <a:ext cx="2101500" cy="9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Atomic</a:t>
            </a:r>
            <a:endParaRPr sz="20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/>
              <a:t>Red Team</a:t>
            </a:r>
            <a:endParaRPr sz="2000"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g7946e8fe1d_1_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075" y="201850"/>
            <a:ext cx="2797851" cy="550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g7946e8fe1d_1_81"/>
          <p:cNvGrpSpPr/>
          <p:nvPr/>
        </p:nvGrpSpPr>
        <p:grpSpPr>
          <a:xfrm>
            <a:off x="124088" y="1006800"/>
            <a:ext cx="8962038" cy="4044301"/>
            <a:chOff x="124088" y="854400"/>
            <a:chExt cx="8962038" cy="4044301"/>
          </a:xfrm>
        </p:grpSpPr>
        <p:pic>
          <p:nvPicPr>
            <p:cNvPr id="117" name="Google Shape;117;g7946e8fe1d_1_81"/>
            <p:cNvPicPr preferRelativeResize="0"/>
            <p:nvPr/>
          </p:nvPicPr>
          <p:blipFill rotWithShape="1">
            <a:blip r:embed="rId4">
              <a:alphaModFix/>
            </a:blip>
            <a:srcRect r="517"/>
            <a:stretch/>
          </p:blipFill>
          <p:spPr>
            <a:xfrm>
              <a:off x="124088" y="854400"/>
              <a:ext cx="8895827" cy="4044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8" name="Google Shape;118;g7946e8fe1d_1_81"/>
            <p:cNvSpPr/>
            <p:nvPr/>
          </p:nvSpPr>
          <p:spPr>
            <a:xfrm>
              <a:off x="7607725" y="2446300"/>
              <a:ext cx="1478400" cy="141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Google Shape;119;g7946e8fe1d_1_8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7a8f393e2e_1_0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7a8f393e2e_1_0"/>
          <p:cNvPicPr preferRelativeResize="0"/>
          <p:nvPr/>
        </p:nvPicPr>
        <p:blipFill>
          <a:blip r:embed="rId4">
            <a:alphaModFix amt="14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7a8f393e2e_1_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Open source web application for enterprise security operations teams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Combines ATT&amp;CK, Atomic Red Team, and Sigma into simple platform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Stood up locally or in the cloud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Django Web Framework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Python, Apache, SQLite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Built in protections for XSS, CSRF, SQL Injection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Innovative file-importing code programmatically links the Sigma and Atomic files to the ATT&amp;CK techniques they support</a:t>
            </a:r>
            <a:endParaRPr/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Applied dramatic styling to enhance usability</a:t>
            </a:r>
            <a:endParaRPr/>
          </a:p>
        </p:txBody>
      </p:sp>
      <p:sp>
        <p:nvSpPr>
          <p:cNvPr id="127" name="Google Shape;127;g7a8f393e2e_1_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4941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Elemental App</a:t>
            </a:r>
            <a:endParaRPr/>
          </a:p>
        </p:txBody>
      </p:sp>
      <p:pic>
        <p:nvPicPr>
          <p:cNvPr id="128" name="Google Shape;128;g7a8f393e2e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272852" y="133400"/>
            <a:ext cx="729176" cy="729176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g7946e8fe1d_1_95"/>
          <p:cNvPicPr preferRelativeResize="0"/>
          <p:nvPr/>
        </p:nvPicPr>
        <p:blipFill>
          <a:blip r:embed="rId3">
            <a:alphaModFix amt="6000"/>
          </a:blip>
          <a:stretch>
            <a:fillRect/>
          </a:stretch>
        </p:blipFill>
        <p:spPr>
          <a:xfrm>
            <a:off x="0" y="-76200"/>
            <a:ext cx="9144001" cy="5437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7946e8fe1d_1_95"/>
          <p:cNvPicPr preferRelativeResize="0"/>
          <p:nvPr/>
        </p:nvPicPr>
        <p:blipFill>
          <a:blip r:embed="rId4">
            <a:alphaModFix amt="18000"/>
          </a:blip>
          <a:stretch>
            <a:fillRect/>
          </a:stretch>
        </p:blipFill>
        <p:spPr>
          <a:xfrm flipH="1">
            <a:off x="0" y="-191451"/>
            <a:ext cx="9144000" cy="55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7946e8fe1d_1_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Cases</a:t>
            </a:r>
            <a:endParaRPr/>
          </a:p>
        </p:txBody>
      </p:sp>
      <p:sp>
        <p:nvSpPr>
          <p:cNvPr id="136" name="Google Shape;136;g7946e8fe1d_1_95"/>
          <p:cNvSpPr txBox="1">
            <a:spLocks noGrp="1"/>
          </p:cNvSpPr>
          <p:nvPr>
            <p:ph type="body" idx="1"/>
          </p:nvPr>
        </p:nvSpPr>
        <p:spPr>
          <a:xfrm>
            <a:off x="311700" y="1457275"/>
            <a:ext cx="3999900" cy="3416400"/>
          </a:xfrm>
          <a:prstGeom prst="rect">
            <a:avLst/>
          </a:prstGeom>
          <a:ln w="28575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1155CC"/>
                </a:solidFill>
              </a:rPr>
              <a:t>Blue Team</a:t>
            </a:r>
            <a:endParaRPr sz="1800" b="1" u="sng">
              <a:solidFill>
                <a:srgbClr val="1155CC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1155CC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-US" sz="1800" b="1">
                <a:solidFill>
                  <a:srgbClr val="1155CC"/>
                </a:solidFill>
              </a:rPr>
              <a:t>Identify detection rule gaps</a:t>
            </a:r>
            <a:endParaRPr sz="1800" b="1">
              <a:solidFill>
                <a:srgbClr val="1155CC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-US" sz="1800" b="1">
                <a:solidFill>
                  <a:srgbClr val="1155CC"/>
                </a:solidFill>
              </a:rPr>
              <a:t>Validate Sigma Rule efficacy</a:t>
            </a:r>
            <a:endParaRPr sz="1800" b="1">
              <a:solidFill>
                <a:srgbClr val="1155CC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-US" sz="1800" b="1">
                <a:solidFill>
                  <a:srgbClr val="1155CC"/>
                </a:solidFill>
              </a:rPr>
              <a:t>Develop custom Techniques</a:t>
            </a:r>
            <a:endParaRPr sz="1800" b="1">
              <a:solidFill>
                <a:srgbClr val="1155CC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Char char="●"/>
            </a:pPr>
            <a:r>
              <a:rPr lang="en-US" sz="1800" b="1">
                <a:solidFill>
                  <a:srgbClr val="1155CC"/>
                </a:solidFill>
              </a:rPr>
              <a:t>Threat Hunting</a:t>
            </a:r>
            <a:endParaRPr sz="1800" b="1">
              <a:solidFill>
                <a:srgbClr val="1155CC"/>
              </a:solidFill>
            </a:endParaRPr>
          </a:p>
        </p:txBody>
      </p:sp>
      <p:sp>
        <p:nvSpPr>
          <p:cNvPr id="137" name="Google Shape;137;g7946e8fe1d_1_95"/>
          <p:cNvSpPr txBox="1">
            <a:spLocks noGrp="1"/>
          </p:cNvSpPr>
          <p:nvPr>
            <p:ph type="body" idx="2"/>
          </p:nvPr>
        </p:nvSpPr>
        <p:spPr>
          <a:xfrm>
            <a:off x="4832400" y="1457275"/>
            <a:ext cx="3999900" cy="3416400"/>
          </a:xfrm>
          <a:prstGeom prst="rect">
            <a:avLst/>
          </a:prstGeom>
          <a:ln w="2857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u="sng">
                <a:solidFill>
                  <a:srgbClr val="CC0000"/>
                </a:solidFill>
              </a:rPr>
              <a:t>Red Team</a:t>
            </a:r>
            <a:endParaRPr sz="1800" b="1" u="sng">
              <a:solidFill>
                <a:srgbClr val="CC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CC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en-US" sz="1800" b="1">
                <a:solidFill>
                  <a:srgbClr val="CC0000"/>
                </a:solidFill>
              </a:rPr>
              <a:t>Highlights adversary techniques to test</a:t>
            </a:r>
            <a:endParaRPr sz="1800" b="1">
              <a:solidFill>
                <a:srgbClr val="CC0000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800"/>
              <a:buChar char="●"/>
            </a:pPr>
            <a:r>
              <a:rPr lang="en-US" sz="1800" b="1">
                <a:solidFill>
                  <a:srgbClr val="CC0000"/>
                </a:solidFill>
              </a:rPr>
              <a:t>Modify atomic test to avoid detection</a:t>
            </a:r>
            <a:endParaRPr sz="1800" b="1">
              <a:solidFill>
                <a:srgbClr val="CC0000"/>
              </a:solidFill>
            </a:endParaRPr>
          </a:p>
        </p:txBody>
      </p:sp>
      <p:pic>
        <p:nvPicPr>
          <p:cNvPr id="138" name="Google Shape;138;g7946e8fe1d_1_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99926" y="237475"/>
            <a:ext cx="868601" cy="868601"/>
          </a:xfrm>
          <a:prstGeom prst="rect">
            <a:avLst/>
          </a:prstGeom>
          <a:noFill/>
          <a:ln>
            <a:noFill/>
          </a:ln>
          <a:effectLst>
            <a:outerShdw blurRad="57150" dist="9525" dir="5459999" algn="bl" rotWithShape="0">
              <a:srgbClr val="000000">
                <a:alpha val="8314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On-screen Show (16:9)</PresentationFormat>
  <Paragraphs>72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PowerPoint Presentation</vt:lpstr>
      <vt:lpstr>whoami /all</vt:lpstr>
      <vt:lpstr>Agenda</vt:lpstr>
      <vt:lpstr>Red, Blue, Purple Teams</vt:lpstr>
      <vt:lpstr>Security Operations Center Challenges</vt:lpstr>
      <vt:lpstr>PowerPoint Presentation</vt:lpstr>
      <vt:lpstr>PowerPoint Presentation</vt:lpstr>
      <vt:lpstr>Elemental App</vt:lpstr>
      <vt:lpstr>Use Cases</vt:lpstr>
      <vt:lpstr>Live Demonstration</vt:lpstr>
      <vt:lpstr>Roadmap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Josh Hakala</cp:lastModifiedBy>
  <cp:revision>2</cp:revision>
  <dcterms:modified xsi:type="dcterms:W3CDTF">2019-12-12T03:18:31Z</dcterms:modified>
</cp:coreProperties>
</file>