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516" r:id="rId2"/>
    <p:sldId id="265" r:id="rId3"/>
    <p:sldId id="266" r:id="rId4"/>
    <p:sldId id="271" r:id="rId5"/>
    <p:sldId id="514" r:id="rId6"/>
    <p:sldId id="513" r:id="rId7"/>
    <p:sldId id="515" r:id="rId8"/>
    <p:sldId id="519" r:id="rId9"/>
    <p:sldId id="520" r:id="rId10"/>
    <p:sldId id="521" r:id="rId11"/>
    <p:sldId id="517" r:id="rId12"/>
    <p:sldId id="524" r:id="rId13"/>
    <p:sldId id="522" r:id="rId14"/>
    <p:sldId id="523" r:id="rId15"/>
    <p:sldId id="51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DEFA"/>
    <a:srgbClr val="313C4C"/>
    <a:srgbClr val="212832"/>
    <a:srgbClr val="29303A"/>
    <a:srgbClr val="757575"/>
    <a:srgbClr val="C0BAF4"/>
    <a:srgbClr val="41446B"/>
    <a:srgbClr val="857AEA"/>
    <a:srgbClr val="988FED"/>
    <a:srgbClr val="1D19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C007CE-8092-4FAF-9D3D-85AA6B7EAA81}" v="836" dt="2022-08-03T03:22:52.9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232" autoAdjust="0"/>
    <p:restoredTop sz="76176" autoAdjust="0"/>
  </p:normalViewPr>
  <p:slideViewPr>
    <p:cSldViewPr snapToGrid="0">
      <p:cViewPr varScale="1">
        <p:scale>
          <a:sx n="97" d="100"/>
          <a:sy n="97" d="100"/>
        </p:scale>
        <p:origin x="1728" y="96"/>
      </p:cViewPr>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100" d="100"/>
        <a:sy n="100" d="100"/>
      </p:scale>
      <p:origin x="0" y="0"/>
    </p:cViewPr>
  </p:sorterViewPr>
  <p:notesViewPr>
    <p:cSldViewPr snapToGrid="0">
      <p:cViewPr varScale="1">
        <p:scale>
          <a:sx n="97" d="100"/>
          <a:sy n="97" d="100"/>
        </p:scale>
        <p:origin x="3618" y="-3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B91EFC-1268-44FF-9E98-ED9CFC6D0021}" type="datetimeFigureOut">
              <a:rPr lang="en-US" smtClean="0"/>
              <a:t>8/3/2022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07F9C5-B610-4066-9D82-8605CE02B2F1}" type="slidenum">
              <a:rPr lang="en-US" smtClean="0"/>
              <a:t>‹#›</a:t>
            </a:fld>
            <a:endParaRPr lang="en-US" dirty="0"/>
          </a:p>
        </p:txBody>
      </p:sp>
    </p:spTree>
    <p:extLst>
      <p:ext uri="{BB962C8B-B14F-4D97-AF65-F5344CB8AC3E}">
        <p14:creationId xmlns:p14="http://schemas.microsoft.com/office/powerpoint/2010/main" val="985393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1200"/>
              </a:spcBef>
              <a:spcAft>
                <a:spcPts val="1200"/>
              </a:spcAft>
            </a:pPr>
            <a:r>
              <a:rPr lang="en-US" sz="1800" b="0" i="0" u="none" strike="noStrike" dirty="0">
                <a:solidFill>
                  <a:srgbClr val="000000"/>
                </a:solidFill>
                <a:effectLst/>
                <a:latin typeface="Calibri" panose="020F0502020204030204" pitchFamily="34" charset="0"/>
              </a:rPr>
              <a:t>Good Afternoon Everyone, and welcome to Aegis. The Aegis model you will be viewing today was engineered to deliver cloud competency to a shockingly underserved market demographic – the pioneers and technical innovators of developing organizations.</a:t>
            </a:r>
            <a:endParaRPr lang="en-US" dirty="0">
              <a:effectLst/>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3665BF-FA52-4187-B092-95D66F65626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171986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r>
              <a:rPr lang="en-US" sz="1800" b="0" i="0" u="none" strike="noStrike" dirty="0">
                <a:solidFill>
                  <a:srgbClr val="000000"/>
                </a:solidFill>
                <a:effectLst/>
                <a:latin typeface="Arial" panose="020B0604020202020204" pitchFamily="34" charset="0"/>
              </a:rPr>
              <a:t>How can we deliver value, though, to John?</a:t>
            </a:r>
            <a:endParaRPr lang="en-US" dirty="0">
              <a:effectLst/>
            </a:endParaRPr>
          </a:p>
          <a:p>
            <a:pPr rtl="0">
              <a:spcBef>
                <a:spcPts val="0"/>
              </a:spcBef>
              <a:spcAft>
                <a:spcPts val="0"/>
              </a:spcAft>
            </a:pPr>
            <a:endParaRPr lang="en-US" sz="1800" b="0" i="0" u="none" strike="noStrike" dirty="0">
              <a:solidFill>
                <a:srgbClr val="000000"/>
              </a:solidFill>
              <a:effectLst/>
              <a:latin typeface="Arial" panose="020B0604020202020204" pitchFamily="34" charset="0"/>
            </a:endParaRPr>
          </a:p>
          <a:p>
            <a:pPr rtl="0">
              <a:spcBef>
                <a:spcPts val="0"/>
              </a:spcBef>
              <a:spcAft>
                <a:spcPts val="0"/>
              </a:spcAft>
            </a:pPr>
            <a:r>
              <a:rPr lang="en-US" sz="1800" b="0" i="0" u="none" strike="noStrike" dirty="0">
                <a:solidFill>
                  <a:srgbClr val="000000"/>
                </a:solidFill>
                <a:effectLst/>
                <a:latin typeface="Arial" panose="020B0604020202020204" pitchFamily="34" charset="0"/>
              </a:rPr>
              <a:t>That was the underlying question driving our design thoughts. We didn’t want to be in a position where we were recommending directly that people do something, but we also did not want to take a passive stance on controls.</a:t>
            </a:r>
            <a:endParaRPr lang="en-US" dirty="0">
              <a:effectLst/>
            </a:endParaRPr>
          </a:p>
          <a:p>
            <a:pPr rtl="0">
              <a:spcBef>
                <a:spcPts val="0"/>
              </a:spcBef>
              <a:spcAft>
                <a:spcPts val="0"/>
              </a:spcAft>
            </a:pPr>
            <a:br>
              <a:rPr lang="en-US" dirty="0"/>
            </a:br>
            <a:r>
              <a:rPr lang="en-US" sz="1800" b="0" i="0" u="none" strike="noStrike" dirty="0">
                <a:solidFill>
                  <a:srgbClr val="000000"/>
                </a:solidFill>
                <a:effectLst/>
                <a:latin typeface="Arial" panose="020B0604020202020204" pitchFamily="34" charset="0"/>
              </a:rPr>
              <a:t>In order to accomplish this, we chose to dig through all the different documentation links, design questions around if they use relevant components, and then send off the official documentation for setting that up. </a:t>
            </a:r>
            <a:endParaRPr lang="en-US" dirty="0">
              <a:effectLst/>
            </a:endParaRPr>
          </a:p>
          <a:p>
            <a:pPr rtl="0">
              <a:spcBef>
                <a:spcPts val="0"/>
              </a:spcBef>
              <a:spcAft>
                <a:spcPts val="0"/>
              </a:spcAft>
            </a:pPr>
            <a:r>
              <a:rPr lang="en-US" sz="1800" b="0" i="0" u="none" strike="noStrike" dirty="0">
                <a:solidFill>
                  <a:srgbClr val="000000"/>
                </a:solidFill>
                <a:effectLst/>
                <a:latin typeface="Arial" panose="020B0604020202020204" pitchFamily="34" charset="0"/>
              </a:rPr>
              <a:t>This allowed us to be confident that we were giving correct information to small to medium sized businesses, without putting us in a position where we might recommend something incorrect due to not having familiarity with different environments.</a:t>
            </a:r>
            <a:endParaRPr lang="en-US" dirty="0">
              <a:effectLst/>
            </a:endParaRPr>
          </a:p>
          <a:p>
            <a:pPr rtl="0">
              <a:spcBef>
                <a:spcPts val="0"/>
              </a:spcBef>
              <a:spcAft>
                <a:spcPts val="0"/>
              </a:spcAft>
            </a:pPr>
            <a:br>
              <a:rPr lang="en-US" dirty="0"/>
            </a:br>
            <a:r>
              <a:rPr lang="en-US" sz="1800" b="0" i="0" u="none" strike="noStrike" dirty="0">
                <a:solidFill>
                  <a:srgbClr val="000000"/>
                </a:solidFill>
                <a:effectLst/>
                <a:latin typeface="Arial" panose="020B0604020202020204" pitchFamily="34" charset="0"/>
              </a:rPr>
              <a:t>Next up we have a video walkthrough demonstrating what this whole survey process looks like.</a:t>
            </a:r>
            <a:endParaRPr lang="en-US" dirty="0">
              <a:effectLst/>
            </a:endParaRPr>
          </a:p>
          <a:p>
            <a:br>
              <a:rPr lang="en-US" dirty="0"/>
            </a:b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3665BF-FA52-4187-B092-95D66F65626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732277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1200"/>
              </a:spcBef>
              <a:spcAft>
                <a:spcPts val="0"/>
              </a:spcAft>
            </a:pPr>
            <a:r>
              <a:rPr lang="en-US" sz="1800" b="0" i="0" u="none" strike="noStrike" dirty="0">
                <a:solidFill>
                  <a:srgbClr val="000000"/>
                </a:solidFill>
                <a:effectLst/>
                <a:latin typeface="Arial" panose="020B0604020202020204" pitchFamily="34" charset="0"/>
              </a:rPr>
              <a:t>Thank you Matt, for your explanation of the Aegis tool’s intuitive design. This background video demonstrates how quickly and easily John can obtain actionable information to secure his workloads by simply filling out the form on aegischeck.com.  </a:t>
            </a:r>
            <a:endParaRPr lang="en-US" sz="1200" b="0" i="0" u="none" strike="noStrike" dirty="0">
              <a:solidFill>
                <a:schemeClr val="tx1"/>
              </a:solidFill>
              <a:effectLst/>
              <a:latin typeface="+mn-lt"/>
            </a:endParaRPr>
          </a:p>
          <a:p>
            <a:pPr rtl="0">
              <a:lnSpc>
                <a:spcPct val="150000"/>
              </a:lnSpc>
              <a:spcBef>
                <a:spcPts val="1200"/>
              </a:spcBef>
              <a:spcAft>
                <a:spcPts val="0"/>
              </a:spcAft>
            </a:pPr>
            <a:endParaRPr lang="en-US" sz="1200" b="0" i="0" u="none" strike="noStrike" dirty="0">
              <a:solidFill>
                <a:schemeClr val="tx1"/>
              </a:solidFill>
              <a:effectLst/>
              <a:latin typeface="+mn-lt"/>
            </a:endParaRPr>
          </a:p>
          <a:p>
            <a:pPr rtl="0">
              <a:lnSpc>
                <a:spcPct val="150000"/>
              </a:lnSpc>
              <a:spcBef>
                <a:spcPts val="1200"/>
              </a:spcBef>
              <a:spcAft>
                <a:spcPts val="0"/>
              </a:spcAft>
            </a:pPr>
            <a:r>
              <a:rPr lang="en-US" sz="1800" b="0" i="0" u="none" strike="noStrike" dirty="0">
                <a:solidFill>
                  <a:srgbClr val="000000"/>
                </a:solidFill>
                <a:effectLst/>
                <a:latin typeface="Arial" panose="020B0604020202020204" pitchFamily="34" charset="0"/>
              </a:rPr>
              <a:t>Aegis provides accurate technical control information to customers with industry recommended vendor and non-vendor specific controls for each service offering that an organization employs. This comprehensive list provides a roadmap to compliance for clients like John, with actionable recommendations that not only protect small/medium sized businesses like theirs from regulatory compliance issues, but also from the threat of cyber incident. </a:t>
            </a:r>
            <a:endParaRPr lang="en-US" sz="1200" b="0" i="0" u="none" strike="noStrike" dirty="0">
              <a:solidFill>
                <a:schemeClr val="tx1"/>
              </a:solidFill>
              <a:effectLst/>
              <a:latin typeface="+mn-lt"/>
            </a:endParaRPr>
          </a:p>
          <a:p>
            <a:pPr rtl="0">
              <a:lnSpc>
                <a:spcPct val="150000"/>
              </a:lnSpc>
              <a:spcBef>
                <a:spcPts val="1200"/>
              </a:spcBef>
              <a:spcAft>
                <a:spcPts val="1200"/>
              </a:spcAft>
            </a:pPr>
            <a:endParaRPr lang="en-US" sz="1200" b="0" i="0" u="none" strike="noStrike" dirty="0">
              <a:solidFill>
                <a:schemeClr val="tx1"/>
              </a:solidFill>
              <a:effectLst/>
              <a:latin typeface="+mn-lt"/>
            </a:endParaRPr>
          </a:p>
          <a:p>
            <a:pPr rtl="0">
              <a:lnSpc>
                <a:spcPct val="150000"/>
              </a:lnSpc>
              <a:spcBef>
                <a:spcPts val="1200"/>
              </a:spcBef>
              <a:spcAft>
                <a:spcPts val="1200"/>
              </a:spcAft>
            </a:pPr>
            <a:r>
              <a:rPr lang="en-US" sz="1800" b="0" i="0" u="none" strike="noStrike" dirty="0">
                <a:solidFill>
                  <a:srgbClr val="000000"/>
                </a:solidFill>
                <a:effectLst/>
                <a:latin typeface="Arial" panose="020B0604020202020204" pitchFamily="34" charset="0"/>
              </a:rPr>
              <a:t>All these cloud platform controls, as well as NIST and ISO standards, are well documented and freely available to the point where it can be overwhelming for people like John to discern what is/or is not important, what can be done with the budget they have, and where to even start. To someone with limited security experience, this really can be information overload. </a:t>
            </a:r>
            <a:endParaRPr lang="en-US" sz="1200" b="0" i="0" u="none" strike="noStrike" dirty="0">
              <a:solidFill>
                <a:schemeClr val="tx1"/>
              </a:solidFill>
              <a:effectLst/>
              <a:latin typeface="+mn-lt"/>
            </a:endParaRPr>
          </a:p>
          <a:p>
            <a:pPr rtl="0">
              <a:lnSpc>
                <a:spcPct val="150000"/>
              </a:lnSpc>
              <a:spcBef>
                <a:spcPts val="1200"/>
              </a:spcBef>
              <a:spcAft>
                <a:spcPts val="1200"/>
              </a:spcAft>
            </a:pPr>
            <a:endParaRPr lang="en-US" sz="1200" b="0" i="0" u="none" strike="noStrike" dirty="0">
              <a:solidFill>
                <a:schemeClr val="tx1"/>
              </a:solidFill>
              <a:effectLst/>
              <a:latin typeface="+mn-lt"/>
            </a:endParaRPr>
          </a:p>
          <a:p>
            <a:pPr rtl="0">
              <a:lnSpc>
                <a:spcPct val="150000"/>
              </a:lnSpc>
              <a:spcBef>
                <a:spcPts val="1200"/>
              </a:spcBef>
              <a:spcAft>
                <a:spcPts val="1200"/>
              </a:spcAft>
            </a:pPr>
            <a:r>
              <a:rPr lang="en-US" sz="1800" b="0" i="0" u="none" strike="noStrike" dirty="0">
                <a:solidFill>
                  <a:srgbClr val="000000"/>
                </a:solidFill>
                <a:effectLst/>
                <a:latin typeface="Arial" panose="020B0604020202020204" pitchFamily="34" charset="0"/>
              </a:rPr>
              <a:t>This problem is exacerbated by the fact that cyber security is likely treated as a collateral duty, one in which a developer like John may be unfamiliar or uncomfortable performing without direction. Aegis is a free tool that aggregates all this disparate information, filters out the unnecessary or irrelevant data, and provides professionals like John with only what they need to be successful in securing their infrastructure. </a:t>
            </a:r>
            <a:endParaRPr lang="en-US" dirty="0">
              <a:effectLst/>
            </a:endParaRPr>
          </a:p>
          <a:p>
            <a:pPr rtl="0">
              <a:lnSpc>
                <a:spcPct val="150000"/>
              </a:lnSpc>
              <a:spcBef>
                <a:spcPts val="1200"/>
              </a:spcBef>
              <a:spcAft>
                <a:spcPts val="0"/>
              </a:spcAft>
            </a:pPr>
            <a:endParaRPr lang="en-US" sz="1800" b="0" i="0" u="none" strike="noStrike" dirty="0">
              <a:solidFill>
                <a:srgbClr val="000000"/>
              </a:solidFill>
              <a:effectLst/>
              <a:latin typeface="Arial" panose="020B0604020202020204" pitchFamily="34" charset="0"/>
            </a:endParaRPr>
          </a:p>
          <a:p>
            <a:pPr rtl="0">
              <a:lnSpc>
                <a:spcPct val="150000"/>
              </a:lnSpc>
              <a:spcBef>
                <a:spcPts val="1200"/>
              </a:spcBef>
              <a:spcAft>
                <a:spcPts val="0"/>
              </a:spcAft>
            </a:pPr>
            <a:r>
              <a:rPr lang="en-US" sz="1800" b="0" i="0" u="none" strike="noStrike" dirty="0">
                <a:solidFill>
                  <a:srgbClr val="000000"/>
                </a:solidFill>
                <a:effectLst/>
                <a:latin typeface="Arial" panose="020B0604020202020204" pitchFamily="34" charset="0"/>
              </a:rPr>
              <a:t>You have now seen, in under a minute I might add, how Aegis delivered customized and comprehensive security countermeasures to a simulated client. </a:t>
            </a:r>
            <a:endParaRPr lang="en-US" dirty="0">
              <a:effectLst/>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3665BF-FA52-4187-B092-95D66F65626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676156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1200"/>
              </a:spcBef>
              <a:spcAft>
                <a:spcPts val="0"/>
              </a:spcAft>
            </a:pPr>
            <a:r>
              <a:rPr lang="en-US" sz="1800" b="0" i="0" u="none" strike="noStrike" dirty="0">
                <a:solidFill>
                  <a:srgbClr val="000000"/>
                </a:solidFill>
                <a:effectLst/>
                <a:latin typeface="Arial" panose="020B0604020202020204" pitchFamily="34" charset="0"/>
              </a:rPr>
              <a:t>Now I will pass it off to </a:t>
            </a:r>
            <a:r>
              <a:rPr lang="en-US" sz="1800" b="0" i="0" u="none" strike="noStrike" dirty="0" err="1">
                <a:solidFill>
                  <a:srgbClr val="000000"/>
                </a:solidFill>
                <a:effectLst/>
                <a:latin typeface="Arial" panose="020B0604020202020204" pitchFamily="34" charset="0"/>
              </a:rPr>
              <a:t>Robi</a:t>
            </a:r>
            <a:r>
              <a:rPr lang="en-US" sz="1800" b="0" i="0" u="none" strike="noStrike" dirty="0">
                <a:solidFill>
                  <a:srgbClr val="000000"/>
                </a:solidFill>
                <a:effectLst/>
                <a:latin typeface="Arial" panose="020B0604020202020204" pitchFamily="34" charset="0"/>
              </a:rPr>
              <a:t>, the Aegis Public Relations/Intelligence managing director to go through the security assessment that ensures the longevity and security of the Aegis solution. </a:t>
            </a:r>
            <a:endParaRPr lang="en-US" dirty="0">
              <a:effectLst/>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3665BF-FA52-4187-B092-95D66F65626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968422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Thanks Justin.</a:t>
            </a:r>
          </a:p>
          <a:p>
            <a:pPr marL="285750" indent="-285750" rtl="0" fontAlgn="base">
              <a:spcBef>
                <a:spcPts val="0"/>
              </a:spcBef>
              <a:spcAft>
                <a:spcPts val="0"/>
              </a:spcAft>
              <a:buFont typeface="Arial" panose="020B0604020202020204" pitchFamily="34" charset="0"/>
              <a:buChar char="•"/>
            </a:pPr>
            <a:endParaRPr lang="en-US" sz="1800" b="0" i="0" u="none" strike="noStrike" dirty="0">
              <a:solidFill>
                <a:srgbClr val="000000"/>
              </a:solidFill>
              <a:effectLst/>
              <a:latin typeface="Arial" panose="020B0604020202020204" pitchFamily="34" charset="0"/>
            </a:endParaRPr>
          </a:p>
          <a:p>
            <a:pPr marL="285750" indent="-285750"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As we developed our product Aegis, we took a look at threat modeling to ensure that Aegis performs as we and our customer John would expect. </a:t>
            </a:r>
          </a:p>
          <a:p>
            <a:pPr marL="285750" indent="-285750" rtl="0" fontAlgn="base">
              <a:spcBef>
                <a:spcPts val="0"/>
              </a:spcBef>
              <a:spcAft>
                <a:spcPts val="0"/>
              </a:spcAft>
              <a:buFont typeface="Arial" panose="020B0604020202020204" pitchFamily="34" charset="0"/>
              <a:buChar char="•"/>
            </a:pPr>
            <a:endParaRPr lang="en-US" sz="1800" b="0" i="0" u="none" strike="noStrike" dirty="0">
              <a:solidFill>
                <a:srgbClr val="000000"/>
              </a:solidFill>
              <a:effectLst/>
              <a:latin typeface="Arial" panose="020B0604020202020204" pitchFamily="34" charset="0"/>
            </a:endParaRPr>
          </a:p>
          <a:p>
            <a:pPr marL="285750" indent="-285750"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For our Initial requirement, we wanted a Usable web app that would be easy for Customers like John to use. We also wanted to ensure that there are quick results for each circumstance. </a:t>
            </a:r>
          </a:p>
          <a:p>
            <a:pPr marL="285750" indent="-285750" rtl="0" fontAlgn="base">
              <a:spcBef>
                <a:spcPts val="0"/>
              </a:spcBef>
              <a:spcAft>
                <a:spcPts val="0"/>
              </a:spcAft>
              <a:buFont typeface="Arial" panose="020B0604020202020204" pitchFamily="34" charset="0"/>
              <a:buChar char="•"/>
            </a:pPr>
            <a:endParaRPr lang="en-US" sz="1800" b="0" i="0" u="none" strike="noStrike" dirty="0">
              <a:solidFill>
                <a:srgbClr val="000000"/>
              </a:solidFill>
              <a:effectLst/>
              <a:latin typeface="Arial" panose="020B0604020202020204" pitchFamily="34" charset="0"/>
            </a:endParaRPr>
          </a:p>
          <a:p>
            <a:pPr marL="285750" indent="-285750"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While analyzing our technical scope, we wanted to make sure that the platforms we utilized were stable so John could use Aegis whenever he wanted. This led us to the requirement of not utilizing any hardware and instead relying on cloud offerings ourselves. We also wanted to rely on tested platforms for consistency and security. This led us to the use of Microsoft Forms and Microsoft Customer Voice, both tried and tested platforms. </a:t>
            </a:r>
          </a:p>
          <a:p>
            <a:pPr marL="285750" indent="-285750" rtl="0" fontAlgn="base">
              <a:spcBef>
                <a:spcPts val="0"/>
              </a:spcBef>
              <a:spcAft>
                <a:spcPts val="0"/>
              </a:spcAft>
              <a:buFont typeface="Arial" panose="020B0604020202020204" pitchFamily="34" charset="0"/>
              <a:buChar char="•"/>
            </a:pPr>
            <a:endParaRPr lang="en-US" sz="1800" b="0" i="0" u="none" strike="noStrike" dirty="0">
              <a:solidFill>
                <a:srgbClr val="000000"/>
              </a:solidFill>
              <a:effectLst/>
              <a:latin typeface="Arial" panose="020B0604020202020204" pitchFamily="34" charset="0"/>
            </a:endParaRPr>
          </a:p>
          <a:p>
            <a:pPr marL="285750" indent="-285750"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With our platforms selected, we took a look at the threats Aegis may face. Threats like usability, like the product becoming too complicated for John, and accessibility, or John not being able to use Aegis due to incorrect assumptions we made about our customers. Competition was also in our minds through development as there are Audit services and manufacturer services available. We want to ensure that Aegis will differentiate itself from the competition.</a:t>
            </a:r>
          </a:p>
          <a:p>
            <a:pPr marL="285750" indent="-285750" rtl="0" fontAlgn="base">
              <a:spcBef>
                <a:spcPts val="0"/>
              </a:spcBef>
              <a:spcAft>
                <a:spcPts val="0"/>
              </a:spcAft>
              <a:buFont typeface="Arial" panose="020B0604020202020204" pitchFamily="34" charset="0"/>
              <a:buChar char="•"/>
            </a:pPr>
            <a:endParaRPr lang="en-US" sz="1800" b="0" i="0" u="none" strike="noStrike" dirty="0">
              <a:solidFill>
                <a:srgbClr val="000000"/>
              </a:solidFill>
              <a:effectLst/>
              <a:latin typeface="Arial" panose="020B0604020202020204" pitchFamily="34" charset="0"/>
            </a:endParaRPr>
          </a:p>
          <a:p>
            <a:pPr marL="285750" indent="-285750"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We also have to understand some of the weaknesses and vulnerabilities Aegis may have. One such example is that the scope is limited to U.S. Based organizations. Some other vulnerabilities include Misuses of the product and legal liability.</a:t>
            </a:r>
          </a:p>
          <a:p>
            <a:pPr marL="285750" indent="-285750" rtl="0" fontAlgn="base">
              <a:spcBef>
                <a:spcPts val="0"/>
              </a:spcBef>
              <a:spcAft>
                <a:spcPts val="0"/>
              </a:spcAft>
              <a:buFont typeface="Arial" panose="020B0604020202020204" pitchFamily="34" charset="0"/>
              <a:buChar char="•"/>
            </a:pPr>
            <a:endParaRPr lang="en-US" sz="1800" b="0" i="0" u="none" strike="noStrike" dirty="0">
              <a:solidFill>
                <a:srgbClr val="000000"/>
              </a:solidFill>
              <a:effectLst/>
              <a:latin typeface="Arial" panose="020B0604020202020204" pitchFamily="34" charset="0"/>
            </a:endParaRPr>
          </a:p>
          <a:p>
            <a:pPr marL="285750" indent="-285750"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We then analyzed the workflow that Aegis follows to ensure that we could identify where the threats and vulnerabilities are and if they are properly addressed.</a:t>
            </a:r>
          </a:p>
          <a:p>
            <a:pPr marL="285750" indent="-285750" rtl="0" fontAlgn="base">
              <a:spcBef>
                <a:spcPts val="0"/>
              </a:spcBef>
              <a:spcAft>
                <a:spcPts val="0"/>
              </a:spcAft>
              <a:buFont typeface="Arial" panose="020B0604020202020204" pitchFamily="34" charset="0"/>
              <a:buChar char="•"/>
            </a:pPr>
            <a:endParaRPr lang="en-US" sz="1800" b="0" i="0" u="none" strike="noStrike" dirty="0">
              <a:solidFill>
                <a:srgbClr val="000000"/>
              </a:solidFill>
              <a:effectLst/>
              <a:latin typeface="Arial" panose="020B0604020202020204" pitchFamily="34" charset="0"/>
            </a:endParaRPr>
          </a:p>
          <a:p>
            <a:pPr marL="285750" indent="-285750"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We concluded that the Risk will remain low if we ensure that a continual analysis of the frameworks and manufacturer documentation occurs and we implement a terms of service for Aegis.</a:t>
            </a:r>
            <a:endParaRPr lang="en-US" sz="1800" b="0" i="0" u="none" strike="noStrike" dirty="0">
              <a:solidFill>
                <a:srgbClr val="000000"/>
              </a:solidFill>
              <a:effectLst/>
              <a:latin typeface="Arial" panose="020B0604020202020204" pitchFamily="34" charset="0"/>
            </a:endParaRPr>
          </a:p>
          <a:p>
            <a:br>
              <a:rPr lang="en-US" dirty="0"/>
            </a:b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3665BF-FA52-4187-B092-95D66F65626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68270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mn-lt"/>
              </a:rPr>
              <a:t>Now that we’ve taken a look into the threat modeling of Aegis, let’s take a look at some of the future opportunities we have for Aegis.</a:t>
            </a:r>
          </a:p>
          <a:p>
            <a:pPr marL="285750" indent="-285750" rtl="0" fontAlgn="base">
              <a:spcBef>
                <a:spcPts val="0"/>
              </a:spcBef>
              <a:spcAft>
                <a:spcPts val="0"/>
              </a:spcAft>
              <a:buFont typeface="Arial" panose="020B0604020202020204" pitchFamily="34" charset="0"/>
              <a:buChar char="•"/>
            </a:pPr>
            <a:endParaRPr lang="en-US" sz="1800" b="0" i="0" u="none" strike="noStrike" dirty="0">
              <a:solidFill>
                <a:srgbClr val="000000"/>
              </a:solidFill>
              <a:effectLst/>
              <a:latin typeface="+mn-lt"/>
            </a:endParaRPr>
          </a:p>
          <a:p>
            <a:pPr marL="285750" indent="-285750"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mn-lt"/>
              </a:rPr>
              <a:t>The first future opportunity we have is the migration into Microsoft Power Automate. This would allow us to further develop API Integration into our product to allow more flexibility for Customers like John. One such example is the automatic application of Recommendations to the three cloud service providers we support, which is Microsoft Azure, Google Cloud Platform, and Amazon AWS. That way, it would be seamless for John to apply these recommendations to his deployment. Another example is a tie into an organization's ticketing system. And during this migration, we would make continual improvements to the front end of the Web Application to ensure that Aegis remains a state of the art resource for our customers.</a:t>
            </a:r>
          </a:p>
          <a:p>
            <a:pPr marL="285750" indent="-285750" rtl="0" fontAlgn="base">
              <a:spcBef>
                <a:spcPts val="0"/>
              </a:spcBef>
              <a:spcAft>
                <a:spcPts val="0"/>
              </a:spcAft>
              <a:buFont typeface="Arial" panose="020B0604020202020204" pitchFamily="34" charset="0"/>
              <a:buChar char="•"/>
            </a:pPr>
            <a:endParaRPr lang="en-US" sz="1800" b="0" i="0" u="none" strike="noStrike" dirty="0">
              <a:solidFill>
                <a:srgbClr val="000000"/>
              </a:solidFill>
              <a:effectLst/>
              <a:latin typeface="+mn-lt"/>
            </a:endParaRPr>
          </a:p>
          <a:p>
            <a:pPr marL="285750" indent="-285750"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mn-lt"/>
              </a:rPr>
              <a:t>And the second future opportunity we have is the furthering value to John by looking beyond the cloud. We recognize that while cloud is at the forefront of deployments for developing organizations, they will have risks that extend beyond the cloud. Some risks beyond the cloud include lacking a business continuity plan, lacking incident response procedures, privacy information, and even physical security. This is where we could further integrate industry leading risk management frameworks, such as the NIST Cyber Security Framework, NIST Risk Management Framework, and even the Center for Internet Security (CIS) Critical Security Controls (CSC) and others into Aegis. This will give our customer John, or other developing organizations, a comprehensive and holistic view of where all of their risk lies.</a:t>
            </a:r>
          </a:p>
          <a:p>
            <a:br>
              <a:rPr lang="en-US" dirty="0"/>
            </a:b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3665BF-FA52-4187-B092-95D66F65626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24275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r>
              <a:rPr lang="en-US" sz="1200" b="0" i="0" u="none" strike="noStrike" dirty="0">
                <a:solidFill>
                  <a:srgbClr val="000000"/>
                </a:solidFill>
                <a:effectLst/>
                <a:latin typeface="+mn-lt"/>
              </a:rPr>
              <a:t>And this is our product, Aegis. We have demonstrated how Aegis can add value to developing organizations and our dedication to the longevity and security of our solution. We want to thank the panel and the audience for allowing us to showcase our product Aegis today. We look forward to answering any questions and feedback you any may have.</a:t>
            </a:r>
            <a:endParaRPr lang="en-US" sz="1200" dirty="0">
              <a:effectLst/>
              <a:latin typeface="+mn-lt"/>
            </a:endParaRPr>
          </a:p>
          <a:p>
            <a:endParaRPr lang="en-US" sz="120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3665BF-FA52-4187-B092-95D66F65626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54837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rtl="0">
              <a:spcBef>
                <a:spcPts val="1200"/>
              </a:spcBef>
              <a:spcAft>
                <a:spcPts val="1200"/>
              </a:spcAft>
              <a:buFont typeface="Arial" panose="020B0604020202020204" pitchFamily="34" charset="0"/>
              <a:buNone/>
            </a:pPr>
            <a:r>
              <a:rPr lang="en-US" sz="1800" b="0" i="0" u="none" strike="noStrike" dirty="0">
                <a:solidFill>
                  <a:srgbClr val="000000"/>
                </a:solidFill>
                <a:effectLst/>
                <a:latin typeface="Arial" panose="020B0604020202020204" pitchFamily="34" charset="0"/>
              </a:rPr>
              <a:t>Much like their enterprise counter-parts, developing organizations rushed to embrace cloud based services to remain competitive in their respective markets - fixated on the increased agility, scalability, and interoperability offered by major Cloud Service Providers. These as-a-service offerings were particularly appealing to:</a:t>
            </a:r>
          </a:p>
          <a:p>
            <a:pPr marL="0" indent="0" rtl="0">
              <a:spcBef>
                <a:spcPts val="1200"/>
              </a:spcBef>
              <a:spcAft>
                <a:spcPts val="1200"/>
              </a:spcAft>
              <a:buFont typeface="Arial" panose="020B0604020202020204" pitchFamily="34" charset="0"/>
              <a:buNone/>
            </a:pPr>
            <a:endParaRPr lang="en-US" dirty="0">
              <a:effectLst/>
            </a:endParaRPr>
          </a:p>
          <a:p>
            <a:pPr marL="285750" indent="-285750" rtl="0" fontAlgn="base">
              <a:spcBef>
                <a:spcPts val="1200"/>
              </a:spcBef>
              <a:spcAft>
                <a:spcPts val="0"/>
              </a:spcAft>
              <a:buFont typeface="Arial" panose="020B0604020202020204" pitchFamily="34" charset="0"/>
              <a:buChar char="•"/>
            </a:pPr>
            <a:r>
              <a:rPr lang="en-US" sz="1800" b="0" i="0" u="none" strike="noStrike" dirty="0">
                <a:solidFill>
                  <a:srgbClr val="000000"/>
                </a:solidFill>
                <a:effectLst/>
                <a:latin typeface="Arial" panose="020B0604020202020204" pitchFamily="34" charset="0"/>
              </a:rPr>
              <a:t>Organizations looking to distinguish their product-lines through a full digital transformation</a:t>
            </a:r>
          </a:p>
          <a:p>
            <a:pPr marL="285750" indent="-285750"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Arial" panose="020B0604020202020204" pitchFamily="34" charset="0"/>
              </a:rPr>
              <a:t>Industries looking to modernize their applications and services – especially amidst the global Covid19 pandemic.</a:t>
            </a:r>
          </a:p>
          <a:p>
            <a:pPr marL="285750" indent="-285750"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Arial" panose="020B0604020202020204" pitchFamily="34" charset="0"/>
              </a:rPr>
              <a:t>Companies looking to just reduce their infrastructure overhead</a:t>
            </a:r>
          </a:p>
          <a:p>
            <a:pPr marL="285750" indent="-285750"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Arial" panose="020B0604020202020204" pitchFamily="34" charset="0"/>
              </a:rPr>
              <a:t>Industries that are looking to encourage innovation and agility from their technical staff</a:t>
            </a:r>
          </a:p>
          <a:p>
            <a:pPr marL="285750" indent="-285750" rtl="0" fontAlgn="base">
              <a:spcBef>
                <a:spcPts val="0"/>
              </a:spcBef>
              <a:spcAft>
                <a:spcPts val="1200"/>
              </a:spcAft>
              <a:buFont typeface="Arial" panose="020B0604020202020204" pitchFamily="34" charset="0"/>
              <a:buChar char="•"/>
            </a:pPr>
            <a:r>
              <a:rPr lang="en-US" sz="1800" b="0" i="0" u="none" strike="noStrike" dirty="0">
                <a:solidFill>
                  <a:srgbClr val="000000"/>
                </a:solidFill>
                <a:effectLst/>
                <a:latin typeface="Arial" panose="020B0604020202020204" pitchFamily="34" charset="0"/>
              </a:rPr>
              <a:t>Organizations seeking to meet regulatory compliance through cloud hosted services. These may be organizations that lack certain technical expertise and are looking to offload some responsibilities to cloud service vendors.</a:t>
            </a:r>
          </a:p>
          <a:p>
            <a:pPr marL="285750" indent="-285750" rtl="0" fontAlgn="base">
              <a:spcBef>
                <a:spcPts val="0"/>
              </a:spcBef>
              <a:spcAft>
                <a:spcPts val="1200"/>
              </a:spcAft>
              <a:buFont typeface="Arial" panose="020B0604020202020204" pitchFamily="34" charset="0"/>
              <a:buChar char="•"/>
            </a:pPr>
            <a:endParaRPr lang="en-US" sz="1800" b="0" i="0" u="none" strike="noStrike" dirty="0">
              <a:solidFill>
                <a:srgbClr val="000000"/>
              </a:solidFill>
              <a:effectLst/>
              <a:latin typeface="Arial" panose="020B0604020202020204" pitchFamily="34" charset="0"/>
            </a:endParaRPr>
          </a:p>
          <a:p>
            <a:pPr rtl="0">
              <a:spcBef>
                <a:spcPts val="1200"/>
              </a:spcBef>
              <a:spcAft>
                <a:spcPts val="1200"/>
              </a:spcAft>
            </a:pPr>
            <a:r>
              <a:rPr lang="en-US" sz="1800" b="0" i="0" u="none" strike="noStrike" dirty="0">
                <a:solidFill>
                  <a:srgbClr val="000000"/>
                </a:solidFill>
                <a:effectLst/>
                <a:latin typeface="Arial" panose="020B0604020202020204" pitchFamily="34" charset="0"/>
              </a:rPr>
              <a:t>And while cloud enabled services accelerated technological innovation and offered developing and established organizations alike the opportunity to modernize and automate service offerings; cloud service offerings also introduced new variants of risk and an overwhelming swarm of misunderstandings and ambiguities.</a:t>
            </a:r>
            <a:endParaRPr lang="en-US" dirty="0">
              <a:effectLst/>
            </a:endParaRPr>
          </a:p>
          <a:p>
            <a:pPr rtl="0">
              <a:spcBef>
                <a:spcPts val="1200"/>
              </a:spcBef>
              <a:spcAft>
                <a:spcPts val="1200"/>
              </a:spcAft>
            </a:pPr>
            <a:endParaRPr lang="en-US" sz="1800" b="0" i="0" u="none" strike="noStrike" dirty="0">
              <a:solidFill>
                <a:srgbClr val="000000"/>
              </a:solidFill>
              <a:effectLst/>
              <a:latin typeface="Arial" panose="020B0604020202020204" pitchFamily="34" charset="0"/>
            </a:endParaRPr>
          </a:p>
          <a:p>
            <a:pPr rtl="0">
              <a:spcBef>
                <a:spcPts val="1200"/>
              </a:spcBef>
              <a:spcAft>
                <a:spcPts val="1200"/>
              </a:spcAft>
            </a:pPr>
            <a:r>
              <a:rPr lang="en-US" sz="1800" b="0" i="0" u="none" strike="noStrike" dirty="0">
                <a:solidFill>
                  <a:srgbClr val="000000"/>
                </a:solidFill>
                <a:effectLst/>
                <a:latin typeface="Arial" panose="020B0604020202020204" pitchFamily="34" charset="0"/>
              </a:rPr>
              <a:t>The misconceptions surrounding the responsibilities of cloud-based solutions, due to rushed cloud deployments, a poor understanding of the shared responsibility model, and the associated delineations for each cloud service architecture, created spectacular ambiguity for big and small organizations alike - resulting in exponential cloud service misconfigurations and customer oversight that proved to be notoriously exploitable by external adversaries.</a:t>
            </a:r>
            <a:endParaRPr lang="en-US" dirty="0">
              <a:effectLst/>
            </a:endParaRPr>
          </a:p>
          <a:p>
            <a:pPr rtl="0">
              <a:spcBef>
                <a:spcPts val="1200"/>
              </a:spcBef>
              <a:spcAft>
                <a:spcPts val="1200"/>
              </a:spcAft>
            </a:pPr>
            <a:endParaRPr lang="en-US" sz="1800" b="0" i="0" u="none" strike="noStrike" dirty="0">
              <a:solidFill>
                <a:srgbClr val="000000"/>
              </a:solidFill>
              <a:effectLst/>
              <a:latin typeface="Arial" panose="020B0604020202020204" pitchFamily="34" charset="0"/>
            </a:endParaRPr>
          </a:p>
          <a:p>
            <a:pPr rtl="0">
              <a:spcBef>
                <a:spcPts val="1200"/>
              </a:spcBef>
              <a:spcAft>
                <a:spcPts val="1200"/>
              </a:spcAft>
            </a:pPr>
            <a:r>
              <a:rPr lang="en-US" sz="1800" b="0" i="0" u="none" strike="noStrike" dirty="0">
                <a:solidFill>
                  <a:srgbClr val="000000"/>
                </a:solidFill>
                <a:effectLst/>
                <a:latin typeface="Arial" panose="020B0604020202020204" pitchFamily="34" charset="0"/>
              </a:rPr>
              <a:t>Shown in this ominous storm cloud of misconfigurations, threats, uncertainties, and emotion is a matrix of Cloud – Native Threat variants and commonly reported configuration oversights.</a:t>
            </a:r>
            <a:endParaRPr lang="en-US" dirty="0">
              <a:effectLst/>
            </a:endParaRPr>
          </a:p>
          <a:p>
            <a:pPr rtl="0">
              <a:spcBef>
                <a:spcPts val="1200"/>
              </a:spcBef>
              <a:spcAft>
                <a:spcPts val="1200"/>
              </a:spcAft>
            </a:pPr>
            <a:endParaRPr lang="en-US" sz="1800" b="0" i="0" u="none" strike="noStrike" dirty="0">
              <a:solidFill>
                <a:srgbClr val="000000"/>
              </a:solidFill>
              <a:effectLst/>
              <a:latin typeface="Arial" panose="020B0604020202020204" pitchFamily="34" charset="0"/>
            </a:endParaRPr>
          </a:p>
          <a:p>
            <a:pPr rtl="0">
              <a:spcBef>
                <a:spcPts val="1200"/>
              </a:spcBef>
              <a:spcAft>
                <a:spcPts val="1200"/>
              </a:spcAft>
            </a:pPr>
            <a:r>
              <a:rPr lang="en-US" sz="1800" b="0" i="0" u="none" strike="noStrike" dirty="0">
                <a:solidFill>
                  <a:srgbClr val="000000"/>
                </a:solidFill>
                <a:effectLst/>
                <a:latin typeface="Arial" panose="020B0604020202020204" pitchFamily="34" charset="0"/>
              </a:rPr>
              <a:t>An important thing to note here also is the shadow IT phenomenon that has plagued organizations with cloud hosted services – wherein Infrastructure as a Service offerings allowing for simultaneous procurement and distribution create an environment wherein security administration teams are unaware of applications/services actually present within their own infrastructure.</a:t>
            </a:r>
            <a:endParaRPr lang="en-US" dirty="0">
              <a:effectLst/>
            </a:endParaRPr>
          </a:p>
          <a:p>
            <a:pPr rtl="0">
              <a:spcBef>
                <a:spcPts val="1200"/>
              </a:spcBef>
              <a:spcAft>
                <a:spcPts val="1200"/>
              </a:spcAft>
            </a:pPr>
            <a:endParaRPr lang="en-US" sz="1800" b="0" i="0" u="none" strike="noStrike" dirty="0">
              <a:solidFill>
                <a:srgbClr val="000000"/>
              </a:solidFill>
              <a:effectLst/>
              <a:latin typeface="Arial" panose="020B0604020202020204" pitchFamily="34" charset="0"/>
            </a:endParaRPr>
          </a:p>
          <a:p>
            <a:pPr rtl="0">
              <a:spcBef>
                <a:spcPts val="1200"/>
              </a:spcBef>
              <a:spcAft>
                <a:spcPts val="1200"/>
              </a:spcAft>
            </a:pPr>
            <a:r>
              <a:rPr lang="en-US" sz="1800" b="0" i="0" u="none" strike="noStrike" dirty="0">
                <a:solidFill>
                  <a:srgbClr val="000000"/>
                </a:solidFill>
                <a:effectLst/>
                <a:latin typeface="Arial" panose="020B0604020202020204" pitchFamily="34" charset="0"/>
              </a:rPr>
              <a:t>Clearly a cluster of complications and potential points of exposure.</a:t>
            </a:r>
            <a:endParaRPr lang="en-US" dirty="0">
              <a:effectLst/>
            </a:endParaRPr>
          </a:p>
          <a:p>
            <a:pPr rtl="0">
              <a:spcBef>
                <a:spcPts val="1200"/>
              </a:spcBef>
              <a:spcAft>
                <a:spcPts val="1200"/>
              </a:spcAft>
            </a:pPr>
            <a:endParaRPr lang="en-US" sz="1800" b="0" i="0" u="none" strike="noStrike" dirty="0">
              <a:solidFill>
                <a:srgbClr val="000000"/>
              </a:solidFill>
              <a:effectLst/>
              <a:latin typeface="Arial" panose="020B0604020202020204" pitchFamily="34" charset="0"/>
            </a:endParaRPr>
          </a:p>
          <a:p>
            <a:pPr rtl="0">
              <a:spcBef>
                <a:spcPts val="1200"/>
              </a:spcBef>
              <a:spcAft>
                <a:spcPts val="1200"/>
              </a:spcAft>
            </a:pPr>
            <a:r>
              <a:rPr lang="en-US" sz="1800" b="0" i="0" u="none" strike="noStrike" dirty="0">
                <a:solidFill>
                  <a:srgbClr val="000000"/>
                </a:solidFill>
                <a:effectLst/>
                <a:latin typeface="Arial" panose="020B0604020202020204" pitchFamily="34" charset="0"/>
              </a:rPr>
              <a:t>Unlike major organizations with specialized </a:t>
            </a:r>
            <a:r>
              <a:rPr lang="en-US" sz="1800" b="0" i="0" u="none" strike="noStrike" dirty="0" err="1">
                <a:solidFill>
                  <a:srgbClr val="000000"/>
                </a:solidFill>
                <a:effectLst/>
                <a:latin typeface="Arial" panose="020B0604020202020204" pitchFamily="34" charset="0"/>
              </a:rPr>
              <a:t>DevSecOps</a:t>
            </a:r>
            <a:r>
              <a:rPr lang="en-US" sz="1800" b="0" i="0" u="none" strike="noStrike" dirty="0">
                <a:solidFill>
                  <a:srgbClr val="000000"/>
                </a:solidFill>
                <a:effectLst/>
                <a:latin typeface="Arial" panose="020B0604020202020204" pitchFamily="34" charset="0"/>
              </a:rPr>
              <a:t> groups and GRC solutions, emerging industries are limited in spending and often lack the staff and technical resources for specialized security groups – how can these developing industries thrive or at least maintain competitive relevancy for their cloud-based service offerings?</a:t>
            </a:r>
            <a:endParaRPr lang="en-US" dirty="0">
              <a:effectLst/>
            </a:endParaRPr>
          </a:p>
          <a:p>
            <a:pPr rtl="0">
              <a:spcBef>
                <a:spcPts val="0"/>
              </a:spcBef>
              <a:spcAft>
                <a:spcPts val="0"/>
              </a:spcAft>
            </a:pPr>
            <a:endParaRPr lang="en-US" sz="1800" b="0" i="0" u="none" strike="noStrike" dirty="0">
              <a:solidFill>
                <a:srgbClr val="000000"/>
              </a:solidFill>
              <a:effectLst/>
              <a:latin typeface="Calibri" panose="020F0502020204030204" pitchFamily="34" charset="0"/>
            </a:endParaRPr>
          </a:p>
          <a:p>
            <a:pPr rtl="0">
              <a:spcBef>
                <a:spcPts val="0"/>
              </a:spcBef>
              <a:spcAft>
                <a:spcPts val="0"/>
              </a:spcAft>
            </a:pPr>
            <a:r>
              <a:rPr lang="en-US" sz="1800" b="0" i="0" u="none" strike="noStrike" dirty="0">
                <a:solidFill>
                  <a:srgbClr val="000000"/>
                </a:solidFill>
                <a:effectLst/>
                <a:latin typeface="Calibri" panose="020F0502020204030204" pitchFamily="34" charset="0"/>
              </a:rPr>
              <a:t>This is our clientele and this is why Aegis was designed – to inspire innovation and to deliver comprehensive cloud security counter measures for all…always.</a:t>
            </a:r>
            <a:endParaRPr lang="en-US" dirty="0">
              <a:effectLst/>
            </a:endParaRPr>
          </a:p>
          <a:p>
            <a:endParaRPr lang="en-US" dirty="0"/>
          </a:p>
        </p:txBody>
      </p:sp>
      <p:sp>
        <p:nvSpPr>
          <p:cNvPr id="4" name="Slide Number Placeholder 3"/>
          <p:cNvSpPr>
            <a:spLocks noGrp="1"/>
          </p:cNvSpPr>
          <p:nvPr>
            <p:ph type="sldNum" sz="quarter" idx="5"/>
          </p:nvPr>
        </p:nvSpPr>
        <p:spPr/>
        <p:txBody>
          <a:bodyPr/>
          <a:lstStyle/>
          <a:p>
            <a:fld id="{E007F9C5-B610-4066-9D82-8605CE02B2F1}" type="slidenum">
              <a:rPr lang="en-US" smtClean="0"/>
              <a:t>2</a:t>
            </a:fld>
            <a:endParaRPr lang="en-US" dirty="0"/>
          </a:p>
        </p:txBody>
      </p:sp>
    </p:spTree>
    <p:extLst>
      <p:ext uri="{BB962C8B-B14F-4D97-AF65-F5344CB8AC3E}">
        <p14:creationId xmlns:p14="http://schemas.microsoft.com/office/powerpoint/2010/main" val="1925696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r>
              <a:rPr lang="en-US" sz="1800" b="1" i="0" u="none" strike="noStrike" dirty="0">
                <a:solidFill>
                  <a:srgbClr val="000000"/>
                </a:solidFill>
                <a:effectLst/>
                <a:latin typeface="Arial" panose="020B0604020202020204" pitchFamily="34" charset="0"/>
              </a:rPr>
              <a:t>Aegis What We Do</a:t>
            </a:r>
            <a:endParaRPr lang="en-US" dirty="0">
              <a:effectLst/>
            </a:endParaRPr>
          </a:p>
          <a:p>
            <a:pPr rtl="0">
              <a:spcBef>
                <a:spcPts val="1200"/>
              </a:spcBef>
              <a:spcAft>
                <a:spcPts val="0"/>
              </a:spcAft>
            </a:pPr>
            <a:endParaRPr lang="en-US" sz="1800" b="0" i="0" u="none" strike="noStrike" dirty="0">
              <a:solidFill>
                <a:srgbClr val="000000"/>
              </a:solidFill>
              <a:effectLst/>
              <a:latin typeface="Arial" panose="020B0604020202020204" pitchFamily="34" charset="0"/>
            </a:endParaRPr>
          </a:p>
          <a:p>
            <a:pPr rtl="0">
              <a:spcBef>
                <a:spcPts val="1200"/>
              </a:spcBef>
              <a:spcAft>
                <a:spcPts val="0"/>
              </a:spcAft>
            </a:pPr>
            <a:r>
              <a:rPr lang="en-US" sz="1800" b="0" i="0" u="none" strike="noStrike" dirty="0">
                <a:solidFill>
                  <a:srgbClr val="000000"/>
                </a:solidFill>
                <a:effectLst/>
                <a:latin typeface="Arial" panose="020B0604020202020204" pitchFamily="34" charset="0"/>
              </a:rPr>
              <a:t>The Aegis solution was derived out of necessity – at Aegis, the value is in our research. We offer exclusively complied nonpartisan analytics meaning we are not sponsored by major vendors nor are we susceptible to research bias or coercion. </a:t>
            </a:r>
            <a:endParaRPr lang="en-US" dirty="0">
              <a:effectLst/>
            </a:endParaRPr>
          </a:p>
          <a:p>
            <a:pPr rtl="0">
              <a:spcBef>
                <a:spcPts val="1200"/>
              </a:spcBef>
              <a:spcAft>
                <a:spcPts val="0"/>
              </a:spcAft>
            </a:pPr>
            <a:endParaRPr lang="en-US" sz="1800" b="0" i="0" u="none" strike="noStrike" dirty="0">
              <a:solidFill>
                <a:srgbClr val="000000"/>
              </a:solidFill>
              <a:effectLst/>
              <a:latin typeface="Arial" panose="020B0604020202020204" pitchFamily="34" charset="0"/>
            </a:endParaRPr>
          </a:p>
          <a:p>
            <a:pPr rtl="0">
              <a:spcBef>
                <a:spcPts val="1200"/>
              </a:spcBef>
              <a:spcAft>
                <a:spcPts val="0"/>
              </a:spcAft>
            </a:pPr>
            <a:r>
              <a:rPr lang="en-US" sz="1800" b="0" i="0" u="none" strike="noStrike" dirty="0">
                <a:solidFill>
                  <a:srgbClr val="000000"/>
                </a:solidFill>
                <a:effectLst/>
                <a:latin typeface="Arial" panose="020B0604020202020204" pitchFamily="34" charset="0"/>
              </a:rPr>
              <a:t>Our Cloud Security Governance solution ingests the reference architecture from major cloud service providers, regional compliance frameworks, and international standards to offer a relevant, lean, and approachable cloud security blueprint of baseline controls.</a:t>
            </a:r>
            <a:endParaRPr lang="en-US" dirty="0">
              <a:effectLst/>
            </a:endParaRPr>
          </a:p>
          <a:p>
            <a:pPr rtl="0">
              <a:spcBef>
                <a:spcPts val="1200"/>
              </a:spcBef>
              <a:spcAft>
                <a:spcPts val="0"/>
              </a:spcAft>
            </a:pPr>
            <a:endParaRPr lang="en-US" sz="1800" b="0" i="0" u="none" strike="noStrike" dirty="0">
              <a:solidFill>
                <a:srgbClr val="000000"/>
              </a:solidFill>
              <a:effectLst/>
              <a:latin typeface="Arial" panose="020B0604020202020204" pitchFamily="34" charset="0"/>
            </a:endParaRPr>
          </a:p>
          <a:p>
            <a:pPr rtl="0">
              <a:spcBef>
                <a:spcPts val="1200"/>
              </a:spcBef>
              <a:spcAft>
                <a:spcPts val="0"/>
              </a:spcAft>
            </a:pPr>
            <a:r>
              <a:rPr lang="en-US" sz="1800" b="0" i="0" u="none" strike="noStrike" dirty="0">
                <a:solidFill>
                  <a:srgbClr val="000000"/>
                </a:solidFill>
                <a:effectLst/>
                <a:latin typeface="Arial" panose="020B0604020202020204" pitchFamily="34" charset="0"/>
              </a:rPr>
              <a:t>We have found our niche for Cloud Governance and it’s offering counsel to developing organizations in supplying actionable compliance guardrails needed by developing dreamers and doers to go forward and create. We promise these individuals relevant and timely data so they can focus more so on growing their product.</a:t>
            </a:r>
            <a:endParaRPr lang="en-US" dirty="0">
              <a:effectLst/>
            </a:endParaRPr>
          </a:p>
          <a:p>
            <a:pPr rtl="0">
              <a:spcBef>
                <a:spcPts val="1200"/>
              </a:spcBef>
              <a:spcAft>
                <a:spcPts val="0"/>
              </a:spcAft>
            </a:pPr>
            <a:r>
              <a:rPr lang="en-US" sz="1800" b="0" i="0" u="none" strike="noStrike" dirty="0">
                <a:solidFill>
                  <a:srgbClr val="000000"/>
                </a:solidFill>
                <a:effectLst/>
                <a:latin typeface="Arial" panose="020B0604020202020204" pitchFamily="34" charset="0"/>
              </a:rPr>
              <a:t> </a:t>
            </a:r>
            <a:endParaRPr lang="en-US" dirty="0">
              <a:effectLst/>
            </a:endParaRPr>
          </a:p>
          <a:p>
            <a:pPr rtl="0">
              <a:spcBef>
                <a:spcPts val="1200"/>
              </a:spcBef>
              <a:spcAft>
                <a:spcPts val="0"/>
              </a:spcAft>
            </a:pPr>
            <a:r>
              <a:rPr lang="en-US" sz="1800" b="0" i="0" u="none" strike="noStrike" dirty="0">
                <a:solidFill>
                  <a:srgbClr val="000000"/>
                </a:solidFill>
                <a:effectLst/>
                <a:latin typeface="Arial" panose="020B0604020202020204" pitchFamily="34" charset="0"/>
              </a:rPr>
              <a:t>The Aegis UI was developed with the end-user in mind and offers heightened usability through accessible/downloadable content and custom intake questionnaires free from technical jargon. At Aegis we recognize that the realm of cloud security can be a bit daunting to those with less technical ability, and with that in mind we designed a tool to extend our customers locus of control or perceived extent of control when approaching cloud based services.</a:t>
            </a:r>
            <a:endParaRPr lang="en-US" dirty="0">
              <a:effectLst/>
            </a:endParaRPr>
          </a:p>
          <a:p>
            <a:pPr rtl="0">
              <a:spcBef>
                <a:spcPts val="1200"/>
              </a:spcBef>
              <a:spcAft>
                <a:spcPts val="0"/>
              </a:spcAft>
            </a:pPr>
            <a:endParaRPr lang="en-US" sz="1800" b="0" i="0" u="none" strike="noStrike" dirty="0">
              <a:solidFill>
                <a:srgbClr val="000000"/>
              </a:solidFill>
              <a:effectLst/>
              <a:latin typeface="Arial" panose="020B0604020202020204" pitchFamily="34" charset="0"/>
            </a:endParaRPr>
          </a:p>
          <a:p>
            <a:pPr rtl="0">
              <a:spcBef>
                <a:spcPts val="1200"/>
              </a:spcBef>
              <a:spcAft>
                <a:spcPts val="0"/>
              </a:spcAft>
            </a:pPr>
            <a:r>
              <a:rPr lang="en-US" sz="1800" b="0" i="0" u="none" strike="noStrike" dirty="0">
                <a:solidFill>
                  <a:srgbClr val="000000"/>
                </a:solidFill>
                <a:effectLst/>
                <a:latin typeface="Arial" panose="020B0604020202020204" pitchFamily="34" charset="0"/>
              </a:rPr>
              <a:t>The Aegis tool offers tangible compliance as code recommendations and strategic baseline controls aggregated and customized specifically for an emerging business. These guardrails expand beyond general configuration and span to offer support in threat discovery and incident response.</a:t>
            </a:r>
            <a:endParaRPr lang="en-US" dirty="0">
              <a:effectLst/>
            </a:endParaRPr>
          </a:p>
          <a:p>
            <a:pPr rtl="0">
              <a:spcBef>
                <a:spcPts val="1200"/>
              </a:spcBef>
              <a:spcAft>
                <a:spcPts val="0"/>
              </a:spcAft>
            </a:pPr>
            <a:endParaRPr lang="en-US" sz="1800" b="0" i="0" u="none" strike="noStrike" dirty="0">
              <a:solidFill>
                <a:srgbClr val="000000"/>
              </a:solidFill>
              <a:effectLst/>
              <a:latin typeface="Arial" panose="020B0604020202020204" pitchFamily="34" charset="0"/>
            </a:endParaRPr>
          </a:p>
          <a:p>
            <a:pPr rtl="0">
              <a:spcBef>
                <a:spcPts val="1200"/>
              </a:spcBef>
              <a:spcAft>
                <a:spcPts val="0"/>
              </a:spcAft>
            </a:pPr>
            <a:r>
              <a:rPr lang="en-US" sz="1800" b="0" i="0" u="none" strike="noStrike" dirty="0">
                <a:solidFill>
                  <a:srgbClr val="000000"/>
                </a:solidFill>
                <a:effectLst/>
                <a:latin typeface="Arial" panose="020B0604020202020204" pitchFamily="34" charset="0"/>
              </a:rPr>
              <a:t>Our tool strives to promote fair opportunity within the cloud and seeks to create fair access and advancement for emerging industries. </a:t>
            </a:r>
            <a:r>
              <a:rPr lang="en-US" sz="1800" b="1" i="0" u="none" strike="noStrike" dirty="0">
                <a:solidFill>
                  <a:srgbClr val="000000"/>
                </a:solidFill>
                <a:effectLst/>
                <a:latin typeface="Arial" panose="020B0604020202020204" pitchFamily="34" charset="0"/>
              </a:rPr>
              <a:t>At Aegis we will not allow comprehensive cloud security to be gatekept my major enterprises, we promise continuous delivery and transparency at cost to our clients as apart of our ongoing commitment to innovation &amp; advancement.</a:t>
            </a:r>
            <a:endParaRPr lang="en-US" dirty="0">
              <a:effectLst/>
            </a:endParaRPr>
          </a:p>
          <a:p>
            <a:br>
              <a:rPr lang="en-US" dirty="0"/>
            </a:b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3665BF-FA52-4187-B092-95D66F65626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31927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1200"/>
              </a:spcBef>
              <a:spcAft>
                <a:spcPts val="1200"/>
              </a:spcAft>
            </a:pPr>
            <a:r>
              <a:rPr lang="en-US" sz="1800" b="0" i="0" u="none" strike="noStrike" dirty="0">
                <a:solidFill>
                  <a:srgbClr val="000000"/>
                </a:solidFill>
                <a:effectLst/>
                <a:latin typeface="Arial" panose="020B0604020202020204" pitchFamily="34" charset="0"/>
              </a:rPr>
              <a:t>At Aegis, our pledge is to deliver a hyper-focused cloud governance solution for the modern developing organization. And though these organizations have modest budgets and limited technical staff, through our strategic partnerships with regulatory agencies we pledge continuous affordability as emerging businesses approach, migrate, and deploy cloud based solutions.</a:t>
            </a:r>
            <a:endParaRPr lang="en-US" dirty="0">
              <a:effectLst/>
            </a:endParaRPr>
          </a:p>
          <a:p>
            <a:pPr rtl="0">
              <a:spcBef>
                <a:spcPts val="1200"/>
              </a:spcBef>
              <a:spcAft>
                <a:spcPts val="1200"/>
              </a:spcAft>
            </a:pPr>
            <a:endParaRPr lang="en-US" sz="1800" b="0" i="0" u="none" strike="noStrike" dirty="0">
              <a:solidFill>
                <a:srgbClr val="000000"/>
              </a:solidFill>
              <a:effectLst/>
              <a:latin typeface="Arial" panose="020B0604020202020204" pitchFamily="34" charset="0"/>
            </a:endParaRPr>
          </a:p>
          <a:p>
            <a:pPr rtl="0">
              <a:spcBef>
                <a:spcPts val="1200"/>
              </a:spcBef>
              <a:spcAft>
                <a:spcPts val="1200"/>
              </a:spcAft>
            </a:pPr>
            <a:r>
              <a:rPr lang="en-US" sz="1800" b="0" i="0" u="none" strike="noStrike" dirty="0">
                <a:solidFill>
                  <a:srgbClr val="000000"/>
                </a:solidFill>
                <a:effectLst/>
                <a:latin typeface="Arial" panose="020B0604020202020204" pitchFamily="34" charset="0"/>
              </a:rPr>
              <a:t>Unlike Commercial Auditing solutions and Vendor Compliance offerings with Aegis you will find we do not have extensive affiliate lists or third-party subcontractors – we pledge to continue our limitations and restrictions on third-party vendors and subcontractors as our way of partially mitigating inherent risk of cloud computing for moderately developed organizations. (Supply Chain Security/Management – Beyond Their Purview)</a:t>
            </a:r>
            <a:endParaRPr lang="en-US" dirty="0">
              <a:effectLst/>
            </a:endParaRPr>
          </a:p>
          <a:p>
            <a:pPr rtl="0">
              <a:spcBef>
                <a:spcPts val="1200"/>
              </a:spcBef>
              <a:spcAft>
                <a:spcPts val="1200"/>
              </a:spcAft>
            </a:pPr>
            <a:endParaRPr lang="en-US" sz="1800" b="0" i="0" u="none" strike="noStrike" dirty="0">
              <a:solidFill>
                <a:srgbClr val="000000"/>
              </a:solidFill>
              <a:effectLst/>
              <a:latin typeface="Arial" panose="020B0604020202020204" pitchFamily="34" charset="0"/>
            </a:endParaRPr>
          </a:p>
          <a:p>
            <a:pPr rtl="0">
              <a:spcBef>
                <a:spcPts val="1200"/>
              </a:spcBef>
              <a:spcAft>
                <a:spcPts val="1200"/>
              </a:spcAft>
            </a:pPr>
            <a:r>
              <a:rPr lang="en-US" sz="1800" b="0" i="0" u="none" strike="noStrike" dirty="0">
                <a:solidFill>
                  <a:srgbClr val="000000"/>
                </a:solidFill>
                <a:effectLst/>
                <a:latin typeface="Arial" panose="020B0604020202020204" pitchFamily="34" charset="0"/>
              </a:rPr>
              <a:t>Our data will never become irrelevant or stale, at Aegis we actively audit and reassess our data streams for optimum functionality and applicability – assuring major trends and impeding risks are addressed and solutioned.</a:t>
            </a:r>
            <a:endParaRPr lang="en-US" dirty="0">
              <a:effectLst/>
            </a:endParaRPr>
          </a:p>
          <a:p>
            <a:pPr rtl="0">
              <a:spcBef>
                <a:spcPts val="1200"/>
              </a:spcBef>
              <a:spcAft>
                <a:spcPts val="1200"/>
              </a:spcAft>
            </a:pPr>
            <a:endParaRPr lang="en-US" sz="1800" b="1" i="0" u="none" strike="noStrike" dirty="0">
              <a:solidFill>
                <a:srgbClr val="000000"/>
              </a:solidFill>
              <a:effectLst/>
              <a:latin typeface="Arial" panose="020B0604020202020204" pitchFamily="34" charset="0"/>
            </a:endParaRPr>
          </a:p>
          <a:p>
            <a:pPr rtl="0">
              <a:spcBef>
                <a:spcPts val="1200"/>
              </a:spcBef>
              <a:spcAft>
                <a:spcPts val="1200"/>
              </a:spcAft>
            </a:pPr>
            <a:r>
              <a:rPr lang="en-US" sz="1800" b="1" i="0" u="none" strike="noStrike" dirty="0">
                <a:solidFill>
                  <a:srgbClr val="000000"/>
                </a:solidFill>
                <a:effectLst/>
                <a:latin typeface="Arial" panose="020B0604020202020204" pitchFamily="34" charset="0"/>
              </a:rPr>
              <a:t>The Aegis team also pledges our ongoing transparency – in the upcoming fiscal year we will be releasing our first annual transparency report – which will detail our customer analytics and our security protocols for retaining/destroying customer provided data.</a:t>
            </a:r>
            <a:endParaRPr lang="en-US" dirty="0">
              <a:effectLst/>
            </a:endParaRPr>
          </a:p>
          <a:p>
            <a:br>
              <a:rPr lang="en-US" dirty="0"/>
            </a:b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3665BF-FA52-4187-B092-95D66F65626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64472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r>
              <a:rPr lang="en-US" sz="1800" b="1" i="0" u="none" strike="noStrike" dirty="0">
                <a:solidFill>
                  <a:srgbClr val="000000"/>
                </a:solidFill>
                <a:effectLst/>
                <a:latin typeface="Arial" panose="020B0604020202020204" pitchFamily="34" charset="0"/>
              </a:rPr>
              <a:t>Personifying Our Clientele</a:t>
            </a:r>
            <a:endParaRPr lang="en-US" dirty="0">
              <a:effectLst/>
            </a:endParaRPr>
          </a:p>
          <a:p>
            <a:pPr rtl="0">
              <a:spcBef>
                <a:spcPts val="1200"/>
              </a:spcBef>
              <a:spcAft>
                <a:spcPts val="0"/>
              </a:spcAft>
            </a:pPr>
            <a:endParaRPr lang="en-US" sz="1800" b="0" i="0" u="none" strike="noStrike" dirty="0">
              <a:solidFill>
                <a:srgbClr val="000000"/>
              </a:solidFill>
              <a:effectLst/>
              <a:latin typeface="Arial" panose="020B0604020202020204" pitchFamily="34" charset="0"/>
            </a:endParaRPr>
          </a:p>
          <a:p>
            <a:pPr rtl="0">
              <a:spcBef>
                <a:spcPts val="1200"/>
              </a:spcBef>
              <a:spcAft>
                <a:spcPts val="0"/>
              </a:spcAft>
            </a:pPr>
            <a:r>
              <a:rPr lang="en-US" sz="1800" b="0" i="0" u="none" strike="noStrike" dirty="0">
                <a:solidFill>
                  <a:srgbClr val="000000"/>
                </a:solidFill>
                <a:effectLst/>
                <a:latin typeface="Arial" panose="020B0604020202020204" pitchFamily="34" charset="0"/>
              </a:rPr>
              <a:t>Alright, I have talked considerably about the Aegis solution and problem we are working to solve, now I would like to take this opportunity to introduce you to our subjective clientele:  </a:t>
            </a:r>
            <a:endParaRPr lang="en-US" dirty="0">
              <a:effectLst/>
            </a:endParaRPr>
          </a:p>
          <a:p>
            <a:pPr rtl="0">
              <a:spcBef>
                <a:spcPts val="1200"/>
              </a:spcBef>
              <a:spcAft>
                <a:spcPts val="0"/>
              </a:spcAft>
            </a:pPr>
            <a:endParaRPr lang="en-US" sz="1800" b="0" i="0" u="none" strike="noStrike" dirty="0">
              <a:solidFill>
                <a:srgbClr val="000000"/>
              </a:solidFill>
              <a:effectLst/>
              <a:latin typeface="Arial" panose="020B0604020202020204" pitchFamily="34" charset="0"/>
            </a:endParaRPr>
          </a:p>
          <a:p>
            <a:pPr rtl="0">
              <a:spcBef>
                <a:spcPts val="1200"/>
              </a:spcBef>
              <a:spcAft>
                <a:spcPts val="0"/>
              </a:spcAft>
            </a:pPr>
            <a:r>
              <a:rPr lang="en-US" sz="1800" b="0" i="0" u="none" strike="noStrike" dirty="0">
                <a:solidFill>
                  <a:srgbClr val="000000"/>
                </a:solidFill>
                <a:effectLst/>
                <a:latin typeface="Arial" panose="020B0604020202020204" pitchFamily="34" charset="0"/>
              </a:rPr>
              <a:t>Meet The Placer County Community Health Clinic – a local Northern California health partner dedicated to providing quality local health care to their underserved neighbors and communities.</a:t>
            </a:r>
            <a:endParaRPr lang="en-US" dirty="0">
              <a:effectLst/>
            </a:endParaRPr>
          </a:p>
          <a:p>
            <a:pPr rtl="0">
              <a:spcBef>
                <a:spcPts val="1200"/>
              </a:spcBef>
              <a:spcAft>
                <a:spcPts val="0"/>
              </a:spcAft>
            </a:pPr>
            <a:endParaRPr lang="en-US" sz="1800" b="0" i="0" u="none" strike="noStrike" dirty="0">
              <a:solidFill>
                <a:srgbClr val="000000"/>
              </a:solidFill>
              <a:effectLst/>
              <a:latin typeface="Arial" panose="020B0604020202020204" pitchFamily="34" charset="0"/>
            </a:endParaRPr>
          </a:p>
          <a:p>
            <a:pPr rtl="0">
              <a:spcBef>
                <a:spcPts val="1200"/>
              </a:spcBef>
              <a:spcAft>
                <a:spcPts val="0"/>
              </a:spcAft>
            </a:pPr>
            <a:r>
              <a:rPr lang="en-US" sz="1800" b="0" i="0" u="none" strike="noStrike" dirty="0">
                <a:solidFill>
                  <a:srgbClr val="000000"/>
                </a:solidFill>
                <a:effectLst/>
                <a:latin typeface="Arial" panose="020B0604020202020204" pitchFamily="34" charset="0"/>
              </a:rPr>
              <a:t>At present they see approximately 36 thousand patients annually and have seen an 18% uptick in patient services since their last fiscal year. Placer County Community Health has 165 employees on their payroll and 20 employees serving in operational technology teams.</a:t>
            </a:r>
            <a:endParaRPr lang="en-US" dirty="0">
              <a:effectLst/>
            </a:endParaRPr>
          </a:p>
          <a:p>
            <a:pPr rtl="0">
              <a:spcBef>
                <a:spcPts val="1200"/>
              </a:spcBef>
              <a:spcAft>
                <a:spcPts val="0"/>
              </a:spcAft>
            </a:pPr>
            <a:endParaRPr lang="en-US" sz="1800" b="0" i="0" u="none" strike="noStrike" dirty="0">
              <a:solidFill>
                <a:srgbClr val="000000"/>
              </a:solidFill>
              <a:effectLst/>
              <a:latin typeface="Arial" panose="020B0604020202020204" pitchFamily="34" charset="0"/>
            </a:endParaRPr>
          </a:p>
          <a:p>
            <a:pPr rtl="0">
              <a:spcBef>
                <a:spcPts val="1200"/>
              </a:spcBef>
              <a:spcAft>
                <a:spcPts val="0"/>
              </a:spcAft>
            </a:pPr>
            <a:r>
              <a:rPr lang="en-US" sz="1800" b="0" i="0" u="none" strike="noStrike" dirty="0">
                <a:solidFill>
                  <a:srgbClr val="000000"/>
                </a:solidFill>
                <a:effectLst/>
                <a:latin typeface="Arial" panose="020B0604020202020204" pitchFamily="34" charset="0"/>
              </a:rPr>
              <a:t>This past year, their net profit reigned in at over two million and with these proceeds’ leadership has decided to re-invest in clinic services – dedicating over fifty percent to Run/Transform budgets. Their primary objectives are to enhance current mobile/web application services, secure both company and client data and expand current clinic services into new territories such as vision, dental, and psychiatry.</a:t>
            </a:r>
            <a:endParaRPr lang="en-US" dirty="0">
              <a:effectLst/>
            </a:endParaRPr>
          </a:p>
          <a:p>
            <a:pPr rtl="0">
              <a:spcBef>
                <a:spcPts val="1200"/>
              </a:spcBef>
              <a:spcAft>
                <a:spcPts val="0"/>
              </a:spcAft>
            </a:pPr>
            <a:endParaRPr lang="en-US" sz="1800" b="0" i="0" u="none" strike="noStrike" dirty="0">
              <a:solidFill>
                <a:srgbClr val="000000"/>
              </a:solidFill>
              <a:effectLst/>
              <a:latin typeface="Arial" panose="020B0604020202020204" pitchFamily="34" charset="0"/>
            </a:endParaRPr>
          </a:p>
          <a:p>
            <a:pPr rtl="0">
              <a:spcBef>
                <a:spcPts val="1200"/>
              </a:spcBef>
              <a:spcAft>
                <a:spcPts val="0"/>
              </a:spcAft>
            </a:pPr>
            <a:r>
              <a:rPr lang="en-US" sz="1800" b="0" i="0" u="none" strike="noStrike" dirty="0">
                <a:solidFill>
                  <a:srgbClr val="000000"/>
                </a:solidFill>
                <a:effectLst/>
                <a:latin typeface="Arial" panose="020B0604020202020204" pitchFamily="34" charset="0"/>
              </a:rPr>
              <a:t>The technology stack is relatively simple within the clinic organization, previously they were utilizing a micro data center in their Rocklin office however in this past year they have adopted a few AWS resources and have begun migrating their applications and resources.</a:t>
            </a:r>
            <a:r>
              <a:rPr lang="en-US" sz="1800" b="1" i="0" u="none" strike="noStrike" dirty="0">
                <a:solidFill>
                  <a:srgbClr val="000000"/>
                </a:solidFill>
                <a:effectLst/>
                <a:latin typeface="Arial" panose="020B0604020202020204" pitchFamily="34" charset="0"/>
              </a:rPr>
              <a:t> They are really loving the cost savings that AWS can offer them and they want to use this as an opportunity for growth and expansion into cloud hosted services – but where to begin? Placer Community Health does not have dedicated security practitioners and the resources configured were done so at the guidance of AWS Support Engineers.</a:t>
            </a:r>
            <a:endParaRPr lang="en-US" dirty="0">
              <a:effectLst/>
            </a:endParaRPr>
          </a:p>
          <a:p>
            <a:br>
              <a:rPr lang="en-US" dirty="0"/>
            </a:b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3665BF-FA52-4187-B092-95D66F65626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48763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r>
              <a:rPr lang="en-US" sz="1800" b="1" i="0" u="none" strike="noStrike" dirty="0">
                <a:solidFill>
                  <a:srgbClr val="000000"/>
                </a:solidFill>
                <a:effectLst/>
                <a:latin typeface="Arial" panose="020B0604020202020204" pitchFamily="34" charset="0"/>
              </a:rPr>
              <a:t>Introducing John Dev Doe &amp; Demo Hand-Off</a:t>
            </a:r>
            <a:endParaRPr lang="en-US" dirty="0">
              <a:effectLst/>
            </a:endParaRPr>
          </a:p>
          <a:p>
            <a:pPr rtl="0">
              <a:spcBef>
                <a:spcPts val="1200"/>
              </a:spcBef>
              <a:spcAft>
                <a:spcPts val="0"/>
              </a:spcAft>
            </a:pPr>
            <a:endParaRPr lang="en-US" sz="1800" b="0" i="0" u="none" strike="noStrike" dirty="0">
              <a:solidFill>
                <a:srgbClr val="000000"/>
              </a:solidFill>
              <a:effectLst/>
              <a:latin typeface="Arial" panose="020B0604020202020204" pitchFamily="34" charset="0"/>
            </a:endParaRPr>
          </a:p>
          <a:p>
            <a:pPr rtl="0">
              <a:spcBef>
                <a:spcPts val="1200"/>
              </a:spcBef>
              <a:spcAft>
                <a:spcPts val="0"/>
              </a:spcAft>
            </a:pPr>
            <a:r>
              <a:rPr lang="en-US" sz="1800" b="0" i="0" u="none" strike="noStrike" dirty="0">
                <a:solidFill>
                  <a:srgbClr val="000000"/>
                </a:solidFill>
                <a:effectLst/>
                <a:latin typeface="Arial" panose="020B0604020202020204" pitchFamily="34" charset="0"/>
              </a:rPr>
              <a:t>Ok, we now understand the developing northern California organization, now let’s meet their most senior technologist the person leadership will rely on for service orchestration and refinement. This is John Dev Doe – John is one of twenty technologists working in the corporate headquarters of Placer County Community Health. John is one of twelve on the Mobile &amp; Webb Application Development team, and his duties center on Back-End Data Integration, Front End UI Development, and application architecture process mapping.</a:t>
            </a:r>
            <a:endParaRPr lang="en-US" dirty="0">
              <a:effectLst/>
            </a:endParaRPr>
          </a:p>
          <a:p>
            <a:pPr rtl="0">
              <a:spcBef>
                <a:spcPts val="1200"/>
              </a:spcBef>
              <a:spcAft>
                <a:spcPts val="0"/>
              </a:spcAft>
            </a:pPr>
            <a:r>
              <a:rPr lang="en-US" sz="1800" b="0" i="0" u="none" strike="noStrike" dirty="0">
                <a:solidFill>
                  <a:srgbClr val="000000"/>
                </a:solidFill>
                <a:effectLst/>
                <a:latin typeface="Arial" panose="020B0604020202020204" pitchFamily="34" charset="0"/>
              </a:rPr>
              <a:t>He's been with Placer County Community Health for just over three years and prides himself on being a dependable Full-Stack Developer. He’s done some general trainings with cloud computing and was around when the Clinic set up their existing AWS resources but beyond the surface John does not have any significant DevOps Training or Cloud Security expertise.</a:t>
            </a:r>
            <a:endParaRPr lang="en-US" dirty="0">
              <a:effectLst/>
            </a:endParaRPr>
          </a:p>
          <a:p>
            <a:pPr rtl="0">
              <a:spcBef>
                <a:spcPts val="1200"/>
              </a:spcBef>
              <a:spcAft>
                <a:spcPts val="0"/>
              </a:spcAft>
            </a:pPr>
            <a:endParaRPr lang="en-US" sz="1800" b="0" i="0" u="none" strike="noStrike" dirty="0">
              <a:solidFill>
                <a:srgbClr val="000000"/>
              </a:solidFill>
              <a:effectLst/>
              <a:latin typeface="Arial" panose="020B0604020202020204" pitchFamily="34" charset="0"/>
            </a:endParaRPr>
          </a:p>
          <a:p>
            <a:pPr rtl="0">
              <a:spcBef>
                <a:spcPts val="1200"/>
              </a:spcBef>
              <a:spcAft>
                <a:spcPts val="0"/>
              </a:spcAft>
            </a:pPr>
            <a:r>
              <a:rPr lang="en-US" sz="1800" b="0" i="0" u="none" strike="noStrike" dirty="0">
                <a:solidFill>
                  <a:srgbClr val="000000"/>
                </a:solidFill>
                <a:effectLst/>
                <a:latin typeface="Arial" panose="020B0604020202020204" pitchFamily="34" charset="0"/>
              </a:rPr>
              <a:t>But he cares about this organization and while he is excited the clinic is looking towards transformative cloud-enabled client solutions he’s worried. He’s worried because he knows this business and he understands the technical limitations stemming from the lack of a specialized Cloud Sec/</a:t>
            </a:r>
            <a:r>
              <a:rPr lang="en-US" sz="1800" b="0" i="0" u="none" strike="noStrike" dirty="0" err="1">
                <a:solidFill>
                  <a:srgbClr val="000000"/>
                </a:solidFill>
                <a:effectLst/>
                <a:latin typeface="Arial" panose="020B0604020202020204" pitchFamily="34" charset="0"/>
              </a:rPr>
              <a:t>DevSecOps</a:t>
            </a:r>
            <a:r>
              <a:rPr lang="en-US" sz="1800" b="0" i="0" u="none" strike="noStrike" dirty="0">
                <a:solidFill>
                  <a:srgbClr val="000000"/>
                </a:solidFill>
                <a:effectLst/>
                <a:latin typeface="Arial" panose="020B0604020202020204" pitchFamily="34" charset="0"/>
              </a:rPr>
              <a:t> group. John recognizes that in the spirit of ingenuity with cloud computing comes ambiguity – the AWS architecture present for the Placer Community Health Clinic is foreign to him and he is certain those services will need to be reevaluated and scrutinized. And mostly John is worried that with this enhanced focus on digital transformation and in their quest for modernization the community health clinic will inadvertently forsake security – and as the company grows the debilitating effects of such oversights will only grow.</a:t>
            </a:r>
            <a:endParaRPr lang="en-US" dirty="0">
              <a:effectLst/>
            </a:endParaRPr>
          </a:p>
          <a:p>
            <a:pPr rtl="0">
              <a:spcBef>
                <a:spcPts val="1200"/>
              </a:spcBef>
              <a:spcAft>
                <a:spcPts val="0"/>
              </a:spcAft>
            </a:pPr>
            <a:endParaRPr lang="en-US" sz="1800" b="0" i="0" u="none" strike="noStrike" dirty="0">
              <a:solidFill>
                <a:srgbClr val="000000"/>
              </a:solidFill>
              <a:effectLst/>
              <a:latin typeface="Arial" panose="020B0604020202020204" pitchFamily="34" charset="0"/>
            </a:endParaRPr>
          </a:p>
          <a:p>
            <a:pPr rtl="0">
              <a:spcBef>
                <a:spcPts val="1200"/>
              </a:spcBef>
              <a:spcAft>
                <a:spcPts val="0"/>
              </a:spcAft>
            </a:pPr>
            <a:r>
              <a:rPr lang="en-US" sz="1800" b="0" i="0" u="none" strike="noStrike" dirty="0">
                <a:solidFill>
                  <a:srgbClr val="000000"/>
                </a:solidFill>
                <a:effectLst/>
                <a:latin typeface="Arial" panose="020B0604020202020204" pitchFamily="34" charset="0"/>
              </a:rPr>
              <a:t>However, in spite of these troubles and woes John still recognizes opportunity. He is the most senior person on his team and knows he has a direct line to leadership to voice his concerns. John also has access to shares of grow and transform budgets to invest in new cloud-enabled technology. And through his willingness to learn John also recognizes the potential advantages of considering a multi-cloud environment equipped with various vendor services and cloud environments – meaning John will need to look beyond AWS for optimized client applications.</a:t>
            </a:r>
            <a:endParaRPr lang="en-US" dirty="0">
              <a:effectLst/>
            </a:endParaRPr>
          </a:p>
          <a:p>
            <a:pPr rtl="0">
              <a:spcBef>
                <a:spcPts val="1200"/>
              </a:spcBef>
              <a:spcAft>
                <a:spcPts val="0"/>
              </a:spcAft>
            </a:pPr>
            <a:endParaRPr lang="en-US" sz="1800" b="0" i="0" u="none" strike="noStrike" dirty="0">
              <a:solidFill>
                <a:srgbClr val="000000"/>
              </a:solidFill>
              <a:effectLst/>
              <a:latin typeface="Arial" panose="020B0604020202020204" pitchFamily="34" charset="0"/>
            </a:endParaRPr>
          </a:p>
          <a:p>
            <a:pPr rtl="0">
              <a:spcBef>
                <a:spcPts val="1200"/>
              </a:spcBef>
              <a:spcAft>
                <a:spcPts val="0"/>
              </a:spcAft>
            </a:pPr>
            <a:r>
              <a:rPr lang="en-US" sz="1800" b="0" i="0" u="none" strike="noStrike" dirty="0">
                <a:solidFill>
                  <a:srgbClr val="000000"/>
                </a:solidFill>
                <a:effectLst/>
                <a:latin typeface="Arial" panose="020B0604020202020204" pitchFamily="34" charset="0"/>
              </a:rPr>
              <a:t>Sure, John can begin rampantly googling for guidance or start attaining quotes from commercial auditors or John can choose to look into a thoroughly engineered, hyper-focused cloud governance solution, specifically designed by Berkeley students for organizations like his – delivered at cost.</a:t>
            </a:r>
            <a:endParaRPr lang="en-US" dirty="0">
              <a:effectLst/>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3665BF-FA52-4187-B092-95D66F65626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098937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u="none" strike="noStrike" dirty="0">
                <a:solidFill>
                  <a:srgbClr val="000000"/>
                </a:solidFill>
                <a:effectLst/>
                <a:latin typeface="Arial" panose="020B0604020202020204" pitchFamily="34" charset="0"/>
              </a:rPr>
              <a:t>Matt </a:t>
            </a:r>
            <a:r>
              <a:rPr lang="en-US" sz="1800" b="1" i="0" u="none" strike="noStrike" dirty="0" err="1">
                <a:solidFill>
                  <a:srgbClr val="000000"/>
                </a:solidFill>
                <a:effectLst/>
                <a:latin typeface="Arial" panose="020B0604020202020204" pitchFamily="34" charset="0"/>
              </a:rPr>
              <a:t>Culbert</a:t>
            </a:r>
            <a:r>
              <a:rPr lang="en-US" sz="1800" b="1" i="0" u="none" strike="noStrike" dirty="0">
                <a:solidFill>
                  <a:srgbClr val="000000"/>
                </a:solidFill>
                <a:effectLst/>
                <a:latin typeface="Arial" panose="020B0604020202020204" pitchFamily="34" charset="0"/>
              </a:rPr>
              <a:t>, our Aegis Architecture &amp; Engineering Managing Director, and Justin Wasdin our DevOps &amp; System Security Managing Director will now go beyond my descriptions and present to you, now the Aegis Product.</a:t>
            </a:r>
            <a:endParaRPr lang="en-US" dirty="0">
              <a:effectLst/>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3665BF-FA52-4187-B092-95D66F65626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062309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r>
              <a:rPr lang="en-US" sz="1800" b="0" i="0" u="none" strike="noStrike" dirty="0">
                <a:solidFill>
                  <a:srgbClr val="000000"/>
                </a:solidFill>
                <a:effectLst/>
                <a:latin typeface="Arial" panose="020B0604020202020204" pitchFamily="34" charset="0"/>
              </a:rPr>
              <a:t>When designing Aegis Check, we wanted to make it so that anyone with any level of experience could understand it and get the results that they need. For example with John, he’s a developer and not a security engineer. This isn’t his </a:t>
            </a:r>
            <a:r>
              <a:rPr lang="en-US" sz="1800" b="0" i="0" u="none" strike="noStrike" dirty="0" err="1">
                <a:solidFill>
                  <a:srgbClr val="000000"/>
                </a:solidFill>
                <a:effectLst/>
                <a:latin typeface="Arial" panose="020B0604020202020204" pitchFamily="34" charset="0"/>
              </a:rPr>
              <a:t>speciality</a:t>
            </a:r>
            <a:r>
              <a:rPr lang="en-US" sz="1800" b="0" i="0" u="none" strike="noStrike" dirty="0">
                <a:solidFill>
                  <a:srgbClr val="000000"/>
                </a:solidFill>
                <a:effectLst/>
                <a:latin typeface="Arial" panose="020B0604020202020204" pitchFamily="34" charset="0"/>
              </a:rPr>
              <a:t>.</a:t>
            </a:r>
            <a:endParaRPr lang="en-US" dirty="0">
              <a:effectLst/>
            </a:endParaRPr>
          </a:p>
          <a:p>
            <a:pPr rtl="0">
              <a:spcBef>
                <a:spcPts val="0"/>
              </a:spcBef>
              <a:spcAft>
                <a:spcPts val="0"/>
              </a:spcAft>
            </a:pPr>
            <a:br>
              <a:rPr lang="en-US" dirty="0"/>
            </a:br>
            <a:r>
              <a:rPr lang="en-US" sz="1800" b="0" i="0" u="none" strike="noStrike" dirty="0">
                <a:solidFill>
                  <a:srgbClr val="000000"/>
                </a:solidFill>
                <a:effectLst/>
                <a:latin typeface="Arial" panose="020B0604020202020204" pitchFamily="34" charset="0"/>
              </a:rPr>
              <a:t>To that point, we wanted to exemplify the discussions from the Immersion event and ensure that we didn’t use acronyms and that there was no technical understanding required. Acronyms by nature can be very exclusionary</a:t>
            </a:r>
            <a:endParaRPr lang="en-US" dirty="0">
              <a:effectLst/>
            </a:endParaRPr>
          </a:p>
          <a:p>
            <a:pPr rtl="0">
              <a:spcBef>
                <a:spcPts val="0"/>
              </a:spcBef>
              <a:spcAft>
                <a:spcPts val="0"/>
              </a:spcAft>
            </a:pPr>
            <a:br>
              <a:rPr lang="en-US" dirty="0"/>
            </a:br>
            <a:r>
              <a:rPr lang="en-US" sz="1800" b="0" i="0" u="none" strike="noStrike" dirty="0">
                <a:solidFill>
                  <a:srgbClr val="000000"/>
                </a:solidFill>
                <a:effectLst/>
                <a:latin typeface="Arial" panose="020B0604020202020204" pitchFamily="34" charset="0"/>
              </a:rPr>
              <a:t>The person filling out the survey though would require working knowledge of how their teams function in order to answer things like if there are any contractor accounts, but we specifically avoided questions like “Do you have a dedicated GRC team to manage your SOC and SOX compliance”</a:t>
            </a:r>
            <a:endParaRPr lang="en-US" dirty="0">
              <a:effectLst/>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3665BF-FA52-4187-B092-95D66F65626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29294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r>
              <a:rPr lang="en-US" sz="1800" b="0" i="0" u="none" strike="noStrike" dirty="0">
                <a:solidFill>
                  <a:srgbClr val="000000"/>
                </a:solidFill>
                <a:effectLst/>
                <a:latin typeface="Arial" panose="020B0604020202020204" pitchFamily="34" charset="0"/>
              </a:rPr>
              <a:t>We really wanted the control questions as well to be tailored to individual environments. In order to do this. we tried a few different platforms that let us use advanced branching logic and eventually settled on Office 365 Customer Voice.</a:t>
            </a:r>
            <a:endParaRPr lang="en-US" dirty="0">
              <a:effectLst/>
            </a:endParaRPr>
          </a:p>
          <a:p>
            <a:pPr rtl="0">
              <a:spcBef>
                <a:spcPts val="0"/>
              </a:spcBef>
              <a:spcAft>
                <a:spcPts val="0"/>
              </a:spcAft>
            </a:pPr>
            <a:br>
              <a:rPr lang="en-US" dirty="0"/>
            </a:br>
            <a:r>
              <a:rPr lang="en-US" sz="1800" b="0" i="0" u="none" strike="noStrike" dirty="0">
                <a:solidFill>
                  <a:srgbClr val="000000"/>
                </a:solidFill>
                <a:effectLst/>
                <a:latin typeface="Arial" panose="020B0604020202020204" pitchFamily="34" charset="0"/>
              </a:rPr>
              <a:t>This platform let us do branching such that we could make different questions appear if you used Amazon vs Azure.</a:t>
            </a:r>
            <a:endParaRPr lang="en-US" dirty="0">
              <a:effectLst/>
            </a:endParaRPr>
          </a:p>
          <a:p>
            <a:pPr rtl="0">
              <a:spcBef>
                <a:spcPts val="0"/>
              </a:spcBef>
              <a:spcAft>
                <a:spcPts val="0"/>
              </a:spcAft>
            </a:pPr>
            <a:br>
              <a:rPr lang="en-US" dirty="0"/>
            </a:br>
            <a:r>
              <a:rPr lang="en-US" sz="1800" b="0" i="0" u="none" strike="noStrike" dirty="0">
                <a:solidFill>
                  <a:srgbClr val="000000"/>
                </a:solidFill>
                <a:effectLst/>
                <a:latin typeface="Arial" panose="020B0604020202020204" pitchFamily="34" charset="0"/>
              </a:rPr>
              <a:t>This way, when John is filling out the survey, they won’t have to deal with questions that might only apply to a platform that they don’t use.</a:t>
            </a:r>
            <a:endParaRPr lang="en-US" dirty="0">
              <a:effectLst/>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3665BF-FA52-4187-B092-95D66F65626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04071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669F8-FA4D-EF21-9C22-991BB01FDD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39CEACC-A876-21B5-6DD6-C5BAF5141B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C8BBD34-5209-26F0-930C-E51B89613DA1}"/>
              </a:ext>
            </a:extLst>
          </p:cNvPr>
          <p:cNvSpPr>
            <a:spLocks noGrp="1"/>
          </p:cNvSpPr>
          <p:nvPr>
            <p:ph type="dt" sz="half" idx="10"/>
          </p:nvPr>
        </p:nvSpPr>
        <p:spPr/>
        <p:txBody>
          <a:bodyPr/>
          <a:lstStyle/>
          <a:p>
            <a:fld id="{A9915B80-D734-4BFE-AA8F-E78058B0FFDA}" type="datetimeFigureOut">
              <a:rPr lang="en-US" smtClean="0"/>
              <a:t>8/3/2022</a:t>
            </a:fld>
            <a:endParaRPr lang="en-US" dirty="0"/>
          </a:p>
        </p:txBody>
      </p:sp>
      <p:sp>
        <p:nvSpPr>
          <p:cNvPr id="5" name="Footer Placeholder 4">
            <a:extLst>
              <a:ext uri="{FF2B5EF4-FFF2-40B4-BE49-F238E27FC236}">
                <a16:creationId xmlns:a16="http://schemas.microsoft.com/office/drawing/2014/main" id="{961256A9-4A03-B0DC-11BA-F7047C17881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611066E-21C1-F3E5-CBFB-8DAB705D06C1}"/>
              </a:ext>
            </a:extLst>
          </p:cNvPr>
          <p:cNvSpPr>
            <a:spLocks noGrp="1"/>
          </p:cNvSpPr>
          <p:nvPr>
            <p:ph type="sldNum" sz="quarter" idx="12"/>
          </p:nvPr>
        </p:nvSpPr>
        <p:spPr/>
        <p:txBody>
          <a:bodyPr/>
          <a:lstStyle/>
          <a:p>
            <a:fld id="{A210CDEC-56CB-4719-A594-F47CCC1B3A5F}" type="slidenum">
              <a:rPr lang="en-US" smtClean="0"/>
              <a:t>‹#›</a:t>
            </a:fld>
            <a:endParaRPr lang="en-US" dirty="0"/>
          </a:p>
        </p:txBody>
      </p:sp>
    </p:spTree>
    <p:extLst>
      <p:ext uri="{BB962C8B-B14F-4D97-AF65-F5344CB8AC3E}">
        <p14:creationId xmlns:p14="http://schemas.microsoft.com/office/powerpoint/2010/main" val="474797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B8CD8-89C3-3B5F-B048-BD773340C25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415BC9E-02F2-3848-401A-FB8CFA969AD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2D0364-3F0E-B3F7-FC4D-E5DC1A797092}"/>
              </a:ext>
            </a:extLst>
          </p:cNvPr>
          <p:cNvSpPr>
            <a:spLocks noGrp="1"/>
          </p:cNvSpPr>
          <p:nvPr>
            <p:ph type="dt" sz="half" idx="10"/>
          </p:nvPr>
        </p:nvSpPr>
        <p:spPr/>
        <p:txBody>
          <a:bodyPr/>
          <a:lstStyle/>
          <a:p>
            <a:fld id="{A9915B80-D734-4BFE-AA8F-E78058B0FFDA}" type="datetimeFigureOut">
              <a:rPr lang="en-US" smtClean="0"/>
              <a:t>8/3/2022</a:t>
            </a:fld>
            <a:endParaRPr lang="en-US" dirty="0"/>
          </a:p>
        </p:txBody>
      </p:sp>
      <p:sp>
        <p:nvSpPr>
          <p:cNvPr id="5" name="Footer Placeholder 4">
            <a:extLst>
              <a:ext uri="{FF2B5EF4-FFF2-40B4-BE49-F238E27FC236}">
                <a16:creationId xmlns:a16="http://schemas.microsoft.com/office/drawing/2014/main" id="{86FC5EBE-4DDB-3FEA-6D5D-9A49EEE7C3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EF2E129-CF27-7BB2-672A-9BD7172C2A54}"/>
              </a:ext>
            </a:extLst>
          </p:cNvPr>
          <p:cNvSpPr>
            <a:spLocks noGrp="1"/>
          </p:cNvSpPr>
          <p:nvPr>
            <p:ph type="sldNum" sz="quarter" idx="12"/>
          </p:nvPr>
        </p:nvSpPr>
        <p:spPr/>
        <p:txBody>
          <a:bodyPr/>
          <a:lstStyle/>
          <a:p>
            <a:fld id="{A210CDEC-56CB-4719-A594-F47CCC1B3A5F}" type="slidenum">
              <a:rPr lang="en-US" smtClean="0"/>
              <a:t>‹#›</a:t>
            </a:fld>
            <a:endParaRPr lang="en-US" dirty="0"/>
          </a:p>
        </p:txBody>
      </p:sp>
    </p:spTree>
    <p:extLst>
      <p:ext uri="{BB962C8B-B14F-4D97-AF65-F5344CB8AC3E}">
        <p14:creationId xmlns:p14="http://schemas.microsoft.com/office/powerpoint/2010/main" val="3312659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8E71B0-C2F5-AD75-C283-943EEC46C39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BCCE401-E791-017A-C46A-98B0C357A78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8CB569-11A2-261C-E534-CE5AF43FF9A4}"/>
              </a:ext>
            </a:extLst>
          </p:cNvPr>
          <p:cNvSpPr>
            <a:spLocks noGrp="1"/>
          </p:cNvSpPr>
          <p:nvPr>
            <p:ph type="dt" sz="half" idx="10"/>
          </p:nvPr>
        </p:nvSpPr>
        <p:spPr/>
        <p:txBody>
          <a:bodyPr/>
          <a:lstStyle/>
          <a:p>
            <a:fld id="{A9915B80-D734-4BFE-AA8F-E78058B0FFDA}" type="datetimeFigureOut">
              <a:rPr lang="en-US" smtClean="0"/>
              <a:t>8/3/2022</a:t>
            </a:fld>
            <a:endParaRPr lang="en-US" dirty="0"/>
          </a:p>
        </p:txBody>
      </p:sp>
      <p:sp>
        <p:nvSpPr>
          <p:cNvPr id="5" name="Footer Placeholder 4">
            <a:extLst>
              <a:ext uri="{FF2B5EF4-FFF2-40B4-BE49-F238E27FC236}">
                <a16:creationId xmlns:a16="http://schemas.microsoft.com/office/drawing/2014/main" id="{CA676804-F2A9-103C-9689-B11D26F35CA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F4C1B05-4C75-A2D3-FFD2-61A1914272FB}"/>
              </a:ext>
            </a:extLst>
          </p:cNvPr>
          <p:cNvSpPr>
            <a:spLocks noGrp="1"/>
          </p:cNvSpPr>
          <p:nvPr>
            <p:ph type="sldNum" sz="quarter" idx="12"/>
          </p:nvPr>
        </p:nvSpPr>
        <p:spPr/>
        <p:txBody>
          <a:bodyPr/>
          <a:lstStyle/>
          <a:p>
            <a:fld id="{A210CDEC-56CB-4719-A594-F47CCC1B3A5F}" type="slidenum">
              <a:rPr lang="en-US" smtClean="0"/>
              <a:t>‹#›</a:t>
            </a:fld>
            <a:endParaRPr lang="en-US" dirty="0"/>
          </a:p>
        </p:txBody>
      </p:sp>
    </p:spTree>
    <p:extLst>
      <p:ext uri="{BB962C8B-B14F-4D97-AF65-F5344CB8AC3E}">
        <p14:creationId xmlns:p14="http://schemas.microsoft.com/office/powerpoint/2010/main" val="2219015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D3E66-F0E2-5FCF-D103-36E3003646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BB0DC3-E063-E666-5FE1-53719B67F1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7B406C-3B4B-8CCB-6F87-8C476834293C}"/>
              </a:ext>
            </a:extLst>
          </p:cNvPr>
          <p:cNvSpPr>
            <a:spLocks noGrp="1"/>
          </p:cNvSpPr>
          <p:nvPr>
            <p:ph type="dt" sz="half" idx="10"/>
          </p:nvPr>
        </p:nvSpPr>
        <p:spPr/>
        <p:txBody>
          <a:bodyPr/>
          <a:lstStyle/>
          <a:p>
            <a:fld id="{A9915B80-D734-4BFE-AA8F-E78058B0FFDA}" type="datetimeFigureOut">
              <a:rPr lang="en-US" smtClean="0"/>
              <a:t>8/3/2022</a:t>
            </a:fld>
            <a:endParaRPr lang="en-US" dirty="0"/>
          </a:p>
        </p:txBody>
      </p:sp>
      <p:sp>
        <p:nvSpPr>
          <p:cNvPr id="5" name="Footer Placeholder 4">
            <a:extLst>
              <a:ext uri="{FF2B5EF4-FFF2-40B4-BE49-F238E27FC236}">
                <a16:creationId xmlns:a16="http://schemas.microsoft.com/office/drawing/2014/main" id="{BC5712DF-E794-E52C-50BF-E4B5C02EFA6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FBA14ED-2241-B282-08B1-3E6F66AC95DA}"/>
              </a:ext>
            </a:extLst>
          </p:cNvPr>
          <p:cNvSpPr>
            <a:spLocks noGrp="1"/>
          </p:cNvSpPr>
          <p:nvPr>
            <p:ph type="sldNum" sz="quarter" idx="12"/>
          </p:nvPr>
        </p:nvSpPr>
        <p:spPr/>
        <p:txBody>
          <a:bodyPr/>
          <a:lstStyle/>
          <a:p>
            <a:fld id="{A210CDEC-56CB-4719-A594-F47CCC1B3A5F}" type="slidenum">
              <a:rPr lang="en-US" smtClean="0"/>
              <a:t>‹#›</a:t>
            </a:fld>
            <a:endParaRPr lang="en-US" dirty="0"/>
          </a:p>
        </p:txBody>
      </p:sp>
    </p:spTree>
    <p:extLst>
      <p:ext uri="{BB962C8B-B14F-4D97-AF65-F5344CB8AC3E}">
        <p14:creationId xmlns:p14="http://schemas.microsoft.com/office/powerpoint/2010/main" val="3312117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01C8B-5743-A0AC-FAF0-52EB098F37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A32981-F688-169C-08A7-330F0C0EE9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22304D9-BCBE-ACD9-4D49-49514AC19105}"/>
              </a:ext>
            </a:extLst>
          </p:cNvPr>
          <p:cNvSpPr>
            <a:spLocks noGrp="1"/>
          </p:cNvSpPr>
          <p:nvPr>
            <p:ph type="dt" sz="half" idx="10"/>
          </p:nvPr>
        </p:nvSpPr>
        <p:spPr/>
        <p:txBody>
          <a:bodyPr/>
          <a:lstStyle/>
          <a:p>
            <a:fld id="{A9915B80-D734-4BFE-AA8F-E78058B0FFDA}" type="datetimeFigureOut">
              <a:rPr lang="en-US" smtClean="0"/>
              <a:t>8/3/2022</a:t>
            </a:fld>
            <a:endParaRPr lang="en-US" dirty="0"/>
          </a:p>
        </p:txBody>
      </p:sp>
      <p:sp>
        <p:nvSpPr>
          <p:cNvPr id="5" name="Footer Placeholder 4">
            <a:extLst>
              <a:ext uri="{FF2B5EF4-FFF2-40B4-BE49-F238E27FC236}">
                <a16:creationId xmlns:a16="http://schemas.microsoft.com/office/drawing/2014/main" id="{E2987ECB-A673-B595-7B82-10B47E42EF0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4C352A4-3EC7-D359-2580-8D3016EFD34B}"/>
              </a:ext>
            </a:extLst>
          </p:cNvPr>
          <p:cNvSpPr>
            <a:spLocks noGrp="1"/>
          </p:cNvSpPr>
          <p:nvPr>
            <p:ph type="sldNum" sz="quarter" idx="12"/>
          </p:nvPr>
        </p:nvSpPr>
        <p:spPr/>
        <p:txBody>
          <a:bodyPr/>
          <a:lstStyle/>
          <a:p>
            <a:fld id="{A210CDEC-56CB-4719-A594-F47CCC1B3A5F}" type="slidenum">
              <a:rPr lang="en-US" smtClean="0"/>
              <a:t>‹#›</a:t>
            </a:fld>
            <a:endParaRPr lang="en-US" dirty="0"/>
          </a:p>
        </p:txBody>
      </p:sp>
    </p:spTree>
    <p:extLst>
      <p:ext uri="{BB962C8B-B14F-4D97-AF65-F5344CB8AC3E}">
        <p14:creationId xmlns:p14="http://schemas.microsoft.com/office/powerpoint/2010/main" val="1039547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07283-9047-C969-1C32-CDAD041508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04C203-E6B2-144E-FE73-50D77EF015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E4346B3-191B-2587-41CA-82756680266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E8AB57F-E5D3-CCA8-A2B4-E71D93D6BF85}"/>
              </a:ext>
            </a:extLst>
          </p:cNvPr>
          <p:cNvSpPr>
            <a:spLocks noGrp="1"/>
          </p:cNvSpPr>
          <p:nvPr>
            <p:ph type="dt" sz="half" idx="10"/>
          </p:nvPr>
        </p:nvSpPr>
        <p:spPr/>
        <p:txBody>
          <a:bodyPr/>
          <a:lstStyle/>
          <a:p>
            <a:fld id="{A9915B80-D734-4BFE-AA8F-E78058B0FFDA}" type="datetimeFigureOut">
              <a:rPr lang="en-US" smtClean="0"/>
              <a:t>8/3/2022</a:t>
            </a:fld>
            <a:endParaRPr lang="en-US" dirty="0"/>
          </a:p>
        </p:txBody>
      </p:sp>
      <p:sp>
        <p:nvSpPr>
          <p:cNvPr id="6" name="Footer Placeholder 5">
            <a:extLst>
              <a:ext uri="{FF2B5EF4-FFF2-40B4-BE49-F238E27FC236}">
                <a16:creationId xmlns:a16="http://schemas.microsoft.com/office/drawing/2014/main" id="{D4F1E01F-3A5B-FF2A-6546-E1D6AFDA668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F8A6822-584D-2F6C-43DD-68C181741562}"/>
              </a:ext>
            </a:extLst>
          </p:cNvPr>
          <p:cNvSpPr>
            <a:spLocks noGrp="1"/>
          </p:cNvSpPr>
          <p:nvPr>
            <p:ph type="sldNum" sz="quarter" idx="12"/>
          </p:nvPr>
        </p:nvSpPr>
        <p:spPr/>
        <p:txBody>
          <a:bodyPr/>
          <a:lstStyle/>
          <a:p>
            <a:fld id="{A210CDEC-56CB-4719-A594-F47CCC1B3A5F}" type="slidenum">
              <a:rPr lang="en-US" smtClean="0"/>
              <a:t>‹#›</a:t>
            </a:fld>
            <a:endParaRPr lang="en-US" dirty="0"/>
          </a:p>
        </p:txBody>
      </p:sp>
    </p:spTree>
    <p:extLst>
      <p:ext uri="{BB962C8B-B14F-4D97-AF65-F5344CB8AC3E}">
        <p14:creationId xmlns:p14="http://schemas.microsoft.com/office/powerpoint/2010/main" val="2758527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55170-EC9B-6F3F-99EE-4FA507E05B5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FC8DF5-B48B-5508-B82D-84C7296148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78EB0A2-FC1A-A17F-AA01-BA28A69D35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69DE2FE-67DD-36AD-DF21-88F77EE44C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8B69D6-70D2-851B-6B1F-67EC2142AB2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B68751E-3237-233E-ABBD-0CFE2C540889}"/>
              </a:ext>
            </a:extLst>
          </p:cNvPr>
          <p:cNvSpPr>
            <a:spLocks noGrp="1"/>
          </p:cNvSpPr>
          <p:nvPr>
            <p:ph type="dt" sz="half" idx="10"/>
          </p:nvPr>
        </p:nvSpPr>
        <p:spPr/>
        <p:txBody>
          <a:bodyPr/>
          <a:lstStyle/>
          <a:p>
            <a:fld id="{A9915B80-D734-4BFE-AA8F-E78058B0FFDA}" type="datetimeFigureOut">
              <a:rPr lang="en-US" smtClean="0"/>
              <a:t>8/3/2022</a:t>
            </a:fld>
            <a:endParaRPr lang="en-US" dirty="0"/>
          </a:p>
        </p:txBody>
      </p:sp>
      <p:sp>
        <p:nvSpPr>
          <p:cNvPr id="8" name="Footer Placeholder 7">
            <a:extLst>
              <a:ext uri="{FF2B5EF4-FFF2-40B4-BE49-F238E27FC236}">
                <a16:creationId xmlns:a16="http://schemas.microsoft.com/office/drawing/2014/main" id="{FF4CEC2E-1A8C-2817-A7FD-42F2E3C97E7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029DB13-69D6-3939-0920-F0348C965C36}"/>
              </a:ext>
            </a:extLst>
          </p:cNvPr>
          <p:cNvSpPr>
            <a:spLocks noGrp="1"/>
          </p:cNvSpPr>
          <p:nvPr>
            <p:ph type="sldNum" sz="quarter" idx="12"/>
          </p:nvPr>
        </p:nvSpPr>
        <p:spPr/>
        <p:txBody>
          <a:bodyPr/>
          <a:lstStyle/>
          <a:p>
            <a:fld id="{A210CDEC-56CB-4719-A594-F47CCC1B3A5F}" type="slidenum">
              <a:rPr lang="en-US" smtClean="0"/>
              <a:t>‹#›</a:t>
            </a:fld>
            <a:endParaRPr lang="en-US" dirty="0"/>
          </a:p>
        </p:txBody>
      </p:sp>
    </p:spTree>
    <p:extLst>
      <p:ext uri="{BB962C8B-B14F-4D97-AF65-F5344CB8AC3E}">
        <p14:creationId xmlns:p14="http://schemas.microsoft.com/office/powerpoint/2010/main" val="2337896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64D00-F879-9A37-BEAB-A7E75196BE1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CA54873-4EB6-CFA8-ECC7-D349043D320D}"/>
              </a:ext>
            </a:extLst>
          </p:cNvPr>
          <p:cNvSpPr>
            <a:spLocks noGrp="1"/>
          </p:cNvSpPr>
          <p:nvPr>
            <p:ph type="dt" sz="half" idx="10"/>
          </p:nvPr>
        </p:nvSpPr>
        <p:spPr/>
        <p:txBody>
          <a:bodyPr/>
          <a:lstStyle/>
          <a:p>
            <a:fld id="{A9915B80-D734-4BFE-AA8F-E78058B0FFDA}" type="datetimeFigureOut">
              <a:rPr lang="en-US" smtClean="0"/>
              <a:t>8/3/2022</a:t>
            </a:fld>
            <a:endParaRPr lang="en-US" dirty="0"/>
          </a:p>
        </p:txBody>
      </p:sp>
      <p:sp>
        <p:nvSpPr>
          <p:cNvPr id="4" name="Footer Placeholder 3">
            <a:extLst>
              <a:ext uri="{FF2B5EF4-FFF2-40B4-BE49-F238E27FC236}">
                <a16:creationId xmlns:a16="http://schemas.microsoft.com/office/drawing/2014/main" id="{185060D6-42AE-4278-A080-19EB06A2D5F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1944BF9-F661-A925-0FA9-BF20688FF1A5}"/>
              </a:ext>
            </a:extLst>
          </p:cNvPr>
          <p:cNvSpPr>
            <a:spLocks noGrp="1"/>
          </p:cNvSpPr>
          <p:nvPr>
            <p:ph type="sldNum" sz="quarter" idx="12"/>
          </p:nvPr>
        </p:nvSpPr>
        <p:spPr/>
        <p:txBody>
          <a:bodyPr/>
          <a:lstStyle/>
          <a:p>
            <a:fld id="{A210CDEC-56CB-4719-A594-F47CCC1B3A5F}" type="slidenum">
              <a:rPr lang="en-US" smtClean="0"/>
              <a:t>‹#›</a:t>
            </a:fld>
            <a:endParaRPr lang="en-US" dirty="0"/>
          </a:p>
        </p:txBody>
      </p:sp>
    </p:spTree>
    <p:extLst>
      <p:ext uri="{BB962C8B-B14F-4D97-AF65-F5344CB8AC3E}">
        <p14:creationId xmlns:p14="http://schemas.microsoft.com/office/powerpoint/2010/main" val="1532859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F42BF3F-ABCC-DB5A-2524-5916DC1DFAA6}"/>
              </a:ext>
            </a:extLst>
          </p:cNvPr>
          <p:cNvSpPr>
            <a:spLocks noGrp="1"/>
          </p:cNvSpPr>
          <p:nvPr>
            <p:ph type="dt" sz="half" idx="10"/>
          </p:nvPr>
        </p:nvSpPr>
        <p:spPr/>
        <p:txBody>
          <a:bodyPr/>
          <a:lstStyle/>
          <a:p>
            <a:fld id="{A9915B80-D734-4BFE-AA8F-E78058B0FFDA}" type="datetimeFigureOut">
              <a:rPr lang="en-US" smtClean="0"/>
              <a:t>8/3/2022</a:t>
            </a:fld>
            <a:endParaRPr lang="en-US" dirty="0"/>
          </a:p>
        </p:txBody>
      </p:sp>
      <p:sp>
        <p:nvSpPr>
          <p:cNvPr id="3" name="Footer Placeholder 2">
            <a:extLst>
              <a:ext uri="{FF2B5EF4-FFF2-40B4-BE49-F238E27FC236}">
                <a16:creationId xmlns:a16="http://schemas.microsoft.com/office/drawing/2014/main" id="{5D9816BD-F42C-0873-B3A8-2A9774F772B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96145638-39AE-B43E-3255-AFF7B43AFD20}"/>
              </a:ext>
            </a:extLst>
          </p:cNvPr>
          <p:cNvSpPr>
            <a:spLocks noGrp="1"/>
          </p:cNvSpPr>
          <p:nvPr>
            <p:ph type="sldNum" sz="quarter" idx="12"/>
          </p:nvPr>
        </p:nvSpPr>
        <p:spPr/>
        <p:txBody>
          <a:bodyPr/>
          <a:lstStyle/>
          <a:p>
            <a:fld id="{A210CDEC-56CB-4719-A594-F47CCC1B3A5F}" type="slidenum">
              <a:rPr lang="en-US" smtClean="0"/>
              <a:t>‹#›</a:t>
            </a:fld>
            <a:endParaRPr lang="en-US" dirty="0"/>
          </a:p>
        </p:txBody>
      </p:sp>
    </p:spTree>
    <p:extLst>
      <p:ext uri="{BB962C8B-B14F-4D97-AF65-F5344CB8AC3E}">
        <p14:creationId xmlns:p14="http://schemas.microsoft.com/office/powerpoint/2010/main" val="2912125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350E9-6528-FC72-044A-2B69BD452D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E0912D4-3C0B-E0BD-FFED-37D542AB10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0D38FE2-F275-B752-FA03-BD043E3B44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18F099-F089-F7C1-6650-67625D86D05A}"/>
              </a:ext>
            </a:extLst>
          </p:cNvPr>
          <p:cNvSpPr>
            <a:spLocks noGrp="1"/>
          </p:cNvSpPr>
          <p:nvPr>
            <p:ph type="dt" sz="half" idx="10"/>
          </p:nvPr>
        </p:nvSpPr>
        <p:spPr/>
        <p:txBody>
          <a:bodyPr/>
          <a:lstStyle/>
          <a:p>
            <a:fld id="{A9915B80-D734-4BFE-AA8F-E78058B0FFDA}" type="datetimeFigureOut">
              <a:rPr lang="en-US" smtClean="0"/>
              <a:t>8/3/2022</a:t>
            </a:fld>
            <a:endParaRPr lang="en-US" dirty="0"/>
          </a:p>
        </p:txBody>
      </p:sp>
      <p:sp>
        <p:nvSpPr>
          <p:cNvPr id="6" name="Footer Placeholder 5">
            <a:extLst>
              <a:ext uri="{FF2B5EF4-FFF2-40B4-BE49-F238E27FC236}">
                <a16:creationId xmlns:a16="http://schemas.microsoft.com/office/drawing/2014/main" id="{5A54A235-4842-669F-9A23-82BC381A2FE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3FAF711-B984-7DA5-96BC-E0860877C194}"/>
              </a:ext>
            </a:extLst>
          </p:cNvPr>
          <p:cNvSpPr>
            <a:spLocks noGrp="1"/>
          </p:cNvSpPr>
          <p:nvPr>
            <p:ph type="sldNum" sz="quarter" idx="12"/>
          </p:nvPr>
        </p:nvSpPr>
        <p:spPr/>
        <p:txBody>
          <a:bodyPr/>
          <a:lstStyle/>
          <a:p>
            <a:fld id="{A210CDEC-56CB-4719-A594-F47CCC1B3A5F}" type="slidenum">
              <a:rPr lang="en-US" smtClean="0"/>
              <a:t>‹#›</a:t>
            </a:fld>
            <a:endParaRPr lang="en-US" dirty="0"/>
          </a:p>
        </p:txBody>
      </p:sp>
    </p:spTree>
    <p:extLst>
      <p:ext uri="{BB962C8B-B14F-4D97-AF65-F5344CB8AC3E}">
        <p14:creationId xmlns:p14="http://schemas.microsoft.com/office/powerpoint/2010/main" val="2686327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48F5F-9EF9-B193-ED16-56C317C6BE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086633B-25AC-E274-1CF4-A210C739D9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3AEC78F-5AF7-8090-6A47-37085D1D7A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2E307A-F8A6-8739-C982-CE5ABEB7B992}"/>
              </a:ext>
            </a:extLst>
          </p:cNvPr>
          <p:cNvSpPr>
            <a:spLocks noGrp="1"/>
          </p:cNvSpPr>
          <p:nvPr>
            <p:ph type="dt" sz="half" idx="10"/>
          </p:nvPr>
        </p:nvSpPr>
        <p:spPr/>
        <p:txBody>
          <a:bodyPr/>
          <a:lstStyle/>
          <a:p>
            <a:fld id="{A9915B80-D734-4BFE-AA8F-E78058B0FFDA}" type="datetimeFigureOut">
              <a:rPr lang="en-US" smtClean="0"/>
              <a:t>8/3/2022</a:t>
            </a:fld>
            <a:endParaRPr lang="en-US" dirty="0"/>
          </a:p>
        </p:txBody>
      </p:sp>
      <p:sp>
        <p:nvSpPr>
          <p:cNvPr id="6" name="Footer Placeholder 5">
            <a:extLst>
              <a:ext uri="{FF2B5EF4-FFF2-40B4-BE49-F238E27FC236}">
                <a16:creationId xmlns:a16="http://schemas.microsoft.com/office/drawing/2014/main" id="{36A2C554-2C04-74BA-3459-E410F3B275B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3D7DDA0-D7FE-6CB1-7EF3-8FF42820A01D}"/>
              </a:ext>
            </a:extLst>
          </p:cNvPr>
          <p:cNvSpPr>
            <a:spLocks noGrp="1"/>
          </p:cNvSpPr>
          <p:nvPr>
            <p:ph type="sldNum" sz="quarter" idx="12"/>
          </p:nvPr>
        </p:nvSpPr>
        <p:spPr/>
        <p:txBody>
          <a:bodyPr/>
          <a:lstStyle/>
          <a:p>
            <a:fld id="{A210CDEC-56CB-4719-A594-F47CCC1B3A5F}" type="slidenum">
              <a:rPr lang="en-US" smtClean="0"/>
              <a:t>‹#›</a:t>
            </a:fld>
            <a:endParaRPr lang="en-US" dirty="0"/>
          </a:p>
        </p:txBody>
      </p:sp>
    </p:spTree>
    <p:extLst>
      <p:ext uri="{BB962C8B-B14F-4D97-AF65-F5344CB8AC3E}">
        <p14:creationId xmlns:p14="http://schemas.microsoft.com/office/powerpoint/2010/main" val="1712967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9D200C-1958-D93E-B6AB-3041580149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747D22F-2858-E2AD-AC40-BD27063E22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3F1C7F-F8A1-0D2A-0A36-363C3C0DDB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915B80-D734-4BFE-AA8F-E78058B0FFDA}" type="datetimeFigureOut">
              <a:rPr lang="en-US" smtClean="0"/>
              <a:t>8/3/2022</a:t>
            </a:fld>
            <a:endParaRPr lang="en-US" dirty="0"/>
          </a:p>
        </p:txBody>
      </p:sp>
      <p:sp>
        <p:nvSpPr>
          <p:cNvPr id="5" name="Footer Placeholder 4">
            <a:extLst>
              <a:ext uri="{FF2B5EF4-FFF2-40B4-BE49-F238E27FC236}">
                <a16:creationId xmlns:a16="http://schemas.microsoft.com/office/drawing/2014/main" id="{D70B73CD-A047-CDD2-E4F7-67DB69B665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B9C9AAEE-8ECB-5811-E6D5-652E13F8AF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10CDEC-56CB-4719-A594-F47CCC1B3A5F}" type="slidenum">
              <a:rPr lang="en-US" smtClean="0"/>
              <a:t>‹#›</a:t>
            </a:fld>
            <a:endParaRPr lang="en-US" dirty="0"/>
          </a:p>
        </p:txBody>
      </p:sp>
    </p:spTree>
    <p:extLst>
      <p:ext uri="{BB962C8B-B14F-4D97-AF65-F5344CB8AC3E}">
        <p14:creationId xmlns:p14="http://schemas.microsoft.com/office/powerpoint/2010/main" val="11551518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29.png"/><Relationship Id="rId5" Type="http://schemas.openxmlformats.org/officeDocument/2006/relationships/image" Target="../media/image28.png"/><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video" Target="https://www.youtube.com/embed/t0k66Ruyihk?feature=oembed" TargetMode="External"/><Relationship Id="rId6" Type="http://schemas.openxmlformats.org/officeDocument/2006/relationships/image" Target="../media/image30.jpeg"/><Relationship Id="rId5" Type="http://schemas.microsoft.com/office/2007/relationships/hdphoto" Target="../media/hdphoto1.wdp"/><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microsoft.com/office/2007/relationships/hdphoto" Target="../media/hdphoto7.wdp"/><Relationship Id="rId5" Type="http://schemas.openxmlformats.org/officeDocument/2006/relationships/image" Target="../media/image31.png"/><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3.svg"/><Relationship Id="rId5" Type="http://schemas.openxmlformats.org/officeDocument/2006/relationships/image" Target="../media/image2.png"/><Relationship Id="rId4" Type="http://schemas.microsoft.com/office/2007/relationships/hdphoto" Target="../media/hdphoto1.wdp"/><Relationship Id="rId9" Type="http://schemas.microsoft.com/office/2007/relationships/hdphoto" Target="../media/hdphoto2.wdp"/></Relationships>
</file>

<file path=ppt/slides/_rels/slide3.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3.png"/><Relationship Id="rId18" Type="http://schemas.openxmlformats.org/officeDocument/2006/relationships/image" Target="../media/image18.svg"/><Relationship Id="rId3" Type="http://schemas.openxmlformats.org/officeDocument/2006/relationships/image" Target="../media/image1.png"/><Relationship Id="rId21" Type="http://schemas.openxmlformats.org/officeDocument/2006/relationships/image" Target="../media/image21.png"/><Relationship Id="rId7" Type="http://schemas.openxmlformats.org/officeDocument/2006/relationships/image" Target="../media/image8.png"/><Relationship Id="rId12" Type="http://schemas.microsoft.com/office/2007/relationships/hdphoto" Target="../media/hdphoto3.wdp"/><Relationship Id="rId17" Type="http://schemas.openxmlformats.org/officeDocument/2006/relationships/image" Target="../media/image17.png"/><Relationship Id="rId2" Type="http://schemas.openxmlformats.org/officeDocument/2006/relationships/notesSlide" Target="../notesSlides/notesSlide3.xml"/><Relationship Id="rId16" Type="http://schemas.openxmlformats.org/officeDocument/2006/relationships/image" Target="../media/image16.svg"/><Relationship Id="rId20" Type="http://schemas.openxmlformats.org/officeDocument/2006/relationships/image" Target="../media/image20.svg"/><Relationship Id="rId1" Type="http://schemas.openxmlformats.org/officeDocument/2006/relationships/slideLayout" Target="../slideLayouts/slideLayout1.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5.png"/><Relationship Id="rId10" Type="http://schemas.openxmlformats.org/officeDocument/2006/relationships/image" Target="../media/image11.svg"/><Relationship Id="rId19" Type="http://schemas.openxmlformats.org/officeDocument/2006/relationships/image" Target="../media/image19.png"/><Relationship Id="rId4" Type="http://schemas.microsoft.com/office/2007/relationships/hdphoto" Target="../media/hdphoto1.wdp"/><Relationship Id="rId9" Type="http://schemas.openxmlformats.org/officeDocument/2006/relationships/image" Target="../media/image10.png"/><Relationship Id="rId14" Type="http://schemas.openxmlformats.org/officeDocument/2006/relationships/image" Target="../media/image14.svg"/><Relationship Id="rId22" Type="http://schemas.openxmlformats.org/officeDocument/2006/relationships/image" Target="../media/image22.sv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8" Type="http://schemas.microsoft.com/office/2007/relationships/hdphoto" Target="../media/hdphoto5.wdp"/><Relationship Id="rId3" Type="http://schemas.openxmlformats.org/officeDocument/2006/relationships/image" Target="../media/image1.png"/><Relationship Id="rId7" Type="http://schemas.openxmlformats.org/officeDocument/2006/relationships/image" Target="../media/image24.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microsoft.com/office/2007/relationships/hdphoto" Target="../media/hdphoto4.wdp"/><Relationship Id="rId5" Type="http://schemas.openxmlformats.org/officeDocument/2006/relationships/image" Target="../media/image23.png"/><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microsoft.com/office/2007/relationships/hdphoto" Target="../media/hdphoto6.wdp"/><Relationship Id="rId5" Type="http://schemas.openxmlformats.org/officeDocument/2006/relationships/image" Target="../media/image25.png"/><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26.png"/><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27.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Prostokąt 3">
            <a:extLst>
              <a:ext uri="{FF2B5EF4-FFF2-40B4-BE49-F238E27FC236}">
                <a16:creationId xmlns:a16="http://schemas.microsoft.com/office/drawing/2014/main" id="{9294007F-5015-4E88-3015-90695BF4BF2A}"/>
              </a:ext>
            </a:extLst>
          </p:cNvPr>
          <p:cNvSpPr/>
          <p:nvPr/>
        </p:nvSpPr>
        <p:spPr>
          <a:xfrm>
            <a:off x="-1" y="3251200"/>
            <a:ext cx="12192000" cy="3606801"/>
          </a:xfrm>
          <a:prstGeom prst="rect">
            <a:avLst/>
          </a:prstGeom>
          <a:solidFill>
            <a:schemeClr val="tx2">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2" name="TextBox 571">
            <a:extLst>
              <a:ext uri="{FF2B5EF4-FFF2-40B4-BE49-F238E27FC236}">
                <a16:creationId xmlns:a16="http://schemas.microsoft.com/office/drawing/2014/main" id="{964613AD-AE58-6642-2103-F01861E8DFBA}"/>
              </a:ext>
            </a:extLst>
          </p:cNvPr>
          <p:cNvSpPr txBox="1"/>
          <p:nvPr/>
        </p:nvSpPr>
        <p:spPr>
          <a:xfrm>
            <a:off x="4085240" y="2253341"/>
            <a:ext cx="8295444" cy="400110"/>
          </a:xfrm>
          <a:prstGeom prst="rect">
            <a:avLst/>
          </a:prstGeom>
          <a:noFill/>
          <a:ln>
            <a:noFill/>
          </a:ln>
        </p:spPr>
        <p:txBody>
          <a:bodyPr wrap="square">
            <a:spAutoFit/>
          </a:bodyPr>
          <a:lstStyle/>
          <a:p>
            <a:pPr marL="0" marR="0" lvl="0" indent="-457200" algn="l" defTabSz="914400" rtl="0" eaLnBrk="1" fontAlgn="auto" latinLnBrk="0" hangingPunct="1">
              <a:lnSpc>
                <a:spcPct val="100000"/>
              </a:lnSpc>
              <a:spcBef>
                <a:spcPts val="0"/>
              </a:spcBef>
              <a:spcAft>
                <a:spcPts val="0"/>
              </a:spcAft>
              <a:buClrTx/>
              <a:buSzTx/>
              <a:buFontTx/>
              <a:buNone/>
              <a:tabLst/>
              <a:defRPr/>
            </a:pPr>
            <a:r>
              <a:rPr kumimoji="0" lang="en-US" sz="2000" b="1" i="1" u="none" strike="noStrike" kern="1200" cap="none" spc="0" normalizeH="0" baseline="0" noProof="0" dirty="0">
                <a:ln>
                  <a:noFill/>
                </a:ln>
                <a:solidFill>
                  <a:srgbClr val="4A36F7">
                    <a:alpha val="85000"/>
                  </a:srgbClr>
                </a:solidFill>
                <a:effectLst/>
                <a:uLnTx/>
                <a:uFillTx/>
                <a:latin typeface="Calibri Light" panose="020F0302020204030204"/>
                <a:ea typeface="+mn-ea"/>
                <a:cs typeface="+mn-cs"/>
              </a:rPr>
              <a:t>Comprehensive cloud security </a:t>
            </a:r>
            <a:r>
              <a:rPr kumimoji="0" lang="en-US" sz="2000" b="1" i="1" u="none" strike="noStrike" kern="1200" cap="none" spc="0" normalizeH="0" baseline="0" noProof="0" dirty="0">
                <a:ln>
                  <a:noFill/>
                </a:ln>
                <a:solidFill>
                  <a:srgbClr val="4A36F7">
                    <a:alpha val="70000"/>
                  </a:srgbClr>
                </a:solidFill>
                <a:effectLst/>
                <a:uLnTx/>
                <a:uFillTx/>
                <a:latin typeface="Calibri Light" panose="020F0302020204030204"/>
                <a:ea typeface="+mn-ea"/>
                <a:cs typeface="+mn-cs"/>
              </a:rPr>
              <a:t>countermeasures</a:t>
            </a:r>
            <a:r>
              <a:rPr kumimoji="0" lang="en-US" sz="2000" b="1" i="1" u="none" strike="noStrike" kern="1200" cap="none" spc="0" normalizeH="0" baseline="0" noProof="0" dirty="0">
                <a:ln>
                  <a:noFill/>
                </a:ln>
                <a:solidFill>
                  <a:srgbClr val="4A36F7">
                    <a:alpha val="85000"/>
                  </a:srgbClr>
                </a:solidFill>
                <a:effectLst/>
                <a:uLnTx/>
                <a:uFillTx/>
                <a:latin typeface="Calibri Light" panose="020F0302020204030204"/>
                <a:ea typeface="+mn-ea"/>
                <a:cs typeface="+mn-cs"/>
              </a:rPr>
              <a:t> </a:t>
            </a:r>
            <a:r>
              <a:rPr kumimoji="0" lang="en-US" sz="2000" b="1" i="1" u="none" strike="noStrike" kern="1200" cap="none" spc="0" normalizeH="0" baseline="0" noProof="0" dirty="0">
                <a:ln>
                  <a:noFill/>
                </a:ln>
                <a:solidFill>
                  <a:srgbClr val="4A36F7">
                    <a:alpha val="85000"/>
                  </a:srgbClr>
                </a:solidFill>
                <a:effectLst/>
                <a:uLnTx/>
                <a:uFillTx/>
                <a:latin typeface="+mj-lt"/>
                <a:ea typeface="+mn-ea"/>
                <a:cs typeface="+mn-cs"/>
              </a:rPr>
              <a:t>available</a:t>
            </a:r>
            <a:r>
              <a:rPr kumimoji="0" lang="en-US" sz="2000" b="1" i="1" u="none" strike="noStrike" kern="1200" cap="none" spc="0" normalizeH="0" baseline="0" noProof="0" dirty="0">
                <a:ln>
                  <a:noFill/>
                </a:ln>
                <a:solidFill>
                  <a:srgbClr val="4A36F7">
                    <a:alpha val="85000"/>
                  </a:srgbClr>
                </a:solidFill>
                <a:effectLst/>
                <a:uLnTx/>
                <a:uFillTx/>
                <a:latin typeface="Calibri Light" panose="020F0302020204030204"/>
                <a:ea typeface="+mn-ea"/>
                <a:cs typeface="+mn-cs"/>
              </a:rPr>
              <a:t> for all….always</a:t>
            </a:r>
            <a:r>
              <a:rPr kumimoji="0" lang="en-US" sz="2000" b="1" i="1" u="none" strike="noStrike" kern="1200" cap="none" spc="0" normalizeH="0" baseline="0" noProof="0" dirty="0">
                <a:ln>
                  <a:noFill/>
                </a:ln>
                <a:solidFill>
                  <a:srgbClr val="332B78"/>
                </a:solidFill>
                <a:effectLst/>
                <a:uLnTx/>
                <a:uFillTx/>
                <a:latin typeface="Calibri Light" panose="020F0302020204030204"/>
                <a:ea typeface="+mn-ea"/>
                <a:cs typeface="+mn-cs"/>
              </a:rPr>
              <a:t>.</a:t>
            </a:r>
          </a:p>
        </p:txBody>
      </p:sp>
      <p:graphicFrame>
        <p:nvGraphicFramePr>
          <p:cNvPr id="3" name="Table 2">
            <a:extLst>
              <a:ext uri="{FF2B5EF4-FFF2-40B4-BE49-F238E27FC236}">
                <a16:creationId xmlns:a16="http://schemas.microsoft.com/office/drawing/2014/main" id="{4EF527E0-0686-D89B-5012-E4D356283206}"/>
              </a:ext>
            </a:extLst>
          </p:cNvPr>
          <p:cNvGraphicFramePr>
            <a:graphicFrameLocks noGrp="1"/>
          </p:cNvGraphicFramePr>
          <p:nvPr>
            <p:extLst>
              <p:ext uri="{D42A27DB-BD31-4B8C-83A1-F6EECF244321}">
                <p14:modId xmlns:p14="http://schemas.microsoft.com/office/powerpoint/2010/main" val="1270763470"/>
              </p:ext>
            </p:extLst>
          </p:nvPr>
        </p:nvGraphicFramePr>
        <p:xfrm>
          <a:off x="91888" y="3482461"/>
          <a:ext cx="6410511" cy="2804885"/>
        </p:xfrm>
        <a:graphic>
          <a:graphicData uri="http://schemas.openxmlformats.org/drawingml/2006/table">
            <a:tbl>
              <a:tblPr firstRow="1" bandRow="1">
                <a:tableStyleId>{7DF18680-E054-41AD-8BC1-D1AEF772440D}</a:tableStyleId>
              </a:tblPr>
              <a:tblGrid>
                <a:gridCol w="1869972">
                  <a:extLst>
                    <a:ext uri="{9D8B030D-6E8A-4147-A177-3AD203B41FA5}">
                      <a16:colId xmlns:a16="http://schemas.microsoft.com/office/drawing/2014/main" val="893112626"/>
                    </a:ext>
                  </a:extLst>
                </a:gridCol>
                <a:gridCol w="4540539">
                  <a:extLst>
                    <a:ext uri="{9D8B030D-6E8A-4147-A177-3AD203B41FA5}">
                      <a16:colId xmlns:a16="http://schemas.microsoft.com/office/drawing/2014/main" val="2987795137"/>
                    </a:ext>
                  </a:extLst>
                </a:gridCol>
              </a:tblGrid>
              <a:tr h="815213">
                <a:tc gridSpan="2">
                  <a:txBody>
                    <a:bodyPr/>
                    <a:lstStyle/>
                    <a:p>
                      <a:pPr algn="l"/>
                      <a:r>
                        <a:rPr lang="en-US" sz="2000" b="0" dirty="0">
                          <a:solidFill>
                            <a:schemeClr val="bg1">
                              <a:alpha val="70000"/>
                            </a:schemeClr>
                          </a:solidFill>
                          <a:latin typeface="+mj-lt"/>
                        </a:rPr>
                        <a:t>Presented By:</a:t>
                      </a:r>
                    </a:p>
                  </a:txBody>
                  <a:tcPr anchor="ctr">
                    <a:lnL w="12700" cmpd="sng">
                      <a:noFill/>
                    </a:lnL>
                    <a:lnR w="12700" cmpd="sng">
                      <a:noFill/>
                    </a:lnR>
                    <a:lnT w="12700" cmpd="sng">
                      <a:noFill/>
                    </a:lnT>
                    <a:lnB w="12700" cap="flat" cmpd="sng" algn="ctr">
                      <a:solidFill>
                        <a:srgbClr val="E1DEFA"/>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indent="0">
                        <a:buFont typeface="Arial" panose="020B0604020202020204" pitchFamily="34" charset="0"/>
                        <a:buNone/>
                      </a:pPr>
                      <a:endParaRPr lang="en-US" sz="1600" b="0" dirty="0">
                        <a:solidFill>
                          <a:schemeClr val="bg1"/>
                        </a:solidFill>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84688948"/>
                  </a:ext>
                </a:extLst>
              </a:tr>
              <a:tr h="497418">
                <a:tc>
                  <a:txBody>
                    <a:bodyPr/>
                    <a:lstStyle/>
                    <a:p>
                      <a:pPr algn="l"/>
                      <a:r>
                        <a:rPr lang="en-US" sz="1600" b="0" dirty="0">
                          <a:solidFill>
                            <a:schemeClr val="bg1">
                              <a:alpha val="70000"/>
                            </a:schemeClr>
                          </a:solidFill>
                          <a:latin typeface="+mj-lt"/>
                        </a:rPr>
                        <a:t>Summer Zakaria</a:t>
                      </a:r>
                    </a:p>
                  </a:txBody>
                  <a:tcPr anchor="ctr">
                    <a:lnL w="12700" cmpd="sng">
                      <a:noFill/>
                    </a:lnL>
                    <a:lnR w="12700" cmpd="sng">
                      <a:noFill/>
                    </a:lnR>
                    <a:lnT w="12700" cap="flat" cmpd="sng" algn="ctr">
                      <a:solidFill>
                        <a:srgbClr val="E1DEFA"/>
                      </a:solidFill>
                      <a:prstDash val="solid"/>
                      <a:round/>
                      <a:headEnd type="none" w="med" len="med"/>
                      <a:tailEnd type="none" w="med" len="med"/>
                    </a:lnT>
                    <a:lnB w="12700" cap="flat" cmpd="sng" algn="ctr">
                      <a:solidFill>
                        <a:srgbClr val="E1DEF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Arial" panose="020B0604020202020204" pitchFamily="34" charset="0"/>
                        <a:buNone/>
                      </a:pPr>
                      <a:r>
                        <a:rPr lang="en-US" sz="1600" b="0" dirty="0">
                          <a:solidFill>
                            <a:schemeClr val="bg1">
                              <a:alpha val="70000"/>
                            </a:schemeClr>
                          </a:solidFill>
                          <a:latin typeface="+mj-lt"/>
                        </a:rPr>
                        <a:t>Strategy &amp; Operations Managing Director</a:t>
                      </a:r>
                    </a:p>
                  </a:txBody>
                  <a:tcPr anchor="ctr">
                    <a:lnL w="12700" cmpd="sng">
                      <a:noFill/>
                    </a:lnL>
                    <a:lnR w="12700" cmpd="sng">
                      <a:noFill/>
                    </a:lnR>
                    <a:lnT w="12700" cap="flat" cmpd="sng" algn="ctr">
                      <a:solidFill>
                        <a:srgbClr val="E1DEFA"/>
                      </a:solidFill>
                      <a:prstDash val="solid"/>
                      <a:round/>
                      <a:headEnd type="none" w="med" len="med"/>
                      <a:tailEnd type="none" w="med" len="med"/>
                    </a:lnT>
                    <a:lnB w="12700" cap="flat" cmpd="sng" algn="ctr">
                      <a:solidFill>
                        <a:srgbClr val="E1DEF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35022617"/>
                  </a:ext>
                </a:extLst>
              </a:tr>
              <a:tr h="497418">
                <a:tc>
                  <a:txBody>
                    <a:bodyPr/>
                    <a:lstStyle/>
                    <a:p>
                      <a:pPr algn="l"/>
                      <a:r>
                        <a:rPr lang="en-US" sz="1600" b="0" dirty="0">
                          <a:solidFill>
                            <a:schemeClr val="bg1">
                              <a:alpha val="70000"/>
                            </a:schemeClr>
                          </a:solidFill>
                          <a:latin typeface="+mj-lt"/>
                        </a:rPr>
                        <a:t>Matt Culbert</a:t>
                      </a:r>
                    </a:p>
                  </a:txBody>
                  <a:tcPr anchor="ctr">
                    <a:lnL w="12700" cmpd="sng">
                      <a:noFill/>
                    </a:lnL>
                    <a:lnR w="12700" cmpd="sng">
                      <a:noFill/>
                    </a:lnR>
                    <a:lnT w="12700" cap="flat" cmpd="sng" algn="ctr">
                      <a:solidFill>
                        <a:srgbClr val="E1DEFA"/>
                      </a:solidFill>
                      <a:prstDash val="solid"/>
                      <a:round/>
                      <a:headEnd type="none" w="med" len="med"/>
                      <a:tailEnd type="none" w="med" len="med"/>
                    </a:lnT>
                    <a:lnB w="12700" cap="flat" cmpd="sng" algn="ctr">
                      <a:solidFill>
                        <a:srgbClr val="E1DEF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Arial" panose="020B0604020202020204" pitchFamily="34" charset="0"/>
                        <a:buNone/>
                      </a:pPr>
                      <a:r>
                        <a:rPr lang="en-US" sz="1600" b="0" dirty="0">
                          <a:solidFill>
                            <a:schemeClr val="bg1">
                              <a:alpha val="70000"/>
                            </a:schemeClr>
                          </a:solidFill>
                          <a:latin typeface="+mj-lt"/>
                        </a:rPr>
                        <a:t>Architecture &amp; Engineering Managing Director</a:t>
                      </a:r>
                    </a:p>
                  </a:txBody>
                  <a:tcPr anchor="ctr">
                    <a:lnL w="12700" cmpd="sng">
                      <a:noFill/>
                    </a:lnL>
                    <a:lnR w="12700" cmpd="sng">
                      <a:noFill/>
                    </a:lnR>
                    <a:lnT w="12700" cap="flat" cmpd="sng" algn="ctr">
                      <a:solidFill>
                        <a:srgbClr val="E1DEFA"/>
                      </a:solidFill>
                      <a:prstDash val="solid"/>
                      <a:round/>
                      <a:headEnd type="none" w="med" len="med"/>
                      <a:tailEnd type="none" w="med" len="med"/>
                    </a:lnT>
                    <a:lnB w="12700" cap="flat" cmpd="sng" algn="ctr">
                      <a:solidFill>
                        <a:srgbClr val="E1DEF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10540830"/>
                  </a:ext>
                </a:extLst>
              </a:tr>
              <a:tr h="497418">
                <a:tc>
                  <a:txBody>
                    <a:bodyPr/>
                    <a:lstStyle/>
                    <a:p>
                      <a:pPr algn="l"/>
                      <a:r>
                        <a:rPr lang="en-US" sz="1600" b="0" dirty="0">
                          <a:solidFill>
                            <a:schemeClr val="bg1">
                              <a:alpha val="70000"/>
                            </a:schemeClr>
                          </a:solidFill>
                          <a:latin typeface="+mj-lt"/>
                        </a:rPr>
                        <a:t>Justin Wasden</a:t>
                      </a:r>
                    </a:p>
                  </a:txBody>
                  <a:tcPr anchor="ctr">
                    <a:lnL w="12700" cmpd="sng">
                      <a:noFill/>
                    </a:lnL>
                    <a:lnR w="12700" cmpd="sng">
                      <a:noFill/>
                    </a:lnR>
                    <a:lnT w="12700" cap="flat" cmpd="sng" algn="ctr">
                      <a:solidFill>
                        <a:srgbClr val="E1DEFA"/>
                      </a:solidFill>
                      <a:prstDash val="solid"/>
                      <a:round/>
                      <a:headEnd type="none" w="med" len="med"/>
                      <a:tailEnd type="none" w="med" len="med"/>
                    </a:lnT>
                    <a:lnB w="12700" cap="flat" cmpd="sng" algn="ctr">
                      <a:solidFill>
                        <a:srgbClr val="E1DEF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Arial" panose="020B0604020202020204" pitchFamily="34" charset="0"/>
                        <a:buNone/>
                      </a:pPr>
                      <a:r>
                        <a:rPr lang="en-US" sz="1600" b="0" dirty="0">
                          <a:solidFill>
                            <a:schemeClr val="bg1">
                              <a:alpha val="70000"/>
                            </a:schemeClr>
                          </a:solidFill>
                          <a:latin typeface="+mj-lt"/>
                        </a:rPr>
                        <a:t>DevOps &amp; System Security Managing Director</a:t>
                      </a:r>
                    </a:p>
                  </a:txBody>
                  <a:tcPr anchor="ctr">
                    <a:lnL w="12700" cmpd="sng">
                      <a:noFill/>
                    </a:lnL>
                    <a:lnR w="12700" cmpd="sng">
                      <a:noFill/>
                    </a:lnR>
                    <a:lnT w="12700" cap="flat" cmpd="sng" algn="ctr">
                      <a:solidFill>
                        <a:srgbClr val="E1DEFA"/>
                      </a:solidFill>
                      <a:prstDash val="solid"/>
                      <a:round/>
                      <a:headEnd type="none" w="med" len="med"/>
                      <a:tailEnd type="none" w="med" len="med"/>
                    </a:lnT>
                    <a:lnB w="12700" cap="flat" cmpd="sng" algn="ctr">
                      <a:solidFill>
                        <a:srgbClr val="E1DEF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4769986"/>
                  </a:ext>
                </a:extLst>
              </a:tr>
              <a:tr h="497418">
                <a:tc>
                  <a:txBody>
                    <a:bodyPr/>
                    <a:lstStyle/>
                    <a:p>
                      <a:pPr algn="l"/>
                      <a:r>
                        <a:rPr lang="en-US" sz="1600" b="0" dirty="0">
                          <a:solidFill>
                            <a:schemeClr val="bg1">
                              <a:alpha val="70000"/>
                            </a:schemeClr>
                          </a:solidFill>
                          <a:latin typeface="+mj-lt"/>
                        </a:rPr>
                        <a:t>Robert Crawford</a:t>
                      </a:r>
                    </a:p>
                  </a:txBody>
                  <a:tcPr anchor="ctr">
                    <a:lnL w="12700" cmpd="sng">
                      <a:noFill/>
                    </a:lnL>
                    <a:lnR w="12700" cmpd="sng">
                      <a:noFill/>
                    </a:lnR>
                    <a:lnT w="12700" cap="flat" cmpd="sng" algn="ctr">
                      <a:solidFill>
                        <a:srgbClr val="E1DEFA"/>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indent="0">
                        <a:buFont typeface="Arial" panose="020B0604020202020204" pitchFamily="34" charset="0"/>
                        <a:buNone/>
                      </a:pPr>
                      <a:r>
                        <a:rPr lang="en-US" sz="1600" b="0" dirty="0">
                          <a:solidFill>
                            <a:schemeClr val="bg1">
                              <a:alpha val="70000"/>
                            </a:schemeClr>
                          </a:solidFill>
                          <a:latin typeface="+mj-lt"/>
                        </a:rPr>
                        <a:t>Public Relations &amp; Intelligence Managing Director</a:t>
                      </a:r>
                    </a:p>
                  </a:txBody>
                  <a:tcPr anchor="ctr">
                    <a:lnL w="12700" cmpd="sng">
                      <a:noFill/>
                    </a:lnL>
                    <a:lnR w="12700" cmpd="sng">
                      <a:noFill/>
                    </a:lnR>
                    <a:lnT w="12700" cap="flat" cmpd="sng" algn="ctr">
                      <a:solidFill>
                        <a:srgbClr val="E1DEFA"/>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49847110"/>
                  </a:ext>
                </a:extLst>
              </a:tr>
            </a:tbl>
          </a:graphicData>
        </a:graphic>
      </p:graphicFrame>
      <p:pic>
        <p:nvPicPr>
          <p:cNvPr id="3074" name="Picture 2" descr="Logo, company name&#10;&#10;Description automatically generated">
            <a:extLst>
              <a:ext uri="{FF2B5EF4-FFF2-40B4-BE49-F238E27FC236}">
                <a16:creationId xmlns:a16="http://schemas.microsoft.com/office/drawing/2014/main" id="{179D5B31-3C6E-109E-1820-46F26E9B0BB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0556" t="36891" r="7778" b="34962"/>
          <a:stretch/>
        </p:blipFill>
        <p:spPr bwMode="auto">
          <a:xfrm>
            <a:off x="734256" y="348340"/>
            <a:ext cx="7744810" cy="26694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94030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 name="TextBox 571">
            <a:extLst>
              <a:ext uri="{FF2B5EF4-FFF2-40B4-BE49-F238E27FC236}">
                <a16:creationId xmlns:a16="http://schemas.microsoft.com/office/drawing/2014/main" id="{964613AD-AE58-6642-2103-F01861E8DFBA}"/>
              </a:ext>
            </a:extLst>
          </p:cNvPr>
          <p:cNvSpPr txBox="1"/>
          <p:nvPr/>
        </p:nvSpPr>
        <p:spPr>
          <a:xfrm>
            <a:off x="547916" y="314910"/>
            <a:ext cx="3978076" cy="215444"/>
          </a:xfrm>
          <a:prstGeom prst="rect">
            <a:avLst/>
          </a:prstGeom>
          <a:noFill/>
          <a:ln>
            <a:no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1" u="none" strike="noStrike" kern="1200" cap="none" spc="0" normalizeH="0" baseline="0" noProof="0" dirty="0">
                <a:ln>
                  <a:noFill/>
                </a:ln>
                <a:solidFill>
                  <a:srgbClr val="4A36F7"/>
                </a:solidFill>
                <a:effectLst/>
                <a:uLnTx/>
                <a:uFillTx/>
                <a:latin typeface="Calibri Light" panose="020F0302020204030204"/>
                <a:ea typeface="+mn-ea"/>
                <a:cs typeface="+mn-cs"/>
              </a:rPr>
              <a:t>Comprehensive cloud security countermeasures available for all….always</a:t>
            </a:r>
            <a:r>
              <a:rPr kumimoji="0" lang="en-US" sz="800" b="0" i="1" u="none" strike="noStrike" kern="1200" cap="none" spc="0" normalizeH="0" baseline="0" noProof="0" dirty="0">
                <a:ln>
                  <a:noFill/>
                </a:ln>
                <a:solidFill>
                  <a:srgbClr val="332B78"/>
                </a:solidFill>
                <a:effectLst/>
                <a:uLnTx/>
                <a:uFillTx/>
                <a:latin typeface="Calibri Light" panose="020F0302020204030204"/>
                <a:ea typeface="+mn-ea"/>
                <a:cs typeface="+mn-cs"/>
              </a:rPr>
              <a:t>.</a:t>
            </a:r>
          </a:p>
        </p:txBody>
      </p:sp>
      <p:pic>
        <p:nvPicPr>
          <p:cNvPr id="575" name="Picture 574" descr="Logo, company name&#10;&#10;Description automatically generated">
            <a:extLst>
              <a:ext uri="{FF2B5EF4-FFF2-40B4-BE49-F238E27FC236}">
                <a16:creationId xmlns:a16="http://schemas.microsoft.com/office/drawing/2014/main" id="{1956EF91-1DE2-96FD-F022-96D20301D163}"/>
              </a:ext>
            </a:extLst>
          </p:cNvPr>
          <p:cNvPicPr>
            <a:picLocks noChangeAspect="1"/>
          </p:cNvPicPr>
          <p:nvPr/>
        </p:nvPicPr>
        <p:blipFill rotWithShape="1">
          <a:blip r:embed="rId3">
            <a:alphaModFix/>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rcRect l="12651" t="37826" r="10583" b="36366"/>
          <a:stretch/>
        </p:blipFill>
        <p:spPr>
          <a:xfrm>
            <a:off x="86803" y="39194"/>
            <a:ext cx="1238419" cy="392127"/>
          </a:xfrm>
          <a:prstGeom prst="rect">
            <a:avLst/>
          </a:prstGeom>
          <a:ln>
            <a:noFill/>
          </a:ln>
        </p:spPr>
      </p:pic>
      <p:sp>
        <p:nvSpPr>
          <p:cNvPr id="168" name="Prostokąt 3">
            <a:extLst>
              <a:ext uri="{FF2B5EF4-FFF2-40B4-BE49-F238E27FC236}">
                <a16:creationId xmlns:a16="http://schemas.microsoft.com/office/drawing/2014/main" id="{9294007F-5015-4E88-3015-90695BF4BF2A}"/>
              </a:ext>
            </a:extLst>
          </p:cNvPr>
          <p:cNvSpPr/>
          <p:nvPr/>
        </p:nvSpPr>
        <p:spPr>
          <a:xfrm>
            <a:off x="0" y="3183619"/>
            <a:ext cx="12192000" cy="3663456"/>
          </a:xfrm>
          <a:prstGeom prst="rect">
            <a:avLst/>
          </a:prstGeom>
          <a:solidFill>
            <a:schemeClr val="tx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0" name="TextBox 39">
            <a:extLst>
              <a:ext uri="{FF2B5EF4-FFF2-40B4-BE49-F238E27FC236}">
                <a16:creationId xmlns:a16="http://schemas.microsoft.com/office/drawing/2014/main" id="{5014C726-975C-A355-918C-91D6826D7F61}"/>
              </a:ext>
            </a:extLst>
          </p:cNvPr>
          <p:cNvSpPr txBox="1"/>
          <p:nvPr/>
        </p:nvSpPr>
        <p:spPr>
          <a:xfrm>
            <a:off x="547916" y="564704"/>
            <a:ext cx="5319484" cy="707886"/>
          </a:xfrm>
          <a:prstGeom prst="rect">
            <a:avLst/>
          </a:prstGeom>
          <a:noFill/>
          <a:ln>
            <a:no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srgbClr val="636364"/>
                </a:solidFill>
                <a:effectLst>
                  <a:outerShdw blurRad="317500" dist="50800" dir="5400000" algn="ctr" rotWithShape="0">
                    <a:srgbClr val="000000">
                      <a:alpha val="28000"/>
                    </a:srgbClr>
                  </a:outerShdw>
                </a:effectLst>
                <a:uLnTx/>
                <a:uFillTx/>
                <a:latin typeface="Calibri Light" panose="020F0302020204030204"/>
                <a:ea typeface="+mn-ea"/>
                <a:cs typeface="+mn-cs"/>
              </a:rPr>
              <a:t>We Took The Guesswork Out Of A Complicated Process</a:t>
            </a:r>
          </a:p>
        </p:txBody>
      </p:sp>
      <p:sp>
        <p:nvSpPr>
          <p:cNvPr id="9" name="TextBox 8">
            <a:extLst>
              <a:ext uri="{FF2B5EF4-FFF2-40B4-BE49-F238E27FC236}">
                <a16:creationId xmlns:a16="http://schemas.microsoft.com/office/drawing/2014/main" id="{661346EE-16B2-562B-1DAF-07D128C9FF2C}"/>
              </a:ext>
            </a:extLst>
          </p:cNvPr>
          <p:cNvSpPr txBox="1"/>
          <p:nvPr/>
        </p:nvSpPr>
        <p:spPr>
          <a:xfrm>
            <a:off x="547916" y="1421240"/>
            <a:ext cx="5319484" cy="1708160"/>
          </a:xfrm>
          <a:prstGeom prst="rect">
            <a:avLst/>
          </a:prstGeom>
          <a:noFill/>
        </p:spPr>
        <p:txBody>
          <a:bodyPr wrap="square">
            <a:spAutoFit/>
          </a:bodyPr>
          <a:lstStyle/>
          <a:p>
            <a:pPr marL="285750" indent="-285750" rtl="0" fontAlgn="base">
              <a:spcBef>
                <a:spcPts val="300"/>
              </a:spcBef>
              <a:spcAft>
                <a:spcPts val="300"/>
              </a:spcAft>
              <a:buFont typeface="Arial" panose="020B0604020202020204" pitchFamily="34" charset="0"/>
              <a:buChar char="•"/>
            </a:pPr>
            <a:r>
              <a:rPr lang="en-US" sz="2000" b="0" i="0" u="none" strike="noStrike" dirty="0">
                <a:solidFill>
                  <a:srgbClr val="FFFFFF"/>
                </a:solidFill>
                <a:effectLst/>
                <a:latin typeface="Calibri" panose="020F0502020204030204" pitchFamily="34" charset="0"/>
              </a:rPr>
              <a:t>Using a series of precompiled documentation links, we can generate a robust data store to help any size business</a:t>
            </a:r>
          </a:p>
          <a:p>
            <a:pPr marL="285750" indent="-285750" rtl="0" fontAlgn="base">
              <a:spcBef>
                <a:spcPts val="300"/>
              </a:spcBef>
              <a:spcAft>
                <a:spcPts val="300"/>
              </a:spcAft>
              <a:buFont typeface="Arial" panose="020B0604020202020204" pitchFamily="34" charset="0"/>
              <a:buChar char="•"/>
            </a:pPr>
            <a:r>
              <a:rPr lang="en-US" sz="2000" b="0" i="0" u="none" strike="noStrike" dirty="0">
                <a:solidFill>
                  <a:srgbClr val="FFFFFF"/>
                </a:solidFill>
                <a:effectLst/>
                <a:latin typeface="Calibri" panose="020F0502020204030204" pitchFamily="34" charset="0"/>
              </a:rPr>
              <a:t>This way, you know where to look for information the first time</a:t>
            </a:r>
          </a:p>
        </p:txBody>
      </p:sp>
      <p:pic>
        <p:nvPicPr>
          <p:cNvPr id="6146" name="Picture 2">
            <a:extLst>
              <a:ext uri="{FF2B5EF4-FFF2-40B4-BE49-F238E27FC236}">
                <a16:creationId xmlns:a16="http://schemas.microsoft.com/office/drawing/2014/main" id="{AE527757-BFA0-3B97-49A5-33793093721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48198" y="572520"/>
            <a:ext cx="5195886" cy="2423336"/>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6148" name="Picture 4">
            <a:extLst>
              <a:ext uri="{FF2B5EF4-FFF2-40B4-BE49-F238E27FC236}">
                <a16:creationId xmlns:a16="http://schemas.microsoft.com/office/drawing/2014/main" id="{FDD89B0E-675D-CFBD-8E5D-46882056A6B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48198" y="3429000"/>
            <a:ext cx="5228994" cy="2680133"/>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val="1046458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 name="TextBox 571">
            <a:extLst>
              <a:ext uri="{FF2B5EF4-FFF2-40B4-BE49-F238E27FC236}">
                <a16:creationId xmlns:a16="http://schemas.microsoft.com/office/drawing/2014/main" id="{964613AD-AE58-6642-2103-F01861E8DFBA}"/>
              </a:ext>
            </a:extLst>
          </p:cNvPr>
          <p:cNvSpPr txBox="1"/>
          <p:nvPr/>
        </p:nvSpPr>
        <p:spPr>
          <a:xfrm>
            <a:off x="547916" y="314910"/>
            <a:ext cx="3978076" cy="215444"/>
          </a:xfrm>
          <a:prstGeom prst="rect">
            <a:avLst/>
          </a:prstGeom>
          <a:noFill/>
          <a:ln>
            <a:no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1" u="none" strike="noStrike" kern="1200" cap="none" spc="0" normalizeH="0" baseline="0" noProof="0" dirty="0">
                <a:ln>
                  <a:noFill/>
                </a:ln>
                <a:solidFill>
                  <a:srgbClr val="4A36F7"/>
                </a:solidFill>
                <a:effectLst/>
                <a:uLnTx/>
                <a:uFillTx/>
                <a:latin typeface="Calibri Light" panose="020F0302020204030204"/>
                <a:ea typeface="+mn-ea"/>
                <a:cs typeface="+mn-cs"/>
              </a:rPr>
              <a:t>Comprehensive cloud security countermeasures available for all….always</a:t>
            </a:r>
            <a:r>
              <a:rPr kumimoji="0" lang="en-US" sz="800" b="0" i="1" u="none" strike="noStrike" kern="1200" cap="none" spc="0" normalizeH="0" baseline="0" noProof="0" dirty="0">
                <a:ln>
                  <a:noFill/>
                </a:ln>
                <a:solidFill>
                  <a:srgbClr val="332B78"/>
                </a:solidFill>
                <a:effectLst/>
                <a:uLnTx/>
                <a:uFillTx/>
                <a:latin typeface="Calibri Light" panose="020F0302020204030204"/>
                <a:ea typeface="+mn-ea"/>
                <a:cs typeface="+mn-cs"/>
              </a:rPr>
              <a:t>.</a:t>
            </a:r>
          </a:p>
        </p:txBody>
      </p:sp>
      <p:pic>
        <p:nvPicPr>
          <p:cNvPr id="575" name="Picture 574" descr="Logo, company name&#10;&#10;Description automatically generated">
            <a:extLst>
              <a:ext uri="{FF2B5EF4-FFF2-40B4-BE49-F238E27FC236}">
                <a16:creationId xmlns:a16="http://schemas.microsoft.com/office/drawing/2014/main" id="{1956EF91-1DE2-96FD-F022-96D20301D163}"/>
              </a:ext>
            </a:extLst>
          </p:cNvPr>
          <p:cNvPicPr>
            <a:picLocks noChangeAspect="1"/>
          </p:cNvPicPr>
          <p:nvPr/>
        </p:nvPicPr>
        <p:blipFill rotWithShape="1">
          <a:blip r:embed="rId4">
            <a:alphaModFix/>
            <a:extLst>
              <a:ext uri="{BEBA8EAE-BF5A-486C-A8C5-ECC9F3942E4B}">
                <a14:imgProps xmlns:a14="http://schemas.microsoft.com/office/drawing/2010/main">
                  <a14:imgLayer r:embed="rId5">
                    <a14:imgEffect>
                      <a14:saturation sat="400000"/>
                    </a14:imgEffect>
                  </a14:imgLayer>
                </a14:imgProps>
              </a:ext>
              <a:ext uri="{28A0092B-C50C-407E-A947-70E740481C1C}">
                <a14:useLocalDpi xmlns:a14="http://schemas.microsoft.com/office/drawing/2010/main" val="0"/>
              </a:ext>
            </a:extLst>
          </a:blip>
          <a:srcRect l="12651" t="37826" r="10583" b="36366"/>
          <a:stretch/>
        </p:blipFill>
        <p:spPr>
          <a:xfrm>
            <a:off x="86803" y="39194"/>
            <a:ext cx="1238419" cy="392127"/>
          </a:xfrm>
          <a:prstGeom prst="rect">
            <a:avLst/>
          </a:prstGeom>
          <a:ln>
            <a:noFill/>
          </a:ln>
        </p:spPr>
      </p:pic>
      <p:sp>
        <p:nvSpPr>
          <p:cNvPr id="168" name="Prostokąt 3">
            <a:extLst>
              <a:ext uri="{FF2B5EF4-FFF2-40B4-BE49-F238E27FC236}">
                <a16:creationId xmlns:a16="http://schemas.microsoft.com/office/drawing/2014/main" id="{9294007F-5015-4E88-3015-90695BF4BF2A}"/>
              </a:ext>
            </a:extLst>
          </p:cNvPr>
          <p:cNvSpPr/>
          <p:nvPr/>
        </p:nvSpPr>
        <p:spPr>
          <a:xfrm>
            <a:off x="0" y="3183619"/>
            <a:ext cx="12192000" cy="3663456"/>
          </a:xfrm>
          <a:prstGeom prst="rect">
            <a:avLst/>
          </a:prstGeom>
          <a:solidFill>
            <a:schemeClr val="tx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0" name="TextBox 39">
            <a:extLst>
              <a:ext uri="{FF2B5EF4-FFF2-40B4-BE49-F238E27FC236}">
                <a16:creationId xmlns:a16="http://schemas.microsoft.com/office/drawing/2014/main" id="{5014C726-975C-A355-918C-91D6826D7F61}"/>
              </a:ext>
            </a:extLst>
          </p:cNvPr>
          <p:cNvSpPr txBox="1"/>
          <p:nvPr/>
        </p:nvSpPr>
        <p:spPr>
          <a:xfrm>
            <a:off x="547916" y="564704"/>
            <a:ext cx="3160484" cy="400110"/>
          </a:xfrm>
          <a:prstGeom prst="rect">
            <a:avLst/>
          </a:prstGeom>
          <a:noFill/>
          <a:ln>
            <a:no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srgbClr val="636364"/>
                </a:solidFill>
                <a:effectLst>
                  <a:outerShdw blurRad="317500" dist="50800" dir="5400000" algn="ctr" rotWithShape="0">
                    <a:srgbClr val="000000">
                      <a:alpha val="28000"/>
                    </a:srgbClr>
                  </a:outerShdw>
                </a:effectLst>
                <a:uLnTx/>
                <a:uFillTx/>
                <a:latin typeface="Calibri Light" panose="020F0302020204030204"/>
                <a:ea typeface="+mn-ea"/>
                <a:cs typeface="+mn-cs"/>
              </a:rPr>
              <a:t>Live Product Demonstration</a:t>
            </a:r>
          </a:p>
        </p:txBody>
      </p:sp>
      <p:pic>
        <p:nvPicPr>
          <p:cNvPr id="4" name="Online Media 3">
            <a:hlinkClick r:id="" action="ppaction://media"/>
            <a:extLst>
              <a:ext uri="{FF2B5EF4-FFF2-40B4-BE49-F238E27FC236}">
                <a16:creationId xmlns:a16="http://schemas.microsoft.com/office/drawing/2014/main" id="{871FB51D-0856-5D3D-25D4-3696903A90F4}"/>
              </a:ext>
            </a:extLst>
          </p:cNvPr>
          <p:cNvPicPr>
            <a:picLocks noRot="1" noChangeAspect="1"/>
          </p:cNvPicPr>
          <p:nvPr>
            <a:videoFile r:link="rId1"/>
          </p:nvPr>
        </p:nvPicPr>
        <p:blipFill>
          <a:blip r:embed="rId6"/>
          <a:srcRect/>
          <a:stretch/>
        </p:blipFill>
        <p:spPr>
          <a:xfrm>
            <a:off x="4984319" y="999164"/>
            <a:ext cx="6849403" cy="38699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4" name="TextBox 13">
            <a:extLst>
              <a:ext uri="{FF2B5EF4-FFF2-40B4-BE49-F238E27FC236}">
                <a16:creationId xmlns:a16="http://schemas.microsoft.com/office/drawing/2014/main" id="{8D486872-4D34-DB14-ABE7-AEA1CAF3F320}"/>
              </a:ext>
            </a:extLst>
          </p:cNvPr>
          <p:cNvSpPr txBox="1"/>
          <p:nvPr/>
        </p:nvSpPr>
        <p:spPr>
          <a:xfrm>
            <a:off x="453097" y="1235938"/>
            <a:ext cx="4167714" cy="4093428"/>
          </a:xfrm>
          <a:prstGeom prst="rect">
            <a:avLst/>
          </a:prstGeom>
          <a:noFill/>
        </p:spPr>
        <p:txBody>
          <a:bodyPr wrap="square">
            <a:spAutoFit/>
          </a:bodyPr>
          <a:lstStyle/>
          <a:p>
            <a:r>
              <a:rPr lang="en-US" sz="2000" dirty="0">
                <a:solidFill>
                  <a:schemeClr val="bg1"/>
                </a:solidFill>
              </a:rPr>
              <a:t>Actionable results create a roadmap to a secure and compliant architecture:</a:t>
            </a:r>
          </a:p>
          <a:p>
            <a:endParaRPr lang="en-US" sz="2000" dirty="0">
              <a:solidFill>
                <a:schemeClr val="bg1"/>
              </a:solidFill>
            </a:endParaRPr>
          </a:p>
          <a:p>
            <a:pPr marL="342900" indent="-342900">
              <a:buFont typeface="Calibri" panose="020F0502020204030204" pitchFamily="34" charset="0"/>
              <a:buChar char="‐"/>
            </a:pPr>
            <a:r>
              <a:rPr lang="en-US" dirty="0">
                <a:solidFill>
                  <a:schemeClr val="bg1"/>
                </a:solidFill>
              </a:rPr>
              <a:t>Step 1: Fill out a form at Aegischeck.com</a:t>
            </a:r>
          </a:p>
          <a:p>
            <a:pPr marL="342900" indent="-342900">
              <a:buFont typeface="Calibri" panose="020F0502020204030204" pitchFamily="34" charset="0"/>
              <a:buChar char="‐"/>
            </a:pPr>
            <a:endParaRPr lang="en-US" dirty="0">
              <a:solidFill>
                <a:schemeClr val="bg1"/>
              </a:solidFill>
            </a:endParaRPr>
          </a:p>
          <a:p>
            <a:pPr marL="342900" indent="-342900">
              <a:buFont typeface="Calibri" panose="020F0502020204030204" pitchFamily="34" charset="0"/>
              <a:buChar char="‐"/>
            </a:pPr>
            <a:r>
              <a:rPr lang="en-US" dirty="0">
                <a:solidFill>
                  <a:schemeClr val="bg1"/>
                </a:solidFill>
              </a:rPr>
              <a:t>Step 2: Check your email</a:t>
            </a:r>
          </a:p>
          <a:p>
            <a:pPr marL="342900" indent="-342900">
              <a:buFont typeface="Calibri" panose="020F0502020204030204" pitchFamily="34" charset="0"/>
              <a:buChar char="‐"/>
            </a:pPr>
            <a:endParaRPr lang="en-US" dirty="0">
              <a:solidFill>
                <a:schemeClr val="bg1"/>
              </a:solidFill>
            </a:endParaRPr>
          </a:p>
          <a:p>
            <a:pPr marL="342900" indent="-342900">
              <a:buFont typeface="Calibri" panose="020F0502020204030204" pitchFamily="34" charset="0"/>
              <a:buChar char="‐"/>
            </a:pPr>
            <a:r>
              <a:rPr lang="en-US" dirty="0">
                <a:solidFill>
                  <a:schemeClr val="bg1"/>
                </a:solidFill>
              </a:rPr>
              <a:t>Step 3: Prioritize the recommended solutions to meet your business needs</a:t>
            </a:r>
          </a:p>
          <a:p>
            <a:pPr marL="342900" indent="-342900">
              <a:buFont typeface="Calibri" panose="020F0502020204030204" pitchFamily="34" charset="0"/>
              <a:buChar char="‐"/>
            </a:pPr>
            <a:endParaRPr lang="en-US" dirty="0">
              <a:solidFill>
                <a:schemeClr val="bg1"/>
              </a:solidFill>
            </a:endParaRPr>
          </a:p>
          <a:p>
            <a:pPr marL="342900" indent="-342900">
              <a:buFont typeface="Calibri" panose="020F0502020204030204" pitchFamily="34" charset="0"/>
              <a:buChar char="‐"/>
            </a:pPr>
            <a:r>
              <a:rPr lang="en-US" dirty="0">
                <a:solidFill>
                  <a:schemeClr val="bg1"/>
                </a:solidFill>
              </a:rPr>
              <a:t>Step 4: Use as needed for guidance and control implementation</a:t>
            </a:r>
          </a:p>
        </p:txBody>
      </p:sp>
    </p:spTree>
    <p:extLst>
      <p:ext uri="{BB962C8B-B14F-4D97-AF65-F5344CB8AC3E}">
        <p14:creationId xmlns:p14="http://schemas.microsoft.com/office/powerpoint/2010/main" val="372279710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vol="80000">
                <p:cTn id="7" fill="hold" display="0">
                  <p:stCondLst>
                    <p:cond delay="indefinite"/>
                  </p:stCondLst>
                </p:cTn>
                <p:tgtEl>
                  <p:spTgt spid="4"/>
                </p:tgtEl>
              </p:cMediaNode>
            </p:vide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 name="TextBox 571">
            <a:extLst>
              <a:ext uri="{FF2B5EF4-FFF2-40B4-BE49-F238E27FC236}">
                <a16:creationId xmlns:a16="http://schemas.microsoft.com/office/drawing/2014/main" id="{964613AD-AE58-6642-2103-F01861E8DFBA}"/>
              </a:ext>
            </a:extLst>
          </p:cNvPr>
          <p:cNvSpPr txBox="1"/>
          <p:nvPr/>
        </p:nvSpPr>
        <p:spPr>
          <a:xfrm>
            <a:off x="547916" y="314910"/>
            <a:ext cx="3978076" cy="215444"/>
          </a:xfrm>
          <a:prstGeom prst="rect">
            <a:avLst/>
          </a:prstGeom>
          <a:noFill/>
          <a:ln>
            <a:no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1" u="none" strike="noStrike" kern="1200" cap="none" spc="0" normalizeH="0" baseline="0" noProof="0" dirty="0">
                <a:ln>
                  <a:noFill/>
                </a:ln>
                <a:solidFill>
                  <a:srgbClr val="4A36F7"/>
                </a:solidFill>
                <a:effectLst/>
                <a:uLnTx/>
                <a:uFillTx/>
                <a:latin typeface="Calibri Light" panose="020F0302020204030204"/>
                <a:ea typeface="+mn-ea"/>
                <a:cs typeface="+mn-cs"/>
              </a:rPr>
              <a:t>Comprehensive cloud security countermeasures available for all….always</a:t>
            </a:r>
            <a:r>
              <a:rPr kumimoji="0" lang="en-US" sz="800" b="0" i="1" u="none" strike="noStrike" kern="1200" cap="none" spc="0" normalizeH="0" baseline="0" noProof="0" dirty="0">
                <a:ln>
                  <a:noFill/>
                </a:ln>
                <a:solidFill>
                  <a:srgbClr val="332B78"/>
                </a:solidFill>
                <a:effectLst/>
                <a:uLnTx/>
                <a:uFillTx/>
                <a:latin typeface="Calibri Light" panose="020F0302020204030204"/>
                <a:ea typeface="+mn-ea"/>
                <a:cs typeface="+mn-cs"/>
              </a:rPr>
              <a:t>.</a:t>
            </a:r>
          </a:p>
        </p:txBody>
      </p:sp>
      <p:pic>
        <p:nvPicPr>
          <p:cNvPr id="575" name="Picture 574" descr="Logo, company name&#10;&#10;Description automatically generated">
            <a:extLst>
              <a:ext uri="{FF2B5EF4-FFF2-40B4-BE49-F238E27FC236}">
                <a16:creationId xmlns:a16="http://schemas.microsoft.com/office/drawing/2014/main" id="{1956EF91-1DE2-96FD-F022-96D20301D163}"/>
              </a:ext>
            </a:extLst>
          </p:cNvPr>
          <p:cNvPicPr>
            <a:picLocks noChangeAspect="1"/>
          </p:cNvPicPr>
          <p:nvPr/>
        </p:nvPicPr>
        <p:blipFill rotWithShape="1">
          <a:blip r:embed="rId3">
            <a:alphaModFix/>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rcRect l="12651" t="37826" r="10583" b="36366"/>
          <a:stretch/>
        </p:blipFill>
        <p:spPr>
          <a:xfrm>
            <a:off x="86803" y="39194"/>
            <a:ext cx="1238419" cy="392127"/>
          </a:xfrm>
          <a:prstGeom prst="rect">
            <a:avLst/>
          </a:prstGeom>
          <a:ln>
            <a:noFill/>
          </a:ln>
        </p:spPr>
      </p:pic>
      <p:sp>
        <p:nvSpPr>
          <p:cNvPr id="168" name="Prostokąt 3">
            <a:extLst>
              <a:ext uri="{FF2B5EF4-FFF2-40B4-BE49-F238E27FC236}">
                <a16:creationId xmlns:a16="http://schemas.microsoft.com/office/drawing/2014/main" id="{9294007F-5015-4E88-3015-90695BF4BF2A}"/>
              </a:ext>
            </a:extLst>
          </p:cNvPr>
          <p:cNvSpPr/>
          <p:nvPr/>
        </p:nvSpPr>
        <p:spPr>
          <a:xfrm>
            <a:off x="0" y="3194544"/>
            <a:ext cx="12192000" cy="3663456"/>
          </a:xfrm>
          <a:prstGeom prst="rect">
            <a:avLst/>
          </a:prstGeom>
          <a:solidFill>
            <a:schemeClr val="tx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0" name="TextBox 39">
            <a:extLst>
              <a:ext uri="{FF2B5EF4-FFF2-40B4-BE49-F238E27FC236}">
                <a16:creationId xmlns:a16="http://schemas.microsoft.com/office/drawing/2014/main" id="{5014C726-975C-A355-918C-91D6826D7F61}"/>
              </a:ext>
            </a:extLst>
          </p:cNvPr>
          <p:cNvSpPr txBox="1"/>
          <p:nvPr/>
        </p:nvSpPr>
        <p:spPr>
          <a:xfrm>
            <a:off x="547916" y="564704"/>
            <a:ext cx="4212620" cy="400110"/>
          </a:xfrm>
          <a:prstGeom prst="rect">
            <a:avLst/>
          </a:prstGeom>
          <a:noFill/>
          <a:ln>
            <a:no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srgbClr val="636364"/>
                </a:solidFill>
                <a:effectLst>
                  <a:outerShdw blurRad="317500" dist="50800" dir="5400000" algn="ctr" rotWithShape="0">
                    <a:srgbClr val="000000">
                      <a:alpha val="28000"/>
                    </a:srgbClr>
                  </a:outerShdw>
                </a:effectLst>
                <a:uLnTx/>
                <a:uFillTx/>
                <a:latin typeface="Calibri Light" panose="020F0302020204030204"/>
                <a:ea typeface="+mn-ea"/>
                <a:cs typeface="+mn-cs"/>
              </a:rPr>
              <a:t>Product Assessment &amp; The Road Ahead</a:t>
            </a:r>
          </a:p>
        </p:txBody>
      </p:sp>
      <p:sp>
        <p:nvSpPr>
          <p:cNvPr id="41" name="TextBox 40">
            <a:extLst>
              <a:ext uri="{FF2B5EF4-FFF2-40B4-BE49-F238E27FC236}">
                <a16:creationId xmlns:a16="http://schemas.microsoft.com/office/drawing/2014/main" id="{A0CAA839-DA0F-4B08-5520-2C3943A42F8A}"/>
              </a:ext>
            </a:extLst>
          </p:cNvPr>
          <p:cNvSpPr txBox="1"/>
          <p:nvPr/>
        </p:nvSpPr>
        <p:spPr>
          <a:xfrm>
            <a:off x="571500" y="964814"/>
            <a:ext cx="4648200" cy="738664"/>
          </a:xfrm>
          <a:prstGeom prst="rect">
            <a:avLst/>
          </a:prstGeom>
          <a:noFill/>
          <a:ln>
            <a:no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636364"/>
                </a:solidFill>
                <a:effectLst>
                  <a:outerShdw blurRad="317500" dist="50800" dir="5400000" algn="ctr" rotWithShape="0">
                    <a:srgbClr val="000000">
                      <a:alpha val="28000"/>
                    </a:srgbClr>
                  </a:outerShdw>
                </a:effectLst>
                <a:uLnTx/>
                <a:uFillTx/>
                <a:latin typeface="Calibri Light" panose="020F0302020204030204"/>
                <a:ea typeface="+mn-ea"/>
                <a:cs typeface="+mn-cs"/>
              </a:rPr>
              <a:t>Presented By: Public Relations &amp; Intelligence Managing Director – Robert Crawford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1" u="none" strike="noStrike" kern="1200" cap="none" spc="0" normalizeH="0" baseline="0" noProof="0" dirty="0">
              <a:ln>
                <a:noFill/>
              </a:ln>
              <a:solidFill>
                <a:srgbClr val="636364"/>
              </a:solidFill>
              <a:effectLst>
                <a:outerShdw blurRad="317500" dist="50800" dir="5400000" algn="ctr" rotWithShape="0">
                  <a:srgbClr val="000000">
                    <a:alpha val="28000"/>
                  </a:srgbClr>
                </a:outerShdw>
              </a:effectLst>
              <a:uLnTx/>
              <a:uFillTx/>
              <a:latin typeface="Calibri Light" panose="020F0302020204030204"/>
              <a:ea typeface="+mn-ea"/>
              <a:cs typeface="+mn-cs"/>
            </a:endParaRPr>
          </a:p>
        </p:txBody>
      </p:sp>
      <p:pic>
        <p:nvPicPr>
          <p:cNvPr id="7172" name="Picture 4" descr="Threat Icon Vector Images (over 21,000)">
            <a:extLst>
              <a:ext uri="{FF2B5EF4-FFF2-40B4-BE49-F238E27FC236}">
                <a16:creationId xmlns:a16="http://schemas.microsoft.com/office/drawing/2014/main" id="{8DD9191E-7F7F-D32E-C1A8-451EE115BFCE}"/>
              </a:ext>
            </a:extLst>
          </p:cNvPr>
          <p:cNvPicPr>
            <a:picLocks noChangeAspect="1" noChangeArrowheads="1"/>
          </p:cNvPicPr>
          <p:nvPr/>
        </p:nvPicPr>
        <p:blipFill rotWithShape="1">
          <a:blip r:embed="rId5">
            <a:lum bright="70000" contrast="-70000"/>
            <a:alphaModFix amt="40000"/>
            <a:extLst>
              <a:ext uri="{BEBA8EAE-BF5A-486C-A8C5-ECC9F3942E4B}">
                <a14:imgProps xmlns:a14="http://schemas.microsoft.com/office/drawing/2010/main">
                  <a14:imgLayer r:embed="rId6">
                    <a14:imgEffect>
                      <a14:backgroundRemoval t="10000" b="90000" l="10000" r="90000">
                        <a14:foregroundMark x1="63927" y1="51304" x2="66667" y2="54783"/>
                        <a14:foregroundMark x1="59361" y1="57826" x2="59361" y2="57826"/>
                        <a14:foregroundMark x1="70776" y1="67826" x2="70776" y2="67826"/>
                        <a14:foregroundMark x1="67580" y1="65652" x2="67580" y2="65652"/>
                        <a14:foregroundMark x1="52511" y1="74783" x2="52511" y2="74783"/>
                        <a14:foregroundMark x1="46575" y1="80000" x2="46575" y2="80000"/>
                        <a14:foregroundMark x1="52055" y1="79565" x2="52055" y2="79565"/>
                        <a14:foregroundMark x1="47945" y1="79565" x2="47945" y2="79565"/>
                        <a14:backgroundMark x1="57078" y1="54783" x2="57078" y2="54783"/>
                        <a14:backgroundMark x1="57078" y1="58696" x2="57078" y2="58696"/>
                        <a14:backgroundMark x1="47032" y1="80435" x2="47032" y2="80435"/>
                        <a14:backgroundMark x1="46575" y1="80435" x2="46575" y2="80435"/>
                        <a14:backgroundMark x1="49315" y1="78696" x2="49315" y2="78696"/>
                        <a14:backgroundMark x1="52055" y1="79130" x2="52055" y2="79130"/>
                        <a14:backgroundMark x1="47489" y1="78696" x2="47489" y2="78696"/>
                      </a14:backgroundRemoval>
                    </a14:imgEffect>
                    <a14:imgEffect>
                      <a14:saturation sat="0"/>
                    </a14:imgEffect>
                  </a14:imgLayer>
                </a14:imgProps>
              </a:ext>
              <a:ext uri="{28A0092B-C50C-407E-A947-70E740481C1C}">
                <a14:useLocalDpi xmlns:a14="http://schemas.microsoft.com/office/drawing/2010/main" val="0"/>
              </a:ext>
            </a:extLst>
          </a:blip>
          <a:srcRect l="11368" t="14519" r="12313" b="16666"/>
          <a:stretch/>
        </p:blipFill>
        <p:spPr bwMode="auto">
          <a:xfrm>
            <a:off x="3762494" y="1219284"/>
            <a:ext cx="4667012" cy="4419431"/>
          </a:xfrm>
          <a:prstGeom prst="rect">
            <a:avLst/>
          </a:prstGeom>
          <a:noFill/>
        </p:spPr>
      </p:pic>
    </p:spTree>
    <p:extLst>
      <p:ext uri="{BB962C8B-B14F-4D97-AF65-F5344CB8AC3E}">
        <p14:creationId xmlns:p14="http://schemas.microsoft.com/office/powerpoint/2010/main" val="2504105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 name="TextBox 571">
            <a:extLst>
              <a:ext uri="{FF2B5EF4-FFF2-40B4-BE49-F238E27FC236}">
                <a16:creationId xmlns:a16="http://schemas.microsoft.com/office/drawing/2014/main" id="{964613AD-AE58-6642-2103-F01861E8DFBA}"/>
              </a:ext>
            </a:extLst>
          </p:cNvPr>
          <p:cNvSpPr txBox="1"/>
          <p:nvPr/>
        </p:nvSpPr>
        <p:spPr>
          <a:xfrm>
            <a:off x="547916" y="314910"/>
            <a:ext cx="3978076" cy="215444"/>
          </a:xfrm>
          <a:prstGeom prst="rect">
            <a:avLst/>
          </a:prstGeom>
          <a:noFill/>
          <a:ln>
            <a:no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1" u="none" strike="noStrike" kern="1200" cap="none" spc="0" normalizeH="0" baseline="0" noProof="0" dirty="0">
                <a:ln>
                  <a:noFill/>
                </a:ln>
                <a:solidFill>
                  <a:srgbClr val="4A36F7"/>
                </a:solidFill>
                <a:effectLst/>
                <a:uLnTx/>
                <a:uFillTx/>
                <a:latin typeface="Calibri Light" panose="020F0302020204030204"/>
                <a:ea typeface="+mn-ea"/>
                <a:cs typeface="+mn-cs"/>
              </a:rPr>
              <a:t>Comprehensive cloud security countermeasures available for all….always</a:t>
            </a:r>
            <a:r>
              <a:rPr kumimoji="0" lang="en-US" sz="800" b="0" i="1" u="none" strike="noStrike" kern="1200" cap="none" spc="0" normalizeH="0" baseline="0" noProof="0" dirty="0">
                <a:ln>
                  <a:noFill/>
                </a:ln>
                <a:solidFill>
                  <a:srgbClr val="332B78"/>
                </a:solidFill>
                <a:effectLst/>
                <a:uLnTx/>
                <a:uFillTx/>
                <a:latin typeface="Calibri Light" panose="020F0302020204030204"/>
                <a:ea typeface="+mn-ea"/>
                <a:cs typeface="+mn-cs"/>
              </a:rPr>
              <a:t>.</a:t>
            </a:r>
          </a:p>
        </p:txBody>
      </p:sp>
      <p:pic>
        <p:nvPicPr>
          <p:cNvPr id="575" name="Picture 574" descr="Logo, company name&#10;&#10;Description automatically generated">
            <a:extLst>
              <a:ext uri="{FF2B5EF4-FFF2-40B4-BE49-F238E27FC236}">
                <a16:creationId xmlns:a16="http://schemas.microsoft.com/office/drawing/2014/main" id="{1956EF91-1DE2-96FD-F022-96D20301D163}"/>
              </a:ext>
            </a:extLst>
          </p:cNvPr>
          <p:cNvPicPr>
            <a:picLocks noChangeAspect="1"/>
          </p:cNvPicPr>
          <p:nvPr/>
        </p:nvPicPr>
        <p:blipFill rotWithShape="1">
          <a:blip r:embed="rId3">
            <a:alphaModFix/>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rcRect l="12651" t="37826" r="10583" b="36366"/>
          <a:stretch/>
        </p:blipFill>
        <p:spPr>
          <a:xfrm>
            <a:off x="86803" y="39194"/>
            <a:ext cx="1238419" cy="392127"/>
          </a:xfrm>
          <a:prstGeom prst="rect">
            <a:avLst/>
          </a:prstGeom>
          <a:ln>
            <a:noFill/>
          </a:ln>
        </p:spPr>
      </p:pic>
      <p:sp>
        <p:nvSpPr>
          <p:cNvPr id="168" name="Prostokąt 3">
            <a:extLst>
              <a:ext uri="{FF2B5EF4-FFF2-40B4-BE49-F238E27FC236}">
                <a16:creationId xmlns:a16="http://schemas.microsoft.com/office/drawing/2014/main" id="{9294007F-5015-4E88-3015-90695BF4BF2A}"/>
              </a:ext>
            </a:extLst>
          </p:cNvPr>
          <p:cNvSpPr/>
          <p:nvPr/>
        </p:nvSpPr>
        <p:spPr>
          <a:xfrm>
            <a:off x="0" y="3183619"/>
            <a:ext cx="12192000" cy="3663456"/>
          </a:xfrm>
          <a:prstGeom prst="rect">
            <a:avLst/>
          </a:prstGeom>
          <a:solidFill>
            <a:schemeClr val="tx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dirty="0">
              <a:ln>
                <a:noFill/>
              </a:ln>
              <a:solidFill>
                <a:prstClr val="white"/>
              </a:solidFill>
              <a:effectLst/>
              <a:uLnTx/>
              <a:uFillTx/>
              <a:ea typeface="+mn-ea"/>
              <a:cs typeface="+mn-cs"/>
            </a:endParaRPr>
          </a:p>
        </p:txBody>
      </p:sp>
      <p:sp>
        <p:nvSpPr>
          <p:cNvPr id="40" name="TextBox 39">
            <a:extLst>
              <a:ext uri="{FF2B5EF4-FFF2-40B4-BE49-F238E27FC236}">
                <a16:creationId xmlns:a16="http://schemas.microsoft.com/office/drawing/2014/main" id="{5014C726-975C-A355-918C-91D6826D7F61}"/>
              </a:ext>
            </a:extLst>
          </p:cNvPr>
          <p:cNvSpPr txBox="1"/>
          <p:nvPr/>
        </p:nvSpPr>
        <p:spPr>
          <a:xfrm>
            <a:off x="547916" y="564704"/>
            <a:ext cx="3160484" cy="400110"/>
          </a:xfrm>
          <a:prstGeom prst="rect">
            <a:avLst/>
          </a:prstGeom>
          <a:noFill/>
          <a:ln>
            <a:no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srgbClr val="636364"/>
                </a:solidFill>
                <a:effectLst>
                  <a:outerShdw blurRad="317500" dist="50800" dir="5400000" algn="ctr" rotWithShape="0">
                    <a:srgbClr val="000000">
                      <a:alpha val="28000"/>
                    </a:srgbClr>
                  </a:outerShdw>
                </a:effectLst>
                <a:uLnTx/>
                <a:uFillTx/>
                <a:latin typeface="Calibri Light" panose="020F0302020204030204"/>
                <a:ea typeface="+mn-ea"/>
                <a:cs typeface="+mn-cs"/>
              </a:rPr>
              <a:t>Threat Modeling</a:t>
            </a:r>
          </a:p>
        </p:txBody>
      </p:sp>
      <p:grpSp>
        <p:nvGrpSpPr>
          <p:cNvPr id="16" name="Google Shape;210;g140470f99e1_0_11">
            <a:extLst>
              <a:ext uri="{FF2B5EF4-FFF2-40B4-BE49-F238E27FC236}">
                <a16:creationId xmlns:a16="http://schemas.microsoft.com/office/drawing/2014/main" id="{690C89D4-FF4B-F598-96BC-BAC2901737B6}"/>
              </a:ext>
            </a:extLst>
          </p:cNvPr>
          <p:cNvGrpSpPr/>
          <p:nvPr/>
        </p:nvGrpSpPr>
        <p:grpSpPr>
          <a:xfrm>
            <a:off x="3743813" y="2186288"/>
            <a:ext cx="4704373" cy="3851134"/>
            <a:chOff x="56" y="2471"/>
            <a:chExt cx="5026040" cy="4427100"/>
          </a:xfrm>
        </p:grpSpPr>
        <p:sp>
          <p:nvSpPr>
            <p:cNvPr id="17" name="Google Shape;211;g140470f99e1_0_11">
              <a:extLst>
                <a:ext uri="{FF2B5EF4-FFF2-40B4-BE49-F238E27FC236}">
                  <a16:creationId xmlns:a16="http://schemas.microsoft.com/office/drawing/2014/main" id="{CECA83A0-E636-0FA5-5AED-164D758FD1E8}"/>
                </a:ext>
              </a:extLst>
            </p:cNvPr>
            <p:cNvSpPr/>
            <p:nvPr/>
          </p:nvSpPr>
          <p:spPr>
            <a:xfrm>
              <a:off x="299502" y="2471"/>
              <a:ext cx="4427100" cy="4427100"/>
            </a:xfrm>
            <a:custGeom>
              <a:avLst/>
              <a:gdLst/>
              <a:ahLst/>
              <a:cxnLst/>
              <a:rect l="l" t="t" r="r" b="b"/>
              <a:pathLst>
                <a:path w="120000" h="120000" extrusionOk="0">
                  <a:moveTo>
                    <a:pt x="71098" y="4674"/>
                  </a:moveTo>
                  <a:cubicBezTo>
                    <a:pt x="98369" y="10096"/>
                    <a:pt x="117659" y="34416"/>
                    <a:pt x="116632" y="62083"/>
                  </a:cubicBezTo>
                  <a:cubicBezTo>
                    <a:pt x="115605" y="89750"/>
                    <a:pt x="94565" y="112587"/>
                    <a:pt x="66966" y="115990"/>
                  </a:cubicBezTo>
                  <a:cubicBezTo>
                    <a:pt x="39367" y="119393"/>
                    <a:pt x="13366" y="102357"/>
                    <a:pt x="5590" y="75776"/>
                  </a:cubicBezTo>
                  <a:cubicBezTo>
                    <a:pt x="-2187" y="49194"/>
                    <a:pt x="10560" y="20923"/>
                    <a:pt x="35679" y="9042"/>
                  </a:cubicBezTo>
                  <a:lnTo>
                    <a:pt x="34432" y="5720"/>
                  </a:lnTo>
                  <a:lnTo>
                    <a:pt x="41324" y="10238"/>
                  </a:lnTo>
                  <a:lnTo>
                    <a:pt x="39241" y="18532"/>
                  </a:lnTo>
                  <a:lnTo>
                    <a:pt x="37994" y="15211"/>
                  </a:lnTo>
                  <a:lnTo>
                    <a:pt x="37994" y="15211"/>
                  </a:lnTo>
                  <a:cubicBezTo>
                    <a:pt x="15719" y="25844"/>
                    <a:pt x="4548" y="50824"/>
                    <a:pt x="11612" y="74204"/>
                  </a:cubicBezTo>
                  <a:cubicBezTo>
                    <a:pt x="18676" y="97584"/>
                    <a:pt x="41893" y="112470"/>
                    <a:pt x="66440" y="109359"/>
                  </a:cubicBezTo>
                  <a:cubicBezTo>
                    <a:pt x="90987" y="106247"/>
                    <a:pt x="109627" y="86055"/>
                    <a:pt x="110459" y="61674"/>
                  </a:cubicBezTo>
                  <a:cubicBezTo>
                    <a:pt x="111292" y="37293"/>
                    <a:pt x="94072" y="15911"/>
                    <a:pt x="69793" y="11180"/>
                  </a:cubicBezTo>
                  <a:close/>
                </a:path>
              </a:pathLst>
            </a:custGeom>
            <a:solidFill>
              <a:srgbClr val="75707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dirty="0">
                <a:ln>
                  <a:noFill/>
                </a:ln>
                <a:solidFill>
                  <a:srgbClr val="000000"/>
                </a:solidFill>
                <a:effectLst/>
                <a:uLnTx/>
                <a:uFillTx/>
                <a:cs typeface="Arial"/>
                <a:sym typeface="Arial"/>
              </a:endParaRPr>
            </a:p>
          </p:txBody>
        </p:sp>
        <p:sp>
          <p:nvSpPr>
            <p:cNvPr id="18" name="Google Shape;212;g140470f99e1_0_11">
              <a:extLst>
                <a:ext uri="{FF2B5EF4-FFF2-40B4-BE49-F238E27FC236}">
                  <a16:creationId xmlns:a16="http://schemas.microsoft.com/office/drawing/2014/main" id="{B34BB4A5-D0E1-EE82-5D1D-54018DFBD3AB}"/>
                </a:ext>
              </a:extLst>
            </p:cNvPr>
            <p:cNvSpPr/>
            <p:nvPr/>
          </p:nvSpPr>
          <p:spPr>
            <a:xfrm>
              <a:off x="1840626" y="35138"/>
              <a:ext cx="1344900" cy="672300"/>
            </a:xfrm>
            <a:prstGeom prst="roundRect">
              <a:avLst>
                <a:gd name="adj" fmla="val 16667"/>
              </a:avLst>
            </a:prstGeom>
            <a:solidFill>
              <a:srgbClr val="78A1E1"/>
            </a:solidFill>
            <a:ln w="19050" cap="flat" cmpd="sng">
              <a:solidFill>
                <a:srgbClr val="FFFFF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dirty="0">
                <a:ln>
                  <a:noFill/>
                </a:ln>
                <a:solidFill>
                  <a:srgbClr val="000000"/>
                </a:solidFill>
                <a:effectLst/>
                <a:uLnTx/>
                <a:uFillTx/>
                <a:cs typeface="Arial"/>
                <a:sym typeface="Arial"/>
              </a:endParaRPr>
            </a:p>
          </p:txBody>
        </p:sp>
        <p:sp>
          <p:nvSpPr>
            <p:cNvPr id="19" name="Google Shape;213;g140470f99e1_0_11">
              <a:extLst>
                <a:ext uri="{FF2B5EF4-FFF2-40B4-BE49-F238E27FC236}">
                  <a16:creationId xmlns:a16="http://schemas.microsoft.com/office/drawing/2014/main" id="{C3F1F0E4-F1F5-9293-BAA1-0D60794FBC2F}"/>
                </a:ext>
              </a:extLst>
            </p:cNvPr>
            <p:cNvSpPr txBox="1"/>
            <p:nvPr/>
          </p:nvSpPr>
          <p:spPr>
            <a:xfrm>
              <a:off x="1873452" y="67964"/>
              <a:ext cx="1279200" cy="606900"/>
            </a:xfrm>
            <a:prstGeom prst="rect">
              <a:avLst/>
            </a:prstGeom>
            <a:noFill/>
            <a:ln>
              <a:noFill/>
            </a:ln>
          </p:spPr>
          <p:txBody>
            <a:bodyPr spcFirstLastPara="1" wrap="square" lIns="45700" tIns="45700" rIns="45700" bIns="45700" anchor="ctr" anchorCtr="0">
              <a:noAutofit/>
            </a:bodyPr>
            <a:lstStyle/>
            <a:p>
              <a:pPr marL="0" marR="0" lvl="0" indent="0" algn="ctr" defTabSz="914400" rtl="0" eaLnBrk="1" fontAlgn="auto" latinLnBrk="0" hangingPunct="1">
                <a:lnSpc>
                  <a:spcPct val="90000"/>
                </a:lnSpc>
                <a:spcBef>
                  <a:spcPts val="0"/>
                </a:spcBef>
                <a:spcAft>
                  <a:spcPts val="0"/>
                </a:spcAft>
                <a:buClr>
                  <a:srgbClr val="FFFFFF"/>
                </a:buClr>
                <a:buSzPts val="1200"/>
                <a:buFont typeface="Calibri"/>
                <a:buNone/>
                <a:tabLst/>
                <a:defRPr/>
              </a:pPr>
              <a:r>
                <a:rPr kumimoji="0" lang="en-US" sz="1200" b="1" i="0" u="none" strike="noStrike" kern="0" cap="none" spc="0" normalizeH="0" baseline="0" noProof="0" dirty="0">
                  <a:ln>
                    <a:noFill/>
                  </a:ln>
                  <a:solidFill>
                    <a:srgbClr val="FFFFFF"/>
                  </a:solidFill>
                  <a:effectLst/>
                  <a:uLnTx/>
                  <a:uFillTx/>
                  <a:ea typeface="Calibri"/>
                  <a:cs typeface="Calibri"/>
                  <a:sym typeface="Calibri"/>
                </a:rPr>
                <a:t>Define Objective</a:t>
              </a:r>
              <a:endParaRPr kumimoji="0" sz="1400" b="0" i="0" u="none" strike="noStrike" kern="0" cap="none" spc="0" normalizeH="0" baseline="0" noProof="0" dirty="0">
                <a:ln>
                  <a:noFill/>
                </a:ln>
                <a:solidFill>
                  <a:srgbClr val="000000"/>
                </a:solidFill>
                <a:effectLst/>
                <a:uLnTx/>
                <a:uFillTx/>
                <a:cs typeface="Arial"/>
                <a:sym typeface="Arial"/>
              </a:endParaRPr>
            </a:p>
          </p:txBody>
        </p:sp>
        <p:sp>
          <p:nvSpPr>
            <p:cNvPr id="20" name="Google Shape;214;g140470f99e1_0_11">
              <a:extLst>
                <a:ext uri="{FF2B5EF4-FFF2-40B4-BE49-F238E27FC236}">
                  <a16:creationId xmlns:a16="http://schemas.microsoft.com/office/drawing/2014/main" id="{ADFE975F-DC10-C854-89EC-CA560552FC0D}"/>
                </a:ext>
              </a:extLst>
            </p:cNvPr>
            <p:cNvSpPr/>
            <p:nvPr/>
          </p:nvSpPr>
          <p:spPr>
            <a:xfrm>
              <a:off x="3316649" y="745953"/>
              <a:ext cx="1344900" cy="672300"/>
            </a:xfrm>
            <a:prstGeom prst="roundRect">
              <a:avLst>
                <a:gd name="adj" fmla="val 16667"/>
              </a:avLst>
            </a:prstGeom>
            <a:solidFill>
              <a:srgbClr val="68C2CD"/>
            </a:solidFill>
            <a:ln w="19050" cap="flat" cmpd="sng">
              <a:solidFill>
                <a:srgbClr val="FFFFF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dirty="0">
                <a:ln>
                  <a:noFill/>
                </a:ln>
                <a:solidFill>
                  <a:srgbClr val="000000"/>
                </a:solidFill>
                <a:effectLst/>
                <a:uLnTx/>
                <a:uFillTx/>
                <a:cs typeface="Arial"/>
                <a:sym typeface="Arial"/>
              </a:endParaRPr>
            </a:p>
          </p:txBody>
        </p:sp>
        <p:sp>
          <p:nvSpPr>
            <p:cNvPr id="21" name="Google Shape;215;g140470f99e1_0_11">
              <a:extLst>
                <a:ext uri="{FF2B5EF4-FFF2-40B4-BE49-F238E27FC236}">
                  <a16:creationId xmlns:a16="http://schemas.microsoft.com/office/drawing/2014/main" id="{F246A4AB-C08F-EEB3-1204-D4B510C93A30}"/>
                </a:ext>
              </a:extLst>
            </p:cNvPr>
            <p:cNvSpPr txBox="1"/>
            <p:nvPr/>
          </p:nvSpPr>
          <p:spPr>
            <a:xfrm>
              <a:off x="3349475" y="778779"/>
              <a:ext cx="1279200" cy="606900"/>
            </a:xfrm>
            <a:prstGeom prst="rect">
              <a:avLst/>
            </a:prstGeom>
            <a:noFill/>
            <a:ln>
              <a:noFill/>
            </a:ln>
          </p:spPr>
          <p:txBody>
            <a:bodyPr spcFirstLastPara="1" wrap="square" lIns="45700" tIns="45700" rIns="45700" bIns="45700" anchor="ctr" anchorCtr="0">
              <a:noAutofit/>
            </a:bodyPr>
            <a:lstStyle/>
            <a:p>
              <a:pPr marL="0" marR="0" lvl="0" indent="0" algn="ctr" defTabSz="914400" rtl="0" eaLnBrk="1" fontAlgn="auto" latinLnBrk="0" hangingPunct="1">
                <a:lnSpc>
                  <a:spcPct val="90000"/>
                </a:lnSpc>
                <a:spcBef>
                  <a:spcPts val="0"/>
                </a:spcBef>
                <a:spcAft>
                  <a:spcPts val="0"/>
                </a:spcAft>
                <a:buClr>
                  <a:srgbClr val="FFFFFF"/>
                </a:buClr>
                <a:buSzPts val="1200"/>
                <a:buFont typeface="Calibri"/>
                <a:buNone/>
                <a:tabLst/>
                <a:defRPr/>
              </a:pPr>
              <a:r>
                <a:rPr kumimoji="0" lang="en-US" sz="1200" b="1" i="0" u="none" strike="noStrike" kern="0" cap="none" spc="0" normalizeH="0" baseline="0" noProof="0" dirty="0">
                  <a:ln>
                    <a:noFill/>
                  </a:ln>
                  <a:solidFill>
                    <a:srgbClr val="FFFFFF"/>
                  </a:solidFill>
                  <a:effectLst/>
                  <a:uLnTx/>
                  <a:uFillTx/>
                  <a:ea typeface="Calibri"/>
                  <a:cs typeface="Calibri"/>
                  <a:sym typeface="Calibri"/>
                </a:rPr>
                <a:t>Define Technical Stage</a:t>
              </a:r>
              <a:endParaRPr kumimoji="0" sz="1400" b="0" i="0" u="none" strike="noStrike" kern="0" cap="none" spc="0" normalizeH="0" baseline="0" noProof="0" dirty="0">
                <a:ln>
                  <a:noFill/>
                </a:ln>
                <a:solidFill>
                  <a:srgbClr val="000000"/>
                </a:solidFill>
                <a:effectLst/>
                <a:uLnTx/>
                <a:uFillTx/>
                <a:cs typeface="Arial"/>
                <a:sym typeface="Arial"/>
              </a:endParaRPr>
            </a:p>
          </p:txBody>
        </p:sp>
        <p:sp>
          <p:nvSpPr>
            <p:cNvPr id="22" name="Google Shape;216;g140470f99e1_0_11">
              <a:extLst>
                <a:ext uri="{FF2B5EF4-FFF2-40B4-BE49-F238E27FC236}">
                  <a16:creationId xmlns:a16="http://schemas.microsoft.com/office/drawing/2014/main" id="{6C73A241-A556-7E71-A73E-17A4F9DDE73A}"/>
                </a:ext>
              </a:extLst>
            </p:cNvPr>
            <p:cNvSpPr/>
            <p:nvPr/>
          </p:nvSpPr>
          <p:spPr>
            <a:xfrm>
              <a:off x="3681196" y="2343140"/>
              <a:ext cx="1344900" cy="672300"/>
            </a:xfrm>
            <a:prstGeom prst="roundRect">
              <a:avLst>
                <a:gd name="adj" fmla="val 16667"/>
              </a:avLst>
            </a:prstGeom>
            <a:solidFill>
              <a:srgbClr val="E8B248"/>
            </a:solidFill>
            <a:ln w="19050" cap="flat" cmpd="sng">
              <a:solidFill>
                <a:srgbClr val="FFFFF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dirty="0">
                <a:ln>
                  <a:noFill/>
                </a:ln>
                <a:solidFill>
                  <a:srgbClr val="000000"/>
                </a:solidFill>
                <a:effectLst/>
                <a:uLnTx/>
                <a:uFillTx/>
                <a:cs typeface="Arial"/>
                <a:sym typeface="Arial"/>
              </a:endParaRPr>
            </a:p>
          </p:txBody>
        </p:sp>
        <p:sp>
          <p:nvSpPr>
            <p:cNvPr id="23" name="Google Shape;217;g140470f99e1_0_11">
              <a:extLst>
                <a:ext uri="{FF2B5EF4-FFF2-40B4-BE49-F238E27FC236}">
                  <a16:creationId xmlns:a16="http://schemas.microsoft.com/office/drawing/2014/main" id="{5FFEB904-2370-89F5-C759-E63969EE5318}"/>
                </a:ext>
              </a:extLst>
            </p:cNvPr>
            <p:cNvSpPr txBox="1"/>
            <p:nvPr/>
          </p:nvSpPr>
          <p:spPr>
            <a:xfrm>
              <a:off x="3714022" y="2375966"/>
              <a:ext cx="1279200" cy="606900"/>
            </a:xfrm>
            <a:prstGeom prst="rect">
              <a:avLst/>
            </a:prstGeom>
            <a:noFill/>
            <a:ln>
              <a:noFill/>
            </a:ln>
          </p:spPr>
          <p:txBody>
            <a:bodyPr spcFirstLastPara="1" wrap="square" lIns="45700" tIns="45700" rIns="45700" bIns="45700" anchor="ctr" anchorCtr="0">
              <a:noAutofit/>
            </a:bodyPr>
            <a:lstStyle/>
            <a:p>
              <a:pPr marL="0" marR="0" lvl="0" indent="0" algn="ctr" defTabSz="914400" rtl="0" eaLnBrk="1" fontAlgn="auto" latinLnBrk="0" hangingPunct="1">
                <a:lnSpc>
                  <a:spcPct val="90000"/>
                </a:lnSpc>
                <a:spcBef>
                  <a:spcPts val="0"/>
                </a:spcBef>
                <a:spcAft>
                  <a:spcPts val="0"/>
                </a:spcAft>
                <a:buClr>
                  <a:srgbClr val="FFFFFF"/>
                </a:buClr>
                <a:buSzPts val="1200"/>
                <a:buFont typeface="Calibri"/>
                <a:buNone/>
                <a:tabLst/>
                <a:defRPr/>
              </a:pPr>
              <a:r>
                <a:rPr kumimoji="0" lang="en-US" sz="1200" b="1" i="0" u="none" strike="noStrike" kern="0" cap="none" spc="0" normalizeH="0" baseline="0" noProof="0" dirty="0">
                  <a:ln>
                    <a:noFill/>
                  </a:ln>
                  <a:solidFill>
                    <a:srgbClr val="FFFFFF"/>
                  </a:solidFill>
                  <a:effectLst/>
                  <a:uLnTx/>
                  <a:uFillTx/>
                  <a:ea typeface="Calibri"/>
                  <a:cs typeface="Calibri"/>
                  <a:sym typeface="Calibri"/>
                </a:rPr>
                <a:t>Decompose Application</a:t>
              </a:r>
              <a:endParaRPr kumimoji="0" sz="1400" b="0" i="0" u="none" strike="noStrike" kern="0" cap="none" spc="0" normalizeH="0" baseline="0" noProof="0" dirty="0">
                <a:ln>
                  <a:noFill/>
                </a:ln>
                <a:solidFill>
                  <a:srgbClr val="000000"/>
                </a:solidFill>
                <a:effectLst/>
                <a:uLnTx/>
                <a:uFillTx/>
                <a:cs typeface="Arial"/>
                <a:sym typeface="Arial"/>
              </a:endParaRPr>
            </a:p>
          </p:txBody>
        </p:sp>
        <p:sp>
          <p:nvSpPr>
            <p:cNvPr id="24" name="Google Shape;218;g140470f99e1_0_11">
              <a:extLst>
                <a:ext uri="{FF2B5EF4-FFF2-40B4-BE49-F238E27FC236}">
                  <a16:creationId xmlns:a16="http://schemas.microsoft.com/office/drawing/2014/main" id="{5005044B-B28D-9127-DB3F-3C9F69C44A0B}"/>
                </a:ext>
              </a:extLst>
            </p:cNvPr>
            <p:cNvSpPr/>
            <p:nvPr/>
          </p:nvSpPr>
          <p:spPr>
            <a:xfrm>
              <a:off x="2659757" y="3623984"/>
              <a:ext cx="1344900" cy="672300"/>
            </a:xfrm>
            <a:prstGeom prst="roundRect">
              <a:avLst>
                <a:gd name="adj" fmla="val 16667"/>
              </a:avLst>
            </a:prstGeom>
            <a:solidFill>
              <a:srgbClr val="EC8533"/>
            </a:solidFill>
            <a:ln w="19050" cap="flat" cmpd="sng">
              <a:solidFill>
                <a:srgbClr val="FFFFF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dirty="0">
                <a:ln>
                  <a:noFill/>
                </a:ln>
                <a:solidFill>
                  <a:srgbClr val="000000"/>
                </a:solidFill>
                <a:effectLst/>
                <a:uLnTx/>
                <a:uFillTx/>
                <a:cs typeface="Arial"/>
                <a:sym typeface="Arial"/>
              </a:endParaRPr>
            </a:p>
          </p:txBody>
        </p:sp>
        <p:sp>
          <p:nvSpPr>
            <p:cNvPr id="25" name="Google Shape;219;g140470f99e1_0_11">
              <a:extLst>
                <a:ext uri="{FF2B5EF4-FFF2-40B4-BE49-F238E27FC236}">
                  <a16:creationId xmlns:a16="http://schemas.microsoft.com/office/drawing/2014/main" id="{25F17D8A-38F9-34DB-5BEB-0FB432F9BE8F}"/>
                </a:ext>
              </a:extLst>
            </p:cNvPr>
            <p:cNvSpPr txBox="1"/>
            <p:nvPr/>
          </p:nvSpPr>
          <p:spPr>
            <a:xfrm>
              <a:off x="2692583" y="3656810"/>
              <a:ext cx="1279200" cy="606900"/>
            </a:xfrm>
            <a:prstGeom prst="rect">
              <a:avLst/>
            </a:prstGeom>
            <a:noFill/>
            <a:ln>
              <a:noFill/>
            </a:ln>
          </p:spPr>
          <p:txBody>
            <a:bodyPr spcFirstLastPara="1" wrap="square" lIns="45700" tIns="45700" rIns="45700" bIns="45700" anchor="ctr" anchorCtr="0">
              <a:noAutofit/>
            </a:bodyPr>
            <a:lstStyle/>
            <a:p>
              <a:pPr marL="0" marR="0" lvl="0" indent="0" algn="ctr" defTabSz="914400" rtl="0" eaLnBrk="1" fontAlgn="auto" latinLnBrk="0" hangingPunct="1">
                <a:lnSpc>
                  <a:spcPct val="90000"/>
                </a:lnSpc>
                <a:spcBef>
                  <a:spcPts val="0"/>
                </a:spcBef>
                <a:spcAft>
                  <a:spcPts val="0"/>
                </a:spcAft>
                <a:buClr>
                  <a:srgbClr val="FFFFFF"/>
                </a:buClr>
                <a:buSzPts val="1200"/>
                <a:buFont typeface="Calibri"/>
                <a:buNone/>
                <a:tabLst/>
                <a:defRPr/>
              </a:pPr>
              <a:r>
                <a:rPr kumimoji="0" lang="en-US" sz="1200" b="1" i="0" u="none" strike="noStrike" kern="0" cap="none" spc="0" normalizeH="0" baseline="0" noProof="0" dirty="0">
                  <a:ln>
                    <a:noFill/>
                  </a:ln>
                  <a:solidFill>
                    <a:srgbClr val="FFFFFF"/>
                  </a:solidFill>
                  <a:effectLst/>
                  <a:uLnTx/>
                  <a:uFillTx/>
                  <a:ea typeface="Calibri"/>
                  <a:cs typeface="Calibri"/>
                  <a:sym typeface="Calibri"/>
                </a:rPr>
                <a:t>Analyze Threats</a:t>
              </a:r>
              <a:endParaRPr kumimoji="0" sz="1400" b="0" i="0" u="none" strike="noStrike" kern="0" cap="none" spc="0" normalizeH="0" baseline="0" noProof="0" dirty="0">
                <a:ln>
                  <a:noFill/>
                </a:ln>
                <a:solidFill>
                  <a:srgbClr val="000000"/>
                </a:solidFill>
                <a:effectLst/>
                <a:uLnTx/>
                <a:uFillTx/>
                <a:cs typeface="Arial"/>
                <a:sym typeface="Arial"/>
              </a:endParaRPr>
            </a:p>
          </p:txBody>
        </p:sp>
        <p:sp>
          <p:nvSpPr>
            <p:cNvPr id="26" name="Google Shape;220;g140470f99e1_0_11">
              <a:extLst>
                <a:ext uri="{FF2B5EF4-FFF2-40B4-BE49-F238E27FC236}">
                  <a16:creationId xmlns:a16="http://schemas.microsoft.com/office/drawing/2014/main" id="{7E5DB445-0F1B-65FC-8674-8143BC1DA686}"/>
                </a:ext>
              </a:extLst>
            </p:cNvPr>
            <p:cNvSpPr/>
            <p:nvPr/>
          </p:nvSpPr>
          <p:spPr>
            <a:xfrm>
              <a:off x="1021496" y="3623984"/>
              <a:ext cx="1344900" cy="672300"/>
            </a:xfrm>
            <a:prstGeom prst="roundRect">
              <a:avLst>
                <a:gd name="adj" fmla="val 16667"/>
              </a:avLst>
            </a:prstGeom>
            <a:solidFill>
              <a:srgbClr val="C5343B"/>
            </a:solidFill>
            <a:ln w="19050" cap="flat" cmpd="sng">
              <a:solidFill>
                <a:srgbClr val="FFFFF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dirty="0">
                <a:ln>
                  <a:noFill/>
                </a:ln>
                <a:solidFill>
                  <a:srgbClr val="000000"/>
                </a:solidFill>
                <a:effectLst/>
                <a:uLnTx/>
                <a:uFillTx/>
                <a:cs typeface="Arial"/>
                <a:sym typeface="Arial"/>
              </a:endParaRPr>
            </a:p>
          </p:txBody>
        </p:sp>
        <p:sp>
          <p:nvSpPr>
            <p:cNvPr id="27" name="Google Shape;221;g140470f99e1_0_11">
              <a:extLst>
                <a:ext uri="{FF2B5EF4-FFF2-40B4-BE49-F238E27FC236}">
                  <a16:creationId xmlns:a16="http://schemas.microsoft.com/office/drawing/2014/main" id="{62B3B37E-7277-1D2F-CDDB-ADC1267CE9D7}"/>
                </a:ext>
              </a:extLst>
            </p:cNvPr>
            <p:cNvSpPr txBox="1"/>
            <p:nvPr/>
          </p:nvSpPr>
          <p:spPr>
            <a:xfrm>
              <a:off x="1054322" y="3656810"/>
              <a:ext cx="1279200" cy="606900"/>
            </a:xfrm>
            <a:prstGeom prst="rect">
              <a:avLst/>
            </a:prstGeom>
            <a:noFill/>
            <a:ln>
              <a:noFill/>
            </a:ln>
          </p:spPr>
          <p:txBody>
            <a:bodyPr spcFirstLastPara="1" wrap="square" lIns="45700" tIns="45700" rIns="45700" bIns="45700" anchor="ctr" anchorCtr="0">
              <a:noAutofit/>
            </a:bodyPr>
            <a:lstStyle/>
            <a:p>
              <a:pPr marL="0" marR="0" lvl="0" indent="0" algn="ctr" defTabSz="914400" rtl="0" eaLnBrk="1" fontAlgn="auto" latinLnBrk="0" hangingPunct="1">
                <a:lnSpc>
                  <a:spcPct val="90000"/>
                </a:lnSpc>
                <a:spcBef>
                  <a:spcPts val="0"/>
                </a:spcBef>
                <a:spcAft>
                  <a:spcPts val="0"/>
                </a:spcAft>
                <a:buClr>
                  <a:srgbClr val="FFFFFF"/>
                </a:buClr>
                <a:buSzPts val="1200"/>
                <a:buFont typeface="Calibri"/>
                <a:buNone/>
                <a:tabLst/>
                <a:defRPr/>
              </a:pPr>
              <a:r>
                <a:rPr kumimoji="0" lang="en-US" sz="1200" b="1" i="0" u="none" strike="noStrike" kern="0" cap="none" spc="0" normalizeH="0" baseline="0" noProof="0" dirty="0">
                  <a:ln>
                    <a:noFill/>
                  </a:ln>
                  <a:solidFill>
                    <a:srgbClr val="FFFFFF"/>
                  </a:solidFill>
                  <a:effectLst/>
                  <a:uLnTx/>
                  <a:uFillTx/>
                  <a:ea typeface="Calibri"/>
                  <a:cs typeface="Calibri"/>
                  <a:sym typeface="Calibri"/>
                </a:rPr>
                <a:t>Vulnerabilities &amp; Weaknesses Analysis</a:t>
              </a:r>
              <a:endParaRPr kumimoji="0" sz="1400" b="0" i="0" u="none" strike="noStrike" kern="0" cap="none" spc="0" normalizeH="0" baseline="0" noProof="0" dirty="0">
                <a:ln>
                  <a:noFill/>
                </a:ln>
                <a:solidFill>
                  <a:srgbClr val="000000"/>
                </a:solidFill>
                <a:effectLst/>
                <a:uLnTx/>
                <a:uFillTx/>
                <a:cs typeface="Arial"/>
                <a:sym typeface="Arial"/>
              </a:endParaRPr>
            </a:p>
          </p:txBody>
        </p:sp>
        <p:sp>
          <p:nvSpPr>
            <p:cNvPr id="28" name="Google Shape;222;g140470f99e1_0_11">
              <a:extLst>
                <a:ext uri="{FF2B5EF4-FFF2-40B4-BE49-F238E27FC236}">
                  <a16:creationId xmlns:a16="http://schemas.microsoft.com/office/drawing/2014/main" id="{27EF58EC-46F7-F7DF-FCEE-17C5DA42903B}"/>
                </a:ext>
              </a:extLst>
            </p:cNvPr>
            <p:cNvSpPr/>
            <p:nvPr/>
          </p:nvSpPr>
          <p:spPr>
            <a:xfrm>
              <a:off x="56" y="2343140"/>
              <a:ext cx="1344900" cy="672300"/>
            </a:xfrm>
            <a:prstGeom prst="roundRect">
              <a:avLst>
                <a:gd name="adj" fmla="val 16667"/>
              </a:avLst>
            </a:prstGeom>
            <a:solidFill>
              <a:srgbClr val="992345"/>
            </a:solidFill>
            <a:ln w="19050" cap="flat" cmpd="sng">
              <a:solidFill>
                <a:srgbClr val="FFFFF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dirty="0">
                <a:ln>
                  <a:noFill/>
                </a:ln>
                <a:solidFill>
                  <a:srgbClr val="000000"/>
                </a:solidFill>
                <a:effectLst/>
                <a:uLnTx/>
                <a:uFillTx/>
                <a:cs typeface="Arial"/>
                <a:sym typeface="Arial"/>
              </a:endParaRPr>
            </a:p>
          </p:txBody>
        </p:sp>
        <p:sp>
          <p:nvSpPr>
            <p:cNvPr id="29" name="Google Shape;223;g140470f99e1_0_11">
              <a:extLst>
                <a:ext uri="{FF2B5EF4-FFF2-40B4-BE49-F238E27FC236}">
                  <a16:creationId xmlns:a16="http://schemas.microsoft.com/office/drawing/2014/main" id="{B3AECA4F-4B02-F181-6372-3A179CF428A3}"/>
                </a:ext>
              </a:extLst>
            </p:cNvPr>
            <p:cNvSpPr txBox="1"/>
            <p:nvPr/>
          </p:nvSpPr>
          <p:spPr>
            <a:xfrm>
              <a:off x="32882" y="2375966"/>
              <a:ext cx="1279200" cy="606900"/>
            </a:xfrm>
            <a:prstGeom prst="rect">
              <a:avLst/>
            </a:prstGeom>
            <a:noFill/>
            <a:ln>
              <a:noFill/>
            </a:ln>
          </p:spPr>
          <p:txBody>
            <a:bodyPr spcFirstLastPara="1" wrap="square" lIns="45700" tIns="45700" rIns="45700" bIns="45700" anchor="ctr" anchorCtr="0">
              <a:noAutofit/>
            </a:bodyPr>
            <a:lstStyle/>
            <a:p>
              <a:pPr marL="0" marR="0" lvl="0" indent="0" algn="ctr" defTabSz="914400" rtl="0" eaLnBrk="1" fontAlgn="auto" latinLnBrk="0" hangingPunct="1">
                <a:lnSpc>
                  <a:spcPct val="90000"/>
                </a:lnSpc>
                <a:spcBef>
                  <a:spcPts val="0"/>
                </a:spcBef>
                <a:spcAft>
                  <a:spcPts val="0"/>
                </a:spcAft>
                <a:buClr>
                  <a:srgbClr val="FFFFFF"/>
                </a:buClr>
                <a:buSzPts val="1200"/>
                <a:buFont typeface="Calibri"/>
                <a:buNone/>
                <a:tabLst/>
                <a:defRPr/>
              </a:pPr>
              <a:r>
                <a:rPr kumimoji="0" lang="en-US" sz="1200" b="1" i="0" u="none" strike="noStrike" kern="0" cap="none" spc="0" normalizeH="0" baseline="0" noProof="0" dirty="0">
                  <a:ln>
                    <a:noFill/>
                  </a:ln>
                  <a:solidFill>
                    <a:srgbClr val="FFFFFF"/>
                  </a:solidFill>
                  <a:effectLst/>
                  <a:uLnTx/>
                  <a:uFillTx/>
                  <a:ea typeface="Calibri"/>
                  <a:cs typeface="Calibri"/>
                  <a:sym typeface="Calibri"/>
                </a:rPr>
                <a:t>Model Attack</a:t>
              </a:r>
              <a:endParaRPr kumimoji="0" sz="1400" b="0" i="0" u="none" strike="noStrike" kern="0" cap="none" spc="0" normalizeH="0" baseline="0" noProof="0" dirty="0">
                <a:ln>
                  <a:noFill/>
                </a:ln>
                <a:solidFill>
                  <a:srgbClr val="000000"/>
                </a:solidFill>
                <a:effectLst/>
                <a:uLnTx/>
                <a:uFillTx/>
                <a:cs typeface="Arial"/>
                <a:sym typeface="Arial"/>
              </a:endParaRPr>
            </a:p>
          </p:txBody>
        </p:sp>
        <p:sp>
          <p:nvSpPr>
            <p:cNvPr id="30" name="Google Shape;224;g140470f99e1_0_11">
              <a:extLst>
                <a:ext uri="{FF2B5EF4-FFF2-40B4-BE49-F238E27FC236}">
                  <a16:creationId xmlns:a16="http://schemas.microsoft.com/office/drawing/2014/main" id="{03146010-B116-9318-F584-01C9AB590452}"/>
                </a:ext>
              </a:extLst>
            </p:cNvPr>
            <p:cNvSpPr/>
            <p:nvPr/>
          </p:nvSpPr>
          <p:spPr>
            <a:xfrm>
              <a:off x="364604" y="745953"/>
              <a:ext cx="1344900" cy="672300"/>
            </a:xfrm>
            <a:prstGeom prst="roundRect">
              <a:avLst>
                <a:gd name="adj" fmla="val 16667"/>
              </a:avLst>
            </a:prstGeom>
            <a:solidFill>
              <a:srgbClr val="5E48B7"/>
            </a:solidFill>
            <a:ln w="19050" cap="flat" cmpd="sng">
              <a:solidFill>
                <a:srgbClr val="FFFFF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dirty="0">
                <a:ln>
                  <a:noFill/>
                </a:ln>
                <a:solidFill>
                  <a:srgbClr val="000000"/>
                </a:solidFill>
                <a:effectLst/>
                <a:uLnTx/>
                <a:uFillTx/>
                <a:cs typeface="Arial"/>
                <a:sym typeface="Arial"/>
              </a:endParaRPr>
            </a:p>
          </p:txBody>
        </p:sp>
        <p:sp>
          <p:nvSpPr>
            <p:cNvPr id="31" name="Google Shape;225;g140470f99e1_0_11">
              <a:extLst>
                <a:ext uri="{FF2B5EF4-FFF2-40B4-BE49-F238E27FC236}">
                  <a16:creationId xmlns:a16="http://schemas.microsoft.com/office/drawing/2014/main" id="{2A61E669-F75C-487F-A379-766F231371FB}"/>
                </a:ext>
              </a:extLst>
            </p:cNvPr>
            <p:cNvSpPr txBox="1"/>
            <p:nvPr/>
          </p:nvSpPr>
          <p:spPr>
            <a:xfrm>
              <a:off x="397430" y="778779"/>
              <a:ext cx="1279200" cy="606900"/>
            </a:xfrm>
            <a:prstGeom prst="rect">
              <a:avLst/>
            </a:prstGeom>
            <a:noFill/>
            <a:ln>
              <a:noFill/>
            </a:ln>
          </p:spPr>
          <p:txBody>
            <a:bodyPr spcFirstLastPara="1" wrap="square" lIns="45700" tIns="45700" rIns="45700" bIns="45700" anchor="ctr" anchorCtr="0">
              <a:noAutofit/>
            </a:bodyPr>
            <a:lstStyle/>
            <a:p>
              <a:pPr marL="0" marR="0" lvl="0" indent="0" algn="ctr" defTabSz="914400" rtl="0" eaLnBrk="1" fontAlgn="auto" latinLnBrk="0" hangingPunct="1">
                <a:lnSpc>
                  <a:spcPct val="90000"/>
                </a:lnSpc>
                <a:spcBef>
                  <a:spcPts val="0"/>
                </a:spcBef>
                <a:spcAft>
                  <a:spcPts val="0"/>
                </a:spcAft>
                <a:buClr>
                  <a:srgbClr val="FFFFFF"/>
                </a:buClr>
                <a:buSzPts val="1200"/>
                <a:buFont typeface="Calibri"/>
                <a:buNone/>
                <a:tabLst/>
                <a:defRPr/>
              </a:pPr>
              <a:r>
                <a:rPr kumimoji="0" lang="en-US" sz="1200" b="1" i="0" u="none" strike="noStrike" kern="0" cap="none" spc="0" normalizeH="0" baseline="0" noProof="0" dirty="0">
                  <a:ln>
                    <a:noFill/>
                  </a:ln>
                  <a:solidFill>
                    <a:srgbClr val="FFFFFF"/>
                  </a:solidFill>
                  <a:effectLst/>
                  <a:uLnTx/>
                  <a:uFillTx/>
                  <a:ea typeface="Calibri"/>
                  <a:cs typeface="Calibri"/>
                  <a:sym typeface="Calibri"/>
                </a:rPr>
                <a:t>Risk and Impact Analysis</a:t>
              </a:r>
              <a:endParaRPr kumimoji="0" sz="1400" b="0" i="0" u="none" strike="noStrike" kern="0" cap="none" spc="0" normalizeH="0" baseline="0" noProof="0" dirty="0">
                <a:ln>
                  <a:noFill/>
                </a:ln>
                <a:solidFill>
                  <a:srgbClr val="000000"/>
                </a:solidFill>
                <a:effectLst/>
                <a:uLnTx/>
                <a:uFillTx/>
                <a:cs typeface="Arial"/>
                <a:sym typeface="Arial"/>
              </a:endParaRPr>
            </a:p>
          </p:txBody>
        </p:sp>
      </p:grpSp>
      <p:sp>
        <p:nvSpPr>
          <p:cNvPr id="32" name="Google Shape;226;g140470f99e1_0_11">
            <a:extLst>
              <a:ext uri="{FF2B5EF4-FFF2-40B4-BE49-F238E27FC236}">
                <a16:creationId xmlns:a16="http://schemas.microsoft.com/office/drawing/2014/main" id="{1A70A6D0-90CF-F210-BB31-D4CD2561851A}"/>
              </a:ext>
            </a:extLst>
          </p:cNvPr>
          <p:cNvSpPr/>
          <p:nvPr/>
        </p:nvSpPr>
        <p:spPr>
          <a:xfrm>
            <a:off x="5054994" y="1240296"/>
            <a:ext cx="2082000" cy="235800"/>
          </a:xfrm>
          <a:prstGeom prst="rect">
            <a:avLst/>
          </a:prstGeom>
          <a:solidFill>
            <a:srgbClr val="78A1E1"/>
          </a:solid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b="1" i="0" u="none" strike="noStrike" kern="0" cap="none" spc="0" normalizeH="0" baseline="0" noProof="0" dirty="0">
                <a:ln>
                  <a:noFill/>
                </a:ln>
                <a:solidFill>
                  <a:srgbClr val="FFFFFF"/>
                </a:solidFill>
                <a:effectLst/>
                <a:uLnTx/>
                <a:uFillTx/>
                <a:ea typeface="Roboto"/>
                <a:cs typeface="Roboto"/>
                <a:sym typeface="Roboto"/>
              </a:rPr>
              <a:t>Step 1</a:t>
            </a:r>
            <a:endParaRPr kumimoji="0" b="1" i="0" u="none" strike="noStrike" kern="0" cap="none" spc="0" normalizeH="0" baseline="0" noProof="0" dirty="0">
              <a:ln>
                <a:noFill/>
              </a:ln>
              <a:solidFill>
                <a:srgbClr val="FFFFFF"/>
              </a:solidFill>
              <a:effectLst/>
              <a:uLnTx/>
              <a:uFillTx/>
              <a:ea typeface="Roboto"/>
              <a:cs typeface="Roboto"/>
              <a:sym typeface="Roboto"/>
            </a:endParaRPr>
          </a:p>
        </p:txBody>
      </p:sp>
      <p:sp>
        <p:nvSpPr>
          <p:cNvPr id="33" name="Google Shape;227;g140470f99e1_0_11">
            <a:extLst>
              <a:ext uri="{FF2B5EF4-FFF2-40B4-BE49-F238E27FC236}">
                <a16:creationId xmlns:a16="http://schemas.microsoft.com/office/drawing/2014/main" id="{4C89C497-7611-7403-AEA9-1B45DC2202F4}"/>
              </a:ext>
            </a:extLst>
          </p:cNvPr>
          <p:cNvSpPr/>
          <p:nvPr/>
        </p:nvSpPr>
        <p:spPr>
          <a:xfrm>
            <a:off x="2018505" y="2044321"/>
            <a:ext cx="2082000" cy="235800"/>
          </a:xfrm>
          <a:prstGeom prst="rect">
            <a:avLst/>
          </a:prstGeom>
          <a:solidFill>
            <a:srgbClr val="5E48B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FFFFFF"/>
              </a:buClr>
              <a:buSzPts val="1800"/>
              <a:buFont typeface="Roboto"/>
              <a:buNone/>
              <a:tabLst/>
              <a:defRPr/>
            </a:pPr>
            <a:r>
              <a:rPr kumimoji="0" lang="en-US" b="1" i="0" u="none" strike="noStrike" kern="0" cap="none" spc="0" normalizeH="0" baseline="0" noProof="0" dirty="0">
                <a:ln>
                  <a:noFill/>
                </a:ln>
                <a:solidFill>
                  <a:srgbClr val="FFFFFF"/>
                </a:solidFill>
                <a:effectLst/>
                <a:uLnTx/>
                <a:uFillTx/>
                <a:ea typeface="Roboto"/>
                <a:cs typeface="Roboto"/>
                <a:sym typeface="Roboto"/>
              </a:rPr>
              <a:t>Step 7</a:t>
            </a:r>
            <a:endParaRPr kumimoji="0" b="1" i="0" u="none" strike="noStrike" kern="0" cap="none" spc="0" normalizeH="0" baseline="0" noProof="0" dirty="0">
              <a:ln>
                <a:noFill/>
              </a:ln>
              <a:solidFill>
                <a:srgbClr val="FFFFFF"/>
              </a:solidFill>
              <a:effectLst/>
              <a:uLnTx/>
              <a:uFillTx/>
              <a:ea typeface="Roboto"/>
              <a:cs typeface="Roboto"/>
              <a:sym typeface="Roboto"/>
            </a:endParaRPr>
          </a:p>
        </p:txBody>
      </p:sp>
      <p:sp>
        <p:nvSpPr>
          <p:cNvPr id="34" name="Google Shape;228;g140470f99e1_0_11">
            <a:extLst>
              <a:ext uri="{FF2B5EF4-FFF2-40B4-BE49-F238E27FC236}">
                <a16:creationId xmlns:a16="http://schemas.microsoft.com/office/drawing/2014/main" id="{9FB9F50E-DBEF-899B-073B-82D8DA2E972C}"/>
              </a:ext>
            </a:extLst>
          </p:cNvPr>
          <p:cNvSpPr/>
          <p:nvPr/>
        </p:nvSpPr>
        <p:spPr>
          <a:xfrm>
            <a:off x="626258" y="3748946"/>
            <a:ext cx="2082000" cy="235800"/>
          </a:xfrm>
          <a:prstGeom prst="rect">
            <a:avLst/>
          </a:prstGeom>
          <a:solidFill>
            <a:srgbClr val="99234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FFFFFF"/>
              </a:buClr>
              <a:buSzPts val="1800"/>
              <a:buFont typeface="Roboto"/>
              <a:buNone/>
              <a:tabLst/>
              <a:defRPr/>
            </a:pPr>
            <a:r>
              <a:rPr kumimoji="0" lang="en-US" b="1" i="0" u="none" strike="noStrike" kern="0" cap="none" spc="0" normalizeH="0" baseline="0" noProof="0" dirty="0">
                <a:ln>
                  <a:noFill/>
                </a:ln>
                <a:solidFill>
                  <a:srgbClr val="FFFFFF"/>
                </a:solidFill>
                <a:effectLst/>
                <a:uLnTx/>
                <a:uFillTx/>
                <a:ea typeface="Roboto"/>
                <a:cs typeface="Roboto"/>
                <a:sym typeface="Roboto"/>
              </a:rPr>
              <a:t>Step 6</a:t>
            </a:r>
            <a:endParaRPr kumimoji="0" b="1" i="0" u="none" strike="noStrike" kern="0" cap="none" spc="0" normalizeH="0" baseline="0" noProof="0" dirty="0">
              <a:ln>
                <a:noFill/>
              </a:ln>
              <a:solidFill>
                <a:srgbClr val="FFFFFF"/>
              </a:solidFill>
              <a:effectLst/>
              <a:uLnTx/>
              <a:uFillTx/>
              <a:ea typeface="Roboto"/>
              <a:cs typeface="Roboto"/>
              <a:sym typeface="Roboto"/>
            </a:endParaRPr>
          </a:p>
        </p:txBody>
      </p:sp>
      <p:sp>
        <p:nvSpPr>
          <p:cNvPr id="35" name="Google Shape;229;g140470f99e1_0_11">
            <a:extLst>
              <a:ext uri="{FF2B5EF4-FFF2-40B4-BE49-F238E27FC236}">
                <a16:creationId xmlns:a16="http://schemas.microsoft.com/office/drawing/2014/main" id="{8A15277F-7543-5B49-6CEE-5BFB1519CA5F}"/>
              </a:ext>
            </a:extLst>
          </p:cNvPr>
          <p:cNvSpPr/>
          <p:nvPr/>
        </p:nvSpPr>
        <p:spPr>
          <a:xfrm>
            <a:off x="8848210" y="3748946"/>
            <a:ext cx="2082000" cy="235800"/>
          </a:xfrm>
          <a:prstGeom prst="rect">
            <a:avLst/>
          </a:prstGeom>
          <a:solidFill>
            <a:srgbClr val="E8B248"/>
          </a:solidFill>
          <a:ln>
            <a:noFill/>
          </a:ln>
        </p:spPr>
        <p:txBody>
          <a:bodyPr spcFirstLastPara="1" wrap="square" lIns="91425" tIns="91425" rIns="91425" bIns="91425" anchor="ctr" anchorCtr="0">
            <a:noAutofit/>
          </a:bodyPr>
          <a:lstStyle/>
          <a:p>
            <a:pPr marL="0" marR="0" lvl="0" indent="0" algn="r" defTabSz="914400" rtl="0" eaLnBrk="1" fontAlgn="auto" latinLnBrk="0" hangingPunct="1">
              <a:lnSpc>
                <a:spcPct val="100000"/>
              </a:lnSpc>
              <a:spcBef>
                <a:spcPts val="0"/>
              </a:spcBef>
              <a:spcAft>
                <a:spcPts val="0"/>
              </a:spcAft>
              <a:buClr>
                <a:srgbClr val="FFFFFF"/>
              </a:buClr>
              <a:buSzPts val="1800"/>
              <a:buFont typeface="Roboto"/>
              <a:buNone/>
              <a:tabLst/>
              <a:defRPr/>
            </a:pPr>
            <a:r>
              <a:rPr kumimoji="0" lang="en-US" b="1" i="0" u="none" strike="noStrike" kern="0" cap="none" spc="0" normalizeH="0" baseline="0" noProof="0" dirty="0">
                <a:ln>
                  <a:noFill/>
                </a:ln>
                <a:solidFill>
                  <a:srgbClr val="FFFFFF"/>
                </a:solidFill>
                <a:effectLst/>
                <a:uLnTx/>
                <a:uFillTx/>
                <a:ea typeface="Roboto"/>
                <a:cs typeface="Roboto"/>
                <a:sym typeface="Roboto"/>
              </a:rPr>
              <a:t>Step 3</a:t>
            </a:r>
            <a:endParaRPr kumimoji="0" b="1" i="0" u="none" strike="noStrike" kern="0" cap="none" spc="0" normalizeH="0" baseline="0" noProof="0" dirty="0">
              <a:ln>
                <a:noFill/>
              </a:ln>
              <a:solidFill>
                <a:srgbClr val="FFFFFF"/>
              </a:solidFill>
              <a:effectLst/>
              <a:uLnTx/>
              <a:uFillTx/>
              <a:ea typeface="Roboto"/>
              <a:cs typeface="Roboto"/>
              <a:sym typeface="Roboto"/>
            </a:endParaRPr>
          </a:p>
        </p:txBody>
      </p:sp>
      <p:sp>
        <p:nvSpPr>
          <p:cNvPr id="36" name="Google Shape;230;g140470f99e1_0_11">
            <a:extLst>
              <a:ext uri="{FF2B5EF4-FFF2-40B4-BE49-F238E27FC236}">
                <a16:creationId xmlns:a16="http://schemas.microsoft.com/office/drawing/2014/main" id="{26736F66-346B-9705-7A77-E448342E5C32}"/>
              </a:ext>
            </a:extLst>
          </p:cNvPr>
          <p:cNvSpPr/>
          <p:nvPr/>
        </p:nvSpPr>
        <p:spPr>
          <a:xfrm>
            <a:off x="8104032" y="2044321"/>
            <a:ext cx="2082000" cy="235800"/>
          </a:xfrm>
          <a:prstGeom prst="rect">
            <a:avLst/>
          </a:prstGeom>
          <a:solidFill>
            <a:srgbClr val="68C2CD"/>
          </a:solidFill>
          <a:ln>
            <a:noFill/>
          </a:ln>
        </p:spPr>
        <p:txBody>
          <a:bodyPr spcFirstLastPara="1" wrap="square" lIns="91425" tIns="91425" rIns="91425" bIns="91425" anchor="ctr" anchorCtr="0">
            <a:noAutofit/>
          </a:bodyPr>
          <a:lstStyle/>
          <a:p>
            <a:pPr marL="0" marR="0" lvl="0" indent="0" algn="r" defTabSz="914400" rtl="0" eaLnBrk="1" fontAlgn="auto" latinLnBrk="0" hangingPunct="1">
              <a:lnSpc>
                <a:spcPct val="100000"/>
              </a:lnSpc>
              <a:spcBef>
                <a:spcPts val="0"/>
              </a:spcBef>
              <a:spcAft>
                <a:spcPts val="0"/>
              </a:spcAft>
              <a:buClr>
                <a:srgbClr val="FFFFFF"/>
              </a:buClr>
              <a:buSzPts val="1800"/>
              <a:buFont typeface="Roboto"/>
              <a:buNone/>
              <a:tabLst/>
              <a:defRPr/>
            </a:pPr>
            <a:r>
              <a:rPr kumimoji="0" lang="en-US" b="1" i="0" u="none" strike="noStrike" kern="0" cap="none" spc="0" normalizeH="0" baseline="0" noProof="0" dirty="0">
                <a:ln>
                  <a:noFill/>
                </a:ln>
                <a:solidFill>
                  <a:srgbClr val="FFFFFF"/>
                </a:solidFill>
                <a:effectLst/>
                <a:uLnTx/>
                <a:uFillTx/>
                <a:ea typeface="Roboto"/>
                <a:cs typeface="Roboto"/>
                <a:sym typeface="Roboto"/>
              </a:rPr>
              <a:t>Step 2</a:t>
            </a:r>
            <a:endParaRPr kumimoji="0" b="1" i="0" u="none" strike="noStrike" kern="0" cap="none" spc="0" normalizeH="0" baseline="0" noProof="0" dirty="0">
              <a:ln>
                <a:noFill/>
              </a:ln>
              <a:solidFill>
                <a:srgbClr val="FFFFFF"/>
              </a:solidFill>
              <a:effectLst/>
              <a:uLnTx/>
              <a:uFillTx/>
              <a:ea typeface="Roboto"/>
              <a:cs typeface="Roboto"/>
              <a:sym typeface="Roboto"/>
            </a:endParaRPr>
          </a:p>
        </p:txBody>
      </p:sp>
      <p:sp>
        <p:nvSpPr>
          <p:cNvPr id="37" name="Google Shape;231;g140470f99e1_0_11">
            <a:extLst>
              <a:ext uri="{FF2B5EF4-FFF2-40B4-BE49-F238E27FC236}">
                <a16:creationId xmlns:a16="http://schemas.microsoft.com/office/drawing/2014/main" id="{296A1963-5B47-762D-4286-B13077BB31CC}"/>
              </a:ext>
            </a:extLst>
          </p:cNvPr>
          <p:cNvSpPr/>
          <p:nvPr/>
        </p:nvSpPr>
        <p:spPr>
          <a:xfrm>
            <a:off x="8109308" y="5075271"/>
            <a:ext cx="2082000" cy="235800"/>
          </a:xfrm>
          <a:prstGeom prst="rect">
            <a:avLst/>
          </a:prstGeom>
          <a:solidFill>
            <a:srgbClr val="EC8533"/>
          </a:solidFill>
          <a:ln>
            <a:noFill/>
          </a:ln>
        </p:spPr>
        <p:txBody>
          <a:bodyPr spcFirstLastPara="1" wrap="square" lIns="91425" tIns="91425" rIns="91425" bIns="91425" anchor="ctr" anchorCtr="0">
            <a:noAutofit/>
          </a:bodyPr>
          <a:lstStyle/>
          <a:p>
            <a:pPr marL="0" marR="0" lvl="0" indent="0" algn="r" defTabSz="914400" rtl="0" eaLnBrk="1" fontAlgn="auto" latinLnBrk="0" hangingPunct="1">
              <a:lnSpc>
                <a:spcPct val="100000"/>
              </a:lnSpc>
              <a:spcBef>
                <a:spcPts val="0"/>
              </a:spcBef>
              <a:spcAft>
                <a:spcPts val="0"/>
              </a:spcAft>
              <a:buClr>
                <a:srgbClr val="FFFFFF"/>
              </a:buClr>
              <a:buSzPts val="1800"/>
              <a:buFont typeface="Roboto"/>
              <a:buNone/>
              <a:tabLst/>
              <a:defRPr/>
            </a:pPr>
            <a:r>
              <a:rPr kumimoji="0" lang="en-US" b="1" i="0" u="none" strike="noStrike" kern="0" cap="none" spc="0" normalizeH="0" baseline="0" noProof="0" dirty="0">
                <a:ln>
                  <a:noFill/>
                </a:ln>
                <a:solidFill>
                  <a:srgbClr val="FFFFFF"/>
                </a:solidFill>
                <a:effectLst/>
                <a:uLnTx/>
                <a:uFillTx/>
                <a:ea typeface="Roboto"/>
                <a:cs typeface="Roboto"/>
                <a:sym typeface="Roboto"/>
              </a:rPr>
              <a:t>Step 4</a:t>
            </a:r>
            <a:endParaRPr kumimoji="0" b="1" i="0" u="none" strike="noStrike" kern="0" cap="none" spc="0" normalizeH="0" baseline="0" noProof="0" dirty="0">
              <a:ln>
                <a:noFill/>
              </a:ln>
              <a:solidFill>
                <a:srgbClr val="FFFFFF"/>
              </a:solidFill>
              <a:effectLst/>
              <a:uLnTx/>
              <a:uFillTx/>
              <a:ea typeface="Roboto"/>
              <a:cs typeface="Roboto"/>
              <a:sym typeface="Roboto"/>
            </a:endParaRPr>
          </a:p>
        </p:txBody>
      </p:sp>
      <p:sp>
        <p:nvSpPr>
          <p:cNvPr id="38" name="Google Shape;232;g140470f99e1_0_11">
            <a:extLst>
              <a:ext uri="{FF2B5EF4-FFF2-40B4-BE49-F238E27FC236}">
                <a16:creationId xmlns:a16="http://schemas.microsoft.com/office/drawing/2014/main" id="{9406305A-C84D-56A3-FFD1-845622342307}"/>
              </a:ext>
            </a:extLst>
          </p:cNvPr>
          <p:cNvSpPr txBox="1"/>
          <p:nvPr/>
        </p:nvSpPr>
        <p:spPr>
          <a:xfrm>
            <a:off x="5054982" y="1476096"/>
            <a:ext cx="2082000" cy="492900"/>
          </a:xfrm>
          <a:prstGeom prst="rect">
            <a:avLst/>
          </a:prstGeom>
          <a:noFill/>
          <a:ln>
            <a:noFill/>
          </a:ln>
        </p:spPr>
        <p:txBody>
          <a:bodyPr spcFirstLastPara="1" wrap="square" lIns="91425" tIns="91425" rIns="91425" bIns="91425" anchor="t" anchorCtr="0">
            <a:noAutofit/>
          </a:bodyPr>
          <a:lstStyle/>
          <a:p>
            <a:pPr marL="171450" marR="0" lvl="0" indent="-171450" algn="l" defTabSz="914400" rtl="0" eaLnBrk="1" fontAlgn="auto" latinLnBrk="0" hangingPunct="1">
              <a:lnSpc>
                <a:spcPct val="100000"/>
              </a:lnSpc>
              <a:spcBef>
                <a:spcPts val="0"/>
              </a:spcBef>
              <a:spcAft>
                <a:spcPts val="0"/>
              </a:spcAft>
              <a:buClr>
                <a:srgbClr val="FFFFFF"/>
              </a:buClr>
              <a:buSzPts val="1200"/>
              <a:buFont typeface="Arial"/>
              <a:buChar char="•"/>
              <a:tabLst/>
              <a:defRPr/>
            </a:pPr>
            <a:r>
              <a:rPr kumimoji="0" lang="en-US" sz="1200" b="0" i="0" u="none" strike="noStrike" kern="0" cap="none" spc="0" normalizeH="0" baseline="0" noProof="0" dirty="0">
                <a:ln>
                  <a:noFill/>
                </a:ln>
                <a:solidFill>
                  <a:srgbClr val="FFFFFF"/>
                </a:solidFill>
                <a:effectLst/>
                <a:uLnTx/>
                <a:uFillTx/>
                <a:ea typeface="Roboto"/>
                <a:cs typeface="Roboto"/>
                <a:sym typeface="Roboto"/>
              </a:rPr>
              <a:t>A usable web app</a:t>
            </a:r>
            <a:endParaRPr kumimoji="0" sz="1400" b="0" i="0" u="none" strike="noStrike" kern="0" cap="none" spc="0" normalizeH="0" baseline="0" noProof="0" dirty="0">
              <a:ln>
                <a:noFill/>
              </a:ln>
              <a:solidFill>
                <a:srgbClr val="000000"/>
              </a:solidFill>
              <a:effectLst/>
              <a:uLnTx/>
              <a:uFillTx/>
              <a:cs typeface="Arial"/>
              <a:sym typeface="Arial"/>
            </a:endParaRPr>
          </a:p>
          <a:p>
            <a:pPr marL="171450" marR="0" lvl="0" indent="-171450" algn="l" defTabSz="914400" rtl="0" eaLnBrk="1" fontAlgn="auto" latinLnBrk="0" hangingPunct="1">
              <a:lnSpc>
                <a:spcPct val="100000"/>
              </a:lnSpc>
              <a:spcBef>
                <a:spcPts val="0"/>
              </a:spcBef>
              <a:spcAft>
                <a:spcPts val="0"/>
              </a:spcAft>
              <a:buClr>
                <a:srgbClr val="FFFFFF"/>
              </a:buClr>
              <a:buSzPts val="1200"/>
              <a:buFont typeface="Arial"/>
              <a:buChar char="•"/>
              <a:tabLst/>
              <a:defRPr/>
            </a:pPr>
            <a:r>
              <a:rPr kumimoji="0" lang="en-US" sz="1200" b="0" i="0" u="none" strike="noStrike" kern="0" cap="none" spc="0" normalizeH="0" baseline="0" noProof="0" dirty="0">
                <a:ln>
                  <a:noFill/>
                </a:ln>
                <a:solidFill>
                  <a:srgbClr val="FFFFFF"/>
                </a:solidFill>
                <a:effectLst/>
                <a:uLnTx/>
                <a:uFillTx/>
                <a:ea typeface="Roboto"/>
                <a:cs typeface="Roboto"/>
                <a:sym typeface="Roboto"/>
              </a:rPr>
              <a:t>Quick results for each circumstance</a:t>
            </a:r>
            <a:endParaRPr kumimoji="0" sz="1400" b="0" i="0" u="none" strike="noStrike" kern="0" cap="none" spc="0" normalizeH="0" baseline="0" noProof="0" dirty="0">
              <a:ln>
                <a:noFill/>
              </a:ln>
              <a:solidFill>
                <a:srgbClr val="000000"/>
              </a:solidFill>
              <a:effectLst/>
              <a:uLnTx/>
              <a:uFillTx/>
              <a:cs typeface="Arial"/>
              <a:sym typeface="Arial"/>
            </a:endParaRPr>
          </a:p>
        </p:txBody>
      </p:sp>
      <p:sp>
        <p:nvSpPr>
          <p:cNvPr id="39" name="Google Shape;233;g140470f99e1_0_11">
            <a:extLst>
              <a:ext uri="{FF2B5EF4-FFF2-40B4-BE49-F238E27FC236}">
                <a16:creationId xmlns:a16="http://schemas.microsoft.com/office/drawing/2014/main" id="{D5B991AD-4AF0-FB06-4047-F129B5162F0E}"/>
              </a:ext>
            </a:extLst>
          </p:cNvPr>
          <p:cNvSpPr txBox="1"/>
          <p:nvPr/>
        </p:nvSpPr>
        <p:spPr>
          <a:xfrm>
            <a:off x="619882" y="3981871"/>
            <a:ext cx="2082000" cy="922800"/>
          </a:xfrm>
          <a:prstGeom prst="rect">
            <a:avLst/>
          </a:prstGeom>
          <a:noFill/>
          <a:ln>
            <a:noFill/>
          </a:ln>
        </p:spPr>
        <p:txBody>
          <a:bodyPr spcFirstLastPara="1" wrap="square" lIns="91425" tIns="91425" rIns="91425" bIns="91425" anchor="t" anchorCtr="0">
            <a:noAutofit/>
          </a:bodyPr>
          <a:lstStyle/>
          <a:p>
            <a:pPr marL="171450" marR="0" lvl="0" indent="-171450" algn="l" defTabSz="914400" rtl="0" eaLnBrk="1" fontAlgn="auto" latinLnBrk="0" hangingPunct="1">
              <a:lnSpc>
                <a:spcPct val="100000"/>
              </a:lnSpc>
              <a:spcBef>
                <a:spcPts val="0"/>
              </a:spcBef>
              <a:spcAft>
                <a:spcPts val="0"/>
              </a:spcAft>
              <a:buClr>
                <a:srgbClr val="FFFFFF"/>
              </a:buClr>
              <a:buSzPts val="1200"/>
              <a:buFont typeface="Arial"/>
              <a:buChar char="•"/>
              <a:tabLst/>
              <a:defRPr/>
            </a:pPr>
            <a:r>
              <a:rPr kumimoji="0" lang="en-US" sz="1200" b="0" i="0" u="none" strike="noStrike" kern="0" cap="none" spc="0" normalizeH="0" baseline="0" noProof="0" dirty="0">
                <a:ln>
                  <a:noFill/>
                </a:ln>
                <a:solidFill>
                  <a:srgbClr val="FFFFFF"/>
                </a:solidFill>
                <a:effectLst/>
                <a:uLnTx/>
                <a:uFillTx/>
                <a:ea typeface="Roboto"/>
                <a:cs typeface="Roboto"/>
                <a:sym typeface="Roboto"/>
              </a:rPr>
              <a:t>Analyzed:</a:t>
            </a:r>
            <a:endParaRPr kumimoji="0" sz="1400" b="0" i="0" u="none" strike="noStrike" kern="0" cap="none" spc="0" normalizeH="0" baseline="0" noProof="0" dirty="0">
              <a:ln>
                <a:noFill/>
              </a:ln>
              <a:solidFill>
                <a:srgbClr val="000000"/>
              </a:solidFill>
              <a:effectLst/>
              <a:uLnTx/>
              <a:uFillTx/>
              <a:cs typeface="Arial"/>
              <a:sym typeface="Arial"/>
            </a:endParaRPr>
          </a:p>
          <a:p>
            <a:pPr marL="171450" marR="0" lvl="0" indent="-171450" algn="l" defTabSz="914400" rtl="0" eaLnBrk="1" fontAlgn="auto" latinLnBrk="0" hangingPunct="1">
              <a:lnSpc>
                <a:spcPct val="100000"/>
              </a:lnSpc>
              <a:spcBef>
                <a:spcPts val="0"/>
              </a:spcBef>
              <a:spcAft>
                <a:spcPts val="0"/>
              </a:spcAft>
              <a:buClr>
                <a:srgbClr val="FFFFFF"/>
              </a:buClr>
              <a:buSzPts val="1200"/>
              <a:buFont typeface="Arial"/>
              <a:buChar char="•"/>
              <a:tabLst/>
              <a:defRPr/>
            </a:pPr>
            <a:r>
              <a:rPr kumimoji="0" lang="en-US" sz="1200" b="0" i="0" u="none" strike="noStrike" kern="0" cap="none" spc="0" normalizeH="0" baseline="0" noProof="0" dirty="0">
                <a:ln>
                  <a:noFill/>
                </a:ln>
                <a:solidFill>
                  <a:srgbClr val="FFFFFF"/>
                </a:solidFill>
                <a:effectLst/>
                <a:uLnTx/>
                <a:uFillTx/>
                <a:ea typeface="Roboto"/>
                <a:cs typeface="Roboto"/>
                <a:sym typeface="Roboto"/>
              </a:rPr>
              <a:t>workflow of product</a:t>
            </a:r>
            <a:endParaRPr kumimoji="0" sz="1400" b="0" i="0" u="none" strike="noStrike" kern="0" cap="none" spc="0" normalizeH="0" baseline="0" noProof="0" dirty="0">
              <a:ln>
                <a:noFill/>
              </a:ln>
              <a:solidFill>
                <a:srgbClr val="000000"/>
              </a:solidFill>
              <a:effectLst/>
              <a:uLnTx/>
              <a:uFillTx/>
              <a:cs typeface="Arial"/>
              <a:sym typeface="Arial"/>
            </a:endParaRPr>
          </a:p>
          <a:p>
            <a:pPr marL="171450" marR="0" lvl="0" indent="-171450" algn="l" defTabSz="914400" rtl="0" eaLnBrk="1" fontAlgn="auto" latinLnBrk="0" hangingPunct="1">
              <a:lnSpc>
                <a:spcPct val="100000"/>
              </a:lnSpc>
              <a:spcBef>
                <a:spcPts val="0"/>
              </a:spcBef>
              <a:spcAft>
                <a:spcPts val="0"/>
              </a:spcAft>
              <a:buClr>
                <a:srgbClr val="FFFFFF"/>
              </a:buClr>
              <a:buSzPts val="1200"/>
              <a:buFont typeface="Arial"/>
              <a:buChar char="•"/>
              <a:tabLst/>
              <a:defRPr/>
            </a:pPr>
            <a:r>
              <a:rPr kumimoji="0" lang="en-US" sz="1200" b="0" i="0" u="none" strike="noStrike" kern="0" cap="none" spc="0" normalizeH="0" baseline="0" noProof="0" dirty="0">
                <a:ln>
                  <a:noFill/>
                </a:ln>
                <a:solidFill>
                  <a:srgbClr val="FFFFFF"/>
                </a:solidFill>
                <a:effectLst/>
                <a:uLnTx/>
                <a:uFillTx/>
                <a:ea typeface="Roboto"/>
                <a:cs typeface="Roboto"/>
                <a:sym typeface="Roboto"/>
              </a:rPr>
              <a:t>Identified where threats and vulnerabilities lie in the workflow</a:t>
            </a:r>
            <a:endParaRPr kumimoji="0" sz="1400" b="0" i="0" u="none" strike="noStrike" kern="0" cap="none" spc="0" normalizeH="0" baseline="0" noProof="0" dirty="0">
              <a:ln>
                <a:noFill/>
              </a:ln>
              <a:solidFill>
                <a:srgbClr val="000000"/>
              </a:solidFill>
              <a:effectLst/>
              <a:uLnTx/>
              <a:uFillTx/>
              <a:cs typeface="Arial"/>
              <a:sym typeface="Arial"/>
            </a:endParaRPr>
          </a:p>
        </p:txBody>
      </p:sp>
      <p:sp>
        <p:nvSpPr>
          <p:cNvPr id="41" name="Google Shape;234;g140470f99e1_0_11">
            <a:extLst>
              <a:ext uri="{FF2B5EF4-FFF2-40B4-BE49-F238E27FC236}">
                <a16:creationId xmlns:a16="http://schemas.microsoft.com/office/drawing/2014/main" id="{9B2F75A5-0997-56C6-0593-A979535F8FCC}"/>
              </a:ext>
            </a:extLst>
          </p:cNvPr>
          <p:cNvSpPr txBox="1"/>
          <p:nvPr/>
        </p:nvSpPr>
        <p:spPr>
          <a:xfrm>
            <a:off x="2012159" y="2280221"/>
            <a:ext cx="2082000" cy="492900"/>
          </a:xfrm>
          <a:prstGeom prst="rect">
            <a:avLst/>
          </a:prstGeom>
          <a:noFill/>
          <a:ln>
            <a:noFill/>
          </a:ln>
        </p:spPr>
        <p:txBody>
          <a:bodyPr spcFirstLastPara="1" wrap="square" lIns="91425" tIns="91425" rIns="91425" bIns="91425" anchor="t" anchorCtr="0">
            <a:noAutofit/>
          </a:bodyPr>
          <a:lstStyle/>
          <a:p>
            <a:pPr marL="171450" marR="0" lvl="0" indent="-171450" algn="l" defTabSz="914400" rtl="0" eaLnBrk="1" fontAlgn="auto" latinLnBrk="0" hangingPunct="1">
              <a:lnSpc>
                <a:spcPct val="100000"/>
              </a:lnSpc>
              <a:spcBef>
                <a:spcPts val="0"/>
              </a:spcBef>
              <a:spcAft>
                <a:spcPts val="0"/>
              </a:spcAft>
              <a:buClr>
                <a:srgbClr val="FFFFFF"/>
              </a:buClr>
              <a:buSzPts val="1200"/>
              <a:buFont typeface="Arial"/>
              <a:buChar char="•"/>
              <a:tabLst/>
              <a:defRPr/>
            </a:pPr>
            <a:r>
              <a:rPr kumimoji="0" lang="en-US" sz="1200" b="0" i="0" u="none" strike="noStrike" kern="0" cap="none" spc="0" normalizeH="0" baseline="0" noProof="0" dirty="0">
                <a:ln>
                  <a:noFill/>
                </a:ln>
                <a:solidFill>
                  <a:srgbClr val="FFFFFF"/>
                </a:solidFill>
                <a:effectLst/>
                <a:uLnTx/>
                <a:uFillTx/>
                <a:ea typeface="Roboto"/>
                <a:cs typeface="Roboto"/>
                <a:sym typeface="Roboto"/>
              </a:rPr>
              <a:t>Risk remains low if:</a:t>
            </a:r>
            <a:endParaRPr kumimoji="0" sz="1400" b="0" i="0" u="none" strike="noStrike" kern="0" cap="none" spc="0" normalizeH="0" baseline="0" noProof="0" dirty="0">
              <a:ln>
                <a:noFill/>
              </a:ln>
              <a:solidFill>
                <a:srgbClr val="000000"/>
              </a:solidFill>
              <a:effectLst/>
              <a:uLnTx/>
              <a:uFillTx/>
              <a:cs typeface="Arial"/>
              <a:sym typeface="Arial"/>
            </a:endParaRPr>
          </a:p>
          <a:p>
            <a:pPr marL="171450" marR="0" lvl="0" indent="-171450" algn="l" defTabSz="914400" rtl="0" eaLnBrk="1" fontAlgn="auto" latinLnBrk="0" hangingPunct="1">
              <a:lnSpc>
                <a:spcPct val="100000"/>
              </a:lnSpc>
              <a:spcBef>
                <a:spcPts val="0"/>
              </a:spcBef>
              <a:spcAft>
                <a:spcPts val="0"/>
              </a:spcAft>
              <a:buClr>
                <a:srgbClr val="FFFFFF"/>
              </a:buClr>
              <a:buSzPts val="1200"/>
              <a:buFont typeface="Arial"/>
              <a:buChar char="•"/>
              <a:tabLst/>
              <a:defRPr/>
            </a:pPr>
            <a:r>
              <a:rPr kumimoji="0" lang="en-US" sz="1200" b="0" i="0" u="none" strike="noStrike" kern="0" cap="none" spc="0" normalizeH="0" baseline="0" noProof="0" dirty="0">
                <a:ln>
                  <a:noFill/>
                </a:ln>
                <a:solidFill>
                  <a:srgbClr val="FFFFFF"/>
                </a:solidFill>
                <a:effectLst/>
                <a:uLnTx/>
                <a:uFillTx/>
                <a:ea typeface="Roboto"/>
                <a:cs typeface="Roboto"/>
                <a:sym typeface="Roboto"/>
              </a:rPr>
              <a:t>continual analysis of frameworks &amp; documentation</a:t>
            </a:r>
            <a:endParaRPr kumimoji="0" sz="1400" b="0" i="0" u="none" strike="noStrike" kern="0" cap="none" spc="0" normalizeH="0" baseline="0" noProof="0" dirty="0">
              <a:ln>
                <a:noFill/>
              </a:ln>
              <a:solidFill>
                <a:srgbClr val="000000"/>
              </a:solidFill>
              <a:effectLst/>
              <a:uLnTx/>
              <a:uFillTx/>
              <a:cs typeface="Arial"/>
              <a:sym typeface="Arial"/>
            </a:endParaRPr>
          </a:p>
          <a:p>
            <a:pPr marL="171450" marR="0" lvl="0" indent="-171450" algn="l" defTabSz="914400" rtl="0" eaLnBrk="1" fontAlgn="auto" latinLnBrk="0" hangingPunct="1">
              <a:lnSpc>
                <a:spcPct val="100000"/>
              </a:lnSpc>
              <a:spcBef>
                <a:spcPts val="0"/>
              </a:spcBef>
              <a:spcAft>
                <a:spcPts val="0"/>
              </a:spcAft>
              <a:buClr>
                <a:srgbClr val="FFFFFF"/>
              </a:buClr>
              <a:buSzPts val="1200"/>
              <a:buFont typeface="Arial"/>
              <a:buChar char="•"/>
              <a:tabLst/>
              <a:defRPr/>
            </a:pPr>
            <a:r>
              <a:rPr kumimoji="0" lang="en-US" sz="1200" b="0" i="0" u="none" strike="noStrike" kern="0" cap="none" spc="0" normalizeH="0" baseline="0" noProof="0" dirty="0">
                <a:ln>
                  <a:noFill/>
                </a:ln>
                <a:solidFill>
                  <a:srgbClr val="FFFFFF"/>
                </a:solidFill>
                <a:effectLst/>
                <a:uLnTx/>
                <a:uFillTx/>
                <a:ea typeface="Roboto"/>
                <a:cs typeface="Roboto"/>
                <a:sym typeface="Roboto"/>
              </a:rPr>
              <a:t>Implementation of Terms of Service</a:t>
            </a:r>
            <a:endParaRPr kumimoji="0" sz="1400" b="0" i="0" u="none" strike="noStrike" kern="0" cap="none" spc="0" normalizeH="0" baseline="0" noProof="0" dirty="0">
              <a:ln>
                <a:noFill/>
              </a:ln>
              <a:solidFill>
                <a:srgbClr val="000000"/>
              </a:solidFill>
              <a:effectLst/>
              <a:uLnTx/>
              <a:uFillTx/>
              <a:cs typeface="Arial"/>
              <a:sym typeface="Arial"/>
            </a:endParaRPr>
          </a:p>
        </p:txBody>
      </p:sp>
      <p:sp>
        <p:nvSpPr>
          <p:cNvPr id="42" name="Google Shape;235;g140470f99e1_0_11">
            <a:extLst>
              <a:ext uri="{FF2B5EF4-FFF2-40B4-BE49-F238E27FC236}">
                <a16:creationId xmlns:a16="http://schemas.microsoft.com/office/drawing/2014/main" id="{1EC49417-635E-1DA3-DF26-FDF8CFBFB6C6}"/>
              </a:ext>
            </a:extLst>
          </p:cNvPr>
          <p:cNvSpPr txBox="1"/>
          <p:nvPr/>
        </p:nvSpPr>
        <p:spPr>
          <a:xfrm>
            <a:off x="8098757" y="2281196"/>
            <a:ext cx="2082000" cy="645900"/>
          </a:xfrm>
          <a:prstGeom prst="rect">
            <a:avLst/>
          </a:prstGeom>
          <a:noFill/>
          <a:ln>
            <a:noFill/>
          </a:ln>
        </p:spPr>
        <p:txBody>
          <a:bodyPr spcFirstLastPara="1" wrap="square" lIns="91425" tIns="91425" rIns="91425" bIns="91425" anchor="t" anchorCtr="0">
            <a:noAutofit/>
          </a:bodyPr>
          <a:lstStyle/>
          <a:p>
            <a:pPr marL="171450" marR="0" lvl="0" indent="-171450" algn="r" defTabSz="914400" rtl="0" eaLnBrk="1" fontAlgn="auto" latinLnBrk="0" hangingPunct="1">
              <a:lnSpc>
                <a:spcPct val="100000"/>
              </a:lnSpc>
              <a:spcBef>
                <a:spcPts val="0"/>
              </a:spcBef>
              <a:spcAft>
                <a:spcPts val="0"/>
              </a:spcAft>
              <a:buClr>
                <a:srgbClr val="FFFFFF"/>
              </a:buClr>
              <a:buSzPts val="1200"/>
              <a:buFont typeface="Arial"/>
              <a:buChar char="•"/>
              <a:tabLst/>
              <a:defRPr/>
            </a:pPr>
            <a:r>
              <a:rPr kumimoji="0" lang="en-US" sz="1200" b="0" i="0" u="none" strike="noStrike" kern="0" cap="none" spc="0" normalizeH="0" baseline="0" noProof="0" dirty="0">
                <a:ln>
                  <a:noFill/>
                </a:ln>
                <a:solidFill>
                  <a:srgbClr val="FFFFFF"/>
                </a:solidFill>
                <a:effectLst/>
                <a:uLnTx/>
                <a:uFillTx/>
                <a:ea typeface="Roboto"/>
                <a:cs typeface="Roboto"/>
                <a:sym typeface="Roboto"/>
              </a:rPr>
              <a:t>No hardware we need to manage</a:t>
            </a:r>
            <a:endParaRPr kumimoji="0" sz="1400" b="0" i="0" u="none" strike="noStrike" kern="0" cap="none" spc="0" normalizeH="0" baseline="0" noProof="0" dirty="0">
              <a:ln>
                <a:noFill/>
              </a:ln>
              <a:solidFill>
                <a:srgbClr val="000000"/>
              </a:solidFill>
              <a:effectLst/>
              <a:uLnTx/>
              <a:uFillTx/>
              <a:cs typeface="Arial"/>
              <a:sym typeface="Arial"/>
            </a:endParaRPr>
          </a:p>
          <a:p>
            <a:pPr marL="171450" marR="0" lvl="0" indent="-171450" algn="r" defTabSz="914400" rtl="0" eaLnBrk="1" fontAlgn="auto" latinLnBrk="0" hangingPunct="1">
              <a:lnSpc>
                <a:spcPct val="100000"/>
              </a:lnSpc>
              <a:spcBef>
                <a:spcPts val="0"/>
              </a:spcBef>
              <a:spcAft>
                <a:spcPts val="0"/>
              </a:spcAft>
              <a:buClr>
                <a:srgbClr val="FFFFFF"/>
              </a:buClr>
              <a:buSzPts val="1200"/>
              <a:buFont typeface="Arial"/>
              <a:buChar char="•"/>
              <a:tabLst/>
              <a:defRPr/>
            </a:pPr>
            <a:r>
              <a:rPr kumimoji="0" lang="en-US" sz="1200" b="0" i="0" u="none" strike="noStrike" kern="0" cap="none" spc="0" normalizeH="0" baseline="0" noProof="0" dirty="0">
                <a:ln>
                  <a:noFill/>
                </a:ln>
                <a:solidFill>
                  <a:srgbClr val="FFFFFF"/>
                </a:solidFill>
                <a:effectLst/>
                <a:uLnTx/>
                <a:uFillTx/>
                <a:ea typeface="Roboto"/>
                <a:cs typeface="Roboto"/>
                <a:sym typeface="Roboto"/>
              </a:rPr>
              <a:t>Rely on tested platforms</a:t>
            </a:r>
            <a:endParaRPr kumimoji="0" sz="1400" b="0" i="0" u="none" strike="noStrike" kern="0" cap="none" spc="0" normalizeH="0" baseline="0" noProof="0" dirty="0">
              <a:ln>
                <a:noFill/>
              </a:ln>
              <a:solidFill>
                <a:srgbClr val="000000"/>
              </a:solidFill>
              <a:effectLst/>
              <a:uLnTx/>
              <a:uFillTx/>
              <a:cs typeface="Arial"/>
              <a:sym typeface="Arial"/>
            </a:endParaRPr>
          </a:p>
        </p:txBody>
      </p:sp>
      <p:sp>
        <p:nvSpPr>
          <p:cNvPr id="43" name="Google Shape;236;g140470f99e1_0_11">
            <a:extLst>
              <a:ext uri="{FF2B5EF4-FFF2-40B4-BE49-F238E27FC236}">
                <a16:creationId xmlns:a16="http://schemas.microsoft.com/office/drawing/2014/main" id="{B4DF95CE-AB27-4170-61BD-09915874ADAA}"/>
              </a:ext>
            </a:extLst>
          </p:cNvPr>
          <p:cNvSpPr txBox="1"/>
          <p:nvPr/>
        </p:nvSpPr>
        <p:spPr>
          <a:xfrm>
            <a:off x="8848207" y="3984746"/>
            <a:ext cx="2082000" cy="492900"/>
          </a:xfrm>
          <a:prstGeom prst="rect">
            <a:avLst/>
          </a:prstGeom>
          <a:noFill/>
          <a:ln>
            <a:noFill/>
          </a:ln>
        </p:spPr>
        <p:txBody>
          <a:bodyPr spcFirstLastPara="1" wrap="square" lIns="91425" tIns="91425" rIns="91425" bIns="91425" anchor="t" anchorCtr="0">
            <a:noAutofit/>
          </a:bodyPr>
          <a:lstStyle/>
          <a:p>
            <a:pPr marL="171450" marR="0" lvl="0" indent="-171450" algn="r" defTabSz="914400" rtl="0" eaLnBrk="1" fontAlgn="auto" latinLnBrk="0" hangingPunct="1">
              <a:lnSpc>
                <a:spcPct val="100000"/>
              </a:lnSpc>
              <a:spcBef>
                <a:spcPts val="0"/>
              </a:spcBef>
              <a:spcAft>
                <a:spcPts val="0"/>
              </a:spcAft>
              <a:buClr>
                <a:srgbClr val="FFFFFF"/>
              </a:buClr>
              <a:buSzPts val="1200"/>
              <a:buFont typeface="Arial"/>
              <a:buChar char="•"/>
              <a:tabLst/>
              <a:defRPr/>
            </a:pPr>
            <a:r>
              <a:rPr kumimoji="0" lang="en-US" sz="1200" b="0" i="0" u="none" strike="noStrike" kern="0" cap="none" spc="0" normalizeH="0" baseline="0" noProof="0" dirty="0">
                <a:ln>
                  <a:noFill/>
                </a:ln>
                <a:solidFill>
                  <a:srgbClr val="FFFFFF"/>
                </a:solidFill>
                <a:effectLst/>
                <a:uLnTx/>
                <a:uFillTx/>
                <a:ea typeface="Roboto"/>
                <a:cs typeface="Roboto"/>
                <a:sym typeface="Roboto"/>
              </a:rPr>
              <a:t>Microsoft Power Automate</a:t>
            </a:r>
            <a:endParaRPr kumimoji="0" sz="1400" b="0" i="0" u="none" strike="noStrike" kern="0" cap="none" spc="0" normalizeH="0" baseline="0" noProof="0" dirty="0">
              <a:ln>
                <a:noFill/>
              </a:ln>
              <a:solidFill>
                <a:srgbClr val="000000"/>
              </a:solidFill>
              <a:effectLst/>
              <a:uLnTx/>
              <a:uFillTx/>
              <a:cs typeface="Arial"/>
              <a:sym typeface="Arial"/>
            </a:endParaRPr>
          </a:p>
          <a:p>
            <a:pPr marL="171450" marR="0" lvl="0" indent="-171450" algn="r" defTabSz="914400" rtl="0" eaLnBrk="1" fontAlgn="auto" latinLnBrk="0" hangingPunct="1">
              <a:lnSpc>
                <a:spcPct val="100000"/>
              </a:lnSpc>
              <a:spcBef>
                <a:spcPts val="0"/>
              </a:spcBef>
              <a:spcAft>
                <a:spcPts val="0"/>
              </a:spcAft>
              <a:buClr>
                <a:srgbClr val="FFFFFF"/>
              </a:buClr>
              <a:buSzPts val="1200"/>
              <a:buFont typeface="Arial"/>
              <a:buChar char="•"/>
              <a:tabLst/>
              <a:defRPr/>
            </a:pPr>
            <a:r>
              <a:rPr kumimoji="0" lang="en-US" sz="1200" b="0" i="0" u="none" strike="noStrike" kern="0" cap="none" spc="0" normalizeH="0" baseline="0" noProof="0" dirty="0">
                <a:ln>
                  <a:noFill/>
                </a:ln>
                <a:solidFill>
                  <a:srgbClr val="FFFFFF"/>
                </a:solidFill>
                <a:effectLst/>
                <a:uLnTx/>
                <a:uFillTx/>
                <a:ea typeface="Roboto"/>
                <a:cs typeface="Roboto"/>
                <a:sym typeface="Roboto"/>
              </a:rPr>
              <a:t>Microsoft Customer Voice</a:t>
            </a:r>
            <a:endParaRPr kumimoji="0" sz="1400" b="0" i="0" u="none" strike="noStrike" kern="0" cap="none" spc="0" normalizeH="0" baseline="0" noProof="0" dirty="0">
              <a:ln>
                <a:noFill/>
              </a:ln>
              <a:solidFill>
                <a:srgbClr val="000000"/>
              </a:solidFill>
              <a:effectLst/>
              <a:uLnTx/>
              <a:uFillTx/>
              <a:cs typeface="Arial"/>
              <a:sym typeface="Arial"/>
            </a:endParaRPr>
          </a:p>
        </p:txBody>
      </p:sp>
      <p:sp>
        <p:nvSpPr>
          <p:cNvPr id="44" name="Google Shape;237;g140470f99e1_0_11">
            <a:extLst>
              <a:ext uri="{FF2B5EF4-FFF2-40B4-BE49-F238E27FC236}">
                <a16:creationId xmlns:a16="http://schemas.microsoft.com/office/drawing/2014/main" id="{86CDE3B2-3E0D-AFAD-B6F9-D6E74A3A6721}"/>
              </a:ext>
            </a:extLst>
          </p:cNvPr>
          <p:cNvSpPr txBox="1"/>
          <p:nvPr/>
        </p:nvSpPr>
        <p:spPr>
          <a:xfrm>
            <a:off x="8104032" y="5307971"/>
            <a:ext cx="2082000" cy="492900"/>
          </a:xfrm>
          <a:prstGeom prst="rect">
            <a:avLst/>
          </a:prstGeom>
          <a:noFill/>
          <a:ln>
            <a:noFill/>
          </a:ln>
        </p:spPr>
        <p:txBody>
          <a:bodyPr spcFirstLastPara="1" wrap="square" lIns="91425" tIns="91425" rIns="91425" bIns="91425" anchor="t" anchorCtr="0">
            <a:noAutofit/>
          </a:bodyPr>
          <a:lstStyle/>
          <a:p>
            <a:pPr marL="171450" marR="0" lvl="0" indent="-171450" algn="r" defTabSz="914400" rtl="0" eaLnBrk="1" fontAlgn="auto" latinLnBrk="0" hangingPunct="1">
              <a:lnSpc>
                <a:spcPct val="100000"/>
              </a:lnSpc>
              <a:spcBef>
                <a:spcPts val="0"/>
              </a:spcBef>
              <a:spcAft>
                <a:spcPts val="0"/>
              </a:spcAft>
              <a:buClr>
                <a:srgbClr val="FFFFFF"/>
              </a:buClr>
              <a:buSzPts val="1200"/>
              <a:buFont typeface="Arial"/>
              <a:buChar char="•"/>
              <a:tabLst/>
              <a:defRPr/>
            </a:pPr>
            <a:r>
              <a:rPr kumimoji="0" lang="en-US" sz="1200" b="0" i="0" u="none" strike="noStrike" kern="0" cap="none" spc="0" normalizeH="0" baseline="0" noProof="0" dirty="0">
                <a:ln>
                  <a:noFill/>
                </a:ln>
                <a:solidFill>
                  <a:srgbClr val="FFFFFF"/>
                </a:solidFill>
                <a:effectLst/>
                <a:uLnTx/>
                <a:uFillTx/>
                <a:ea typeface="Roboto"/>
                <a:cs typeface="Roboto"/>
                <a:sym typeface="Roboto"/>
              </a:rPr>
              <a:t>Usability &amp; Accessibility</a:t>
            </a:r>
            <a:endParaRPr kumimoji="0" sz="1400" b="0" i="0" u="none" strike="noStrike" kern="0" cap="none" spc="0" normalizeH="0" baseline="0" noProof="0" dirty="0">
              <a:ln>
                <a:noFill/>
              </a:ln>
              <a:solidFill>
                <a:srgbClr val="000000"/>
              </a:solidFill>
              <a:effectLst/>
              <a:uLnTx/>
              <a:uFillTx/>
              <a:cs typeface="Arial"/>
              <a:sym typeface="Arial"/>
            </a:endParaRPr>
          </a:p>
          <a:p>
            <a:pPr marL="171450" marR="0" lvl="0" indent="-171450" algn="r" defTabSz="914400" rtl="0" eaLnBrk="1" fontAlgn="auto" latinLnBrk="0" hangingPunct="1">
              <a:lnSpc>
                <a:spcPct val="100000"/>
              </a:lnSpc>
              <a:spcBef>
                <a:spcPts val="0"/>
              </a:spcBef>
              <a:spcAft>
                <a:spcPts val="0"/>
              </a:spcAft>
              <a:buClr>
                <a:srgbClr val="FFFFFF"/>
              </a:buClr>
              <a:buSzPts val="1200"/>
              <a:buFont typeface="Arial"/>
              <a:buChar char="•"/>
              <a:tabLst/>
              <a:defRPr/>
            </a:pPr>
            <a:r>
              <a:rPr kumimoji="0" lang="en-US" sz="1200" b="0" i="0" u="none" strike="noStrike" kern="0" cap="none" spc="0" normalizeH="0" baseline="0" noProof="0" dirty="0">
                <a:ln>
                  <a:noFill/>
                </a:ln>
                <a:solidFill>
                  <a:srgbClr val="FFFFFF"/>
                </a:solidFill>
                <a:effectLst/>
                <a:uLnTx/>
                <a:uFillTx/>
                <a:ea typeface="Roboto"/>
                <a:cs typeface="Roboto"/>
                <a:sym typeface="Roboto"/>
              </a:rPr>
              <a:t>Competition</a:t>
            </a:r>
            <a:endParaRPr kumimoji="0" sz="1400" b="0" i="0" u="none" strike="noStrike" kern="0" cap="none" spc="0" normalizeH="0" baseline="0" noProof="0" dirty="0">
              <a:ln>
                <a:noFill/>
              </a:ln>
              <a:solidFill>
                <a:srgbClr val="000000"/>
              </a:solidFill>
              <a:effectLst/>
              <a:uLnTx/>
              <a:uFillTx/>
              <a:cs typeface="Arial"/>
              <a:sym typeface="Arial"/>
            </a:endParaRPr>
          </a:p>
          <a:p>
            <a:pPr marL="0" marR="0" lvl="0" indent="0" algn="r" defTabSz="914400" rtl="0" eaLnBrk="1" fontAlgn="auto" latinLnBrk="0" hangingPunct="1">
              <a:lnSpc>
                <a:spcPct val="100000"/>
              </a:lnSpc>
              <a:spcBef>
                <a:spcPts val="0"/>
              </a:spcBef>
              <a:spcAft>
                <a:spcPts val="0"/>
              </a:spcAft>
              <a:buClr>
                <a:srgbClr val="FFFFFF"/>
              </a:buClr>
              <a:buSzPts val="1200"/>
              <a:buFont typeface="Roboto"/>
              <a:buNone/>
              <a:tabLst/>
              <a:defRPr/>
            </a:pPr>
            <a:endParaRPr kumimoji="0" sz="1200" b="0" i="0" u="none" strike="noStrike" kern="0" cap="none" spc="0" normalizeH="0" baseline="0" noProof="0" dirty="0">
              <a:ln>
                <a:noFill/>
              </a:ln>
              <a:solidFill>
                <a:srgbClr val="FFFFFF"/>
              </a:solidFill>
              <a:effectLst/>
              <a:uLnTx/>
              <a:uFillTx/>
              <a:ea typeface="Roboto"/>
              <a:cs typeface="Roboto"/>
              <a:sym typeface="Roboto"/>
            </a:endParaRPr>
          </a:p>
        </p:txBody>
      </p:sp>
      <p:sp>
        <p:nvSpPr>
          <p:cNvPr id="45" name="Google Shape;238;g140470f99e1_0_11">
            <a:extLst>
              <a:ext uri="{FF2B5EF4-FFF2-40B4-BE49-F238E27FC236}">
                <a16:creationId xmlns:a16="http://schemas.microsoft.com/office/drawing/2014/main" id="{8FB2DEEA-5977-5D5E-3BFF-0CCBC7599A67}"/>
              </a:ext>
            </a:extLst>
          </p:cNvPr>
          <p:cNvSpPr/>
          <p:nvPr/>
        </p:nvSpPr>
        <p:spPr>
          <a:xfrm>
            <a:off x="2012156" y="5075271"/>
            <a:ext cx="2082000" cy="235800"/>
          </a:xfrm>
          <a:prstGeom prst="rect">
            <a:avLst/>
          </a:prstGeom>
          <a:solidFill>
            <a:srgbClr val="C5343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FFFFFF"/>
              </a:buClr>
              <a:buSzPts val="1800"/>
              <a:buFont typeface="Roboto"/>
              <a:buNone/>
              <a:tabLst/>
              <a:defRPr/>
            </a:pPr>
            <a:r>
              <a:rPr kumimoji="0" lang="en-US" b="1" i="0" u="none" strike="noStrike" kern="0" cap="none" spc="0" normalizeH="0" baseline="0" noProof="0" dirty="0">
                <a:ln>
                  <a:noFill/>
                </a:ln>
                <a:solidFill>
                  <a:srgbClr val="FFFFFF"/>
                </a:solidFill>
                <a:effectLst/>
                <a:uLnTx/>
                <a:uFillTx/>
                <a:ea typeface="Roboto"/>
                <a:cs typeface="Roboto"/>
                <a:sym typeface="Roboto"/>
              </a:rPr>
              <a:t>Step 5</a:t>
            </a:r>
            <a:endParaRPr kumimoji="0" b="1" i="0" u="none" strike="noStrike" kern="0" cap="none" spc="0" normalizeH="0" baseline="0" noProof="0" dirty="0">
              <a:ln>
                <a:noFill/>
              </a:ln>
              <a:solidFill>
                <a:srgbClr val="FFFFFF"/>
              </a:solidFill>
              <a:effectLst/>
              <a:uLnTx/>
              <a:uFillTx/>
              <a:ea typeface="Roboto"/>
              <a:cs typeface="Roboto"/>
              <a:sym typeface="Roboto"/>
            </a:endParaRPr>
          </a:p>
        </p:txBody>
      </p:sp>
      <p:sp>
        <p:nvSpPr>
          <p:cNvPr id="46" name="Google Shape;239;g140470f99e1_0_11">
            <a:extLst>
              <a:ext uri="{FF2B5EF4-FFF2-40B4-BE49-F238E27FC236}">
                <a16:creationId xmlns:a16="http://schemas.microsoft.com/office/drawing/2014/main" id="{90CDF4EE-5E25-15D3-4C17-FD99CC84F0A5}"/>
              </a:ext>
            </a:extLst>
          </p:cNvPr>
          <p:cNvSpPr txBox="1"/>
          <p:nvPr/>
        </p:nvSpPr>
        <p:spPr>
          <a:xfrm>
            <a:off x="2018507" y="5306596"/>
            <a:ext cx="2082000" cy="986700"/>
          </a:xfrm>
          <a:prstGeom prst="rect">
            <a:avLst/>
          </a:prstGeom>
          <a:noFill/>
          <a:ln>
            <a:noFill/>
          </a:ln>
        </p:spPr>
        <p:txBody>
          <a:bodyPr spcFirstLastPara="1" wrap="square" lIns="91425" tIns="91425" rIns="91425" bIns="91425" anchor="t" anchorCtr="0">
            <a:noAutofit/>
          </a:bodyPr>
          <a:lstStyle/>
          <a:p>
            <a:pPr marL="171450" marR="0" lvl="0" indent="-171450" algn="l" defTabSz="914400" rtl="0" eaLnBrk="1" fontAlgn="auto" latinLnBrk="0" hangingPunct="1">
              <a:lnSpc>
                <a:spcPct val="100000"/>
              </a:lnSpc>
              <a:spcBef>
                <a:spcPts val="0"/>
              </a:spcBef>
              <a:spcAft>
                <a:spcPts val="0"/>
              </a:spcAft>
              <a:buClr>
                <a:srgbClr val="FFFFFF"/>
              </a:buClr>
              <a:buSzPts val="1200"/>
              <a:buFont typeface="Arial"/>
              <a:buChar char="•"/>
              <a:tabLst/>
              <a:defRPr/>
            </a:pPr>
            <a:r>
              <a:rPr kumimoji="0" lang="en-US" sz="1200" b="0" i="0" u="none" strike="noStrike" kern="0" cap="none" spc="0" normalizeH="0" baseline="0" noProof="0" dirty="0">
                <a:ln>
                  <a:noFill/>
                </a:ln>
                <a:solidFill>
                  <a:srgbClr val="FFFFFF"/>
                </a:solidFill>
                <a:effectLst/>
                <a:uLnTx/>
                <a:uFillTx/>
                <a:ea typeface="Roboto"/>
                <a:cs typeface="Roboto"/>
                <a:sym typeface="Roboto"/>
              </a:rPr>
              <a:t>The Scope is limited to U.S. Based Organizations</a:t>
            </a:r>
            <a:endParaRPr kumimoji="0" sz="1400" b="0" i="0" u="none" strike="noStrike" kern="0" cap="none" spc="0" normalizeH="0" baseline="0" noProof="0" dirty="0">
              <a:ln>
                <a:noFill/>
              </a:ln>
              <a:solidFill>
                <a:srgbClr val="000000"/>
              </a:solidFill>
              <a:effectLst/>
              <a:uLnTx/>
              <a:uFillTx/>
              <a:cs typeface="Arial"/>
              <a:sym typeface="Arial"/>
            </a:endParaRPr>
          </a:p>
          <a:p>
            <a:pPr marL="628650" marR="0" lvl="1" indent="-171450" algn="l" defTabSz="914400" rtl="0" eaLnBrk="1" fontAlgn="auto" latinLnBrk="0" hangingPunct="1">
              <a:lnSpc>
                <a:spcPct val="100000"/>
              </a:lnSpc>
              <a:spcBef>
                <a:spcPts val="0"/>
              </a:spcBef>
              <a:spcAft>
                <a:spcPts val="0"/>
              </a:spcAft>
              <a:buClr>
                <a:srgbClr val="FFFFFF"/>
              </a:buClr>
              <a:buSzPts val="1200"/>
              <a:buFont typeface="Arial"/>
              <a:buChar char="•"/>
              <a:tabLst/>
              <a:defRPr/>
            </a:pPr>
            <a:r>
              <a:rPr kumimoji="0" lang="en-US" sz="1200" b="0" i="0" u="none" strike="noStrike" kern="0" cap="none" spc="0" normalizeH="0" baseline="0" noProof="0" dirty="0">
                <a:ln>
                  <a:noFill/>
                </a:ln>
                <a:solidFill>
                  <a:srgbClr val="FFFFFF"/>
                </a:solidFill>
                <a:effectLst/>
                <a:uLnTx/>
                <a:uFillTx/>
                <a:ea typeface="Roboto"/>
                <a:cs typeface="Roboto"/>
                <a:sym typeface="Roboto"/>
              </a:rPr>
              <a:t>Misuses of Web Application</a:t>
            </a:r>
            <a:endParaRPr kumimoji="0" sz="1400" b="0" i="0" u="none" strike="noStrike" kern="0" cap="none" spc="0" normalizeH="0" baseline="0" noProof="0" dirty="0">
              <a:ln>
                <a:noFill/>
              </a:ln>
              <a:solidFill>
                <a:srgbClr val="000000"/>
              </a:solidFill>
              <a:effectLst/>
              <a:uLnTx/>
              <a:uFillTx/>
              <a:cs typeface="Arial"/>
              <a:sym typeface="Arial"/>
            </a:endParaRPr>
          </a:p>
          <a:p>
            <a:pPr marL="628650" marR="0" lvl="1" indent="-171450" algn="l" defTabSz="914400" rtl="0" eaLnBrk="1" fontAlgn="auto" latinLnBrk="0" hangingPunct="1">
              <a:lnSpc>
                <a:spcPct val="100000"/>
              </a:lnSpc>
              <a:spcBef>
                <a:spcPts val="0"/>
              </a:spcBef>
              <a:spcAft>
                <a:spcPts val="0"/>
              </a:spcAft>
              <a:buClr>
                <a:srgbClr val="FFFFFF"/>
              </a:buClr>
              <a:buSzPts val="1200"/>
              <a:buFont typeface="Arial"/>
              <a:buChar char="•"/>
              <a:tabLst/>
              <a:defRPr/>
            </a:pPr>
            <a:r>
              <a:rPr kumimoji="0" lang="en-US" sz="1200" b="0" i="0" u="none" strike="noStrike" kern="0" cap="none" spc="0" normalizeH="0" baseline="0" noProof="0" dirty="0">
                <a:ln>
                  <a:noFill/>
                </a:ln>
                <a:solidFill>
                  <a:srgbClr val="FFFFFF"/>
                </a:solidFill>
                <a:effectLst/>
                <a:uLnTx/>
                <a:uFillTx/>
                <a:ea typeface="Roboto"/>
                <a:cs typeface="Roboto"/>
                <a:sym typeface="Roboto"/>
              </a:rPr>
              <a:t>Liability</a:t>
            </a:r>
            <a:endParaRPr kumimoji="0" sz="1400" b="0" i="0" u="none" strike="noStrike" kern="0" cap="none" spc="0" normalizeH="0" baseline="0" noProof="0" dirty="0">
              <a:ln>
                <a:noFill/>
              </a:ln>
              <a:solidFill>
                <a:srgbClr val="000000"/>
              </a:solidFill>
              <a:effectLst/>
              <a:uLnTx/>
              <a:uFillTx/>
              <a:cs typeface="Arial"/>
              <a:sym typeface="Arial"/>
            </a:endParaRPr>
          </a:p>
        </p:txBody>
      </p:sp>
    </p:spTree>
    <p:extLst>
      <p:ext uri="{BB962C8B-B14F-4D97-AF65-F5344CB8AC3E}">
        <p14:creationId xmlns:p14="http://schemas.microsoft.com/office/powerpoint/2010/main" val="16893976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 name="TextBox 571">
            <a:extLst>
              <a:ext uri="{FF2B5EF4-FFF2-40B4-BE49-F238E27FC236}">
                <a16:creationId xmlns:a16="http://schemas.microsoft.com/office/drawing/2014/main" id="{964613AD-AE58-6642-2103-F01861E8DFBA}"/>
              </a:ext>
            </a:extLst>
          </p:cNvPr>
          <p:cNvSpPr txBox="1"/>
          <p:nvPr/>
        </p:nvSpPr>
        <p:spPr>
          <a:xfrm>
            <a:off x="547916" y="314910"/>
            <a:ext cx="3978076" cy="215444"/>
          </a:xfrm>
          <a:prstGeom prst="rect">
            <a:avLst/>
          </a:prstGeom>
          <a:noFill/>
          <a:ln>
            <a:no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1" u="none" strike="noStrike" kern="1200" cap="none" spc="0" normalizeH="0" baseline="0" noProof="0" dirty="0">
                <a:ln>
                  <a:noFill/>
                </a:ln>
                <a:solidFill>
                  <a:srgbClr val="4A36F7"/>
                </a:solidFill>
                <a:effectLst/>
                <a:uLnTx/>
                <a:uFillTx/>
                <a:latin typeface="Calibri Light" panose="020F0302020204030204"/>
                <a:ea typeface="+mn-ea"/>
                <a:cs typeface="+mn-cs"/>
              </a:rPr>
              <a:t>Comprehensive cloud security countermeasures available for all….always</a:t>
            </a:r>
            <a:r>
              <a:rPr kumimoji="0" lang="en-US" sz="800" b="0" i="1" u="none" strike="noStrike" kern="1200" cap="none" spc="0" normalizeH="0" baseline="0" noProof="0" dirty="0">
                <a:ln>
                  <a:noFill/>
                </a:ln>
                <a:solidFill>
                  <a:srgbClr val="332B78"/>
                </a:solidFill>
                <a:effectLst/>
                <a:uLnTx/>
                <a:uFillTx/>
                <a:latin typeface="Calibri Light" panose="020F0302020204030204"/>
                <a:ea typeface="+mn-ea"/>
                <a:cs typeface="+mn-cs"/>
              </a:rPr>
              <a:t>.</a:t>
            </a:r>
          </a:p>
        </p:txBody>
      </p:sp>
      <p:pic>
        <p:nvPicPr>
          <p:cNvPr id="575" name="Picture 574" descr="Logo, company name&#10;&#10;Description automatically generated">
            <a:extLst>
              <a:ext uri="{FF2B5EF4-FFF2-40B4-BE49-F238E27FC236}">
                <a16:creationId xmlns:a16="http://schemas.microsoft.com/office/drawing/2014/main" id="{1956EF91-1DE2-96FD-F022-96D20301D163}"/>
              </a:ext>
            </a:extLst>
          </p:cNvPr>
          <p:cNvPicPr>
            <a:picLocks noChangeAspect="1"/>
          </p:cNvPicPr>
          <p:nvPr/>
        </p:nvPicPr>
        <p:blipFill rotWithShape="1">
          <a:blip r:embed="rId3">
            <a:alphaModFix/>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rcRect l="12651" t="37826" r="10583" b="36366"/>
          <a:stretch/>
        </p:blipFill>
        <p:spPr>
          <a:xfrm>
            <a:off x="86803" y="39194"/>
            <a:ext cx="1238419" cy="392127"/>
          </a:xfrm>
          <a:prstGeom prst="rect">
            <a:avLst/>
          </a:prstGeom>
          <a:ln>
            <a:noFill/>
          </a:ln>
        </p:spPr>
      </p:pic>
      <p:sp>
        <p:nvSpPr>
          <p:cNvPr id="168" name="Prostokąt 3">
            <a:extLst>
              <a:ext uri="{FF2B5EF4-FFF2-40B4-BE49-F238E27FC236}">
                <a16:creationId xmlns:a16="http://schemas.microsoft.com/office/drawing/2014/main" id="{9294007F-5015-4E88-3015-90695BF4BF2A}"/>
              </a:ext>
            </a:extLst>
          </p:cNvPr>
          <p:cNvSpPr/>
          <p:nvPr/>
        </p:nvSpPr>
        <p:spPr>
          <a:xfrm>
            <a:off x="0" y="3183619"/>
            <a:ext cx="12192000" cy="3663456"/>
          </a:xfrm>
          <a:prstGeom prst="rect">
            <a:avLst/>
          </a:prstGeom>
          <a:solidFill>
            <a:schemeClr val="tx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0" name="TextBox 39">
            <a:extLst>
              <a:ext uri="{FF2B5EF4-FFF2-40B4-BE49-F238E27FC236}">
                <a16:creationId xmlns:a16="http://schemas.microsoft.com/office/drawing/2014/main" id="{5014C726-975C-A355-918C-91D6826D7F61}"/>
              </a:ext>
            </a:extLst>
          </p:cNvPr>
          <p:cNvSpPr txBox="1"/>
          <p:nvPr/>
        </p:nvSpPr>
        <p:spPr>
          <a:xfrm>
            <a:off x="547916" y="564704"/>
            <a:ext cx="4900384" cy="400110"/>
          </a:xfrm>
          <a:prstGeom prst="rect">
            <a:avLst/>
          </a:prstGeom>
          <a:noFill/>
          <a:ln>
            <a:no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i="1" dirty="0">
                <a:solidFill>
                  <a:srgbClr val="636364"/>
                </a:solidFill>
                <a:effectLst>
                  <a:outerShdw blurRad="317500" dist="50800" dir="5400000" algn="ctr" rotWithShape="0">
                    <a:srgbClr val="000000">
                      <a:alpha val="28000"/>
                    </a:srgbClr>
                  </a:outerShdw>
                </a:effectLst>
                <a:latin typeface="Calibri Light" panose="020F0302020204030204"/>
              </a:rPr>
              <a:t>Looking To Our Future Opportunities</a:t>
            </a:r>
            <a:endParaRPr kumimoji="0" lang="en-US" sz="2000" b="0" i="1" u="none" strike="noStrike" kern="1200" cap="none" spc="0" normalizeH="0" baseline="0" noProof="0" dirty="0">
              <a:ln>
                <a:noFill/>
              </a:ln>
              <a:solidFill>
                <a:srgbClr val="636364"/>
              </a:solidFill>
              <a:effectLst>
                <a:outerShdw blurRad="317500" dist="50800" dir="5400000" algn="ctr" rotWithShape="0">
                  <a:srgbClr val="000000">
                    <a:alpha val="28000"/>
                  </a:srgbClr>
                </a:outerShdw>
              </a:effectLst>
              <a:uLnTx/>
              <a:uFillTx/>
              <a:latin typeface="Calibri Light" panose="020F0302020204030204"/>
              <a:ea typeface="+mn-ea"/>
              <a:cs typeface="+mn-cs"/>
            </a:endParaRPr>
          </a:p>
        </p:txBody>
      </p:sp>
      <p:sp>
        <p:nvSpPr>
          <p:cNvPr id="47" name="Google Shape;247;g13ecfa9e1b6_0_27">
            <a:extLst>
              <a:ext uri="{FF2B5EF4-FFF2-40B4-BE49-F238E27FC236}">
                <a16:creationId xmlns:a16="http://schemas.microsoft.com/office/drawing/2014/main" id="{4244F73F-2322-8C1A-A9E5-09F1EE6663A0}"/>
              </a:ext>
            </a:extLst>
          </p:cNvPr>
          <p:cNvSpPr txBox="1"/>
          <p:nvPr/>
        </p:nvSpPr>
        <p:spPr>
          <a:xfrm>
            <a:off x="637700" y="1173952"/>
            <a:ext cx="7456200" cy="4217400"/>
          </a:xfrm>
          <a:prstGeom prst="rect">
            <a:avLst/>
          </a:prstGeom>
          <a:noFill/>
          <a:ln>
            <a:noFill/>
          </a:ln>
        </p:spPr>
        <p:txBody>
          <a:bodyPr spcFirstLastPara="1" wrap="square" lIns="91425" tIns="91425" rIns="91425" bIns="91425" anchor="t" anchorCtr="0">
            <a:spAutoFit/>
          </a:bodyPr>
          <a:lstStyle/>
          <a:p>
            <a:pPr marL="457200">
              <a:buClr>
                <a:srgbClr val="000000"/>
              </a:buClr>
              <a:buFont typeface="Arial"/>
              <a:buNone/>
            </a:pPr>
            <a:endParaRPr sz="2000" kern="0" dirty="0">
              <a:solidFill>
                <a:srgbClr val="FFFFFF"/>
              </a:solidFill>
              <a:ea typeface="Calibri"/>
              <a:cs typeface="Calibri"/>
              <a:sym typeface="Calibri"/>
            </a:endParaRPr>
          </a:p>
          <a:p>
            <a:pPr marL="457200" indent="-381000">
              <a:buClr>
                <a:srgbClr val="FFFFFF"/>
              </a:buClr>
              <a:buSzPts val="2400"/>
              <a:buFont typeface="Calibri"/>
              <a:buChar char="●"/>
            </a:pPr>
            <a:r>
              <a:rPr lang="en-US" sz="2400" kern="0" dirty="0">
                <a:solidFill>
                  <a:srgbClr val="FFFFFF"/>
                </a:solidFill>
                <a:ea typeface="Calibri"/>
                <a:cs typeface="Calibri"/>
                <a:sym typeface="Calibri"/>
              </a:rPr>
              <a:t>Migration to Microsoft Power Automate</a:t>
            </a:r>
            <a:endParaRPr sz="2400" kern="0" dirty="0">
              <a:solidFill>
                <a:srgbClr val="FFFFFF"/>
              </a:solidFill>
              <a:ea typeface="Calibri"/>
              <a:cs typeface="Calibri"/>
              <a:sym typeface="Calibri"/>
            </a:endParaRPr>
          </a:p>
          <a:p>
            <a:pPr marL="914400" lvl="1" indent="-355600">
              <a:buClr>
                <a:srgbClr val="FFFFFF"/>
              </a:buClr>
              <a:buSzPts val="2000"/>
              <a:buFont typeface="Calibri"/>
              <a:buChar char="○"/>
            </a:pPr>
            <a:r>
              <a:rPr lang="en-US" sz="2000" kern="0" dirty="0">
                <a:solidFill>
                  <a:srgbClr val="FFFFFF"/>
                </a:solidFill>
                <a:ea typeface="Calibri"/>
                <a:cs typeface="Calibri"/>
                <a:sym typeface="Calibri"/>
              </a:rPr>
              <a:t>API Integration</a:t>
            </a:r>
            <a:endParaRPr sz="2000" kern="0" dirty="0">
              <a:solidFill>
                <a:srgbClr val="FFFFFF"/>
              </a:solidFill>
              <a:ea typeface="Calibri"/>
              <a:cs typeface="Calibri"/>
              <a:sym typeface="Calibri"/>
            </a:endParaRPr>
          </a:p>
          <a:p>
            <a:pPr marL="1371600" lvl="2" indent="-349250">
              <a:buClr>
                <a:srgbClr val="FFFFFF"/>
              </a:buClr>
              <a:buSzPts val="1900"/>
              <a:buFont typeface="Calibri"/>
              <a:buChar char="■"/>
            </a:pPr>
            <a:r>
              <a:rPr lang="en-US" sz="1900" kern="0" dirty="0">
                <a:solidFill>
                  <a:srgbClr val="FFFFFF"/>
                </a:solidFill>
                <a:ea typeface="Calibri"/>
                <a:cs typeface="Calibri"/>
                <a:sym typeface="Calibri"/>
              </a:rPr>
              <a:t>Automatic Application of Recommendations to Cloud Service Providers</a:t>
            </a:r>
            <a:endParaRPr sz="1900" kern="0" dirty="0">
              <a:solidFill>
                <a:srgbClr val="FFFFFF"/>
              </a:solidFill>
              <a:ea typeface="Calibri"/>
              <a:cs typeface="Calibri"/>
              <a:sym typeface="Calibri"/>
            </a:endParaRPr>
          </a:p>
          <a:p>
            <a:pPr marL="914400" lvl="1" indent="-355600">
              <a:buClr>
                <a:srgbClr val="FFFFFF"/>
              </a:buClr>
              <a:buSzPts val="2000"/>
              <a:buFont typeface="Calibri"/>
              <a:buChar char="○"/>
            </a:pPr>
            <a:r>
              <a:rPr lang="en-US" sz="2000" kern="0" dirty="0">
                <a:solidFill>
                  <a:srgbClr val="FFFFFF"/>
                </a:solidFill>
                <a:ea typeface="Calibri"/>
                <a:cs typeface="Calibri"/>
                <a:sym typeface="Calibri"/>
              </a:rPr>
              <a:t>Tie into an Organization Ticketing System</a:t>
            </a:r>
            <a:endParaRPr sz="2000" kern="0" dirty="0">
              <a:solidFill>
                <a:srgbClr val="FFFFFF"/>
              </a:solidFill>
              <a:ea typeface="Calibri"/>
              <a:cs typeface="Calibri"/>
              <a:sym typeface="Calibri"/>
            </a:endParaRPr>
          </a:p>
          <a:p>
            <a:pPr marL="914400">
              <a:buClr>
                <a:srgbClr val="000000"/>
              </a:buClr>
              <a:buFont typeface="Arial"/>
              <a:buNone/>
            </a:pPr>
            <a:endParaRPr sz="2000" kern="0" dirty="0">
              <a:solidFill>
                <a:srgbClr val="FFFFFF"/>
              </a:solidFill>
              <a:ea typeface="Calibri"/>
              <a:cs typeface="Calibri"/>
              <a:sym typeface="Calibri"/>
            </a:endParaRPr>
          </a:p>
          <a:p>
            <a:pPr marL="457200" indent="-381000">
              <a:buClr>
                <a:srgbClr val="FFFFFF"/>
              </a:buClr>
              <a:buSzPts val="2400"/>
              <a:buFont typeface="Calibri"/>
              <a:buChar char="●"/>
            </a:pPr>
            <a:r>
              <a:rPr lang="en-US" sz="2400" kern="0" dirty="0">
                <a:solidFill>
                  <a:srgbClr val="FFFFFF"/>
                </a:solidFill>
                <a:ea typeface="Calibri"/>
                <a:cs typeface="Calibri"/>
                <a:sym typeface="Calibri"/>
              </a:rPr>
              <a:t>Expansion of Recommendations beyond the Cloud</a:t>
            </a:r>
            <a:endParaRPr sz="2400" kern="0" dirty="0">
              <a:solidFill>
                <a:srgbClr val="FFFFFF"/>
              </a:solidFill>
              <a:ea typeface="Calibri"/>
              <a:cs typeface="Calibri"/>
              <a:sym typeface="Calibri"/>
            </a:endParaRPr>
          </a:p>
          <a:p>
            <a:pPr marL="914400" lvl="1" indent="-355600">
              <a:buClr>
                <a:srgbClr val="FFFFFF"/>
              </a:buClr>
              <a:buSzPts val="2000"/>
              <a:buFont typeface="Calibri"/>
              <a:buChar char="○"/>
            </a:pPr>
            <a:r>
              <a:rPr lang="en-US" sz="2000" kern="0" dirty="0">
                <a:solidFill>
                  <a:srgbClr val="FFFFFF"/>
                </a:solidFill>
                <a:ea typeface="Calibri"/>
                <a:cs typeface="Calibri"/>
                <a:sym typeface="Calibri"/>
              </a:rPr>
              <a:t>Integration with Industry Frameworks</a:t>
            </a:r>
            <a:endParaRPr sz="2000" kern="0" dirty="0">
              <a:solidFill>
                <a:srgbClr val="FFFFFF"/>
              </a:solidFill>
              <a:ea typeface="Calibri"/>
              <a:cs typeface="Calibri"/>
              <a:sym typeface="Calibri"/>
            </a:endParaRPr>
          </a:p>
          <a:p>
            <a:pPr marL="1371600" lvl="2" indent="-349250">
              <a:buClr>
                <a:srgbClr val="FFFFFF"/>
              </a:buClr>
              <a:buSzPts val="1900"/>
              <a:buFont typeface="Calibri"/>
              <a:buChar char="■"/>
            </a:pPr>
            <a:r>
              <a:rPr lang="en-US" sz="1900" kern="0" dirty="0">
                <a:solidFill>
                  <a:srgbClr val="FFFFFF"/>
                </a:solidFill>
                <a:ea typeface="Calibri"/>
                <a:cs typeface="Calibri"/>
                <a:sym typeface="Calibri"/>
              </a:rPr>
              <a:t>NIST Cyber Security Framework (CSF)</a:t>
            </a:r>
            <a:endParaRPr sz="1900" kern="0" dirty="0">
              <a:solidFill>
                <a:srgbClr val="FFFFFF"/>
              </a:solidFill>
              <a:ea typeface="Calibri"/>
              <a:cs typeface="Calibri"/>
              <a:sym typeface="Calibri"/>
            </a:endParaRPr>
          </a:p>
          <a:p>
            <a:pPr marL="1371600" lvl="2" indent="-349250">
              <a:buClr>
                <a:srgbClr val="FFFFFF"/>
              </a:buClr>
              <a:buSzPts val="1900"/>
              <a:buFont typeface="Calibri"/>
              <a:buChar char="■"/>
            </a:pPr>
            <a:r>
              <a:rPr lang="en-US" sz="1900" kern="0" dirty="0">
                <a:solidFill>
                  <a:srgbClr val="FFFFFF"/>
                </a:solidFill>
                <a:ea typeface="Calibri"/>
                <a:cs typeface="Calibri"/>
                <a:sym typeface="Calibri"/>
              </a:rPr>
              <a:t>NIST Risk Management Framework (RMF)</a:t>
            </a:r>
            <a:endParaRPr sz="1900" kern="0" dirty="0">
              <a:solidFill>
                <a:srgbClr val="FFFFFF"/>
              </a:solidFill>
              <a:ea typeface="Calibri"/>
              <a:cs typeface="Calibri"/>
              <a:sym typeface="Calibri"/>
            </a:endParaRPr>
          </a:p>
          <a:p>
            <a:pPr marL="1371600" lvl="2" indent="-349250">
              <a:buClr>
                <a:srgbClr val="FFFFFF"/>
              </a:buClr>
              <a:buSzPts val="1900"/>
              <a:buFont typeface="Calibri"/>
              <a:buChar char="■"/>
            </a:pPr>
            <a:r>
              <a:rPr lang="en-US" sz="1900" kern="0" dirty="0">
                <a:solidFill>
                  <a:srgbClr val="FFFFFF"/>
                </a:solidFill>
                <a:ea typeface="Calibri"/>
                <a:cs typeface="Calibri"/>
                <a:sym typeface="Calibri"/>
              </a:rPr>
              <a:t>Center for Internet Security (CIS) Critical Security Controls (CSC)</a:t>
            </a:r>
            <a:endParaRPr sz="2500" kern="0" dirty="0">
              <a:solidFill>
                <a:srgbClr val="FFFFFF"/>
              </a:solidFill>
              <a:ea typeface="Calibri"/>
              <a:cs typeface="Calibri"/>
              <a:sym typeface="Calibri"/>
            </a:endParaRPr>
          </a:p>
        </p:txBody>
      </p:sp>
      <p:grpSp>
        <p:nvGrpSpPr>
          <p:cNvPr id="48" name="Google Shape;248;g13ecfa9e1b6_0_27">
            <a:extLst>
              <a:ext uri="{FF2B5EF4-FFF2-40B4-BE49-F238E27FC236}">
                <a16:creationId xmlns:a16="http://schemas.microsoft.com/office/drawing/2014/main" id="{B7F3627C-7496-1484-DDF8-C9BB32616678}"/>
              </a:ext>
            </a:extLst>
          </p:cNvPr>
          <p:cNvGrpSpPr/>
          <p:nvPr/>
        </p:nvGrpSpPr>
        <p:grpSpPr>
          <a:xfrm>
            <a:off x="7915579" y="1073582"/>
            <a:ext cx="3387409" cy="4352491"/>
            <a:chOff x="2966750" y="1165750"/>
            <a:chExt cx="3166099" cy="3977784"/>
          </a:xfrm>
        </p:grpSpPr>
        <p:sp>
          <p:nvSpPr>
            <p:cNvPr id="49" name="Google Shape;249;g13ecfa9e1b6_0_27">
              <a:extLst>
                <a:ext uri="{FF2B5EF4-FFF2-40B4-BE49-F238E27FC236}">
                  <a16:creationId xmlns:a16="http://schemas.microsoft.com/office/drawing/2014/main" id="{CBD1A974-CE1D-F696-5C11-F84E9B678016}"/>
                </a:ext>
              </a:extLst>
            </p:cNvPr>
            <p:cNvSpPr/>
            <p:nvPr/>
          </p:nvSpPr>
          <p:spPr>
            <a:xfrm>
              <a:off x="2966750" y="1165750"/>
              <a:ext cx="3166099" cy="3977784"/>
            </a:xfrm>
            <a:custGeom>
              <a:avLst/>
              <a:gdLst/>
              <a:ahLst/>
              <a:cxnLst/>
              <a:rect l="l" t="t" r="r" b="b"/>
              <a:pathLst>
                <a:path w="114527" h="143888" extrusionOk="0">
                  <a:moveTo>
                    <a:pt x="57841" y="0"/>
                  </a:moveTo>
                  <a:lnTo>
                    <a:pt x="48792" y="15895"/>
                  </a:lnTo>
                  <a:lnTo>
                    <a:pt x="51531" y="15895"/>
                  </a:lnTo>
                  <a:lnTo>
                    <a:pt x="51531" y="19181"/>
                  </a:lnTo>
                  <a:lnTo>
                    <a:pt x="51531" y="19979"/>
                  </a:lnTo>
                  <a:lnTo>
                    <a:pt x="51531" y="20086"/>
                  </a:lnTo>
                  <a:lnTo>
                    <a:pt x="51554" y="20217"/>
                  </a:lnTo>
                  <a:lnTo>
                    <a:pt x="51578" y="20515"/>
                  </a:lnTo>
                  <a:lnTo>
                    <a:pt x="51614" y="21098"/>
                  </a:lnTo>
                  <a:cubicBezTo>
                    <a:pt x="51638" y="21491"/>
                    <a:pt x="51650" y="21884"/>
                    <a:pt x="51697" y="22277"/>
                  </a:cubicBezTo>
                  <a:lnTo>
                    <a:pt x="51876" y="23444"/>
                  </a:lnTo>
                  <a:lnTo>
                    <a:pt x="51971" y="24027"/>
                  </a:lnTo>
                  <a:cubicBezTo>
                    <a:pt x="52007" y="24218"/>
                    <a:pt x="52066" y="24408"/>
                    <a:pt x="52102" y="24599"/>
                  </a:cubicBezTo>
                  <a:lnTo>
                    <a:pt x="52412" y="25742"/>
                  </a:lnTo>
                  <a:cubicBezTo>
                    <a:pt x="52507" y="26123"/>
                    <a:pt x="52662" y="26492"/>
                    <a:pt x="52793" y="26861"/>
                  </a:cubicBezTo>
                  <a:cubicBezTo>
                    <a:pt x="52935" y="27230"/>
                    <a:pt x="53055" y="27611"/>
                    <a:pt x="53221" y="27968"/>
                  </a:cubicBezTo>
                  <a:lnTo>
                    <a:pt x="53733" y="29028"/>
                  </a:lnTo>
                  <a:cubicBezTo>
                    <a:pt x="53817" y="29206"/>
                    <a:pt x="53900" y="29385"/>
                    <a:pt x="53995" y="29552"/>
                  </a:cubicBezTo>
                  <a:lnTo>
                    <a:pt x="54305" y="30064"/>
                  </a:lnTo>
                  <a:lnTo>
                    <a:pt x="54912" y="31064"/>
                  </a:lnTo>
                  <a:cubicBezTo>
                    <a:pt x="55138" y="31385"/>
                    <a:pt x="55376" y="31707"/>
                    <a:pt x="55614" y="32016"/>
                  </a:cubicBezTo>
                  <a:cubicBezTo>
                    <a:pt x="56067" y="32659"/>
                    <a:pt x="56615" y="33219"/>
                    <a:pt x="57150" y="33802"/>
                  </a:cubicBezTo>
                  <a:cubicBezTo>
                    <a:pt x="57400" y="34100"/>
                    <a:pt x="57710" y="34350"/>
                    <a:pt x="57996" y="34624"/>
                  </a:cubicBezTo>
                  <a:cubicBezTo>
                    <a:pt x="58293" y="34874"/>
                    <a:pt x="58567" y="35148"/>
                    <a:pt x="58877" y="35398"/>
                  </a:cubicBezTo>
                  <a:lnTo>
                    <a:pt x="59829" y="36100"/>
                  </a:lnTo>
                  <a:cubicBezTo>
                    <a:pt x="59984" y="36219"/>
                    <a:pt x="60139" y="36338"/>
                    <a:pt x="60305" y="36445"/>
                  </a:cubicBezTo>
                  <a:lnTo>
                    <a:pt x="60806" y="36755"/>
                  </a:lnTo>
                  <a:lnTo>
                    <a:pt x="61818" y="37362"/>
                  </a:lnTo>
                  <a:cubicBezTo>
                    <a:pt x="62163" y="37553"/>
                    <a:pt x="62520" y="37719"/>
                    <a:pt x="62877" y="37886"/>
                  </a:cubicBezTo>
                  <a:cubicBezTo>
                    <a:pt x="63568" y="38255"/>
                    <a:pt x="64318" y="38505"/>
                    <a:pt x="65068" y="38767"/>
                  </a:cubicBezTo>
                  <a:cubicBezTo>
                    <a:pt x="65437" y="38910"/>
                    <a:pt x="65818" y="39005"/>
                    <a:pt x="66199" y="39100"/>
                  </a:cubicBezTo>
                  <a:cubicBezTo>
                    <a:pt x="66580" y="39196"/>
                    <a:pt x="66961" y="39303"/>
                    <a:pt x="67342" y="39386"/>
                  </a:cubicBezTo>
                  <a:lnTo>
                    <a:pt x="68509" y="39577"/>
                  </a:lnTo>
                  <a:cubicBezTo>
                    <a:pt x="68902" y="39624"/>
                    <a:pt x="69295" y="39660"/>
                    <a:pt x="69676" y="39672"/>
                  </a:cubicBezTo>
                  <a:cubicBezTo>
                    <a:pt x="70176" y="39704"/>
                    <a:pt x="70946" y="39709"/>
                    <a:pt x="71403" y="39709"/>
                  </a:cubicBezTo>
                  <a:cubicBezTo>
                    <a:pt x="71632" y="39709"/>
                    <a:pt x="71783" y="39708"/>
                    <a:pt x="71783" y="39708"/>
                  </a:cubicBezTo>
                  <a:lnTo>
                    <a:pt x="94298" y="39708"/>
                  </a:lnTo>
                  <a:lnTo>
                    <a:pt x="94691" y="39743"/>
                  </a:lnTo>
                  <a:lnTo>
                    <a:pt x="94905" y="39779"/>
                  </a:lnTo>
                  <a:cubicBezTo>
                    <a:pt x="95048" y="39791"/>
                    <a:pt x="95191" y="39803"/>
                    <a:pt x="95334" y="39803"/>
                  </a:cubicBezTo>
                  <a:cubicBezTo>
                    <a:pt x="95477" y="39803"/>
                    <a:pt x="95619" y="39862"/>
                    <a:pt x="95762" y="39874"/>
                  </a:cubicBezTo>
                  <a:cubicBezTo>
                    <a:pt x="95893" y="39898"/>
                    <a:pt x="96048" y="39898"/>
                    <a:pt x="96179" y="39946"/>
                  </a:cubicBezTo>
                  <a:cubicBezTo>
                    <a:pt x="97286" y="40196"/>
                    <a:pt x="98334" y="40696"/>
                    <a:pt x="99227" y="41422"/>
                  </a:cubicBezTo>
                  <a:cubicBezTo>
                    <a:pt x="100096" y="42160"/>
                    <a:pt x="100799" y="43101"/>
                    <a:pt x="101263" y="44149"/>
                  </a:cubicBezTo>
                  <a:cubicBezTo>
                    <a:pt x="101680" y="45196"/>
                    <a:pt x="101870" y="46339"/>
                    <a:pt x="101787" y="47494"/>
                  </a:cubicBezTo>
                  <a:cubicBezTo>
                    <a:pt x="101727" y="48566"/>
                    <a:pt x="101370" y="49566"/>
                    <a:pt x="100846" y="50483"/>
                  </a:cubicBezTo>
                  <a:cubicBezTo>
                    <a:pt x="100263" y="51447"/>
                    <a:pt x="99251" y="52507"/>
                    <a:pt x="98286" y="53078"/>
                  </a:cubicBezTo>
                  <a:cubicBezTo>
                    <a:pt x="98060" y="53245"/>
                    <a:pt x="97774" y="53328"/>
                    <a:pt x="97536" y="53471"/>
                  </a:cubicBezTo>
                  <a:cubicBezTo>
                    <a:pt x="97405" y="53543"/>
                    <a:pt x="97262" y="53578"/>
                    <a:pt x="97131" y="53626"/>
                  </a:cubicBezTo>
                  <a:cubicBezTo>
                    <a:pt x="97001" y="53674"/>
                    <a:pt x="96870" y="53733"/>
                    <a:pt x="96739" y="53769"/>
                  </a:cubicBezTo>
                  <a:cubicBezTo>
                    <a:pt x="96596" y="53793"/>
                    <a:pt x="95119" y="54102"/>
                    <a:pt x="94572" y="54150"/>
                  </a:cubicBezTo>
                  <a:cubicBezTo>
                    <a:pt x="94504" y="54154"/>
                    <a:pt x="94416" y="54155"/>
                    <a:pt x="94320" y="54155"/>
                  </a:cubicBezTo>
                  <a:cubicBezTo>
                    <a:pt x="94128" y="54155"/>
                    <a:pt x="93909" y="54150"/>
                    <a:pt x="93774" y="54150"/>
                  </a:cubicBezTo>
                  <a:lnTo>
                    <a:pt x="19705" y="54150"/>
                  </a:lnTo>
                  <a:lnTo>
                    <a:pt x="19562" y="54114"/>
                  </a:lnTo>
                  <a:lnTo>
                    <a:pt x="19265" y="54102"/>
                  </a:lnTo>
                  <a:lnTo>
                    <a:pt x="18681" y="54126"/>
                  </a:lnTo>
                  <a:cubicBezTo>
                    <a:pt x="18288" y="54150"/>
                    <a:pt x="17895" y="54150"/>
                    <a:pt x="17514" y="54209"/>
                  </a:cubicBezTo>
                  <a:cubicBezTo>
                    <a:pt x="14383" y="54567"/>
                    <a:pt x="11335" y="55674"/>
                    <a:pt x="8716" y="57424"/>
                  </a:cubicBezTo>
                  <a:cubicBezTo>
                    <a:pt x="6120" y="59186"/>
                    <a:pt x="3953" y="61568"/>
                    <a:pt x="2417" y="64318"/>
                  </a:cubicBezTo>
                  <a:cubicBezTo>
                    <a:pt x="917" y="67080"/>
                    <a:pt x="96" y="70235"/>
                    <a:pt x="24" y="73367"/>
                  </a:cubicBezTo>
                  <a:cubicBezTo>
                    <a:pt x="0" y="73807"/>
                    <a:pt x="12" y="74010"/>
                    <a:pt x="12" y="74295"/>
                  </a:cubicBezTo>
                  <a:cubicBezTo>
                    <a:pt x="12" y="74343"/>
                    <a:pt x="12" y="74474"/>
                    <a:pt x="24" y="74557"/>
                  </a:cubicBezTo>
                  <a:lnTo>
                    <a:pt x="36" y="74855"/>
                  </a:lnTo>
                  <a:lnTo>
                    <a:pt x="60" y="75438"/>
                  </a:lnTo>
                  <a:cubicBezTo>
                    <a:pt x="84" y="75831"/>
                    <a:pt x="84" y="76224"/>
                    <a:pt x="143" y="76617"/>
                  </a:cubicBezTo>
                  <a:lnTo>
                    <a:pt x="322" y="77784"/>
                  </a:lnTo>
                  <a:cubicBezTo>
                    <a:pt x="357" y="77974"/>
                    <a:pt x="381" y="78165"/>
                    <a:pt x="429" y="78355"/>
                  </a:cubicBezTo>
                  <a:lnTo>
                    <a:pt x="560" y="78939"/>
                  </a:lnTo>
                  <a:lnTo>
                    <a:pt x="869" y="80082"/>
                  </a:lnTo>
                  <a:cubicBezTo>
                    <a:pt x="977" y="80451"/>
                    <a:pt x="1119" y="80820"/>
                    <a:pt x="1250" y="81189"/>
                  </a:cubicBezTo>
                  <a:cubicBezTo>
                    <a:pt x="1393" y="81558"/>
                    <a:pt x="1512" y="81939"/>
                    <a:pt x="1691" y="82296"/>
                  </a:cubicBezTo>
                  <a:cubicBezTo>
                    <a:pt x="2977" y="85166"/>
                    <a:pt x="4929" y="87737"/>
                    <a:pt x="7382" y="89702"/>
                  </a:cubicBezTo>
                  <a:cubicBezTo>
                    <a:pt x="9835" y="91655"/>
                    <a:pt x="12764" y="93048"/>
                    <a:pt x="15859" y="93655"/>
                  </a:cubicBezTo>
                  <a:lnTo>
                    <a:pt x="17026" y="93845"/>
                  </a:lnTo>
                  <a:lnTo>
                    <a:pt x="17610" y="93929"/>
                  </a:lnTo>
                  <a:cubicBezTo>
                    <a:pt x="17812" y="93952"/>
                    <a:pt x="18003" y="93952"/>
                    <a:pt x="18193" y="93964"/>
                  </a:cubicBezTo>
                  <a:lnTo>
                    <a:pt x="19372" y="94024"/>
                  </a:lnTo>
                  <a:lnTo>
                    <a:pt x="19669" y="94036"/>
                  </a:lnTo>
                  <a:lnTo>
                    <a:pt x="94643" y="94036"/>
                  </a:lnTo>
                  <a:lnTo>
                    <a:pt x="94869" y="94048"/>
                  </a:lnTo>
                  <a:cubicBezTo>
                    <a:pt x="95024" y="94060"/>
                    <a:pt x="95167" y="94072"/>
                    <a:pt x="95310" y="94072"/>
                  </a:cubicBezTo>
                  <a:cubicBezTo>
                    <a:pt x="95381" y="94072"/>
                    <a:pt x="95453" y="94083"/>
                    <a:pt x="95524" y="94095"/>
                  </a:cubicBezTo>
                  <a:lnTo>
                    <a:pt x="95727" y="94131"/>
                  </a:lnTo>
                  <a:cubicBezTo>
                    <a:pt x="95869" y="94155"/>
                    <a:pt x="96012" y="94167"/>
                    <a:pt x="96155" y="94191"/>
                  </a:cubicBezTo>
                  <a:cubicBezTo>
                    <a:pt x="96703" y="94345"/>
                    <a:pt x="97251" y="94476"/>
                    <a:pt x="97751" y="94750"/>
                  </a:cubicBezTo>
                  <a:cubicBezTo>
                    <a:pt x="98286" y="94976"/>
                    <a:pt x="98739" y="95322"/>
                    <a:pt x="99203" y="95655"/>
                  </a:cubicBezTo>
                  <a:cubicBezTo>
                    <a:pt x="99620" y="96048"/>
                    <a:pt x="100060" y="96429"/>
                    <a:pt x="100382" y="96905"/>
                  </a:cubicBezTo>
                  <a:cubicBezTo>
                    <a:pt x="100751" y="97346"/>
                    <a:pt x="100989" y="97870"/>
                    <a:pt x="101251" y="98382"/>
                  </a:cubicBezTo>
                  <a:cubicBezTo>
                    <a:pt x="101299" y="98513"/>
                    <a:pt x="101334" y="98643"/>
                    <a:pt x="101394" y="98774"/>
                  </a:cubicBezTo>
                  <a:cubicBezTo>
                    <a:pt x="101430" y="98917"/>
                    <a:pt x="101501" y="99036"/>
                    <a:pt x="101525" y="99179"/>
                  </a:cubicBezTo>
                  <a:cubicBezTo>
                    <a:pt x="101584" y="99453"/>
                    <a:pt x="101692" y="99727"/>
                    <a:pt x="101703" y="100013"/>
                  </a:cubicBezTo>
                  <a:cubicBezTo>
                    <a:pt x="101727" y="100156"/>
                    <a:pt x="101751" y="100287"/>
                    <a:pt x="101775" y="100429"/>
                  </a:cubicBezTo>
                  <a:lnTo>
                    <a:pt x="101799" y="100870"/>
                  </a:lnTo>
                  <a:lnTo>
                    <a:pt x="101823" y="101084"/>
                  </a:lnTo>
                  <a:lnTo>
                    <a:pt x="101834" y="101191"/>
                  </a:lnTo>
                  <a:lnTo>
                    <a:pt x="101834" y="101299"/>
                  </a:lnTo>
                  <a:cubicBezTo>
                    <a:pt x="101834" y="101334"/>
                    <a:pt x="101823" y="101358"/>
                    <a:pt x="101823" y="101370"/>
                  </a:cubicBezTo>
                  <a:cubicBezTo>
                    <a:pt x="101811" y="101513"/>
                    <a:pt x="101799" y="101656"/>
                    <a:pt x="101787" y="101799"/>
                  </a:cubicBezTo>
                  <a:cubicBezTo>
                    <a:pt x="101811" y="102096"/>
                    <a:pt x="101715" y="102370"/>
                    <a:pt x="101692" y="102656"/>
                  </a:cubicBezTo>
                  <a:cubicBezTo>
                    <a:pt x="101692" y="102799"/>
                    <a:pt x="101632" y="102930"/>
                    <a:pt x="101596" y="103073"/>
                  </a:cubicBezTo>
                  <a:cubicBezTo>
                    <a:pt x="101561" y="103204"/>
                    <a:pt x="101525" y="103346"/>
                    <a:pt x="101501" y="103477"/>
                  </a:cubicBezTo>
                  <a:cubicBezTo>
                    <a:pt x="101144" y="104561"/>
                    <a:pt x="100537" y="105561"/>
                    <a:pt x="99739" y="106383"/>
                  </a:cubicBezTo>
                  <a:cubicBezTo>
                    <a:pt x="98917" y="107192"/>
                    <a:pt x="97917" y="107799"/>
                    <a:pt x="96846" y="108157"/>
                  </a:cubicBezTo>
                  <a:cubicBezTo>
                    <a:pt x="96715" y="108204"/>
                    <a:pt x="96572" y="108216"/>
                    <a:pt x="96429" y="108264"/>
                  </a:cubicBezTo>
                  <a:cubicBezTo>
                    <a:pt x="96298" y="108288"/>
                    <a:pt x="96167" y="108359"/>
                    <a:pt x="96024" y="108359"/>
                  </a:cubicBezTo>
                  <a:cubicBezTo>
                    <a:pt x="95881" y="108383"/>
                    <a:pt x="95738" y="108395"/>
                    <a:pt x="95596" y="108419"/>
                  </a:cubicBezTo>
                  <a:cubicBezTo>
                    <a:pt x="95524" y="108430"/>
                    <a:pt x="95453" y="108454"/>
                    <a:pt x="95381" y="108454"/>
                  </a:cubicBezTo>
                  <a:lnTo>
                    <a:pt x="95167" y="108466"/>
                  </a:lnTo>
                  <a:cubicBezTo>
                    <a:pt x="95024" y="108466"/>
                    <a:pt x="94881" y="108466"/>
                    <a:pt x="94738" y="108478"/>
                  </a:cubicBezTo>
                  <a:cubicBezTo>
                    <a:pt x="94691" y="108478"/>
                    <a:pt x="94512" y="108466"/>
                    <a:pt x="94393" y="108466"/>
                  </a:cubicBezTo>
                  <a:lnTo>
                    <a:pt x="71283" y="108466"/>
                  </a:lnTo>
                  <a:lnTo>
                    <a:pt x="70985" y="108490"/>
                  </a:lnTo>
                  <a:lnTo>
                    <a:pt x="70402" y="108526"/>
                  </a:lnTo>
                  <a:cubicBezTo>
                    <a:pt x="70009" y="108538"/>
                    <a:pt x="69616" y="108561"/>
                    <a:pt x="69235" y="108597"/>
                  </a:cubicBezTo>
                  <a:lnTo>
                    <a:pt x="68068" y="108764"/>
                  </a:lnTo>
                  <a:cubicBezTo>
                    <a:pt x="67675" y="108835"/>
                    <a:pt x="67283" y="108883"/>
                    <a:pt x="66902" y="108990"/>
                  </a:cubicBezTo>
                  <a:cubicBezTo>
                    <a:pt x="66140" y="109181"/>
                    <a:pt x="65366" y="109359"/>
                    <a:pt x="64639" y="109657"/>
                  </a:cubicBezTo>
                  <a:cubicBezTo>
                    <a:pt x="64270" y="109788"/>
                    <a:pt x="63889" y="109919"/>
                    <a:pt x="63532" y="110073"/>
                  </a:cubicBezTo>
                  <a:lnTo>
                    <a:pt x="62460" y="110585"/>
                  </a:lnTo>
                  <a:lnTo>
                    <a:pt x="61937" y="110847"/>
                  </a:lnTo>
                  <a:cubicBezTo>
                    <a:pt x="61758" y="110931"/>
                    <a:pt x="61591" y="111038"/>
                    <a:pt x="61425" y="111145"/>
                  </a:cubicBezTo>
                  <a:lnTo>
                    <a:pt x="60413" y="111752"/>
                  </a:lnTo>
                  <a:cubicBezTo>
                    <a:pt x="60079" y="111967"/>
                    <a:pt x="59782" y="112217"/>
                    <a:pt x="59460" y="112443"/>
                  </a:cubicBezTo>
                  <a:cubicBezTo>
                    <a:pt x="59151" y="112681"/>
                    <a:pt x="58817" y="112907"/>
                    <a:pt x="58531" y="113169"/>
                  </a:cubicBezTo>
                  <a:cubicBezTo>
                    <a:pt x="58079" y="113586"/>
                    <a:pt x="57603" y="114003"/>
                    <a:pt x="57174" y="114443"/>
                  </a:cubicBezTo>
                  <a:cubicBezTo>
                    <a:pt x="57115" y="114503"/>
                    <a:pt x="57043" y="114586"/>
                    <a:pt x="56960" y="114681"/>
                  </a:cubicBezTo>
                  <a:cubicBezTo>
                    <a:pt x="56912" y="114717"/>
                    <a:pt x="56876" y="114765"/>
                    <a:pt x="56841" y="114800"/>
                  </a:cubicBezTo>
                  <a:cubicBezTo>
                    <a:pt x="56567" y="115110"/>
                    <a:pt x="56234" y="115479"/>
                    <a:pt x="56055" y="115681"/>
                  </a:cubicBezTo>
                  <a:lnTo>
                    <a:pt x="55341" y="116622"/>
                  </a:lnTo>
                  <a:lnTo>
                    <a:pt x="54995" y="117098"/>
                  </a:lnTo>
                  <a:cubicBezTo>
                    <a:pt x="54876" y="117253"/>
                    <a:pt x="54781" y="117432"/>
                    <a:pt x="54674" y="117586"/>
                  </a:cubicBezTo>
                  <a:lnTo>
                    <a:pt x="54067" y="118598"/>
                  </a:lnTo>
                  <a:cubicBezTo>
                    <a:pt x="53864" y="118944"/>
                    <a:pt x="53709" y="119301"/>
                    <a:pt x="53531" y="119658"/>
                  </a:cubicBezTo>
                  <a:cubicBezTo>
                    <a:pt x="53364" y="120015"/>
                    <a:pt x="53174" y="120360"/>
                    <a:pt x="53043" y="120730"/>
                  </a:cubicBezTo>
                  <a:lnTo>
                    <a:pt x="52638" y="121837"/>
                  </a:lnTo>
                  <a:cubicBezTo>
                    <a:pt x="52566" y="122027"/>
                    <a:pt x="52495" y="122206"/>
                    <a:pt x="52447" y="122396"/>
                  </a:cubicBezTo>
                  <a:lnTo>
                    <a:pt x="52293" y="122968"/>
                  </a:lnTo>
                  <a:lnTo>
                    <a:pt x="51995" y="124111"/>
                  </a:lnTo>
                  <a:cubicBezTo>
                    <a:pt x="51923" y="124504"/>
                    <a:pt x="51864" y="124897"/>
                    <a:pt x="51804" y="125278"/>
                  </a:cubicBezTo>
                  <a:cubicBezTo>
                    <a:pt x="51757" y="125671"/>
                    <a:pt x="51673" y="126064"/>
                    <a:pt x="51662" y="126445"/>
                  </a:cubicBezTo>
                  <a:lnTo>
                    <a:pt x="51578" y="127623"/>
                  </a:lnTo>
                  <a:lnTo>
                    <a:pt x="51531" y="128207"/>
                  </a:lnTo>
                  <a:lnTo>
                    <a:pt x="51531" y="128600"/>
                  </a:lnTo>
                  <a:lnTo>
                    <a:pt x="51531" y="129409"/>
                  </a:lnTo>
                  <a:lnTo>
                    <a:pt x="51531" y="131017"/>
                  </a:lnTo>
                  <a:lnTo>
                    <a:pt x="51531" y="143887"/>
                  </a:lnTo>
                  <a:lnTo>
                    <a:pt x="64187" y="143887"/>
                  </a:lnTo>
                  <a:lnTo>
                    <a:pt x="64187" y="131017"/>
                  </a:lnTo>
                  <a:lnTo>
                    <a:pt x="64187" y="129409"/>
                  </a:lnTo>
                  <a:lnTo>
                    <a:pt x="64187" y="128600"/>
                  </a:lnTo>
                  <a:lnTo>
                    <a:pt x="64187" y="128207"/>
                  </a:lnTo>
                  <a:lnTo>
                    <a:pt x="64163" y="127980"/>
                  </a:lnTo>
                  <a:cubicBezTo>
                    <a:pt x="64175" y="127838"/>
                    <a:pt x="64163" y="127695"/>
                    <a:pt x="64163" y="127540"/>
                  </a:cubicBezTo>
                  <a:cubicBezTo>
                    <a:pt x="64163" y="127397"/>
                    <a:pt x="64211" y="127266"/>
                    <a:pt x="64223" y="127123"/>
                  </a:cubicBezTo>
                  <a:cubicBezTo>
                    <a:pt x="64246" y="126980"/>
                    <a:pt x="64246" y="126837"/>
                    <a:pt x="64282" y="126695"/>
                  </a:cubicBezTo>
                  <a:cubicBezTo>
                    <a:pt x="64318" y="126564"/>
                    <a:pt x="64354" y="126421"/>
                    <a:pt x="64389" y="126290"/>
                  </a:cubicBezTo>
                  <a:cubicBezTo>
                    <a:pt x="64663" y="125194"/>
                    <a:pt x="65508" y="123909"/>
                    <a:pt x="66282" y="123063"/>
                  </a:cubicBezTo>
                  <a:cubicBezTo>
                    <a:pt x="66401" y="122956"/>
                    <a:pt x="66532" y="122849"/>
                    <a:pt x="66651" y="122730"/>
                  </a:cubicBezTo>
                  <a:cubicBezTo>
                    <a:pt x="66747" y="122623"/>
                    <a:pt x="66878" y="122563"/>
                    <a:pt x="66985" y="122468"/>
                  </a:cubicBezTo>
                  <a:cubicBezTo>
                    <a:pt x="67104" y="122396"/>
                    <a:pt x="67211" y="122289"/>
                    <a:pt x="67330" y="122218"/>
                  </a:cubicBezTo>
                  <a:cubicBezTo>
                    <a:pt x="67461" y="122146"/>
                    <a:pt x="67580" y="122075"/>
                    <a:pt x="67699" y="122004"/>
                  </a:cubicBezTo>
                  <a:cubicBezTo>
                    <a:pt x="67759" y="121956"/>
                    <a:pt x="67818" y="121920"/>
                    <a:pt x="67878" y="121884"/>
                  </a:cubicBezTo>
                  <a:lnTo>
                    <a:pt x="68080" y="121801"/>
                  </a:lnTo>
                  <a:cubicBezTo>
                    <a:pt x="68211" y="121742"/>
                    <a:pt x="68330" y="121670"/>
                    <a:pt x="68461" y="121611"/>
                  </a:cubicBezTo>
                  <a:lnTo>
                    <a:pt x="68866" y="121468"/>
                  </a:lnTo>
                  <a:cubicBezTo>
                    <a:pt x="69116" y="121349"/>
                    <a:pt x="69402" y="121301"/>
                    <a:pt x="69676" y="121218"/>
                  </a:cubicBezTo>
                  <a:cubicBezTo>
                    <a:pt x="69807" y="121170"/>
                    <a:pt x="69950" y="121170"/>
                    <a:pt x="70092" y="121146"/>
                  </a:cubicBezTo>
                  <a:cubicBezTo>
                    <a:pt x="70235" y="121122"/>
                    <a:pt x="70378" y="121099"/>
                    <a:pt x="70521" y="121075"/>
                  </a:cubicBezTo>
                  <a:cubicBezTo>
                    <a:pt x="70664" y="121075"/>
                    <a:pt x="70807" y="121063"/>
                    <a:pt x="70950" y="121063"/>
                  </a:cubicBezTo>
                  <a:lnTo>
                    <a:pt x="71164" y="121015"/>
                  </a:lnTo>
                  <a:lnTo>
                    <a:pt x="71283" y="120968"/>
                  </a:lnTo>
                  <a:lnTo>
                    <a:pt x="94393" y="120968"/>
                  </a:lnTo>
                  <a:cubicBezTo>
                    <a:pt x="94516" y="120968"/>
                    <a:pt x="94603" y="120994"/>
                    <a:pt x="94760" y="120994"/>
                  </a:cubicBezTo>
                  <a:cubicBezTo>
                    <a:pt x="94787" y="120994"/>
                    <a:pt x="94815" y="120993"/>
                    <a:pt x="94845" y="120991"/>
                  </a:cubicBezTo>
                  <a:lnTo>
                    <a:pt x="96024" y="120956"/>
                  </a:lnTo>
                  <a:lnTo>
                    <a:pt x="96608" y="120932"/>
                  </a:lnTo>
                  <a:cubicBezTo>
                    <a:pt x="96810" y="120908"/>
                    <a:pt x="97001" y="120884"/>
                    <a:pt x="97191" y="120861"/>
                  </a:cubicBezTo>
                  <a:lnTo>
                    <a:pt x="98358" y="120682"/>
                  </a:lnTo>
                  <a:cubicBezTo>
                    <a:pt x="98751" y="120622"/>
                    <a:pt x="99132" y="120503"/>
                    <a:pt x="99513" y="120420"/>
                  </a:cubicBezTo>
                  <a:cubicBezTo>
                    <a:pt x="99894" y="120313"/>
                    <a:pt x="100275" y="120229"/>
                    <a:pt x="100656" y="120099"/>
                  </a:cubicBezTo>
                  <a:cubicBezTo>
                    <a:pt x="103656" y="119134"/>
                    <a:pt x="106406" y="117443"/>
                    <a:pt x="108633" y="115229"/>
                  </a:cubicBezTo>
                  <a:cubicBezTo>
                    <a:pt x="110836" y="112990"/>
                    <a:pt x="112514" y="110228"/>
                    <a:pt x="113467" y="107228"/>
                  </a:cubicBezTo>
                  <a:cubicBezTo>
                    <a:pt x="113574" y="106847"/>
                    <a:pt x="113669" y="106466"/>
                    <a:pt x="113776" y="106085"/>
                  </a:cubicBezTo>
                  <a:cubicBezTo>
                    <a:pt x="113860" y="105692"/>
                    <a:pt x="113979" y="105323"/>
                    <a:pt x="114026" y="104930"/>
                  </a:cubicBezTo>
                  <a:cubicBezTo>
                    <a:pt x="114146" y="104144"/>
                    <a:pt x="114288" y="103370"/>
                    <a:pt x="114300" y="102584"/>
                  </a:cubicBezTo>
                  <a:lnTo>
                    <a:pt x="114348" y="101418"/>
                  </a:lnTo>
                  <a:cubicBezTo>
                    <a:pt x="114348" y="101358"/>
                    <a:pt x="114336" y="101322"/>
                    <a:pt x="114336" y="101287"/>
                  </a:cubicBezTo>
                  <a:lnTo>
                    <a:pt x="114336" y="101191"/>
                  </a:lnTo>
                  <a:lnTo>
                    <a:pt x="114336" y="100906"/>
                  </a:lnTo>
                  <a:lnTo>
                    <a:pt x="114324" y="100310"/>
                  </a:lnTo>
                  <a:cubicBezTo>
                    <a:pt x="114300" y="99929"/>
                    <a:pt x="114288" y="99536"/>
                    <a:pt x="114253" y="99144"/>
                  </a:cubicBezTo>
                  <a:lnTo>
                    <a:pt x="114086" y="97977"/>
                  </a:lnTo>
                  <a:cubicBezTo>
                    <a:pt x="113979" y="97191"/>
                    <a:pt x="113765" y="96429"/>
                    <a:pt x="113562" y="95667"/>
                  </a:cubicBezTo>
                  <a:cubicBezTo>
                    <a:pt x="113479" y="95286"/>
                    <a:pt x="113324" y="94917"/>
                    <a:pt x="113193" y="94548"/>
                  </a:cubicBezTo>
                  <a:cubicBezTo>
                    <a:pt x="113062" y="94179"/>
                    <a:pt x="112931" y="93810"/>
                    <a:pt x="112776" y="93440"/>
                  </a:cubicBezTo>
                  <a:cubicBezTo>
                    <a:pt x="112121" y="92012"/>
                    <a:pt x="111371" y="90619"/>
                    <a:pt x="110407" y="89369"/>
                  </a:cubicBezTo>
                  <a:cubicBezTo>
                    <a:pt x="109478" y="88095"/>
                    <a:pt x="108359" y="86987"/>
                    <a:pt x="107168" y="85963"/>
                  </a:cubicBezTo>
                  <a:cubicBezTo>
                    <a:pt x="105930" y="84999"/>
                    <a:pt x="104621" y="84106"/>
                    <a:pt x="103192" y="83451"/>
                  </a:cubicBezTo>
                  <a:cubicBezTo>
                    <a:pt x="101787" y="82737"/>
                    <a:pt x="100263" y="82272"/>
                    <a:pt x="98727" y="81915"/>
                  </a:cubicBezTo>
                  <a:cubicBezTo>
                    <a:pt x="98346" y="81844"/>
                    <a:pt x="97953" y="81784"/>
                    <a:pt x="97560" y="81725"/>
                  </a:cubicBezTo>
                  <a:lnTo>
                    <a:pt x="96977" y="81641"/>
                  </a:lnTo>
                  <a:cubicBezTo>
                    <a:pt x="96786" y="81606"/>
                    <a:pt x="96596" y="81582"/>
                    <a:pt x="96393" y="81582"/>
                  </a:cubicBezTo>
                  <a:lnTo>
                    <a:pt x="95226" y="81534"/>
                  </a:lnTo>
                  <a:lnTo>
                    <a:pt x="94643" y="81522"/>
                  </a:lnTo>
                  <a:lnTo>
                    <a:pt x="19872" y="81522"/>
                  </a:lnTo>
                  <a:lnTo>
                    <a:pt x="19693" y="81510"/>
                  </a:lnTo>
                  <a:lnTo>
                    <a:pt x="19574" y="81499"/>
                  </a:lnTo>
                  <a:cubicBezTo>
                    <a:pt x="19431" y="81487"/>
                    <a:pt x="19288" y="81475"/>
                    <a:pt x="19146" y="81463"/>
                  </a:cubicBezTo>
                  <a:cubicBezTo>
                    <a:pt x="19074" y="81463"/>
                    <a:pt x="19003" y="81463"/>
                    <a:pt x="18931" y="81451"/>
                  </a:cubicBezTo>
                  <a:lnTo>
                    <a:pt x="18717" y="81415"/>
                  </a:lnTo>
                  <a:cubicBezTo>
                    <a:pt x="18586" y="81391"/>
                    <a:pt x="18443" y="81368"/>
                    <a:pt x="18300" y="81356"/>
                  </a:cubicBezTo>
                  <a:cubicBezTo>
                    <a:pt x="17181" y="81129"/>
                    <a:pt x="16145" y="80629"/>
                    <a:pt x="15240" y="79915"/>
                  </a:cubicBezTo>
                  <a:cubicBezTo>
                    <a:pt x="14335" y="79213"/>
                    <a:pt x="13633" y="78260"/>
                    <a:pt x="13169" y="77224"/>
                  </a:cubicBezTo>
                  <a:cubicBezTo>
                    <a:pt x="13085" y="77105"/>
                    <a:pt x="13061" y="76962"/>
                    <a:pt x="13014" y="76831"/>
                  </a:cubicBezTo>
                  <a:cubicBezTo>
                    <a:pt x="12966" y="76700"/>
                    <a:pt x="12907" y="76569"/>
                    <a:pt x="12859" y="76426"/>
                  </a:cubicBezTo>
                  <a:cubicBezTo>
                    <a:pt x="12835" y="76296"/>
                    <a:pt x="12800" y="76153"/>
                    <a:pt x="12764" y="76022"/>
                  </a:cubicBezTo>
                  <a:lnTo>
                    <a:pt x="12704" y="75819"/>
                  </a:lnTo>
                  <a:cubicBezTo>
                    <a:pt x="12692" y="75748"/>
                    <a:pt x="12680" y="75676"/>
                    <a:pt x="12680" y="75605"/>
                  </a:cubicBezTo>
                  <a:cubicBezTo>
                    <a:pt x="12657" y="75462"/>
                    <a:pt x="12633" y="75319"/>
                    <a:pt x="12609" y="75176"/>
                  </a:cubicBezTo>
                  <a:cubicBezTo>
                    <a:pt x="12573" y="75045"/>
                    <a:pt x="12597" y="74891"/>
                    <a:pt x="12585" y="74748"/>
                  </a:cubicBezTo>
                  <a:lnTo>
                    <a:pt x="12549" y="74295"/>
                  </a:lnTo>
                  <a:cubicBezTo>
                    <a:pt x="12549" y="74033"/>
                    <a:pt x="12549" y="73700"/>
                    <a:pt x="12561" y="73617"/>
                  </a:cubicBezTo>
                  <a:cubicBezTo>
                    <a:pt x="12597" y="72462"/>
                    <a:pt x="12895" y="71343"/>
                    <a:pt x="13431" y="70342"/>
                  </a:cubicBezTo>
                  <a:cubicBezTo>
                    <a:pt x="13990" y="69354"/>
                    <a:pt x="14776" y="68473"/>
                    <a:pt x="15717" y="67830"/>
                  </a:cubicBezTo>
                  <a:cubicBezTo>
                    <a:pt x="16681" y="67199"/>
                    <a:pt x="17764" y="66806"/>
                    <a:pt x="18896" y="66663"/>
                  </a:cubicBezTo>
                  <a:cubicBezTo>
                    <a:pt x="19038" y="66640"/>
                    <a:pt x="19181" y="66651"/>
                    <a:pt x="19324" y="66640"/>
                  </a:cubicBezTo>
                  <a:lnTo>
                    <a:pt x="19538" y="66628"/>
                  </a:lnTo>
                  <a:lnTo>
                    <a:pt x="19646" y="66640"/>
                  </a:lnTo>
                  <a:lnTo>
                    <a:pt x="94572" y="66640"/>
                  </a:lnTo>
                  <a:lnTo>
                    <a:pt x="94679" y="66628"/>
                  </a:lnTo>
                  <a:lnTo>
                    <a:pt x="94822" y="66616"/>
                  </a:lnTo>
                  <a:lnTo>
                    <a:pt x="95119" y="66604"/>
                  </a:lnTo>
                  <a:lnTo>
                    <a:pt x="95703" y="66568"/>
                  </a:lnTo>
                  <a:cubicBezTo>
                    <a:pt x="96096" y="66544"/>
                    <a:pt x="96489" y="66544"/>
                    <a:pt x="96881" y="66485"/>
                  </a:cubicBezTo>
                  <a:lnTo>
                    <a:pt x="98048" y="66306"/>
                  </a:lnTo>
                  <a:lnTo>
                    <a:pt x="98632" y="66211"/>
                  </a:lnTo>
                  <a:lnTo>
                    <a:pt x="99203" y="66080"/>
                  </a:lnTo>
                  <a:lnTo>
                    <a:pt x="100346" y="65782"/>
                  </a:lnTo>
                  <a:cubicBezTo>
                    <a:pt x="100727" y="65675"/>
                    <a:pt x="101096" y="65520"/>
                    <a:pt x="101465" y="65389"/>
                  </a:cubicBezTo>
                  <a:cubicBezTo>
                    <a:pt x="101834" y="65247"/>
                    <a:pt x="102215" y="65127"/>
                    <a:pt x="102561" y="64961"/>
                  </a:cubicBezTo>
                  <a:cubicBezTo>
                    <a:pt x="103275" y="64616"/>
                    <a:pt x="104001" y="64306"/>
                    <a:pt x="104656" y="63877"/>
                  </a:cubicBezTo>
                  <a:cubicBezTo>
                    <a:pt x="107288" y="62318"/>
                    <a:pt x="109693" y="59960"/>
                    <a:pt x="111348" y="57365"/>
                  </a:cubicBezTo>
                  <a:cubicBezTo>
                    <a:pt x="111383" y="57317"/>
                    <a:pt x="111419" y="57257"/>
                    <a:pt x="111455" y="57198"/>
                  </a:cubicBezTo>
                  <a:cubicBezTo>
                    <a:pt x="111467" y="57174"/>
                    <a:pt x="111479" y="57150"/>
                    <a:pt x="111490" y="57138"/>
                  </a:cubicBezTo>
                  <a:lnTo>
                    <a:pt x="111490" y="57126"/>
                  </a:lnTo>
                  <a:cubicBezTo>
                    <a:pt x="113074" y="54519"/>
                    <a:pt x="114074" y="51531"/>
                    <a:pt x="114288" y="48483"/>
                  </a:cubicBezTo>
                  <a:cubicBezTo>
                    <a:pt x="114527" y="45363"/>
                    <a:pt x="114026" y="42172"/>
                    <a:pt x="112812" y="39255"/>
                  </a:cubicBezTo>
                  <a:cubicBezTo>
                    <a:pt x="111562" y="36362"/>
                    <a:pt x="109633" y="33778"/>
                    <a:pt x="107228" y="31766"/>
                  </a:cubicBezTo>
                  <a:cubicBezTo>
                    <a:pt x="104799" y="29766"/>
                    <a:pt x="101894" y="28349"/>
                    <a:pt x="98810" y="27682"/>
                  </a:cubicBezTo>
                  <a:cubicBezTo>
                    <a:pt x="98429" y="27587"/>
                    <a:pt x="98036" y="27540"/>
                    <a:pt x="97643" y="27480"/>
                  </a:cubicBezTo>
                  <a:cubicBezTo>
                    <a:pt x="97251" y="27420"/>
                    <a:pt x="96870" y="27349"/>
                    <a:pt x="96477" y="27325"/>
                  </a:cubicBezTo>
                  <a:lnTo>
                    <a:pt x="95298" y="27266"/>
                  </a:lnTo>
                  <a:lnTo>
                    <a:pt x="94715" y="27218"/>
                  </a:lnTo>
                  <a:lnTo>
                    <a:pt x="94298" y="27206"/>
                  </a:lnTo>
                  <a:lnTo>
                    <a:pt x="71783" y="27206"/>
                  </a:lnTo>
                  <a:cubicBezTo>
                    <a:pt x="71140" y="27206"/>
                    <a:pt x="70676" y="27182"/>
                    <a:pt x="70676" y="27182"/>
                  </a:cubicBezTo>
                  <a:cubicBezTo>
                    <a:pt x="70650" y="27185"/>
                    <a:pt x="70624" y="27186"/>
                    <a:pt x="70598" y="27186"/>
                  </a:cubicBezTo>
                  <a:cubicBezTo>
                    <a:pt x="70484" y="27186"/>
                    <a:pt x="70376" y="27166"/>
                    <a:pt x="70259" y="27147"/>
                  </a:cubicBezTo>
                  <a:cubicBezTo>
                    <a:pt x="70116" y="27123"/>
                    <a:pt x="69973" y="27111"/>
                    <a:pt x="69830" y="27087"/>
                  </a:cubicBezTo>
                  <a:lnTo>
                    <a:pt x="69426" y="26980"/>
                  </a:lnTo>
                  <a:cubicBezTo>
                    <a:pt x="69283" y="26944"/>
                    <a:pt x="69140" y="26932"/>
                    <a:pt x="69009" y="26861"/>
                  </a:cubicBezTo>
                  <a:cubicBezTo>
                    <a:pt x="68747" y="26754"/>
                    <a:pt x="68473" y="26694"/>
                    <a:pt x="68223" y="26551"/>
                  </a:cubicBezTo>
                  <a:lnTo>
                    <a:pt x="67842" y="26361"/>
                  </a:lnTo>
                  <a:cubicBezTo>
                    <a:pt x="67723" y="26289"/>
                    <a:pt x="67604" y="26206"/>
                    <a:pt x="67473" y="26135"/>
                  </a:cubicBezTo>
                  <a:lnTo>
                    <a:pt x="67294" y="26027"/>
                  </a:lnTo>
                  <a:cubicBezTo>
                    <a:pt x="67235" y="25992"/>
                    <a:pt x="67175" y="25944"/>
                    <a:pt x="67116" y="25896"/>
                  </a:cubicBezTo>
                  <a:cubicBezTo>
                    <a:pt x="67009" y="25813"/>
                    <a:pt x="66890" y="25730"/>
                    <a:pt x="66771" y="25646"/>
                  </a:cubicBezTo>
                  <a:cubicBezTo>
                    <a:pt x="66663" y="25563"/>
                    <a:pt x="66568" y="25444"/>
                    <a:pt x="66461" y="25361"/>
                  </a:cubicBezTo>
                  <a:cubicBezTo>
                    <a:pt x="66354" y="25254"/>
                    <a:pt x="66223" y="25182"/>
                    <a:pt x="66140" y="25063"/>
                  </a:cubicBezTo>
                  <a:cubicBezTo>
                    <a:pt x="65961" y="24837"/>
                    <a:pt x="65735" y="24658"/>
                    <a:pt x="65592" y="24408"/>
                  </a:cubicBezTo>
                  <a:cubicBezTo>
                    <a:pt x="64889" y="23503"/>
                    <a:pt x="64401" y="22444"/>
                    <a:pt x="64235" y="21313"/>
                  </a:cubicBezTo>
                  <a:cubicBezTo>
                    <a:pt x="64211" y="21170"/>
                    <a:pt x="64175" y="20110"/>
                    <a:pt x="64175" y="20074"/>
                  </a:cubicBezTo>
                  <a:lnTo>
                    <a:pt x="64175" y="19979"/>
                  </a:lnTo>
                  <a:lnTo>
                    <a:pt x="64175" y="19169"/>
                  </a:lnTo>
                  <a:lnTo>
                    <a:pt x="64175" y="15895"/>
                  </a:lnTo>
                  <a:lnTo>
                    <a:pt x="66890" y="15895"/>
                  </a:lnTo>
                  <a:lnTo>
                    <a:pt x="57841" y="0"/>
                  </a:lnTo>
                  <a:close/>
                </a:path>
              </a:pathLst>
            </a:custGeom>
            <a:solidFill>
              <a:srgbClr val="929292"/>
            </a:solidFill>
            <a:ln>
              <a:noFill/>
            </a:ln>
          </p:spPr>
          <p:txBody>
            <a:bodyPr spcFirstLastPara="1" wrap="square" lIns="91425" tIns="91425" rIns="91425" bIns="91425" anchor="ctr" anchorCtr="0">
              <a:noAutofit/>
            </a:bodyPr>
            <a:lstStyle/>
            <a:p>
              <a:pPr>
                <a:buClr>
                  <a:srgbClr val="000000"/>
                </a:buClr>
                <a:buFont typeface="Arial"/>
                <a:buNone/>
              </a:pPr>
              <a:endParaRPr sz="1400" kern="0" dirty="0">
                <a:solidFill>
                  <a:srgbClr val="000000"/>
                </a:solidFill>
                <a:latin typeface="Arial"/>
                <a:cs typeface="Arial"/>
                <a:sym typeface="Arial"/>
              </a:endParaRPr>
            </a:p>
          </p:txBody>
        </p:sp>
        <p:sp>
          <p:nvSpPr>
            <p:cNvPr id="50" name="Google Shape;250;g13ecfa9e1b6_0_27">
              <a:extLst>
                <a:ext uri="{FF2B5EF4-FFF2-40B4-BE49-F238E27FC236}">
                  <a16:creationId xmlns:a16="http://schemas.microsoft.com/office/drawing/2014/main" id="{3140DA28-E82B-35B1-A5A6-F86B94F9396E}"/>
                </a:ext>
              </a:extLst>
            </p:cNvPr>
            <p:cNvSpPr/>
            <p:nvPr/>
          </p:nvSpPr>
          <p:spPr>
            <a:xfrm>
              <a:off x="3124740" y="1467244"/>
              <a:ext cx="2847490" cy="3675956"/>
            </a:xfrm>
            <a:custGeom>
              <a:avLst/>
              <a:gdLst/>
              <a:ahLst/>
              <a:cxnLst/>
              <a:rect l="l" t="t" r="r" b="b"/>
              <a:pathLst>
                <a:path w="103002" h="132970" extrusionOk="0">
                  <a:moveTo>
                    <a:pt x="51507" y="1"/>
                  </a:moveTo>
                  <a:lnTo>
                    <a:pt x="51507" y="3727"/>
                  </a:lnTo>
                  <a:lnTo>
                    <a:pt x="52757" y="3727"/>
                  </a:lnTo>
                  <a:lnTo>
                    <a:pt x="52757" y="1"/>
                  </a:lnTo>
                  <a:close/>
                  <a:moveTo>
                    <a:pt x="51507" y="7442"/>
                  </a:moveTo>
                  <a:lnTo>
                    <a:pt x="51507" y="9180"/>
                  </a:lnTo>
                  <a:cubicBezTo>
                    <a:pt x="51507" y="9883"/>
                    <a:pt x="51566" y="10573"/>
                    <a:pt x="51662" y="11252"/>
                  </a:cubicBezTo>
                  <a:lnTo>
                    <a:pt x="52888" y="11073"/>
                  </a:lnTo>
                  <a:cubicBezTo>
                    <a:pt x="52793" y="10454"/>
                    <a:pt x="52757" y="9823"/>
                    <a:pt x="52757" y="9180"/>
                  </a:cubicBezTo>
                  <a:lnTo>
                    <a:pt x="52757" y="7442"/>
                  </a:lnTo>
                  <a:close/>
                  <a:moveTo>
                    <a:pt x="53888" y="14467"/>
                  </a:moveTo>
                  <a:lnTo>
                    <a:pt x="52757" y="14979"/>
                  </a:lnTo>
                  <a:cubicBezTo>
                    <a:pt x="53293" y="16157"/>
                    <a:pt x="53995" y="17265"/>
                    <a:pt x="54840" y="18265"/>
                  </a:cubicBezTo>
                  <a:lnTo>
                    <a:pt x="55781" y="17455"/>
                  </a:lnTo>
                  <a:cubicBezTo>
                    <a:pt x="55019" y="16550"/>
                    <a:pt x="54376" y="15550"/>
                    <a:pt x="53888" y="14467"/>
                  </a:cubicBezTo>
                  <a:close/>
                  <a:moveTo>
                    <a:pt x="58424" y="19812"/>
                  </a:moveTo>
                  <a:lnTo>
                    <a:pt x="57734" y="20848"/>
                  </a:lnTo>
                  <a:cubicBezTo>
                    <a:pt x="58817" y="21575"/>
                    <a:pt x="59984" y="22146"/>
                    <a:pt x="61222" y="22551"/>
                  </a:cubicBezTo>
                  <a:lnTo>
                    <a:pt x="61603" y="21360"/>
                  </a:lnTo>
                  <a:cubicBezTo>
                    <a:pt x="60484" y="21003"/>
                    <a:pt x="59412" y="20479"/>
                    <a:pt x="58424" y="19812"/>
                  </a:cubicBezTo>
                  <a:close/>
                  <a:moveTo>
                    <a:pt x="65092" y="21979"/>
                  </a:moveTo>
                  <a:lnTo>
                    <a:pt x="65056" y="23218"/>
                  </a:lnTo>
                  <a:cubicBezTo>
                    <a:pt x="65211" y="23218"/>
                    <a:pt x="65378" y="23230"/>
                    <a:pt x="65544" y="23230"/>
                  </a:cubicBezTo>
                  <a:lnTo>
                    <a:pt x="68795" y="23230"/>
                  </a:lnTo>
                  <a:lnTo>
                    <a:pt x="68795" y="21979"/>
                  </a:lnTo>
                  <a:close/>
                  <a:moveTo>
                    <a:pt x="72521" y="21979"/>
                  </a:moveTo>
                  <a:lnTo>
                    <a:pt x="72521" y="23230"/>
                  </a:lnTo>
                  <a:lnTo>
                    <a:pt x="76248" y="23230"/>
                  </a:lnTo>
                  <a:lnTo>
                    <a:pt x="76248" y="21979"/>
                  </a:lnTo>
                  <a:close/>
                  <a:moveTo>
                    <a:pt x="79975" y="21979"/>
                  </a:moveTo>
                  <a:lnTo>
                    <a:pt x="79975" y="23230"/>
                  </a:lnTo>
                  <a:lnTo>
                    <a:pt x="83689" y="23230"/>
                  </a:lnTo>
                  <a:lnTo>
                    <a:pt x="83689" y="21979"/>
                  </a:lnTo>
                  <a:close/>
                  <a:moveTo>
                    <a:pt x="87416" y="21979"/>
                  </a:moveTo>
                  <a:lnTo>
                    <a:pt x="87416" y="23230"/>
                  </a:lnTo>
                  <a:lnTo>
                    <a:pt x="88952" y="23230"/>
                  </a:lnTo>
                  <a:cubicBezTo>
                    <a:pt x="89654" y="23230"/>
                    <a:pt x="90357" y="23277"/>
                    <a:pt x="91035" y="23396"/>
                  </a:cubicBezTo>
                  <a:lnTo>
                    <a:pt x="91238" y="22170"/>
                  </a:lnTo>
                  <a:cubicBezTo>
                    <a:pt x="90488" y="22039"/>
                    <a:pt x="89726" y="21979"/>
                    <a:pt x="88952" y="21979"/>
                  </a:cubicBezTo>
                  <a:close/>
                  <a:moveTo>
                    <a:pt x="94941" y="23313"/>
                  </a:moveTo>
                  <a:lnTo>
                    <a:pt x="94417" y="24444"/>
                  </a:lnTo>
                  <a:cubicBezTo>
                    <a:pt x="95488" y="24944"/>
                    <a:pt x="96477" y="25599"/>
                    <a:pt x="97370" y="26385"/>
                  </a:cubicBezTo>
                  <a:lnTo>
                    <a:pt x="98191" y="25444"/>
                  </a:lnTo>
                  <a:cubicBezTo>
                    <a:pt x="97215" y="24587"/>
                    <a:pt x="96119" y="23873"/>
                    <a:pt x="94941" y="23313"/>
                  </a:cubicBezTo>
                  <a:close/>
                  <a:moveTo>
                    <a:pt x="100739" y="28373"/>
                  </a:moveTo>
                  <a:lnTo>
                    <a:pt x="99691" y="29052"/>
                  </a:lnTo>
                  <a:cubicBezTo>
                    <a:pt x="100346" y="30052"/>
                    <a:pt x="100846" y="31135"/>
                    <a:pt x="101192" y="32266"/>
                  </a:cubicBezTo>
                  <a:lnTo>
                    <a:pt x="102382" y="31897"/>
                  </a:lnTo>
                  <a:cubicBezTo>
                    <a:pt x="102001" y="30659"/>
                    <a:pt x="101442" y="29468"/>
                    <a:pt x="100739" y="28373"/>
                  </a:cubicBezTo>
                  <a:close/>
                  <a:moveTo>
                    <a:pt x="102989" y="35731"/>
                  </a:moveTo>
                  <a:lnTo>
                    <a:pt x="101751" y="35755"/>
                  </a:lnTo>
                  <a:cubicBezTo>
                    <a:pt x="101751" y="35850"/>
                    <a:pt x="101751" y="35934"/>
                    <a:pt x="101751" y="36017"/>
                  </a:cubicBezTo>
                  <a:cubicBezTo>
                    <a:pt x="101751" y="37124"/>
                    <a:pt x="101608" y="38220"/>
                    <a:pt x="101334" y="39267"/>
                  </a:cubicBezTo>
                  <a:lnTo>
                    <a:pt x="102537" y="39589"/>
                  </a:lnTo>
                  <a:cubicBezTo>
                    <a:pt x="102846" y="38434"/>
                    <a:pt x="103001" y="37231"/>
                    <a:pt x="103001" y="36017"/>
                  </a:cubicBezTo>
                  <a:cubicBezTo>
                    <a:pt x="103001" y="35922"/>
                    <a:pt x="102989" y="35826"/>
                    <a:pt x="102989" y="35731"/>
                  </a:cubicBezTo>
                  <a:close/>
                  <a:moveTo>
                    <a:pt x="99977" y="42541"/>
                  </a:moveTo>
                  <a:cubicBezTo>
                    <a:pt x="99370" y="43553"/>
                    <a:pt x="98620" y="44482"/>
                    <a:pt x="97763" y="45304"/>
                  </a:cubicBezTo>
                  <a:lnTo>
                    <a:pt x="98620" y="46209"/>
                  </a:lnTo>
                  <a:cubicBezTo>
                    <a:pt x="99560" y="45316"/>
                    <a:pt x="100382" y="44292"/>
                    <a:pt x="101037" y="43172"/>
                  </a:cubicBezTo>
                  <a:lnTo>
                    <a:pt x="99977" y="42541"/>
                  </a:lnTo>
                  <a:close/>
                  <a:moveTo>
                    <a:pt x="94881" y="47363"/>
                  </a:moveTo>
                  <a:cubicBezTo>
                    <a:pt x="93833" y="47911"/>
                    <a:pt x="92714" y="48316"/>
                    <a:pt x="91547" y="48554"/>
                  </a:cubicBezTo>
                  <a:lnTo>
                    <a:pt x="91797" y="49769"/>
                  </a:lnTo>
                  <a:cubicBezTo>
                    <a:pt x="93071" y="49507"/>
                    <a:pt x="94310" y="49066"/>
                    <a:pt x="95465" y="48471"/>
                  </a:cubicBezTo>
                  <a:lnTo>
                    <a:pt x="94881" y="47363"/>
                  </a:lnTo>
                  <a:close/>
                  <a:moveTo>
                    <a:pt x="17205" y="48816"/>
                  </a:moveTo>
                  <a:lnTo>
                    <a:pt x="17205" y="50054"/>
                  </a:lnTo>
                  <a:lnTo>
                    <a:pt x="20931" y="50054"/>
                  </a:lnTo>
                  <a:lnTo>
                    <a:pt x="20931" y="48816"/>
                  </a:lnTo>
                  <a:close/>
                  <a:moveTo>
                    <a:pt x="24658" y="48816"/>
                  </a:moveTo>
                  <a:lnTo>
                    <a:pt x="24658" y="50054"/>
                  </a:lnTo>
                  <a:lnTo>
                    <a:pt x="28373" y="50054"/>
                  </a:lnTo>
                  <a:lnTo>
                    <a:pt x="28373" y="48816"/>
                  </a:lnTo>
                  <a:close/>
                  <a:moveTo>
                    <a:pt x="32100" y="48816"/>
                  </a:moveTo>
                  <a:lnTo>
                    <a:pt x="32100" y="50054"/>
                  </a:lnTo>
                  <a:lnTo>
                    <a:pt x="35826" y="50054"/>
                  </a:lnTo>
                  <a:lnTo>
                    <a:pt x="35826" y="48816"/>
                  </a:lnTo>
                  <a:close/>
                  <a:moveTo>
                    <a:pt x="39553" y="48816"/>
                  </a:moveTo>
                  <a:lnTo>
                    <a:pt x="39553" y="50054"/>
                  </a:lnTo>
                  <a:lnTo>
                    <a:pt x="43280" y="50054"/>
                  </a:lnTo>
                  <a:lnTo>
                    <a:pt x="43280" y="48816"/>
                  </a:lnTo>
                  <a:close/>
                  <a:moveTo>
                    <a:pt x="47006" y="48816"/>
                  </a:moveTo>
                  <a:lnTo>
                    <a:pt x="47006" y="50054"/>
                  </a:lnTo>
                  <a:lnTo>
                    <a:pt x="50721" y="50054"/>
                  </a:lnTo>
                  <a:lnTo>
                    <a:pt x="50721" y="48816"/>
                  </a:lnTo>
                  <a:close/>
                  <a:moveTo>
                    <a:pt x="54448" y="48816"/>
                  </a:moveTo>
                  <a:lnTo>
                    <a:pt x="54448" y="50054"/>
                  </a:lnTo>
                  <a:lnTo>
                    <a:pt x="58174" y="50054"/>
                  </a:lnTo>
                  <a:lnTo>
                    <a:pt x="58174" y="48816"/>
                  </a:lnTo>
                  <a:close/>
                  <a:moveTo>
                    <a:pt x="61901" y="48816"/>
                  </a:moveTo>
                  <a:lnTo>
                    <a:pt x="61901" y="50054"/>
                  </a:lnTo>
                  <a:lnTo>
                    <a:pt x="65628" y="50054"/>
                  </a:lnTo>
                  <a:lnTo>
                    <a:pt x="65628" y="48816"/>
                  </a:lnTo>
                  <a:close/>
                  <a:moveTo>
                    <a:pt x="69342" y="48816"/>
                  </a:moveTo>
                  <a:lnTo>
                    <a:pt x="69342" y="50054"/>
                  </a:lnTo>
                  <a:lnTo>
                    <a:pt x="73069" y="50054"/>
                  </a:lnTo>
                  <a:lnTo>
                    <a:pt x="73069" y="48816"/>
                  </a:lnTo>
                  <a:close/>
                  <a:moveTo>
                    <a:pt x="76796" y="48816"/>
                  </a:moveTo>
                  <a:lnTo>
                    <a:pt x="76796" y="50054"/>
                  </a:lnTo>
                  <a:lnTo>
                    <a:pt x="80522" y="50054"/>
                  </a:lnTo>
                  <a:lnTo>
                    <a:pt x="80522" y="48816"/>
                  </a:lnTo>
                  <a:close/>
                  <a:moveTo>
                    <a:pt x="84249" y="48816"/>
                  </a:moveTo>
                  <a:lnTo>
                    <a:pt x="84249" y="50054"/>
                  </a:lnTo>
                  <a:lnTo>
                    <a:pt x="87976" y="50054"/>
                  </a:lnTo>
                  <a:lnTo>
                    <a:pt x="87976" y="48816"/>
                  </a:lnTo>
                  <a:close/>
                  <a:moveTo>
                    <a:pt x="13454" y="48828"/>
                  </a:moveTo>
                  <a:cubicBezTo>
                    <a:pt x="12157" y="48876"/>
                    <a:pt x="10871" y="49102"/>
                    <a:pt x="9632" y="49507"/>
                  </a:cubicBezTo>
                  <a:lnTo>
                    <a:pt x="10013" y="50685"/>
                  </a:lnTo>
                  <a:cubicBezTo>
                    <a:pt x="11145" y="50316"/>
                    <a:pt x="12311" y="50114"/>
                    <a:pt x="13502" y="50066"/>
                  </a:cubicBezTo>
                  <a:lnTo>
                    <a:pt x="13454" y="48828"/>
                  </a:lnTo>
                  <a:close/>
                  <a:moveTo>
                    <a:pt x="6144" y="51209"/>
                  </a:moveTo>
                  <a:cubicBezTo>
                    <a:pt x="5072" y="51935"/>
                    <a:pt x="4096" y="52805"/>
                    <a:pt x="3251" y="53805"/>
                  </a:cubicBezTo>
                  <a:lnTo>
                    <a:pt x="4203" y="54602"/>
                  </a:lnTo>
                  <a:cubicBezTo>
                    <a:pt x="4965" y="53698"/>
                    <a:pt x="5858" y="52900"/>
                    <a:pt x="6834" y="52233"/>
                  </a:cubicBezTo>
                  <a:lnTo>
                    <a:pt x="6144" y="51209"/>
                  </a:lnTo>
                  <a:close/>
                  <a:moveTo>
                    <a:pt x="1179" y="57091"/>
                  </a:moveTo>
                  <a:cubicBezTo>
                    <a:pt x="643" y="58270"/>
                    <a:pt x="286" y="59532"/>
                    <a:pt x="96" y="60818"/>
                  </a:cubicBezTo>
                  <a:lnTo>
                    <a:pt x="1322" y="60996"/>
                  </a:lnTo>
                  <a:cubicBezTo>
                    <a:pt x="1489" y="59817"/>
                    <a:pt x="1822" y="58674"/>
                    <a:pt x="2310" y="57603"/>
                  </a:cubicBezTo>
                  <a:lnTo>
                    <a:pt x="1179" y="57091"/>
                  </a:lnTo>
                  <a:close/>
                  <a:moveTo>
                    <a:pt x="1239" y="64568"/>
                  </a:moveTo>
                  <a:lnTo>
                    <a:pt x="0" y="64675"/>
                  </a:lnTo>
                  <a:cubicBezTo>
                    <a:pt x="107" y="65973"/>
                    <a:pt x="405" y="67247"/>
                    <a:pt x="869" y="68461"/>
                  </a:cubicBezTo>
                  <a:lnTo>
                    <a:pt x="2024" y="68021"/>
                  </a:lnTo>
                  <a:cubicBezTo>
                    <a:pt x="1608" y="66914"/>
                    <a:pt x="1346" y="65747"/>
                    <a:pt x="1239" y="64568"/>
                  </a:cubicBezTo>
                  <a:close/>
                  <a:moveTo>
                    <a:pt x="3739" y="71116"/>
                  </a:moveTo>
                  <a:lnTo>
                    <a:pt x="2751" y="71855"/>
                  </a:lnTo>
                  <a:cubicBezTo>
                    <a:pt x="3525" y="72902"/>
                    <a:pt x="4453" y="73831"/>
                    <a:pt x="5477" y="74617"/>
                  </a:cubicBezTo>
                  <a:lnTo>
                    <a:pt x="6239" y="73629"/>
                  </a:lnTo>
                  <a:cubicBezTo>
                    <a:pt x="5287" y="72902"/>
                    <a:pt x="4453" y="72057"/>
                    <a:pt x="3739" y="71116"/>
                  </a:cubicBezTo>
                  <a:close/>
                  <a:moveTo>
                    <a:pt x="9323" y="75367"/>
                  </a:moveTo>
                  <a:lnTo>
                    <a:pt x="8870" y="76522"/>
                  </a:lnTo>
                  <a:cubicBezTo>
                    <a:pt x="10073" y="76998"/>
                    <a:pt x="11347" y="77296"/>
                    <a:pt x="12645" y="77415"/>
                  </a:cubicBezTo>
                  <a:lnTo>
                    <a:pt x="12764" y="76177"/>
                  </a:lnTo>
                  <a:cubicBezTo>
                    <a:pt x="11585" y="76069"/>
                    <a:pt x="10418" y="75796"/>
                    <a:pt x="9323" y="75367"/>
                  </a:cubicBezTo>
                  <a:close/>
                  <a:moveTo>
                    <a:pt x="16431" y="76236"/>
                  </a:moveTo>
                  <a:lnTo>
                    <a:pt x="16431" y="77486"/>
                  </a:lnTo>
                  <a:lnTo>
                    <a:pt x="20158" y="77486"/>
                  </a:lnTo>
                  <a:lnTo>
                    <a:pt x="20158" y="76236"/>
                  </a:lnTo>
                  <a:close/>
                  <a:moveTo>
                    <a:pt x="23872" y="76236"/>
                  </a:moveTo>
                  <a:lnTo>
                    <a:pt x="23872" y="77486"/>
                  </a:lnTo>
                  <a:lnTo>
                    <a:pt x="27599" y="77486"/>
                  </a:lnTo>
                  <a:lnTo>
                    <a:pt x="27599" y="76236"/>
                  </a:lnTo>
                  <a:close/>
                  <a:moveTo>
                    <a:pt x="31326" y="76236"/>
                  </a:moveTo>
                  <a:lnTo>
                    <a:pt x="31326" y="77486"/>
                  </a:lnTo>
                  <a:lnTo>
                    <a:pt x="35052" y="77486"/>
                  </a:lnTo>
                  <a:lnTo>
                    <a:pt x="35052" y="76236"/>
                  </a:lnTo>
                  <a:close/>
                  <a:moveTo>
                    <a:pt x="38779" y="76236"/>
                  </a:moveTo>
                  <a:lnTo>
                    <a:pt x="38779" y="77486"/>
                  </a:lnTo>
                  <a:lnTo>
                    <a:pt x="42494" y="77486"/>
                  </a:lnTo>
                  <a:lnTo>
                    <a:pt x="42494" y="76236"/>
                  </a:lnTo>
                  <a:close/>
                  <a:moveTo>
                    <a:pt x="46220" y="76236"/>
                  </a:moveTo>
                  <a:lnTo>
                    <a:pt x="46220" y="77486"/>
                  </a:lnTo>
                  <a:lnTo>
                    <a:pt x="49947" y="77486"/>
                  </a:lnTo>
                  <a:lnTo>
                    <a:pt x="49947" y="76236"/>
                  </a:lnTo>
                  <a:close/>
                  <a:moveTo>
                    <a:pt x="53674" y="76236"/>
                  </a:moveTo>
                  <a:lnTo>
                    <a:pt x="53674" y="77486"/>
                  </a:lnTo>
                  <a:lnTo>
                    <a:pt x="57400" y="77486"/>
                  </a:lnTo>
                  <a:lnTo>
                    <a:pt x="57400" y="76236"/>
                  </a:lnTo>
                  <a:close/>
                  <a:moveTo>
                    <a:pt x="61127" y="76236"/>
                  </a:moveTo>
                  <a:lnTo>
                    <a:pt x="61127" y="77486"/>
                  </a:lnTo>
                  <a:lnTo>
                    <a:pt x="64842" y="77486"/>
                  </a:lnTo>
                  <a:lnTo>
                    <a:pt x="64842" y="76236"/>
                  </a:lnTo>
                  <a:close/>
                  <a:moveTo>
                    <a:pt x="68568" y="76236"/>
                  </a:moveTo>
                  <a:lnTo>
                    <a:pt x="68568" y="77486"/>
                  </a:lnTo>
                  <a:lnTo>
                    <a:pt x="72295" y="77486"/>
                  </a:lnTo>
                  <a:lnTo>
                    <a:pt x="72295" y="76236"/>
                  </a:lnTo>
                  <a:close/>
                  <a:moveTo>
                    <a:pt x="76022" y="76236"/>
                  </a:moveTo>
                  <a:lnTo>
                    <a:pt x="76022" y="77486"/>
                  </a:lnTo>
                  <a:lnTo>
                    <a:pt x="79748" y="77486"/>
                  </a:lnTo>
                  <a:lnTo>
                    <a:pt x="79748" y="76236"/>
                  </a:lnTo>
                  <a:close/>
                  <a:moveTo>
                    <a:pt x="83475" y="76236"/>
                  </a:moveTo>
                  <a:lnTo>
                    <a:pt x="83475" y="77486"/>
                  </a:lnTo>
                  <a:lnTo>
                    <a:pt x="87190" y="77486"/>
                  </a:lnTo>
                  <a:lnTo>
                    <a:pt x="87190" y="76236"/>
                  </a:lnTo>
                  <a:close/>
                  <a:moveTo>
                    <a:pt x="91000" y="76391"/>
                  </a:moveTo>
                  <a:lnTo>
                    <a:pt x="90821" y="77617"/>
                  </a:lnTo>
                  <a:cubicBezTo>
                    <a:pt x="92000" y="77784"/>
                    <a:pt x="93143" y="78117"/>
                    <a:pt x="94214" y="78605"/>
                  </a:cubicBezTo>
                  <a:lnTo>
                    <a:pt x="94726" y="77474"/>
                  </a:lnTo>
                  <a:cubicBezTo>
                    <a:pt x="93548" y="76939"/>
                    <a:pt x="92286" y="76569"/>
                    <a:pt x="91000" y="76391"/>
                  </a:cubicBezTo>
                  <a:close/>
                  <a:moveTo>
                    <a:pt x="98013" y="79546"/>
                  </a:moveTo>
                  <a:lnTo>
                    <a:pt x="97215" y="80499"/>
                  </a:lnTo>
                  <a:cubicBezTo>
                    <a:pt x="98120" y="81261"/>
                    <a:pt x="98917" y="82153"/>
                    <a:pt x="99572" y="83130"/>
                  </a:cubicBezTo>
                  <a:lnTo>
                    <a:pt x="100608" y="82439"/>
                  </a:lnTo>
                  <a:cubicBezTo>
                    <a:pt x="99882" y="81356"/>
                    <a:pt x="99001" y="80391"/>
                    <a:pt x="98013" y="79546"/>
                  </a:cubicBezTo>
                  <a:close/>
                  <a:moveTo>
                    <a:pt x="102311" y="85928"/>
                  </a:moveTo>
                  <a:lnTo>
                    <a:pt x="101132" y="86309"/>
                  </a:lnTo>
                  <a:cubicBezTo>
                    <a:pt x="101489" y="87440"/>
                    <a:pt x="101703" y="88607"/>
                    <a:pt x="101751" y="89797"/>
                  </a:cubicBezTo>
                  <a:lnTo>
                    <a:pt x="102989" y="89750"/>
                  </a:lnTo>
                  <a:cubicBezTo>
                    <a:pt x="102942" y="88452"/>
                    <a:pt x="102716" y="87166"/>
                    <a:pt x="102311" y="85928"/>
                  </a:cubicBezTo>
                  <a:close/>
                  <a:moveTo>
                    <a:pt x="101430" y="93333"/>
                  </a:moveTo>
                  <a:cubicBezTo>
                    <a:pt x="101156" y="94488"/>
                    <a:pt x="100727" y="95596"/>
                    <a:pt x="100156" y="96631"/>
                  </a:cubicBezTo>
                  <a:lnTo>
                    <a:pt x="101239" y="97239"/>
                  </a:lnTo>
                  <a:cubicBezTo>
                    <a:pt x="101870" y="96096"/>
                    <a:pt x="102346" y="94881"/>
                    <a:pt x="102632" y="93619"/>
                  </a:cubicBezTo>
                  <a:lnTo>
                    <a:pt x="101430" y="93333"/>
                  </a:lnTo>
                  <a:close/>
                  <a:moveTo>
                    <a:pt x="98024" y="99465"/>
                  </a:moveTo>
                  <a:cubicBezTo>
                    <a:pt x="97191" y="100310"/>
                    <a:pt x="96239" y="101025"/>
                    <a:pt x="95215" y="101608"/>
                  </a:cubicBezTo>
                  <a:lnTo>
                    <a:pt x="95822" y="102692"/>
                  </a:lnTo>
                  <a:cubicBezTo>
                    <a:pt x="96953" y="102061"/>
                    <a:pt x="97989" y="101263"/>
                    <a:pt x="98906" y="100346"/>
                  </a:cubicBezTo>
                  <a:lnTo>
                    <a:pt x="98024" y="99465"/>
                  </a:lnTo>
                  <a:close/>
                  <a:moveTo>
                    <a:pt x="66009" y="103239"/>
                  </a:moveTo>
                  <a:lnTo>
                    <a:pt x="66009" y="104478"/>
                  </a:lnTo>
                  <a:lnTo>
                    <a:pt x="69735" y="104478"/>
                  </a:lnTo>
                  <a:lnTo>
                    <a:pt x="69735" y="103239"/>
                  </a:lnTo>
                  <a:close/>
                  <a:moveTo>
                    <a:pt x="73462" y="103239"/>
                  </a:moveTo>
                  <a:lnTo>
                    <a:pt x="73462" y="104478"/>
                  </a:lnTo>
                  <a:lnTo>
                    <a:pt x="77189" y="104478"/>
                  </a:lnTo>
                  <a:lnTo>
                    <a:pt x="77189" y="103239"/>
                  </a:lnTo>
                  <a:close/>
                  <a:moveTo>
                    <a:pt x="80915" y="103239"/>
                  </a:moveTo>
                  <a:lnTo>
                    <a:pt x="80915" y="104478"/>
                  </a:lnTo>
                  <a:lnTo>
                    <a:pt x="84630" y="104478"/>
                  </a:lnTo>
                  <a:lnTo>
                    <a:pt x="84630" y="103239"/>
                  </a:lnTo>
                  <a:close/>
                  <a:moveTo>
                    <a:pt x="91917" y="102894"/>
                  </a:moveTo>
                  <a:cubicBezTo>
                    <a:pt x="90952" y="103120"/>
                    <a:pt x="89952" y="103239"/>
                    <a:pt x="88952" y="103239"/>
                  </a:cubicBezTo>
                  <a:lnTo>
                    <a:pt x="88357" y="103239"/>
                  </a:lnTo>
                  <a:lnTo>
                    <a:pt x="88357" y="104478"/>
                  </a:lnTo>
                  <a:lnTo>
                    <a:pt x="88952" y="104478"/>
                  </a:lnTo>
                  <a:cubicBezTo>
                    <a:pt x="90047" y="104478"/>
                    <a:pt x="91143" y="104359"/>
                    <a:pt x="92202" y="104109"/>
                  </a:cubicBezTo>
                  <a:lnTo>
                    <a:pt x="91917" y="102894"/>
                  </a:lnTo>
                  <a:close/>
                  <a:moveTo>
                    <a:pt x="62175" y="103644"/>
                  </a:moveTo>
                  <a:cubicBezTo>
                    <a:pt x="60913" y="103954"/>
                    <a:pt x="59698" y="104442"/>
                    <a:pt x="58567" y="105097"/>
                  </a:cubicBezTo>
                  <a:lnTo>
                    <a:pt x="59186" y="106168"/>
                  </a:lnTo>
                  <a:cubicBezTo>
                    <a:pt x="60210" y="105585"/>
                    <a:pt x="61317" y="105132"/>
                    <a:pt x="62472" y="104847"/>
                  </a:cubicBezTo>
                  <a:lnTo>
                    <a:pt x="62175" y="103644"/>
                  </a:lnTo>
                  <a:close/>
                  <a:moveTo>
                    <a:pt x="55495" y="107478"/>
                  </a:moveTo>
                  <a:cubicBezTo>
                    <a:pt x="54590" y="108407"/>
                    <a:pt x="53817" y="109454"/>
                    <a:pt x="53197" y="110597"/>
                  </a:cubicBezTo>
                  <a:lnTo>
                    <a:pt x="54293" y="111193"/>
                  </a:lnTo>
                  <a:cubicBezTo>
                    <a:pt x="54852" y="110145"/>
                    <a:pt x="55555" y="109193"/>
                    <a:pt x="56388" y="108335"/>
                  </a:cubicBezTo>
                  <a:lnTo>
                    <a:pt x="55495" y="107478"/>
                  </a:lnTo>
                  <a:close/>
                  <a:moveTo>
                    <a:pt x="51840" y="114241"/>
                  </a:moveTo>
                  <a:cubicBezTo>
                    <a:pt x="51626" y="115229"/>
                    <a:pt x="51507" y="116253"/>
                    <a:pt x="51507" y="117277"/>
                  </a:cubicBezTo>
                  <a:lnTo>
                    <a:pt x="51507" y="118075"/>
                  </a:lnTo>
                  <a:lnTo>
                    <a:pt x="52745" y="118075"/>
                  </a:lnTo>
                  <a:lnTo>
                    <a:pt x="52745" y="117277"/>
                  </a:lnTo>
                  <a:cubicBezTo>
                    <a:pt x="52745" y="116348"/>
                    <a:pt x="52852" y="115408"/>
                    <a:pt x="53055" y="114503"/>
                  </a:cubicBezTo>
                  <a:lnTo>
                    <a:pt x="51840" y="114241"/>
                  </a:lnTo>
                  <a:close/>
                  <a:moveTo>
                    <a:pt x="51507" y="121801"/>
                  </a:moveTo>
                  <a:lnTo>
                    <a:pt x="51507" y="125528"/>
                  </a:lnTo>
                  <a:lnTo>
                    <a:pt x="52757" y="125528"/>
                  </a:lnTo>
                  <a:lnTo>
                    <a:pt x="52757" y="121801"/>
                  </a:lnTo>
                  <a:close/>
                  <a:moveTo>
                    <a:pt x="51507" y="129243"/>
                  </a:moveTo>
                  <a:lnTo>
                    <a:pt x="51507" y="132969"/>
                  </a:lnTo>
                  <a:lnTo>
                    <a:pt x="52757" y="132969"/>
                  </a:lnTo>
                  <a:lnTo>
                    <a:pt x="52757" y="129243"/>
                  </a:lnTo>
                  <a:close/>
                </a:path>
              </a:pathLst>
            </a:cu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400" kern="0" dirty="0">
                <a:solidFill>
                  <a:srgbClr val="000000"/>
                </a:solidFill>
                <a:latin typeface="Arial"/>
                <a:cs typeface="Arial"/>
                <a:sym typeface="Arial"/>
              </a:endParaRPr>
            </a:p>
          </p:txBody>
        </p:sp>
      </p:grpSp>
    </p:spTree>
    <p:extLst>
      <p:ext uri="{BB962C8B-B14F-4D97-AF65-F5344CB8AC3E}">
        <p14:creationId xmlns:p14="http://schemas.microsoft.com/office/powerpoint/2010/main" val="34619736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Prostokąt 3">
            <a:extLst>
              <a:ext uri="{FF2B5EF4-FFF2-40B4-BE49-F238E27FC236}">
                <a16:creationId xmlns:a16="http://schemas.microsoft.com/office/drawing/2014/main" id="{9294007F-5015-4E88-3015-90695BF4BF2A}"/>
              </a:ext>
            </a:extLst>
          </p:cNvPr>
          <p:cNvSpPr/>
          <p:nvPr/>
        </p:nvSpPr>
        <p:spPr>
          <a:xfrm>
            <a:off x="-1" y="3251200"/>
            <a:ext cx="12192000" cy="3606801"/>
          </a:xfrm>
          <a:prstGeom prst="rect">
            <a:avLst/>
          </a:prstGeom>
          <a:solidFill>
            <a:schemeClr val="tx2">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2" name="TextBox 571">
            <a:extLst>
              <a:ext uri="{FF2B5EF4-FFF2-40B4-BE49-F238E27FC236}">
                <a16:creationId xmlns:a16="http://schemas.microsoft.com/office/drawing/2014/main" id="{964613AD-AE58-6642-2103-F01861E8DFBA}"/>
              </a:ext>
            </a:extLst>
          </p:cNvPr>
          <p:cNvSpPr txBox="1"/>
          <p:nvPr/>
        </p:nvSpPr>
        <p:spPr>
          <a:xfrm>
            <a:off x="4085240" y="2253341"/>
            <a:ext cx="8295444" cy="400110"/>
          </a:xfrm>
          <a:prstGeom prst="rect">
            <a:avLst/>
          </a:prstGeom>
          <a:noFill/>
          <a:ln>
            <a:noFill/>
          </a:ln>
        </p:spPr>
        <p:txBody>
          <a:bodyPr wrap="square">
            <a:spAutoFit/>
          </a:bodyPr>
          <a:lstStyle/>
          <a:p>
            <a:pPr marL="0" marR="0" lvl="0" indent="-457200" algn="l" defTabSz="914400" rtl="0" eaLnBrk="1" fontAlgn="auto" latinLnBrk="0" hangingPunct="1">
              <a:lnSpc>
                <a:spcPct val="100000"/>
              </a:lnSpc>
              <a:spcBef>
                <a:spcPts val="0"/>
              </a:spcBef>
              <a:spcAft>
                <a:spcPts val="0"/>
              </a:spcAft>
              <a:buClrTx/>
              <a:buSzTx/>
              <a:buFontTx/>
              <a:buNone/>
              <a:tabLst/>
              <a:defRPr/>
            </a:pPr>
            <a:r>
              <a:rPr kumimoji="0" lang="en-US" sz="2000" b="1" i="1" u="none" strike="noStrike" kern="1200" cap="none" spc="0" normalizeH="0" baseline="0" noProof="0" dirty="0">
                <a:ln>
                  <a:noFill/>
                </a:ln>
                <a:solidFill>
                  <a:srgbClr val="4A36F7">
                    <a:alpha val="85000"/>
                  </a:srgbClr>
                </a:solidFill>
                <a:effectLst/>
                <a:uLnTx/>
                <a:uFillTx/>
                <a:latin typeface="Calibri Light" panose="020F0302020204030204"/>
                <a:ea typeface="+mn-ea"/>
                <a:cs typeface="+mn-cs"/>
              </a:rPr>
              <a:t>Comprehensive cloud security </a:t>
            </a:r>
            <a:r>
              <a:rPr kumimoji="0" lang="en-US" sz="2000" b="1" i="1" u="none" strike="noStrike" kern="1200" cap="none" spc="0" normalizeH="0" baseline="0" noProof="0" dirty="0">
                <a:ln>
                  <a:noFill/>
                </a:ln>
                <a:solidFill>
                  <a:srgbClr val="4A36F7">
                    <a:alpha val="70000"/>
                  </a:srgbClr>
                </a:solidFill>
                <a:effectLst/>
                <a:uLnTx/>
                <a:uFillTx/>
                <a:latin typeface="Calibri Light" panose="020F0302020204030204"/>
                <a:ea typeface="+mn-ea"/>
                <a:cs typeface="+mn-cs"/>
              </a:rPr>
              <a:t>countermeasures</a:t>
            </a:r>
            <a:r>
              <a:rPr kumimoji="0" lang="en-US" sz="2000" b="1" i="1" u="none" strike="noStrike" kern="1200" cap="none" spc="0" normalizeH="0" baseline="0" noProof="0" dirty="0">
                <a:ln>
                  <a:noFill/>
                </a:ln>
                <a:solidFill>
                  <a:srgbClr val="4A36F7">
                    <a:alpha val="85000"/>
                  </a:srgbClr>
                </a:solidFill>
                <a:effectLst/>
                <a:uLnTx/>
                <a:uFillTx/>
                <a:latin typeface="Calibri Light" panose="020F0302020204030204"/>
                <a:ea typeface="+mn-ea"/>
                <a:cs typeface="+mn-cs"/>
              </a:rPr>
              <a:t> </a:t>
            </a:r>
            <a:r>
              <a:rPr kumimoji="0" lang="en-US" sz="2000" b="1" i="1" u="none" strike="noStrike" kern="1200" cap="none" spc="0" normalizeH="0" baseline="0" noProof="0" dirty="0">
                <a:ln>
                  <a:noFill/>
                </a:ln>
                <a:solidFill>
                  <a:srgbClr val="4A36F7">
                    <a:alpha val="85000"/>
                  </a:srgbClr>
                </a:solidFill>
                <a:effectLst/>
                <a:uLnTx/>
                <a:uFillTx/>
                <a:latin typeface="+mj-lt"/>
                <a:ea typeface="+mn-ea"/>
                <a:cs typeface="+mn-cs"/>
              </a:rPr>
              <a:t>available</a:t>
            </a:r>
            <a:r>
              <a:rPr kumimoji="0" lang="en-US" sz="2000" b="1" i="1" u="none" strike="noStrike" kern="1200" cap="none" spc="0" normalizeH="0" baseline="0" noProof="0" dirty="0">
                <a:ln>
                  <a:noFill/>
                </a:ln>
                <a:solidFill>
                  <a:srgbClr val="4A36F7">
                    <a:alpha val="85000"/>
                  </a:srgbClr>
                </a:solidFill>
                <a:effectLst/>
                <a:uLnTx/>
                <a:uFillTx/>
                <a:latin typeface="Calibri Light" panose="020F0302020204030204"/>
                <a:ea typeface="+mn-ea"/>
                <a:cs typeface="+mn-cs"/>
              </a:rPr>
              <a:t> for all….always</a:t>
            </a:r>
            <a:r>
              <a:rPr kumimoji="0" lang="en-US" sz="2000" b="1" i="1" u="none" strike="noStrike" kern="1200" cap="none" spc="0" normalizeH="0" baseline="0" noProof="0" dirty="0">
                <a:ln>
                  <a:noFill/>
                </a:ln>
                <a:solidFill>
                  <a:srgbClr val="332B78"/>
                </a:solidFill>
                <a:effectLst/>
                <a:uLnTx/>
                <a:uFillTx/>
                <a:latin typeface="Calibri Light" panose="020F0302020204030204"/>
                <a:ea typeface="+mn-ea"/>
                <a:cs typeface="+mn-cs"/>
              </a:rPr>
              <a:t>.</a:t>
            </a:r>
          </a:p>
        </p:txBody>
      </p:sp>
      <p:pic>
        <p:nvPicPr>
          <p:cNvPr id="3074" name="Picture 2" descr="Logo, company name&#10;&#10;Description automatically generated">
            <a:extLst>
              <a:ext uri="{FF2B5EF4-FFF2-40B4-BE49-F238E27FC236}">
                <a16:creationId xmlns:a16="http://schemas.microsoft.com/office/drawing/2014/main" id="{179D5B31-3C6E-109E-1820-46F26E9B0BB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0556" t="36891" r="7778" b="34962"/>
          <a:stretch/>
        </p:blipFill>
        <p:spPr bwMode="auto">
          <a:xfrm>
            <a:off x="734256" y="348340"/>
            <a:ext cx="7744810" cy="266941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3C31754-954F-6D84-C560-7D5EFD32C047}"/>
              </a:ext>
            </a:extLst>
          </p:cNvPr>
          <p:cNvSpPr txBox="1"/>
          <p:nvPr/>
        </p:nvSpPr>
        <p:spPr>
          <a:xfrm>
            <a:off x="5516069" y="4592935"/>
            <a:ext cx="1159860" cy="461665"/>
          </a:xfrm>
          <a:prstGeom prst="rect">
            <a:avLst/>
          </a:prstGeom>
          <a:noFill/>
        </p:spPr>
        <p:txBody>
          <a:bodyPr wrap="square" rtlCol="0">
            <a:spAutoFit/>
          </a:bodyPr>
          <a:lstStyle/>
          <a:p>
            <a:r>
              <a:rPr lang="en-US" sz="2400" dirty="0">
                <a:solidFill>
                  <a:schemeClr val="bg1"/>
                </a:solidFill>
              </a:rPr>
              <a:t>Q &amp; A</a:t>
            </a:r>
          </a:p>
        </p:txBody>
      </p:sp>
    </p:spTree>
    <p:extLst>
      <p:ext uri="{BB962C8B-B14F-4D97-AF65-F5344CB8AC3E}">
        <p14:creationId xmlns:p14="http://schemas.microsoft.com/office/powerpoint/2010/main" val="137630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Box 44">
            <a:extLst>
              <a:ext uri="{FF2B5EF4-FFF2-40B4-BE49-F238E27FC236}">
                <a16:creationId xmlns:a16="http://schemas.microsoft.com/office/drawing/2014/main" id="{2AC0F7BA-B444-FF21-47E8-0499EF1E7763}"/>
              </a:ext>
            </a:extLst>
          </p:cNvPr>
          <p:cNvSpPr txBox="1"/>
          <p:nvPr/>
        </p:nvSpPr>
        <p:spPr>
          <a:xfrm>
            <a:off x="319679" y="211709"/>
            <a:ext cx="3161840" cy="215444"/>
          </a:xfrm>
          <a:prstGeom prst="rect">
            <a:avLst/>
          </a:prstGeom>
          <a:noFill/>
          <a:ln>
            <a:no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1" u="none" strike="noStrike" kern="1200" cap="none" spc="0" normalizeH="0" baseline="0" noProof="0" dirty="0">
                <a:ln>
                  <a:noFill/>
                </a:ln>
                <a:solidFill>
                  <a:srgbClr val="4A36F7"/>
                </a:solidFill>
                <a:effectLst/>
                <a:uLnTx/>
                <a:uFillTx/>
                <a:latin typeface="Calibri Light" panose="020F0302020204030204"/>
                <a:ea typeface="+mn-ea"/>
                <a:cs typeface="+mn-cs"/>
              </a:rPr>
              <a:t>Comprehensive cloud security countermeasures available for all….always</a:t>
            </a:r>
            <a:r>
              <a:rPr kumimoji="0" lang="en-US" sz="800" b="0" i="1" u="none" strike="noStrike" kern="1200" cap="none" spc="0" normalizeH="0" baseline="0" noProof="0" dirty="0">
                <a:ln>
                  <a:noFill/>
                </a:ln>
                <a:solidFill>
                  <a:srgbClr val="332B78"/>
                </a:solidFill>
                <a:effectLst/>
                <a:uLnTx/>
                <a:uFillTx/>
                <a:latin typeface="Calibri Light" panose="020F0302020204030204"/>
                <a:ea typeface="+mn-ea"/>
                <a:cs typeface="+mn-cs"/>
              </a:rPr>
              <a:t>.</a:t>
            </a:r>
          </a:p>
        </p:txBody>
      </p:sp>
      <p:pic>
        <p:nvPicPr>
          <p:cNvPr id="46" name="Picture 45" descr="Logo, company name&#10;&#10;Description automatically generated">
            <a:extLst>
              <a:ext uri="{FF2B5EF4-FFF2-40B4-BE49-F238E27FC236}">
                <a16:creationId xmlns:a16="http://schemas.microsoft.com/office/drawing/2014/main" id="{9126EA6E-10A9-9150-C523-AA122AC510AE}"/>
              </a:ext>
            </a:extLst>
          </p:cNvPr>
          <p:cNvPicPr>
            <a:picLocks noChangeAspect="1"/>
          </p:cNvPicPr>
          <p:nvPr/>
        </p:nvPicPr>
        <p:blipFill rotWithShape="1">
          <a:blip r:embed="rId3">
            <a:alphaModFix/>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rcRect l="12651" t="37826" r="10583" b="36366"/>
          <a:stretch/>
        </p:blipFill>
        <p:spPr>
          <a:xfrm>
            <a:off x="58228" y="70766"/>
            <a:ext cx="771427" cy="244261"/>
          </a:xfrm>
          <a:prstGeom prst="rect">
            <a:avLst/>
          </a:prstGeom>
          <a:ln>
            <a:noFill/>
          </a:ln>
        </p:spPr>
      </p:pic>
      <p:pic>
        <p:nvPicPr>
          <p:cNvPr id="40" name="Graphic 39" descr="Lightning with solid fill">
            <a:extLst>
              <a:ext uri="{FF2B5EF4-FFF2-40B4-BE49-F238E27FC236}">
                <a16:creationId xmlns:a16="http://schemas.microsoft.com/office/drawing/2014/main" id="{813BEC84-A214-484C-6A58-B17B816E7742}"/>
              </a:ext>
            </a:extLst>
          </p:cNvPr>
          <p:cNvPicPr>
            <a:picLocks noChangeAspect="1"/>
          </p:cNvPicPr>
          <p:nvPr/>
        </p:nvPicPr>
        <p:blipFill rotWithShape="1">
          <a:blip r:embed="rId5">
            <a:alphaModFix amt="40000"/>
            <a:extLst>
              <a:ext uri="{28A0092B-C50C-407E-A947-70E740481C1C}">
                <a14:useLocalDpi xmlns:a14="http://schemas.microsoft.com/office/drawing/2010/main" val="0"/>
              </a:ext>
              <a:ext uri="{96DAC541-7B7A-43D3-8B79-37D633B846F1}">
                <asvg:svgBlip xmlns:asvg="http://schemas.microsoft.com/office/drawing/2016/SVG/main" r:embed="rId6"/>
              </a:ext>
            </a:extLst>
          </a:blip>
          <a:srcRect l="10387" t="13313" r="9589" b="14352"/>
          <a:stretch/>
        </p:blipFill>
        <p:spPr>
          <a:xfrm>
            <a:off x="-230152" y="1082630"/>
            <a:ext cx="5757999" cy="5434868"/>
          </a:xfrm>
          <a:prstGeom prst="rect">
            <a:avLst/>
          </a:prstGeom>
        </p:spPr>
      </p:pic>
      <p:grpSp>
        <p:nvGrpSpPr>
          <p:cNvPr id="50" name="Group 49">
            <a:extLst>
              <a:ext uri="{FF2B5EF4-FFF2-40B4-BE49-F238E27FC236}">
                <a16:creationId xmlns:a16="http://schemas.microsoft.com/office/drawing/2014/main" id="{10B23F6C-81FD-EF8B-3BC5-38DDB5B33544}"/>
              </a:ext>
            </a:extLst>
          </p:cNvPr>
          <p:cNvGrpSpPr/>
          <p:nvPr/>
        </p:nvGrpSpPr>
        <p:grpSpPr>
          <a:xfrm>
            <a:off x="67947" y="1850231"/>
            <a:ext cx="4589836" cy="2275278"/>
            <a:chOff x="1349728" y="2912107"/>
            <a:chExt cx="6731968" cy="3301648"/>
          </a:xfrm>
        </p:grpSpPr>
        <p:sp>
          <p:nvSpPr>
            <p:cNvPr id="52" name="Freeform 12">
              <a:extLst>
                <a:ext uri="{FF2B5EF4-FFF2-40B4-BE49-F238E27FC236}">
                  <a16:creationId xmlns:a16="http://schemas.microsoft.com/office/drawing/2014/main" id="{25A25490-8521-56ED-F0EA-630A7494E357}"/>
                </a:ext>
              </a:extLst>
            </p:cNvPr>
            <p:cNvSpPr>
              <a:spLocks/>
            </p:cNvSpPr>
            <p:nvPr/>
          </p:nvSpPr>
          <p:spPr bwMode="auto">
            <a:xfrm>
              <a:off x="2068773" y="4981052"/>
              <a:ext cx="975968" cy="834972"/>
            </a:xfrm>
            <a:custGeom>
              <a:avLst/>
              <a:gdLst>
                <a:gd name="T0" fmla="*/ 191 w 758"/>
                <a:gd name="T1" fmla="*/ 652 h 652"/>
                <a:gd name="T2" fmla="*/ 0 w 758"/>
                <a:gd name="T3" fmla="*/ 326 h 652"/>
                <a:gd name="T4" fmla="*/ 191 w 758"/>
                <a:gd name="T5" fmla="*/ 0 h 652"/>
                <a:gd name="T6" fmla="*/ 567 w 758"/>
                <a:gd name="T7" fmla="*/ 0 h 652"/>
                <a:gd name="T8" fmla="*/ 758 w 758"/>
                <a:gd name="T9" fmla="*/ 326 h 652"/>
                <a:gd name="T10" fmla="*/ 567 w 758"/>
                <a:gd name="T11" fmla="*/ 652 h 652"/>
                <a:gd name="T12" fmla="*/ 191 w 758"/>
                <a:gd name="T13" fmla="*/ 652 h 652"/>
              </a:gdLst>
              <a:ahLst/>
              <a:cxnLst>
                <a:cxn ang="0">
                  <a:pos x="T0" y="T1"/>
                </a:cxn>
                <a:cxn ang="0">
                  <a:pos x="T2" y="T3"/>
                </a:cxn>
                <a:cxn ang="0">
                  <a:pos x="T4" y="T5"/>
                </a:cxn>
                <a:cxn ang="0">
                  <a:pos x="T6" y="T7"/>
                </a:cxn>
                <a:cxn ang="0">
                  <a:pos x="T8" y="T9"/>
                </a:cxn>
                <a:cxn ang="0">
                  <a:pos x="T10" y="T11"/>
                </a:cxn>
                <a:cxn ang="0">
                  <a:pos x="T12" y="T13"/>
                </a:cxn>
              </a:cxnLst>
              <a:rect l="0" t="0" r="r" b="b"/>
              <a:pathLst>
                <a:path w="758" h="652">
                  <a:moveTo>
                    <a:pt x="191" y="652"/>
                  </a:moveTo>
                  <a:lnTo>
                    <a:pt x="0" y="326"/>
                  </a:lnTo>
                  <a:lnTo>
                    <a:pt x="191" y="0"/>
                  </a:lnTo>
                  <a:lnTo>
                    <a:pt x="567" y="0"/>
                  </a:lnTo>
                  <a:lnTo>
                    <a:pt x="758" y="326"/>
                  </a:lnTo>
                  <a:lnTo>
                    <a:pt x="567" y="652"/>
                  </a:lnTo>
                  <a:lnTo>
                    <a:pt x="191" y="652"/>
                  </a:lnTo>
                  <a:close/>
                </a:path>
              </a:pathLst>
            </a:custGeom>
            <a:solidFill>
              <a:schemeClr val="accent5">
                <a:lumMod val="50000"/>
                <a:alpha val="40000"/>
              </a:schemeClr>
            </a:solidFill>
            <a:ln w="12700" cap="flat">
              <a:noFill/>
              <a:prstDash val="solid"/>
              <a:miter lim="800000"/>
              <a:headEnd/>
              <a:tailEnd/>
            </a:ln>
          </p:spPr>
          <p:txBody>
            <a:bodyPr vert="horz" wrap="square" lIns="68528" tIns="34264" rIns="68528" bIns="34264" numCol="1" anchor="ctr" anchorCtr="0" compatLnSpc="1">
              <a:prstTxWarp prst="textNoShape">
                <a:avLst/>
              </a:prstTxWarp>
            </a:bodyPr>
            <a:lstStyle/>
            <a:p>
              <a:pPr marL="0" marR="0" lvl="0" indent="0" algn="ctr" defTabSz="685265"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chemeClr val="bg1">
                      <a:lumMod val="85000"/>
                    </a:schemeClr>
                  </a:solidFill>
                  <a:effectLst/>
                  <a:uLnTx/>
                  <a:uFillTx/>
                  <a:latin typeface="Calibri Light"/>
                  <a:ea typeface="+mn-ea"/>
                  <a:cs typeface="+mn-cs"/>
                </a:rPr>
                <a:t>Overly Permissive Access</a:t>
              </a:r>
            </a:p>
          </p:txBody>
        </p:sp>
        <p:sp>
          <p:nvSpPr>
            <p:cNvPr id="53" name="Freeform 11">
              <a:extLst>
                <a:ext uri="{FF2B5EF4-FFF2-40B4-BE49-F238E27FC236}">
                  <a16:creationId xmlns:a16="http://schemas.microsoft.com/office/drawing/2014/main" id="{0864453C-C148-1B5A-2AE9-E429733473FA}"/>
                </a:ext>
              </a:extLst>
            </p:cNvPr>
            <p:cNvSpPr>
              <a:spLocks/>
            </p:cNvSpPr>
            <p:nvPr/>
          </p:nvSpPr>
          <p:spPr bwMode="auto">
            <a:xfrm flipV="1">
              <a:off x="3499008" y="3327999"/>
              <a:ext cx="2415386" cy="2058464"/>
            </a:xfrm>
            <a:custGeom>
              <a:avLst/>
              <a:gdLst/>
              <a:ahLst/>
              <a:cxnLst/>
              <a:rect l="l" t="t" r="r" b="b"/>
              <a:pathLst>
                <a:path w="2067202" h="1782825">
                  <a:moveTo>
                    <a:pt x="827975" y="0"/>
                  </a:moveTo>
                  <a:lnTo>
                    <a:pt x="1239227" y="0"/>
                  </a:lnTo>
                  <a:lnTo>
                    <a:pt x="1448135" y="356565"/>
                  </a:lnTo>
                  <a:lnTo>
                    <a:pt x="1858295" y="356565"/>
                  </a:lnTo>
                  <a:lnTo>
                    <a:pt x="2067202" y="713130"/>
                  </a:lnTo>
                  <a:lnTo>
                    <a:pt x="1858295" y="1069695"/>
                  </a:lnTo>
                  <a:lnTo>
                    <a:pt x="2067202" y="1426260"/>
                  </a:lnTo>
                  <a:lnTo>
                    <a:pt x="1858295" y="1782825"/>
                  </a:lnTo>
                  <a:lnTo>
                    <a:pt x="1447042" y="1782825"/>
                  </a:lnTo>
                  <a:lnTo>
                    <a:pt x="1238134" y="1426260"/>
                  </a:lnTo>
                  <a:lnTo>
                    <a:pt x="829068" y="1426260"/>
                  </a:lnTo>
                  <a:lnTo>
                    <a:pt x="620161" y="1782825"/>
                  </a:lnTo>
                  <a:lnTo>
                    <a:pt x="208908" y="1782825"/>
                  </a:lnTo>
                  <a:lnTo>
                    <a:pt x="0" y="1426260"/>
                  </a:lnTo>
                  <a:lnTo>
                    <a:pt x="208908" y="1069695"/>
                  </a:lnTo>
                  <a:lnTo>
                    <a:pt x="0" y="713130"/>
                  </a:lnTo>
                  <a:lnTo>
                    <a:pt x="208908" y="356565"/>
                  </a:lnTo>
                  <a:lnTo>
                    <a:pt x="619067" y="356565"/>
                  </a:lnTo>
                  <a:close/>
                </a:path>
              </a:pathLst>
            </a:custGeom>
            <a:solidFill>
              <a:schemeClr val="bg1">
                <a:lumMod val="95000"/>
                <a:alpha val="40000"/>
              </a:schemeClr>
            </a:solidFill>
            <a:ln w="11113" cap="flat">
              <a:noFill/>
              <a:prstDash val="solid"/>
              <a:miter lim="800000"/>
              <a:headEnd/>
              <a:tailEnd/>
            </a:ln>
          </p:spPr>
          <p:txBody>
            <a:bodyPr vert="horz" wrap="square" lIns="68528" tIns="34264" rIns="68528" bIns="34264" numCol="1" anchor="t" anchorCtr="0" compatLnSpc="1">
              <a:prstTxWarp prst="textNoShape">
                <a:avLst/>
              </a:prstTxWarp>
            </a:bodyPr>
            <a:lstStyle/>
            <a:p>
              <a:pPr marL="0" marR="0" lvl="0" indent="0" algn="l" defTabSz="685265"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chemeClr val="bg1">
                    <a:lumMod val="85000"/>
                  </a:schemeClr>
                </a:solidFill>
                <a:effectLst/>
                <a:uLnTx/>
                <a:uFillTx/>
                <a:latin typeface="Calibri Light"/>
                <a:ea typeface="+mn-ea"/>
                <a:cs typeface="+mn-cs"/>
              </a:endParaRPr>
            </a:p>
          </p:txBody>
        </p:sp>
        <p:sp>
          <p:nvSpPr>
            <p:cNvPr id="54" name="Freeform 12">
              <a:extLst>
                <a:ext uri="{FF2B5EF4-FFF2-40B4-BE49-F238E27FC236}">
                  <a16:creationId xmlns:a16="http://schemas.microsoft.com/office/drawing/2014/main" id="{F106AB75-51D2-7234-70CB-B8988FBE42DE}"/>
                </a:ext>
              </a:extLst>
            </p:cNvPr>
            <p:cNvSpPr>
              <a:spLocks/>
            </p:cNvSpPr>
            <p:nvPr/>
          </p:nvSpPr>
          <p:spPr bwMode="auto">
            <a:xfrm>
              <a:off x="4223916" y="2912107"/>
              <a:ext cx="971839" cy="831786"/>
            </a:xfrm>
            <a:custGeom>
              <a:avLst/>
              <a:gdLst>
                <a:gd name="T0" fmla="*/ 191 w 758"/>
                <a:gd name="T1" fmla="*/ 652 h 652"/>
                <a:gd name="T2" fmla="*/ 0 w 758"/>
                <a:gd name="T3" fmla="*/ 326 h 652"/>
                <a:gd name="T4" fmla="*/ 191 w 758"/>
                <a:gd name="T5" fmla="*/ 0 h 652"/>
                <a:gd name="T6" fmla="*/ 567 w 758"/>
                <a:gd name="T7" fmla="*/ 0 h 652"/>
                <a:gd name="T8" fmla="*/ 758 w 758"/>
                <a:gd name="T9" fmla="*/ 326 h 652"/>
                <a:gd name="T10" fmla="*/ 567 w 758"/>
                <a:gd name="T11" fmla="*/ 652 h 652"/>
                <a:gd name="T12" fmla="*/ 191 w 758"/>
                <a:gd name="T13" fmla="*/ 652 h 652"/>
              </a:gdLst>
              <a:ahLst/>
              <a:cxnLst>
                <a:cxn ang="0">
                  <a:pos x="T0" y="T1"/>
                </a:cxn>
                <a:cxn ang="0">
                  <a:pos x="T2" y="T3"/>
                </a:cxn>
                <a:cxn ang="0">
                  <a:pos x="T4" y="T5"/>
                </a:cxn>
                <a:cxn ang="0">
                  <a:pos x="T6" y="T7"/>
                </a:cxn>
                <a:cxn ang="0">
                  <a:pos x="T8" y="T9"/>
                </a:cxn>
                <a:cxn ang="0">
                  <a:pos x="T10" y="T11"/>
                </a:cxn>
                <a:cxn ang="0">
                  <a:pos x="T12" y="T13"/>
                </a:cxn>
              </a:cxnLst>
              <a:rect l="0" t="0" r="r" b="b"/>
              <a:pathLst>
                <a:path w="758" h="652">
                  <a:moveTo>
                    <a:pt x="191" y="652"/>
                  </a:moveTo>
                  <a:lnTo>
                    <a:pt x="0" y="326"/>
                  </a:lnTo>
                  <a:lnTo>
                    <a:pt x="191" y="0"/>
                  </a:lnTo>
                  <a:lnTo>
                    <a:pt x="567" y="0"/>
                  </a:lnTo>
                  <a:lnTo>
                    <a:pt x="758" y="326"/>
                  </a:lnTo>
                  <a:lnTo>
                    <a:pt x="567" y="652"/>
                  </a:lnTo>
                  <a:lnTo>
                    <a:pt x="191" y="652"/>
                  </a:lnTo>
                  <a:close/>
                </a:path>
              </a:pathLst>
            </a:custGeom>
            <a:solidFill>
              <a:schemeClr val="accent1">
                <a:alpha val="50000"/>
              </a:schemeClr>
            </a:solidFill>
            <a:ln w="12700" cap="flat">
              <a:noFill/>
              <a:prstDash val="solid"/>
              <a:miter lim="800000"/>
              <a:headEnd/>
              <a:tailEnd/>
            </a:ln>
          </p:spPr>
          <p:txBody>
            <a:bodyPr vert="horz" wrap="square" lIns="68528" tIns="34264" rIns="68528" bIns="34264" numCol="1" anchor="ctr" anchorCtr="0" compatLnSpc="1">
              <a:prstTxWarp prst="textNoShape">
                <a:avLst/>
              </a:prstTxWarp>
            </a:bodyPr>
            <a:lstStyle/>
            <a:p>
              <a:pPr marL="0" marR="0" lvl="0" indent="0" algn="ctr" defTabSz="685265"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chemeClr val="bg1">
                      <a:lumMod val="85000"/>
                    </a:schemeClr>
                  </a:solidFill>
                  <a:effectLst/>
                  <a:uLnTx/>
                  <a:uFillTx/>
                  <a:latin typeface="Calibri Light"/>
                  <a:ea typeface="+mn-ea"/>
                  <a:cs typeface="+mn-cs"/>
                </a:rPr>
                <a:t>Insecure Dev Credentials</a:t>
              </a:r>
            </a:p>
          </p:txBody>
        </p:sp>
        <p:sp>
          <p:nvSpPr>
            <p:cNvPr id="56" name="Freeform 12">
              <a:extLst>
                <a:ext uri="{FF2B5EF4-FFF2-40B4-BE49-F238E27FC236}">
                  <a16:creationId xmlns:a16="http://schemas.microsoft.com/office/drawing/2014/main" id="{A9BC6462-949B-F36C-E652-525B45BCAD08}"/>
                </a:ext>
              </a:extLst>
            </p:cNvPr>
            <p:cNvSpPr>
              <a:spLocks/>
            </p:cNvSpPr>
            <p:nvPr/>
          </p:nvSpPr>
          <p:spPr bwMode="auto">
            <a:xfrm>
              <a:off x="5672052" y="3736374"/>
              <a:ext cx="975968" cy="839487"/>
            </a:xfrm>
            <a:custGeom>
              <a:avLst/>
              <a:gdLst>
                <a:gd name="T0" fmla="*/ 191 w 758"/>
                <a:gd name="T1" fmla="*/ 652 h 652"/>
                <a:gd name="T2" fmla="*/ 0 w 758"/>
                <a:gd name="T3" fmla="*/ 326 h 652"/>
                <a:gd name="T4" fmla="*/ 191 w 758"/>
                <a:gd name="T5" fmla="*/ 0 h 652"/>
                <a:gd name="T6" fmla="*/ 567 w 758"/>
                <a:gd name="T7" fmla="*/ 0 h 652"/>
                <a:gd name="T8" fmla="*/ 758 w 758"/>
                <a:gd name="T9" fmla="*/ 326 h 652"/>
                <a:gd name="T10" fmla="*/ 567 w 758"/>
                <a:gd name="T11" fmla="*/ 652 h 652"/>
                <a:gd name="T12" fmla="*/ 191 w 758"/>
                <a:gd name="T13" fmla="*/ 652 h 652"/>
              </a:gdLst>
              <a:ahLst/>
              <a:cxnLst>
                <a:cxn ang="0">
                  <a:pos x="T0" y="T1"/>
                </a:cxn>
                <a:cxn ang="0">
                  <a:pos x="T2" y="T3"/>
                </a:cxn>
                <a:cxn ang="0">
                  <a:pos x="T4" y="T5"/>
                </a:cxn>
                <a:cxn ang="0">
                  <a:pos x="T6" y="T7"/>
                </a:cxn>
                <a:cxn ang="0">
                  <a:pos x="T8" y="T9"/>
                </a:cxn>
                <a:cxn ang="0">
                  <a:pos x="T10" y="T11"/>
                </a:cxn>
                <a:cxn ang="0">
                  <a:pos x="T12" y="T13"/>
                </a:cxn>
              </a:cxnLst>
              <a:rect l="0" t="0" r="r" b="b"/>
              <a:pathLst>
                <a:path w="758" h="652">
                  <a:moveTo>
                    <a:pt x="191" y="652"/>
                  </a:moveTo>
                  <a:lnTo>
                    <a:pt x="0" y="326"/>
                  </a:lnTo>
                  <a:lnTo>
                    <a:pt x="191" y="0"/>
                  </a:lnTo>
                  <a:lnTo>
                    <a:pt x="567" y="0"/>
                  </a:lnTo>
                  <a:lnTo>
                    <a:pt x="758" y="326"/>
                  </a:lnTo>
                  <a:lnTo>
                    <a:pt x="567" y="652"/>
                  </a:lnTo>
                  <a:lnTo>
                    <a:pt x="191" y="652"/>
                  </a:lnTo>
                  <a:close/>
                </a:path>
              </a:pathLst>
            </a:custGeom>
            <a:solidFill>
              <a:schemeClr val="accent5">
                <a:lumMod val="60000"/>
                <a:lumOff val="40000"/>
                <a:alpha val="40000"/>
              </a:schemeClr>
            </a:solidFill>
            <a:ln w="12700" cap="flat">
              <a:noFill/>
              <a:prstDash val="solid"/>
              <a:miter lim="800000"/>
              <a:headEnd/>
              <a:tailEnd/>
            </a:ln>
          </p:spPr>
          <p:txBody>
            <a:bodyPr vert="horz" wrap="square" lIns="68528" tIns="34264" rIns="68528" bIns="34264" numCol="1" anchor="ctr" anchorCtr="0" compatLnSpc="1">
              <a:prstTxWarp prst="textNoShape">
                <a:avLst/>
              </a:prstTxWarp>
            </a:bodyPr>
            <a:lstStyle/>
            <a:p>
              <a:pPr marL="0" marR="0" lvl="0" indent="0" algn="ctr" defTabSz="685265"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chemeClr val="bg1">
                      <a:lumMod val="85000"/>
                    </a:schemeClr>
                  </a:solidFill>
                  <a:effectLst/>
                  <a:uLnTx/>
                  <a:uFillTx/>
                  <a:latin typeface="Calibri Light"/>
                  <a:ea typeface="+mn-ea"/>
                  <a:cs typeface="+mn-cs"/>
                </a:rPr>
                <a:t>Disabled Logging &amp; Monitoring</a:t>
              </a:r>
            </a:p>
          </p:txBody>
        </p:sp>
        <p:sp>
          <p:nvSpPr>
            <p:cNvPr id="58" name="Freeform 12">
              <a:extLst>
                <a:ext uri="{FF2B5EF4-FFF2-40B4-BE49-F238E27FC236}">
                  <a16:creationId xmlns:a16="http://schemas.microsoft.com/office/drawing/2014/main" id="{AD55574C-A3DA-8367-7ABA-CFC4E4F83DE1}"/>
                </a:ext>
              </a:extLst>
            </p:cNvPr>
            <p:cNvSpPr>
              <a:spLocks/>
            </p:cNvSpPr>
            <p:nvPr/>
          </p:nvSpPr>
          <p:spPr bwMode="auto">
            <a:xfrm>
              <a:off x="6391350" y="4172626"/>
              <a:ext cx="965305" cy="809414"/>
            </a:xfrm>
            <a:custGeom>
              <a:avLst/>
              <a:gdLst>
                <a:gd name="T0" fmla="*/ 191 w 758"/>
                <a:gd name="T1" fmla="*/ 652 h 652"/>
                <a:gd name="T2" fmla="*/ 0 w 758"/>
                <a:gd name="T3" fmla="*/ 326 h 652"/>
                <a:gd name="T4" fmla="*/ 191 w 758"/>
                <a:gd name="T5" fmla="*/ 0 h 652"/>
                <a:gd name="T6" fmla="*/ 567 w 758"/>
                <a:gd name="T7" fmla="*/ 0 h 652"/>
                <a:gd name="T8" fmla="*/ 758 w 758"/>
                <a:gd name="T9" fmla="*/ 326 h 652"/>
                <a:gd name="T10" fmla="*/ 567 w 758"/>
                <a:gd name="T11" fmla="*/ 652 h 652"/>
                <a:gd name="T12" fmla="*/ 191 w 758"/>
                <a:gd name="T13" fmla="*/ 652 h 652"/>
              </a:gdLst>
              <a:ahLst/>
              <a:cxnLst>
                <a:cxn ang="0">
                  <a:pos x="T0" y="T1"/>
                </a:cxn>
                <a:cxn ang="0">
                  <a:pos x="T2" y="T3"/>
                </a:cxn>
                <a:cxn ang="0">
                  <a:pos x="T4" y="T5"/>
                </a:cxn>
                <a:cxn ang="0">
                  <a:pos x="T6" y="T7"/>
                </a:cxn>
                <a:cxn ang="0">
                  <a:pos x="T8" y="T9"/>
                </a:cxn>
                <a:cxn ang="0">
                  <a:pos x="T10" y="T11"/>
                </a:cxn>
                <a:cxn ang="0">
                  <a:pos x="T12" y="T13"/>
                </a:cxn>
              </a:cxnLst>
              <a:rect l="0" t="0" r="r" b="b"/>
              <a:pathLst>
                <a:path w="758" h="652">
                  <a:moveTo>
                    <a:pt x="191" y="652"/>
                  </a:moveTo>
                  <a:lnTo>
                    <a:pt x="0" y="326"/>
                  </a:lnTo>
                  <a:lnTo>
                    <a:pt x="191" y="0"/>
                  </a:lnTo>
                  <a:lnTo>
                    <a:pt x="567" y="0"/>
                  </a:lnTo>
                  <a:lnTo>
                    <a:pt x="758" y="326"/>
                  </a:lnTo>
                  <a:lnTo>
                    <a:pt x="567" y="652"/>
                  </a:lnTo>
                  <a:lnTo>
                    <a:pt x="191" y="652"/>
                  </a:lnTo>
                  <a:close/>
                </a:path>
              </a:pathLst>
            </a:custGeom>
            <a:solidFill>
              <a:schemeClr val="accent3">
                <a:alpha val="60000"/>
              </a:schemeClr>
            </a:solidFill>
            <a:ln w="12700" cap="flat">
              <a:noFill/>
              <a:prstDash val="solid"/>
              <a:miter lim="800000"/>
              <a:headEnd/>
              <a:tailEnd/>
            </a:ln>
          </p:spPr>
          <p:txBody>
            <a:bodyPr vert="horz" wrap="square" lIns="68528" tIns="34264" rIns="68528" bIns="34264" numCol="1" anchor="ctr" anchorCtr="0" compatLnSpc="1">
              <a:prstTxWarp prst="textNoShape">
                <a:avLst/>
              </a:prstTxWarp>
            </a:bodyPr>
            <a:lstStyle/>
            <a:p>
              <a:pPr marL="0" marR="0" lvl="0" indent="0" algn="ctr" defTabSz="685265"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chemeClr val="bg1">
                      <a:lumMod val="85000"/>
                    </a:schemeClr>
                  </a:solidFill>
                  <a:effectLst/>
                  <a:uLnTx/>
                  <a:uFillTx/>
                  <a:latin typeface="Calibri Light"/>
                  <a:ea typeface="+mn-ea"/>
                  <a:cs typeface="+mn-cs"/>
                </a:rPr>
                <a:t>Open ICMP Access</a:t>
              </a:r>
            </a:p>
          </p:txBody>
        </p:sp>
        <p:sp>
          <p:nvSpPr>
            <p:cNvPr id="63" name="Freeform 12">
              <a:extLst>
                <a:ext uri="{FF2B5EF4-FFF2-40B4-BE49-F238E27FC236}">
                  <a16:creationId xmlns:a16="http://schemas.microsoft.com/office/drawing/2014/main" id="{B01D8E1C-96A1-B9B8-F088-4EDAC6C47F19}"/>
                </a:ext>
              </a:extLst>
            </p:cNvPr>
            <p:cNvSpPr>
              <a:spLocks/>
            </p:cNvSpPr>
            <p:nvPr/>
          </p:nvSpPr>
          <p:spPr bwMode="auto">
            <a:xfrm>
              <a:off x="1349728" y="4574930"/>
              <a:ext cx="969638" cy="809745"/>
            </a:xfrm>
            <a:custGeom>
              <a:avLst/>
              <a:gdLst>
                <a:gd name="T0" fmla="*/ 191 w 758"/>
                <a:gd name="T1" fmla="*/ 652 h 652"/>
                <a:gd name="T2" fmla="*/ 0 w 758"/>
                <a:gd name="T3" fmla="*/ 326 h 652"/>
                <a:gd name="T4" fmla="*/ 191 w 758"/>
                <a:gd name="T5" fmla="*/ 0 h 652"/>
                <a:gd name="T6" fmla="*/ 567 w 758"/>
                <a:gd name="T7" fmla="*/ 0 h 652"/>
                <a:gd name="T8" fmla="*/ 758 w 758"/>
                <a:gd name="T9" fmla="*/ 326 h 652"/>
                <a:gd name="T10" fmla="*/ 567 w 758"/>
                <a:gd name="T11" fmla="*/ 652 h 652"/>
                <a:gd name="T12" fmla="*/ 191 w 758"/>
                <a:gd name="T13" fmla="*/ 652 h 652"/>
              </a:gdLst>
              <a:ahLst/>
              <a:cxnLst>
                <a:cxn ang="0">
                  <a:pos x="T0" y="T1"/>
                </a:cxn>
                <a:cxn ang="0">
                  <a:pos x="T2" y="T3"/>
                </a:cxn>
                <a:cxn ang="0">
                  <a:pos x="T4" y="T5"/>
                </a:cxn>
                <a:cxn ang="0">
                  <a:pos x="T6" y="T7"/>
                </a:cxn>
                <a:cxn ang="0">
                  <a:pos x="T8" y="T9"/>
                </a:cxn>
                <a:cxn ang="0">
                  <a:pos x="T10" y="T11"/>
                </a:cxn>
                <a:cxn ang="0">
                  <a:pos x="T12" y="T13"/>
                </a:cxn>
              </a:cxnLst>
              <a:rect l="0" t="0" r="r" b="b"/>
              <a:pathLst>
                <a:path w="758" h="652">
                  <a:moveTo>
                    <a:pt x="191" y="652"/>
                  </a:moveTo>
                  <a:lnTo>
                    <a:pt x="0" y="326"/>
                  </a:lnTo>
                  <a:lnTo>
                    <a:pt x="191" y="0"/>
                  </a:lnTo>
                  <a:lnTo>
                    <a:pt x="567" y="0"/>
                  </a:lnTo>
                  <a:lnTo>
                    <a:pt x="758" y="326"/>
                  </a:lnTo>
                  <a:lnTo>
                    <a:pt x="567" y="652"/>
                  </a:lnTo>
                  <a:lnTo>
                    <a:pt x="191" y="652"/>
                  </a:lnTo>
                  <a:close/>
                </a:path>
              </a:pathLst>
            </a:custGeom>
            <a:solidFill>
              <a:schemeClr val="bg2">
                <a:alpha val="40000"/>
              </a:schemeClr>
            </a:solidFill>
            <a:ln w="12700" cap="flat">
              <a:noFill/>
              <a:prstDash val="solid"/>
              <a:miter lim="800000"/>
              <a:headEnd/>
              <a:tailEnd/>
            </a:ln>
          </p:spPr>
          <p:txBody>
            <a:bodyPr vert="horz" wrap="square" lIns="68528" tIns="34264" rIns="68528" bIns="34264" numCol="1" anchor="ctr" anchorCtr="0" compatLnSpc="1">
              <a:prstTxWarp prst="textNoShape">
                <a:avLst/>
              </a:prstTxWarp>
            </a:bodyPr>
            <a:lstStyle/>
            <a:p>
              <a:pPr marL="0" marR="0" lvl="0" indent="0" algn="ctr" defTabSz="685265" rtl="0" eaLnBrk="1" fontAlgn="auto" latinLnBrk="0" hangingPunct="1">
                <a:lnSpc>
                  <a:spcPct val="100000"/>
                </a:lnSpc>
                <a:spcBef>
                  <a:spcPts val="0"/>
                </a:spcBef>
                <a:spcAft>
                  <a:spcPts val="0"/>
                </a:spcAft>
                <a:buClrTx/>
                <a:buSzTx/>
                <a:buFontTx/>
                <a:buNone/>
                <a:tabLst/>
                <a:defRPr/>
              </a:pPr>
              <a:endParaRPr kumimoji="0" lang="en-US" sz="700" b="0" i="0" u="none" strike="noStrike" kern="1200" cap="none" spc="0" normalizeH="0" baseline="0" noProof="0" dirty="0">
                <a:ln>
                  <a:noFill/>
                </a:ln>
                <a:solidFill>
                  <a:schemeClr val="bg1">
                    <a:lumMod val="85000"/>
                  </a:schemeClr>
                </a:solidFill>
                <a:effectLst/>
                <a:uLnTx/>
                <a:uFillTx/>
                <a:latin typeface="Calibri Light"/>
                <a:ea typeface="+mn-ea"/>
                <a:cs typeface="+mn-cs"/>
              </a:endParaRPr>
            </a:p>
          </p:txBody>
        </p:sp>
        <p:sp>
          <p:nvSpPr>
            <p:cNvPr id="65" name="Freeform 10">
              <a:extLst>
                <a:ext uri="{FF2B5EF4-FFF2-40B4-BE49-F238E27FC236}">
                  <a16:creationId xmlns:a16="http://schemas.microsoft.com/office/drawing/2014/main" id="{C8E1C436-ADA0-464C-FEDC-872CEB0FB0FB}"/>
                </a:ext>
              </a:extLst>
            </p:cNvPr>
            <p:cNvSpPr>
              <a:spLocks/>
            </p:cNvSpPr>
            <p:nvPr/>
          </p:nvSpPr>
          <p:spPr bwMode="auto">
            <a:xfrm rot="3595511">
              <a:off x="2077925" y="4147772"/>
              <a:ext cx="2377766" cy="1655563"/>
            </a:xfrm>
            <a:custGeom>
              <a:avLst/>
              <a:gdLst/>
              <a:ahLst/>
              <a:cxnLst/>
              <a:rect l="l" t="t" r="r" b="b"/>
              <a:pathLst>
                <a:path w="3000377" h="2070100">
                  <a:moveTo>
                    <a:pt x="303213" y="0"/>
                  </a:moveTo>
                  <a:lnTo>
                    <a:pt x="900113" y="0"/>
                  </a:lnTo>
                  <a:lnTo>
                    <a:pt x="1203325" y="517525"/>
                  </a:lnTo>
                  <a:lnTo>
                    <a:pt x="1797052" y="517525"/>
                  </a:lnTo>
                  <a:lnTo>
                    <a:pt x="2100265" y="0"/>
                  </a:lnTo>
                  <a:lnTo>
                    <a:pt x="2697165" y="0"/>
                  </a:lnTo>
                  <a:lnTo>
                    <a:pt x="3000377" y="517525"/>
                  </a:lnTo>
                  <a:lnTo>
                    <a:pt x="2697165" y="1035050"/>
                  </a:lnTo>
                  <a:lnTo>
                    <a:pt x="3000377" y="1552575"/>
                  </a:lnTo>
                  <a:lnTo>
                    <a:pt x="2697165" y="2070100"/>
                  </a:lnTo>
                  <a:lnTo>
                    <a:pt x="2100265" y="2070100"/>
                  </a:lnTo>
                  <a:lnTo>
                    <a:pt x="1797052" y="1552575"/>
                  </a:lnTo>
                  <a:lnTo>
                    <a:pt x="1203325" y="1552575"/>
                  </a:lnTo>
                  <a:lnTo>
                    <a:pt x="900113" y="2070100"/>
                  </a:lnTo>
                  <a:lnTo>
                    <a:pt x="303213" y="2070100"/>
                  </a:lnTo>
                  <a:lnTo>
                    <a:pt x="0" y="1552575"/>
                  </a:lnTo>
                  <a:lnTo>
                    <a:pt x="303213" y="1035050"/>
                  </a:lnTo>
                  <a:lnTo>
                    <a:pt x="0" y="517525"/>
                  </a:lnTo>
                  <a:close/>
                </a:path>
              </a:pathLst>
            </a:custGeom>
            <a:solidFill>
              <a:schemeClr val="accent1">
                <a:lumMod val="20000"/>
                <a:lumOff val="80000"/>
                <a:alpha val="40000"/>
              </a:schemeClr>
            </a:solidFill>
            <a:ln w="11113" cap="flat">
              <a:noFill/>
              <a:prstDash val="solid"/>
              <a:miter lim="800000"/>
              <a:headEnd/>
              <a:tailEnd/>
            </a:ln>
          </p:spPr>
          <p:txBody>
            <a:bodyPr vert="horz" wrap="square" lIns="68528" tIns="34264" rIns="68528" bIns="34264" numCol="1" anchor="t" anchorCtr="0" compatLnSpc="1">
              <a:prstTxWarp prst="textNoShape">
                <a:avLst/>
              </a:prstTxWarp>
            </a:bodyPr>
            <a:lstStyle/>
            <a:p>
              <a:pPr marL="0" marR="0" lvl="0" indent="0" algn="l" defTabSz="685265"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chemeClr val="bg1">
                    <a:lumMod val="85000"/>
                  </a:schemeClr>
                </a:solidFill>
                <a:effectLst/>
                <a:uLnTx/>
                <a:uFillTx/>
                <a:latin typeface="Calibri Light"/>
                <a:ea typeface="+mn-ea"/>
                <a:cs typeface="+mn-cs"/>
              </a:endParaRPr>
            </a:p>
          </p:txBody>
        </p:sp>
        <p:sp>
          <p:nvSpPr>
            <p:cNvPr id="66" name="Freeform 10">
              <a:extLst>
                <a:ext uri="{FF2B5EF4-FFF2-40B4-BE49-F238E27FC236}">
                  <a16:creationId xmlns:a16="http://schemas.microsoft.com/office/drawing/2014/main" id="{C1EFACEC-3568-3C76-160A-27F3DFE5D46F}"/>
                </a:ext>
              </a:extLst>
            </p:cNvPr>
            <p:cNvSpPr>
              <a:spLocks/>
            </p:cNvSpPr>
            <p:nvPr/>
          </p:nvSpPr>
          <p:spPr bwMode="auto">
            <a:xfrm>
              <a:off x="5666310" y="4569995"/>
              <a:ext cx="2415386" cy="1643760"/>
            </a:xfrm>
            <a:custGeom>
              <a:avLst/>
              <a:gdLst/>
              <a:ahLst/>
              <a:cxnLst/>
              <a:rect l="l" t="t" r="r" b="b"/>
              <a:pathLst>
                <a:path w="3000377" h="2070100">
                  <a:moveTo>
                    <a:pt x="303213" y="0"/>
                  </a:moveTo>
                  <a:lnTo>
                    <a:pt x="900113" y="0"/>
                  </a:lnTo>
                  <a:lnTo>
                    <a:pt x="1203325" y="517525"/>
                  </a:lnTo>
                  <a:lnTo>
                    <a:pt x="1797052" y="517525"/>
                  </a:lnTo>
                  <a:lnTo>
                    <a:pt x="2100265" y="0"/>
                  </a:lnTo>
                  <a:lnTo>
                    <a:pt x="2697165" y="0"/>
                  </a:lnTo>
                  <a:lnTo>
                    <a:pt x="3000377" y="517525"/>
                  </a:lnTo>
                  <a:lnTo>
                    <a:pt x="2697165" y="1035050"/>
                  </a:lnTo>
                  <a:lnTo>
                    <a:pt x="3000377" y="1552575"/>
                  </a:lnTo>
                  <a:lnTo>
                    <a:pt x="2697165" y="2070100"/>
                  </a:lnTo>
                  <a:lnTo>
                    <a:pt x="2100265" y="2070100"/>
                  </a:lnTo>
                  <a:lnTo>
                    <a:pt x="1797052" y="1552575"/>
                  </a:lnTo>
                  <a:lnTo>
                    <a:pt x="1203325" y="1552575"/>
                  </a:lnTo>
                  <a:lnTo>
                    <a:pt x="900113" y="2070100"/>
                  </a:lnTo>
                  <a:lnTo>
                    <a:pt x="303213" y="2070100"/>
                  </a:lnTo>
                  <a:lnTo>
                    <a:pt x="0" y="1552575"/>
                  </a:lnTo>
                  <a:lnTo>
                    <a:pt x="303213" y="1035050"/>
                  </a:lnTo>
                  <a:lnTo>
                    <a:pt x="0" y="517525"/>
                  </a:lnTo>
                  <a:close/>
                </a:path>
              </a:pathLst>
            </a:custGeom>
            <a:solidFill>
              <a:schemeClr val="accent2">
                <a:lumMod val="20000"/>
                <a:lumOff val="80000"/>
                <a:alpha val="50000"/>
              </a:schemeClr>
            </a:solidFill>
            <a:ln w="11113" cap="flat">
              <a:noFill/>
              <a:prstDash val="solid"/>
              <a:miter lim="800000"/>
              <a:headEnd/>
              <a:tailEnd/>
            </a:ln>
          </p:spPr>
          <p:txBody>
            <a:bodyPr vert="horz" wrap="square" lIns="68528" tIns="34264" rIns="68528" bIns="34264" numCol="1" anchor="t" anchorCtr="0" compatLnSpc="1">
              <a:prstTxWarp prst="textNoShape">
                <a:avLst/>
              </a:prstTxWarp>
            </a:bodyPr>
            <a:lstStyle/>
            <a:p>
              <a:pPr marL="0" marR="0" lvl="0" indent="0" algn="l" defTabSz="685265"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chemeClr val="bg1">
                    <a:lumMod val="85000"/>
                  </a:schemeClr>
                </a:solidFill>
                <a:effectLst/>
                <a:uLnTx/>
                <a:uFillTx/>
                <a:latin typeface="Calibri Light"/>
                <a:ea typeface="+mn-ea"/>
                <a:cs typeface="+mn-cs"/>
              </a:endParaRPr>
            </a:p>
          </p:txBody>
        </p:sp>
      </p:grpSp>
      <p:sp>
        <p:nvSpPr>
          <p:cNvPr id="69" name="Freeform 11">
            <a:extLst>
              <a:ext uri="{FF2B5EF4-FFF2-40B4-BE49-F238E27FC236}">
                <a16:creationId xmlns:a16="http://schemas.microsoft.com/office/drawing/2014/main" id="{BFF6BB11-8075-3789-17F0-CCBC9077D567}"/>
              </a:ext>
            </a:extLst>
          </p:cNvPr>
          <p:cNvSpPr>
            <a:spLocks/>
          </p:cNvSpPr>
          <p:nvPr/>
        </p:nvSpPr>
        <p:spPr bwMode="auto">
          <a:xfrm>
            <a:off x="2518887" y="3270622"/>
            <a:ext cx="658999" cy="578519"/>
          </a:xfrm>
          <a:custGeom>
            <a:avLst/>
            <a:gdLst>
              <a:gd name="T0" fmla="*/ 191 w 758"/>
              <a:gd name="T1" fmla="*/ 652 h 652"/>
              <a:gd name="T2" fmla="*/ 0 w 758"/>
              <a:gd name="T3" fmla="*/ 326 h 652"/>
              <a:gd name="T4" fmla="*/ 191 w 758"/>
              <a:gd name="T5" fmla="*/ 0 h 652"/>
              <a:gd name="T6" fmla="*/ 567 w 758"/>
              <a:gd name="T7" fmla="*/ 0 h 652"/>
              <a:gd name="T8" fmla="*/ 758 w 758"/>
              <a:gd name="T9" fmla="*/ 326 h 652"/>
              <a:gd name="T10" fmla="*/ 567 w 758"/>
              <a:gd name="T11" fmla="*/ 652 h 652"/>
              <a:gd name="T12" fmla="*/ 191 w 758"/>
              <a:gd name="T13" fmla="*/ 652 h 652"/>
            </a:gdLst>
            <a:ahLst/>
            <a:cxnLst>
              <a:cxn ang="0">
                <a:pos x="T0" y="T1"/>
              </a:cxn>
              <a:cxn ang="0">
                <a:pos x="T2" y="T3"/>
              </a:cxn>
              <a:cxn ang="0">
                <a:pos x="T4" y="T5"/>
              </a:cxn>
              <a:cxn ang="0">
                <a:pos x="T6" y="T7"/>
              </a:cxn>
              <a:cxn ang="0">
                <a:pos x="T8" y="T9"/>
              </a:cxn>
              <a:cxn ang="0">
                <a:pos x="T10" y="T11"/>
              </a:cxn>
              <a:cxn ang="0">
                <a:pos x="T12" y="T13"/>
              </a:cxn>
            </a:cxnLst>
            <a:rect l="0" t="0" r="r" b="b"/>
            <a:pathLst>
              <a:path w="758" h="652">
                <a:moveTo>
                  <a:pt x="191" y="652"/>
                </a:moveTo>
                <a:lnTo>
                  <a:pt x="0" y="326"/>
                </a:lnTo>
                <a:lnTo>
                  <a:pt x="191" y="0"/>
                </a:lnTo>
                <a:lnTo>
                  <a:pt x="567" y="0"/>
                </a:lnTo>
                <a:lnTo>
                  <a:pt x="758" y="326"/>
                </a:lnTo>
                <a:lnTo>
                  <a:pt x="567" y="652"/>
                </a:lnTo>
                <a:lnTo>
                  <a:pt x="191" y="652"/>
                </a:lnTo>
                <a:close/>
              </a:path>
            </a:pathLst>
          </a:custGeom>
          <a:solidFill>
            <a:schemeClr val="tx2">
              <a:alpha val="60000"/>
            </a:schemeClr>
          </a:solidFill>
          <a:ln w="12700" cap="flat">
            <a:noFill/>
            <a:prstDash val="solid"/>
            <a:miter lim="800000"/>
            <a:headEnd/>
            <a:tailEnd/>
          </a:ln>
        </p:spPr>
        <p:txBody>
          <a:bodyPr vert="horz" wrap="square" lIns="68528" tIns="34264" rIns="68528" bIns="34264" numCol="1" anchor="ctr" anchorCtr="0" compatLnSpc="1">
            <a:prstTxWarp prst="textNoShape">
              <a:avLst/>
            </a:prstTxWarp>
          </a:bodyPr>
          <a:lstStyle/>
          <a:p>
            <a:pPr marL="0" marR="0" lvl="0" indent="0" algn="ctr" defTabSz="685265"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chemeClr val="bg1">
                    <a:lumMod val="85000"/>
                  </a:schemeClr>
                </a:solidFill>
                <a:effectLst/>
                <a:uLnTx/>
                <a:uFillTx/>
                <a:latin typeface="Calibri Light"/>
                <a:ea typeface="+mn-ea"/>
                <a:cs typeface="+mn-cs"/>
              </a:rPr>
              <a:t>Default Public Access Settings </a:t>
            </a:r>
          </a:p>
        </p:txBody>
      </p:sp>
      <p:sp>
        <p:nvSpPr>
          <p:cNvPr id="77" name="Freeform 12">
            <a:extLst>
              <a:ext uri="{FF2B5EF4-FFF2-40B4-BE49-F238E27FC236}">
                <a16:creationId xmlns:a16="http://schemas.microsoft.com/office/drawing/2014/main" id="{A0E25DA4-D0D2-B101-A601-A45AEEFB97B7}"/>
              </a:ext>
            </a:extLst>
          </p:cNvPr>
          <p:cNvSpPr>
            <a:spLocks/>
          </p:cNvSpPr>
          <p:nvPr/>
        </p:nvSpPr>
        <p:spPr bwMode="auto">
          <a:xfrm>
            <a:off x="2034797" y="1298842"/>
            <a:ext cx="652724" cy="566704"/>
          </a:xfrm>
          <a:custGeom>
            <a:avLst/>
            <a:gdLst>
              <a:gd name="T0" fmla="*/ 191 w 758"/>
              <a:gd name="T1" fmla="*/ 652 h 652"/>
              <a:gd name="T2" fmla="*/ 0 w 758"/>
              <a:gd name="T3" fmla="*/ 326 h 652"/>
              <a:gd name="T4" fmla="*/ 191 w 758"/>
              <a:gd name="T5" fmla="*/ 0 h 652"/>
              <a:gd name="T6" fmla="*/ 567 w 758"/>
              <a:gd name="T7" fmla="*/ 0 h 652"/>
              <a:gd name="T8" fmla="*/ 758 w 758"/>
              <a:gd name="T9" fmla="*/ 326 h 652"/>
              <a:gd name="T10" fmla="*/ 567 w 758"/>
              <a:gd name="T11" fmla="*/ 652 h 652"/>
              <a:gd name="T12" fmla="*/ 191 w 758"/>
              <a:gd name="T13" fmla="*/ 652 h 652"/>
            </a:gdLst>
            <a:ahLst/>
            <a:cxnLst>
              <a:cxn ang="0">
                <a:pos x="T0" y="T1"/>
              </a:cxn>
              <a:cxn ang="0">
                <a:pos x="T2" y="T3"/>
              </a:cxn>
              <a:cxn ang="0">
                <a:pos x="T4" y="T5"/>
              </a:cxn>
              <a:cxn ang="0">
                <a:pos x="T6" y="T7"/>
              </a:cxn>
              <a:cxn ang="0">
                <a:pos x="T8" y="T9"/>
              </a:cxn>
              <a:cxn ang="0">
                <a:pos x="T10" y="T11"/>
              </a:cxn>
              <a:cxn ang="0">
                <a:pos x="T12" y="T13"/>
              </a:cxn>
            </a:cxnLst>
            <a:rect l="0" t="0" r="r" b="b"/>
            <a:pathLst>
              <a:path w="758" h="652">
                <a:moveTo>
                  <a:pt x="191" y="652"/>
                </a:moveTo>
                <a:lnTo>
                  <a:pt x="0" y="326"/>
                </a:lnTo>
                <a:lnTo>
                  <a:pt x="191" y="0"/>
                </a:lnTo>
                <a:lnTo>
                  <a:pt x="567" y="0"/>
                </a:lnTo>
                <a:lnTo>
                  <a:pt x="758" y="326"/>
                </a:lnTo>
                <a:lnTo>
                  <a:pt x="567" y="652"/>
                </a:lnTo>
                <a:lnTo>
                  <a:pt x="191" y="652"/>
                </a:lnTo>
                <a:close/>
              </a:path>
            </a:pathLst>
          </a:custGeom>
          <a:solidFill>
            <a:schemeClr val="tx1">
              <a:lumMod val="65000"/>
              <a:lumOff val="35000"/>
              <a:alpha val="28000"/>
            </a:schemeClr>
          </a:solidFill>
          <a:ln w="12700" cap="flat">
            <a:noFill/>
            <a:prstDash val="solid"/>
            <a:miter lim="800000"/>
            <a:headEnd/>
            <a:tailEnd/>
          </a:ln>
        </p:spPr>
        <p:txBody>
          <a:bodyPr vert="horz" wrap="square" lIns="68528" tIns="34264" rIns="68528" bIns="34264" numCol="1" anchor="ctr" anchorCtr="0" compatLnSpc="1">
            <a:prstTxWarp prst="textNoShape">
              <a:avLst/>
            </a:prstTxWarp>
          </a:bodyPr>
          <a:lstStyle/>
          <a:p>
            <a:pPr marL="0" marR="0" lvl="0" indent="0" algn="ctr" defTabSz="685265" rtl="0" eaLnBrk="1" fontAlgn="auto" latinLnBrk="0" hangingPunct="1">
              <a:lnSpc>
                <a:spcPct val="100000"/>
              </a:lnSpc>
              <a:spcBef>
                <a:spcPts val="0"/>
              </a:spcBef>
              <a:spcAft>
                <a:spcPts val="0"/>
              </a:spcAft>
              <a:buClrTx/>
              <a:buSzTx/>
              <a:buFontTx/>
              <a:buNone/>
              <a:tabLst/>
              <a:defRPr/>
            </a:pPr>
            <a:r>
              <a:rPr kumimoji="0" lang="en-US" sz="650" i="0" u="none" strike="noStrike" kern="1200" cap="none" spc="0" normalizeH="0" baseline="0" noProof="0" dirty="0">
                <a:ln>
                  <a:noFill/>
                </a:ln>
                <a:solidFill>
                  <a:schemeClr val="bg1">
                    <a:lumMod val="85000"/>
                  </a:schemeClr>
                </a:solidFill>
                <a:effectLst/>
                <a:uLnTx/>
                <a:uFillTx/>
                <a:latin typeface="Calibri Light"/>
                <a:ea typeface="+mn-ea"/>
                <a:cs typeface="+mn-cs"/>
              </a:rPr>
              <a:t>Leaving Outbound Traffic Unrestricted</a:t>
            </a:r>
          </a:p>
        </p:txBody>
      </p:sp>
      <p:sp>
        <p:nvSpPr>
          <p:cNvPr id="79" name="Freeform 12">
            <a:extLst>
              <a:ext uri="{FF2B5EF4-FFF2-40B4-BE49-F238E27FC236}">
                <a16:creationId xmlns:a16="http://schemas.microsoft.com/office/drawing/2014/main" id="{C1B9DE39-9008-08B5-6B4A-4889C7478E79}"/>
              </a:ext>
            </a:extLst>
          </p:cNvPr>
          <p:cNvSpPr>
            <a:spLocks/>
          </p:cNvSpPr>
          <p:nvPr/>
        </p:nvSpPr>
        <p:spPr bwMode="auto">
          <a:xfrm>
            <a:off x="3521971" y="2145843"/>
            <a:ext cx="665412" cy="576562"/>
          </a:xfrm>
          <a:custGeom>
            <a:avLst/>
            <a:gdLst>
              <a:gd name="T0" fmla="*/ 191 w 758"/>
              <a:gd name="T1" fmla="*/ 652 h 652"/>
              <a:gd name="T2" fmla="*/ 0 w 758"/>
              <a:gd name="T3" fmla="*/ 326 h 652"/>
              <a:gd name="T4" fmla="*/ 191 w 758"/>
              <a:gd name="T5" fmla="*/ 0 h 652"/>
              <a:gd name="T6" fmla="*/ 567 w 758"/>
              <a:gd name="T7" fmla="*/ 0 h 652"/>
              <a:gd name="T8" fmla="*/ 758 w 758"/>
              <a:gd name="T9" fmla="*/ 326 h 652"/>
              <a:gd name="T10" fmla="*/ 567 w 758"/>
              <a:gd name="T11" fmla="*/ 652 h 652"/>
              <a:gd name="T12" fmla="*/ 191 w 758"/>
              <a:gd name="T13" fmla="*/ 652 h 652"/>
            </a:gdLst>
            <a:ahLst/>
            <a:cxnLst>
              <a:cxn ang="0">
                <a:pos x="T0" y="T1"/>
              </a:cxn>
              <a:cxn ang="0">
                <a:pos x="T2" y="T3"/>
              </a:cxn>
              <a:cxn ang="0">
                <a:pos x="T4" y="T5"/>
              </a:cxn>
              <a:cxn ang="0">
                <a:pos x="T6" y="T7"/>
              </a:cxn>
              <a:cxn ang="0">
                <a:pos x="T8" y="T9"/>
              </a:cxn>
              <a:cxn ang="0">
                <a:pos x="T10" y="T11"/>
              </a:cxn>
              <a:cxn ang="0">
                <a:pos x="T12" y="T13"/>
              </a:cxn>
            </a:cxnLst>
            <a:rect l="0" t="0" r="r" b="b"/>
            <a:pathLst>
              <a:path w="758" h="652">
                <a:moveTo>
                  <a:pt x="191" y="652"/>
                </a:moveTo>
                <a:lnTo>
                  <a:pt x="0" y="326"/>
                </a:lnTo>
                <a:lnTo>
                  <a:pt x="191" y="0"/>
                </a:lnTo>
                <a:lnTo>
                  <a:pt x="567" y="0"/>
                </a:lnTo>
                <a:lnTo>
                  <a:pt x="758" y="326"/>
                </a:lnTo>
                <a:lnTo>
                  <a:pt x="567" y="652"/>
                </a:lnTo>
                <a:lnTo>
                  <a:pt x="191" y="652"/>
                </a:lnTo>
                <a:close/>
              </a:path>
            </a:pathLst>
          </a:custGeom>
          <a:solidFill>
            <a:schemeClr val="accent1">
              <a:lumMod val="60000"/>
              <a:lumOff val="40000"/>
              <a:alpha val="36000"/>
            </a:schemeClr>
          </a:solidFill>
          <a:ln w="12700" cap="flat">
            <a:noFill/>
            <a:prstDash val="solid"/>
            <a:miter lim="800000"/>
            <a:headEnd/>
            <a:tailEnd/>
          </a:ln>
        </p:spPr>
        <p:txBody>
          <a:bodyPr vert="horz" wrap="square" lIns="68528" tIns="34264" rIns="68528" bIns="34264" numCol="1" anchor="ctr" anchorCtr="0" compatLnSpc="1">
            <a:prstTxWarp prst="textNoShape">
              <a:avLst/>
            </a:prstTxWarp>
          </a:bodyPr>
          <a:lstStyle/>
          <a:p>
            <a:pPr marL="0" marR="0" lvl="0" indent="0" algn="ctr" defTabSz="685265" rtl="0" eaLnBrk="1" fontAlgn="auto" latinLnBrk="0" hangingPunct="1">
              <a:lnSpc>
                <a:spcPct val="100000"/>
              </a:lnSpc>
              <a:spcBef>
                <a:spcPts val="0"/>
              </a:spcBef>
              <a:spcAft>
                <a:spcPts val="0"/>
              </a:spcAft>
              <a:buClrTx/>
              <a:buSzTx/>
              <a:buFontTx/>
              <a:buNone/>
              <a:tabLst/>
              <a:defRPr/>
            </a:pPr>
            <a:r>
              <a:rPr kumimoji="0" lang="en-US" sz="550" b="0" i="0" u="none" strike="noStrike" kern="1200" cap="none" spc="0" normalizeH="0" baseline="0" noProof="0" dirty="0">
                <a:ln>
                  <a:noFill/>
                </a:ln>
                <a:solidFill>
                  <a:schemeClr val="bg1">
                    <a:lumMod val="85000"/>
                  </a:schemeClr>
                </a:solidFill>
                <a:effectLst/>
                <a:uLnTx/>
                <a:uFillTx/>
                <a:latin typeface="Calibri Light"/>
                <a:ea typeface="+mn-ea"/>
                <a:cs typeface="+mn-cs"/>
              </a:rPr>
              <a:t>Misunderstanding Storage Access</a:t>
            </a:r>
          </a:p>
        </p:txBody>
      </p:sp>
      <p:sp>
        <p:nvSpPr>
          <p:cNvPr id="80" name="Freeform 12">
            <a:extLst>
              <a:ext uri="{FF2B5EF4-FFF2-40B4-BE49-F238E27FC236}">
                <a16:creationId xmlns:a16="http://schemas.microsoft.com/office/drawing/2014/main" id="{C162FE5B-5247-A9DF-1B17-F7CDC7C7E423}"/>
              </a:ext>
            </a:extLst>
          </p:cNvPr>
          <p:cNvSpPr>
            <a:spLocks/>
          </p:cNvSpPr>
          <p:nvPr/>
        </p:nvSpPr>
        <p:spPr bwMode="auto">
          <a:xfrm>
            <a:off x="4492150" y="3274455"/>
            <a:ext cx="672272" cy="578519"/>
          </a:xfrm>
          <a:custGeom>
            <a:avLst/>
            <a:gdLst>
              <a:gd name="T0" fmla="*/ 191 w 758"/>
              <a:gd name="T1" fmla="*/ 652 h 652"/>
              <a:gd name="T2" fmla="*/ 0 w 758"/>
              <a:gd name="T3" fmla="*/ 326 h 652"/>
              <a:gd name="T4" fmla="*/ 191 w 758"/>
              <a:gd name="T5" fmla="*/ 0 h 652"/>
              <a:gd name="T6" fmla="*/ 567 w 758"/>
              <a:gd name="T7" fmla="*/ 0 h 652"/>
              <a:gd name="T8" fmla="*/ 758 w 758"/>
              <a:gd name="T9" fmla="*/ 326 h 652"/>
              <a:gd name="T10" fmla="*/ 567 w 758"/>
              <a:gd name="T11" fmla="*/ 652 h 652"/>
              <a:gd name="T12" fmla="*/ 191 w 758"/>
              <a:gd name="T13" fmla="*/ 652 h 652"/>
            </a:gdLst>
            <a:ahLst/>
            <a:cxnLst>
              <a:cxn ang="0">
                <a:pos x="T0" y="T1"/>
              </a:cxn>
              <a:cxn ang="0">
                <a:pos x="T2" y="T3"/>
              </a:cxn>
              <a:cxn ang="0">
                <a:pos x="T4" y="T5"/>
              </a:cxn>
              <a:cxn ang="0">
                <a:pos x="T6" y="T7"/>
              </a:cxn>
              <a:cxn ang="0">
                <a:pos x="T8" y="T9"/>
              </a:cxn>
              <a:cxn ang="0">
                <a:pos x="T10" y="T11"/>
              </a:cxn>
              <a:cxn ang="0">
                <a:pos x="T12" y="T13"/>
              </a:cxn>
            </a:cxnLst>
            <a:rect l="0" t="0" r="r" b="b"/>
            <a:pathLst>
              <a:path w="758" h="652">
                <a:moveTo>
                  <a:pt x="191" y="652"/>
                </a:moveTo>
                <a:lnTo>
                  <a:pt x="0" y="326"/>
                </a:lnTo>
                <a:lnTo>
                  <a:pt x="191" y="0"/>
                </a:lnTo>
                <a:lnTo>
                  <a:pt x="567" y="0"/>
                </a:lnTo>
                <a:lnTo>
                  <a:pt x="758" y="326"/>
                </a:lnTo>
                <a:lnTo>
                  <a:pt x="567" y="652"/>
                </a:lnTo>
                <a:lnTo>
                  <a:pt x="191" y="652"/>
                </a:lnTo>
                <a:close/>
              </a:path>
            </a:pathLst>
          </a:custGeom>
          <a:solidFill>
            <a:schemeClr val="bg2">
              <a:lumMod val="50000"/>
              <a:alpha val="47000"/>
            </a:schemeClr>
          </a:solidFill>
          <a:ln w="12700" cap="flat">
            <a:noFill/>
            <a:prstDash val="solid"/>
            <a:miter lim="800000"/>
            <a:headEnd/>
            <a:tailEnd/>
          </a:ln>
        </p:spPr>
        <p:txBody>
          <a:bodyPr vert="horz" wrap="square" lIns="68528" tIns="34264" rIns="68528" bIns="34264" numCol="1" anchor="ctr" anchorCtr="0" compatLnSpc="1">
            <a:prstTxWarp prst="textNoShape">
              <a:avLst/>
            </a:prstTxWarp>
          </a:bodyPr>
          <a:lstStyle/>
          <a:p>
            <a:pPr marL="0" marR="0" lvl="0" indent="0" algn="ctr" defTabSz="685265"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chemeClr val="bg1">
                  <a:lumMod val="85000"/>
                </a:schemeClr>
              </a:solidFill>
              <a:effectLst/>
              <a:uLnTx/>
              <a:uFillTx/>
              <a:latin typeface="Calibri Light"/>
              <a:ea typeface="+mn-ea"/>
              <a:cs typeface="+mn-cs"/>
            </a:endParaRPr>
          </a:p>
        </p:txBody>
      </p:sp>
      <p:sp>
        <p:nvSpPr>
          <p:cNvPr id="81" name="Freeform 12">
            <a:extLst>
              <a:ext uri="{FF2B5EF4-FFF2-40B4-BE49-F238E27FC236}">
                <a16:creationId xmlns:a16="http://schemas.microsoft.com/office/drawing/2014/main" id="{7CF8E457-D219-391F-518E-0E999F118D5E}"/>
              </a:ext>
            </a:extLst>
          </p:cNvPr>
          <p:cNvSpPr>
            <a:spLocks/>
          </p:cNvSpPr>
          <p:nvPr/>
        </p:nvSpPr>
        <p:spPr bwMode="auto">
          <a:xfrm>
            <a:off x="2526347" y="1560775"/>
            <a:ext cx="652724" cy="571657"/>
          </a:xfrm>
          <a:custGeom>
            <a:avLst/>
            <a:gdLst>
              <a:gd name="T0" fmla="*/ 191 w 758"/>
              <a:gd name="T1" fmla="*/ 652 h 652"/>
              <a:gd name="T2" fmla="*/ 0 w 758"/>
              <a:gd name="T3" fmla="*/ 326 h 652"/>
              <a:gd name="T4" fmla="*/ 191 w 758"/>
              <a:gd name="T5" fmla="*/ 0 h 652"/>
              <a:gd name="T6" fmla="*/ 567 w 758"/>
              <a:gd name="T7" fmla="*/ 0 h 652"/>
              <a:gd name="T8" fmla="*/ 758 w 758"/>
              <a:gd name="T9" fmla="*/ 326 h 652"/>
              <a:gd name="T10" fmla="*/ 567 w 758"/>
              <a:gd name="T11" fmla="*/ 652 h 652"/>
              <a:gd name="T12" fmla="*/ 191 w 758"/>
              <a:gd name="T13" fmla="*/ 652 h 652"/>
            </a:gdLst>
            <a:ahLst/>
            <a:cxnLst>
              <a:cxn ang="0">
                <a:pos x="T0" y="T1"/>
              </a:cxn>
              <a:cxn ang="0">
                <a:pos x="T2" y="T3"/>
              </a:cxn>
              <a:cxn ang="0">
                <a:pos x="T4" y="T5"/>
              </a:cxn>
              <a:cxn ang="0">
                <a:pos x="T6" y="T7"/>
              </a:cxn>
              <a:cxn ang="0">
                <a:pos x="T8" y="T9"/>
              </a:cxn>
              <a:cxn ang="0">
                <a:pos x="T10" y="T11"/>
              </a:cxn>
              <a:cxn ang="0">
                <a:pos x="T12" y="T13"/>
              </a:cxn>
            </a:cxnLst>
            <a:rect l="0" t="0" r="r" b="b"/>
            <a:pathLst>
              <a:path w="758" h="652">
                <a:moveTo>
                  <a:pt x="191" y="652"/>
                </a:moveTo>
                <a:lnTo>
                  <a:pt x="0" y="326"/>
                </a:lnTo>
                <a:lnTo>
                  <a:pt x="191" y="0"/>
                </a:lnTo>
                <a:lnTo>
                  <a:pt x="567" y="0"/>
                </a:lnTo>
                <a:lnTo>
                  <a:pt x="758" y="326"/>
                </a:lnTo>
                <a:lnTo>
                  <a:pt x="567" y="652"/>
                </a:lnTo>
                <a:lnTo>
                  <a:pt x="191" y="652"/>
                </a:lnTo>
                <a:close/>
              </a:path>
            </a:pathLst>
          </a:custGeom>
          <a:solidFill>
            <a:schemeClr val="tx1">
              <a:lumMod val="65000"/>
              <a:lumOff val="35000"/>
              <a:alpha val="28000"/>
            </a:schemeClr>
          </a:solidFill>
          <a:ln w="12700" cap="flat">
            <a:noFill/>
            <a:prstDash val="solid"/>
            <a:miter lim="800000"/>
            <a:headEnd/>
            <a:tailEnd/>
          </a:ln>
        </p:spPr>
        <p:txBody>
          <a:bodyPr vert="horz" wrap="square" lIns="68528" tIns="34264" rIns="68528" bIns="34264" numCol="1" anchor="ctr" anchorCtr="0" compatLnSpc="1">
            <a:prstTxWarp prst="textNoShape">
              <a:avLst/>
            </a:prstTxWarp>
          </a:bodyPr>
          <a:lstStyle/>
          <a:p>
            <a:pPr marL="0" marR="0" lvl="0" indent="0" algn="ctr" defTabSz="685265"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chemeClr val="bg1">
                  <a:lumMod val="85000"/>
                </a:schemeClr>
              </a:solidFill>
              <a:effectLst/>
              <a:uLnTx/>
              <a:uFillTx/>
              <a:latin typeface="Calibri Light"/>
              <a:ea typeface="+mn-ea"/>
              <a:cs typeface="+mn-cs"/>
            </a:endParaRPr>
          </a:p>
        </p:txBody>
      </p:sp>
      <p:sp>
        <p:nvSpPr>
          <p:cNvPr id="82" name="Freeform 12">
            <a:extLst>
              <a:ext uri="{FF2B5EF4-FFF2-40B4-BE49-F238E27FC236}">
                <a16:creationId xmlns:a16="http://schemas.microsoft.com/office/drawing/2014/main" id="{E3BCE8B1-7945-2E0C-3765-3FE944AD88F3}"/>
              </a:ext>
            </a:extLst>
          </p:cNvPr>
          <p:cNvSpPr>
            <a:spLocks/>
          </p:cNvSpPr>
          <p:nvPr/>
        </p:nvSpPr>
        <p:spPr bwMode="auto">
          <a:xfrm>
            <a:off x="1533374" y="1569263"/>
            <a:ext cx="662597" cy="573212"/>
          </a:xfrm>
          <a:custGeom>
            <a:avLst/>
            <a:gdLst>
              <a:gd name="T0" fmla="*/ 191 w 758"/>
              <a:gd name="T1" fmla="*/ 652 h 652"/>
              <a:gd name="T2" fmla="*/ 0 w 758"/>
              <a:gd name="T3" fmla="*/ 326 h 652"/>
              <a:gd name="T4" fmla="*/ 191 w 758"/>
              <a:gd name="T5" fmla="*/ 0 h 652"/>
              <a:gd name="T6" fmla="*/ 567 w 758"/>
              <a:gd name="T7" fmla="*/ 0 h 652"/>
              <a:gd name="T8" fmla="*/ 758 w 758"/>
              <a:gd name="T9" fmla="*/ 326 h 652"/>
              <a:gd name="T10" fmla="*/ 567 w 758"/>
              <a:gd name="T11" fmla="*/ 652 h 652"/>
              <a:gd name="T12" fmla="*/ 191 w 758"/>
              <a:gd name="T13" fmla="*/ 652 h 652"/>
            </a:gdLst>
            <a:ahLst/>
            <a:cxnLst>
              <a:cxn ang="0">
                <a:pos x="T0" y="T1"/>
              </a:cxn>
              <a:cxn ang="0">
                <a:pos x="T2" y="T3"/>
              </a:cxn>
              <a:cxn ang="0">
                <a:pos x="T4" y="T5"/>
              </a:cxn>
              <a:cxn ang="0">
                <a:pos x="T6" y="T7"/>
              </a:cxn>
              <a:cxn ang="0">
                <a:pos x="T8" y="T9"/>
              </a:cxn>
              <a:cxn ang="0">
                <a:pos x="T10" y="T11"/>
              </a:cxn>
              <a:cxn ang="0">
                <a:pos x="T12" y="T13"/>
              </a:cxn>
            </a:cxnLst>
            <a:rect l="0" t="0" r="r" b="b"/>
            <a:pathLst>
              <a:path w="758" h="652">
                <a:moveTo>
                  <a:pt x="191" y="652"/>
                </a:moveTo>
                <a:lnTo>
                  <a:pt x="0" y="326"/>
                </a:lnTo>
                <a:lnTo>
                  <a:pt x="191" y="0"/>
                </a:lnTo>
                <a:lnTo>
                  <a:pt x="567" y="0"/>
                </a:lnTo>
                <a:lnTo>
                  <a:pt x="758" y="326"/>
                </a:lnTo>
                <a:lnTo>
                  <a:pt x="567" y="652"/>
                </a:lnTo>
                <a:lnTo>
                  <a:pt x="191" y="652"/>
                </a:lnTo>
                <a:close/>
              </a:path>
            </a:pathLst>
          </a:custGeom>
          <a:solidFill>
            <a:schemeClr val="accent1">
              <a:alpha val="50000"/>
            </a:schemeClr>
          </a:solidFill>
          <a:ln w="12700" cap="flat">
            <a:noFill/>
            <a:prstDash val="solid"/>
            <a:miter lim="800000"/>
            <a:headEnd/>
            <a:tailEnd/>
          </a:ln>
        </p:spPr>
        <p:txBody>
          <a:bodyPr vert="horz" wrap="square" lIns="68528" tIns="34264" rIns="68528" bIns="34264" numCol="1" anchor="ctr" anchorCtr="0" compatLnSpc="1">
            <a:prstTxWarp prst="textNoShape">
              <a:avLst/>
            </a:prstTxWarp>
          </a:bodyPr>
          <a:lstStyle/>
          <a:p>
            <a:pPr marL="0" marR="0" lvl="0" indent="0" algn="ctr" defTabSz="685265"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chemeClr val="bg1">
                    <a:lumMod val="85000"/>
                  </a:schemeClr>
                </a:solidFill>
                <a:effectLst/>
                <a:uLnTx/>
                <a:uFillTx/>
                <a:latin typeface="Calibri Light"/>
                <a:ea typeface="+mn-ea"/>
                <a:cs typeface="+mn-cs"/>
              </a:rPr>
              <a:t>Failure To Encrypt EBS Volumes</a:t>
            </a:r>
          </a:p>
        </p:txBody>
      </p:sp>
      <p:sp>
        <p:nvSpPr>
          <p:cNvPr id="83" name="Freeform 11">
            <a:extLst>
              <a:ext uri="{FF2B5EF4-FFF2-40B4-BE49-F238E27FC236}">
                <a16:creationId xmlns:a16="http://schemas.microsoft.com/office/drawing/2014/main" id="{9E82BBD0-957B-A6AC-2666-A990D5906F12}"/>
              </a:ext>
            </a:extLst>
          </p:cNvPr>
          <p:cNvSpPr>
            <a:spLocks/>
          </p:cNvSpPr>
          <p:nvPr/>
        </p:nvSpPr>
        <p:spPr bwMode="auto">
          <a:xfrm>
            <a:off x="2020381" y="3555395"/>
            <a:ext cx="665412" cy="578519"/>
          </a:xfrm>
          <a:custGeom>
            <a:avLst/>
            <a:gdLst>
              <a:gd name="T0" fmla="*/ 191 w 758"/>
              <a:gd name="T1" fmla="*/ 652 h 652"/>
              <a:gd name="T2" fmla="*/ 0 w 758"/>
              <a:gd name="T3" fmla="*/ 326 h 652"/>
              <a:gd name="T4" fmla="*/ 191 w 758"/>
              <a:gd name="T5" fmla="*/ 0 h 652"/>
              <a:gd name="T6" fmla="*/ 567 w 758"/>
              <a:gd name="T7" fmla="*/ 0 h 652"/>
              <a:gd name="T8" fmla="*/ 758 w 758"/>
              <a:gd name="T9" fmla="*/ 326 h 652"/>
              <a:gd name="T10" fmla="*/ 567 w 758"/>
              <a:gd name="T11" fmla="*/ 652 h 652"/>
              <a:gd name="T12" fmla="*/ 191 w 758"/>
              <a:gd name="T13" fmla="*/ 652 h 652"/>
            </a:gdLst>
            <a:ahLst/>
            <a:cxnLst>
              <a:cxn ang="0">
                <a:pos x="T0" y="T1"/>
              </a:cxn>
              <a:cxn ang="0">
                <a:pos x="T2" y="T3"/>
              </a:cxn>
              <a:cxn ang="0">
                <a:pos x="T4" y="T5"/>
              </a:cxn>
              <a:cxn ang="0">
                <a:pos x="T6" y="T7"/>
              </a:cxn>
              <a:cxn ang="0">
                <a:pos x="T8" y="T9"/>
              </a:cxn>
              <a:cxn ang="0">
                <a:pos x="T10" y="T11"/>
              </a:cxn>
              <a:cxn ang="0">
                <a:pos x="T12" y="T13"/>
              </a:cxn>
            </a:cxnLst>
            <a:rect l="0" t="0" r="r" b="b"/>
            <a:pathLst>
              <a:path w="758" h="652">
                <a:moveTo>
                  <a:pt x="191" y="652"/>
                </a:moveTo>
                <a:lnTo>
                  <a:pt x="0" y="326"/>
                </a:lnTo>
                <a:lnTo>
                  <a:pt x="191" y="0"/>
                </a:lnTo>
                <a:lnTo>
                  <a:pt x="567" y="0"/>
                </a:lnTo>
                <a:lnTo>
                  <a:pt x="758" y="326"/>
                </a:lnTo>
                <a:lnTo>
                  <a:pt x="567" y="652"/>
                </a:lnTo>
                <a:lnTo>
                  <a:pt x="191" y="652"/>
                </a:lnTo>
                <a:close/>
              </a:path>
            </a:pathLst>
          </a:custGeom>
          <a:solidFill>
            <a:schemeClr val="tx2">
              <a:alpha val="60000"/>
            </a:schemeClr>
          </a:solidFill>
          <a:ln w="12700" cap="flat">
            <a:noFill/>
            <a:prstDash val="solid"/>
            <a:miter lim="800000"/>
            <a:headEnd/>
            <a:tailEnd/>
          </a:ln>
        </p:spPr>
        <p:txBody>
          <a:bodyPr vert="horz" wrap="square" lIns="68528" tIns="34264" rIns="68528" bIns="34264" numCol="1" anchor="ctr" anchorCtr="0" compatLnSpc="1">
            <a:prstTxWarp prst="textNoShape">
              <a:avLst/>
            </a:prstTxWarp>
          </a:bodyPr>
          <a:lstStyle/>
          <a:p>
            <a:pPr marL="0" marR="0" lvl="0" indent="0" algn="ctr" defTabSz="685265"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chemeClr val="bg1">
                    <a:lumMod val="85000"/>
                  </a:schemeClr>
                </a:solidFill>
                <a:effectLst/>
                <a:uLnTx/>
                <a:uFillTx/>
                <a:latin typeface="Calibri Light"/>
                <a:ea typeface="+mn-ea"/>
                <a:cs typeface="+mn-cs"/>
              </a:rPr>
              <a:t>Lack of MFA For Privileged Users</a:t>
            </a:r>
          </a:p>
        </p:txBody>
      </p:sp>
      <p:pic>
        <p:nvPicPr>
          <p:cNvPr id="37" name="Picture 36">
            <a:extLst>
              <a:ext uri="{FF2B5EF4-FFF2-40B4-BE49-F238E27FC236}">
                <a16:creationId xmlns:a16="http://schemas.microsoft.com/office/drawing/2014/main" id="{1F49F8B8-DA33-0959-EFD0-A46CCB572337}"/>
              </a:ext>
            </a:extLst>
          </p:cNvPr>
          <p:cNvPicPr>
            <a:picLocks noChangeAspect="1"/>
          </p:cNvPicPr>
          <p:nvPr/>
        </p:nvPicPr>
        <p:blipFill>
          <a:blip r:embed="rId7" cstate="print">
            <a:alphaModFix amt="43000"/>
            <a:extLst>
              <a:ext uri="{28A0092B-C50C-407E-A947-70E740481C1C}">
                <a14:useLocalDpi xmlns:a14="http://schemas.microsoft.com/office/drawing/2010/main" val="0"/>
              </a:ext>
            </a:extLst>
          </a:blip>
          <a:stretch>
            <a:fillRect/>
          </a:stretch>
        </p:blipFill>
        <p:spPr>
          <a:xfrm flipH="1">
            <a:off x="4842084" y="2461166"/>
            <a:ext cx="7117272" cy="3678759"/>
          </a:xfrm>
          <a:prstGeom prst="rect">
            <a:avLst/>
          </a:prstGeom>
        </p:spPr>
      </p:pic>
      <p:sp>
        <p:nvSpPr>
          <p:cNvPr id="109" name="TextBox 108">
            <a:extLst>
              <a:ext uri="{FF2B5EF4-FFF2-40B4-BE49-F238E27FC236}">
                <a16:creationId xmlns:a16="http://schemas.microsoft.com/office/drawing/2014/main" id="{98F9D72B-81D7-724D-96C9-5811B8C73944}"/>
              </a:ext>
            </a:extLst>
          </p:cNvPr>
          <p:cNvSpPr txBox="1"/>
          <p:nvPr/>
        </p:nvSpPr>
        <p:spPr>
          <a:xfrm>
            <a:off x="313850" y="550619"/>
            <a:ext cx="2325751" cy="400110"/>
          </a:xfrm>
          <a:prstGeom prst="rect">
            <a:avLst/>
          </a:prstGeom>
          <a:noFill/>
          <a:ln>
            <a:no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srgbClr val="636364"/>
                </a:solidFill>
                <a:effectLst>
                  <a:outerShdw blurRad="317500" dist="50800" dir="5400000" algn="ctr" rotWithShape="0">
                    <a:srgbClr val="000000">
                      <a:alpha val="28000"/>
                    </a:srgbClr>
                  </a:outerShdw>
                </a:effectLst>
                <a:uLnTx/>
                <a:uFillTx/>
                <a:latin typeface="Calibri Light" panose="020F0302020204030204"/>
                <a:ea typeface="+mn-ea"/>
                <a:cs typeface="+mn-cs"/>
              </a:rPr>
              <a:t>Problem Scape</a:t>
            </a:r>
          </a:p>
        </p:txBody>
      </p:sp>
      <p:pic>
        <p:nvPicPr>
          <p:cNvPr id="1026" name="Picture 2" descr="Cityscape Skyline Icon Clip Art, PNG, 8000x2049px, Cityscape, Art, Black  And White, Brand, Building Download Free">
            <a:extLst>
              <a:ext uri="{FF2B5EF4-FFF2-40B4-BE49-F238E27FC236}">
                <a16:creationId xmlns:a16="http://schemas.microsoft.com/office/drawing/2014/main" id="{A3D740EF-27B6-FD90-5688-3C3926EEB05F}"/>
              </a:ext>
            </a:extLst>
          </p:cNvPr>
          <p:cNvPicPr>
            <a:picLocks noChangeAspect="1" noChangeArrowheads="1"/>
          </p:cNvPicPr>
          <p:nvPr/>
        </p:nvPicPr>
        <p:blipFill>
          <a:blip r:embed="rId8">
            <a:alphaModFix amt="30000"/>
            <a:extLst>
              <a:ext uri="{BEBA8EAE-BF5A-486C-A8C5-ECC9F3942E4B}">
                <a14:imgProps xmlns:a14="http://schemas.microsoft.com/office/drawing/2010/main">
                  <a14:imgLayer r:embed="rId9">
                    <a14:imgEffect>
                      <a14:backgroundRemoval t="10000" b="98095" l="244" r="99756">
                        <a14:foregroundMark x1="63294" y1="69054" x2="61707" y2="72381"/>
                        <a14:foregroundMark x1="63687" y1="68229" x2="63618" y2="68374"/>
                        <a14:foregroundMark x1="66249" y1="62857" x2="66022" y2="63333"/>
                        <a14:foregroundMark x1="66476" y1="62381" x2="66249" y2="62857"/>
                        <a14:foregroundMark x1="68293" y1="58571" x2="66476" y2="62381"/>
                        <a14:foregroundMark x1="61707" y1="72381" x2="61707" y2="72381"/>
                        <a14:foregroundMark x1="91707" y1="94286" x2="99878" y2="98571"/>
                        <a14:foregroundMark x1="7439" y1="94286" x2="244" y2="93810"/>
                        <a14:backgroundMark x1="64634" y1="73333" x2="64634" y2="73333"/>
                        <a14:backgroundMark x1="65854" y1="66667" x2="65854" y2="66667"/>
                        <a14:backgroundMark x1="65610" y1="65238" x2="63659" y2="68095"/>
                        <a14:backgroundMark x1="65488" y1="63810" x2="66098" y2="60952"/>
                        <a14:backgroundMark x1="66341" y1="63333" x2="66341" y2="63333"/>
                        <a14:backgroundMark x1="65854" y1="62381" x2="65854" y2="62381"/>
                        <a14:backgroundMark x1="66220" y1="62857" x2="66220" y2="62857"/>
                        <a14:backgroundMark x1="66098" y1="63810" x2="65610" y2="63810"/>
                        <a14:backgroundMark x1="63537" y1="68095" x2="63537" y2="68095"/>
                        <a14:backgroundMark x1="63659" y1="68571" x2="63293" y2="69048"/>
                      </a14:backgroundRemoval>
                    </a14:imgEffect>
                    <a14:imgEffect>
                      <a14:sharpenSoften amount="100000"/>
                    </a14:imgEffect>
                    <a14:imgEffect>
                      <a14:brightnessContrast bright="34000" contrast="-70000"/>
                    </a14:imgEffect>
                  </a14:imgLayer>
                </a14:imgProps>
              </a:ext>
              <a:ext uri="{28A0092B-C50C-407E-A947-70E740481C1C}">
                <a14:useLocalDpi xmlns:a14="http://schemas.microsoft.com/office/drawing/2010/main" val="0"/>
              </a:ext>
            </a:extLst>
          </a:blip>
          <a:srcRect/>
          <a:stretch>
            <a:fillRect/>
          </a:stretch>
        </p:blipFill>
        <p:spPr bwMode="auto">
          <a:xfrm>
            <a:off x="5139282" y="454392"/>
            <a:ext cx="6820075" cy="2000250"/>
          </a:xfrm>
          <a:prstGeom prst="rect">
            <a:avLst/>
          </a:prstGeom>
          <a:noFill/>
          <a:extLst>
            <a:ext uri="{909E8E84-426E-40DD-AFC4-6F175D3DCCD1}">
              <a14:hiddenFill xmlns:a14="http://schemas.microsoft.com/office/drawing/2010/main">
                <a:solidFill>
                  <a:srgbClr val="FFFFFF"/>
                </a:solidFill>
              </a14:hiddenFill>
            </a:ext>
          </a:extLst>
        </p:spPr>
      </p:pic>
      <p:sp>
        <p:nvSpPr>
          <p:cNvPr id="294" name="TextBox 293">
            <a:extLst>
              <a:ext uri="{FF2B5EF4-FFF2-40B4-BE49-F238E27FC236}">
                <a16:creationId xmlns:a16="http://schemas.microsoft.com/office/drawing/2014/main" id="{9F534DDE-91E7-6F84-3B8E-E34F8C05DEF5}"/>
              </a:ext>
            </a:extLst>
          </p:cNvPr>
          <p:cNvSpPr txBox="1"/>
          <p:nvPr/>
        </p:nvSpPr>
        <p:spPr>
          <a:xfrm>
            <a:off x="2534597" y="1559936"/>
            <a:ext cx="627578"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chemeClr val="bg1">
                    <a:lumMod val="85000"/>
                  </a:schemeClr>
                </a:solidFill>
                <a:effectLst/>
                <a:uLnTx/>
                <a:uFillTx/>
                <a:latin typeface="Calibri" panose="020F0502020204030204"/>
                <a:ea typeface="+mn-ea"/>
                <a:cs typeface="+mn-cs"/>
              </a:rPr>
              <a:t>Lack of Inventory Management &amp; Disaster Recovery</a:t>
            </a:r>
          </a:p>
        </p:txBody>
      </p:sp>
      <p:sp>
        <p:nvSpPr>
          <p:cNvPr id="299" name="TextBox 298">
            <a:extLst>
              <a:ext uri="{FF2B5EF4-FFF2-40B4-BE49-F238E27FC236}">
                <a16:creationId xmlns:a16="http://schemas.microsoft.com/office/drawing/2014/main" id="{E5C62964-DD18-3BBC-EA9F-9207AF8DC292}"/>
              </a:ext>
            </a:extLst>
          </p:cNvPr>
          <p:cNvSpPr txBox="1"/>
          <p:nvPr/>
        </p:nvSpPr>
        <p:spPr>
          <a:xfrm>
            <a:off x="46183" y="3055563"/>
            <a:ext cx="694834" cy="430118"/>
          </a:xfrm>
          <a:prstGeom prst="rect">
            <a:avLst/>
          </a:prstGeom>
          <a:noFill/>
        </p:spPr>
        <p:txBody>
          <a:bodyPr wrap="square">
            <a:spAutoFit/>
          </a:bodyPr>
          <a:lstStyle/>
          <a:p>
            <a:pPr marL="0" marR="0" lvl="0" indent="0" algn="ctr" defTabSz="914400" rtl="0" eaLnBrk="1" fontAlgn="auto" latinLnBrk="0" hangingPunct="1">
              <a:lnSpc>
                <a:spcPct val="106000"/>
              </a:lnSpc>
              <a:spcBef>
                <a:spcPts val="0"/>
              </a:spcBef>
              <a:spcAft>
                <a:spcPts val="0"/>
              </a:spcAft>
              <a:buClrTx/>
              <a:buSzTx/>
              <a:buFontTx/>
              <a:buNone/>
              <a:tabLst/>
              <a:defRPr/>
            </a:pPr>
            <a:r>
              <a:rPr kumimoji="0" lang="en-US" sz="700" b="0" i="0" u="none" strike="noStrike" kern="0" cap="none" spc="0" normalizeH="0" baseline="0" noProof="0" dirty="0">
                <a:ln>
                  <a:noFill/>
                </a:ln>
                <a:solidFill>
                  <a:schemeClr val="bg1">
                    <a:lumMod val="85000"/>
                  </a:schemeClr>
                </a:solidFill>
                <a:effectLst/>
                <a:uLnTx/>
                <a:uFillTx/>
                <a:latin typeface="Calibri" panose="020F0502020204030204"/>
                <a:ea typeface="+mn-ea"/>
                <a:cs typeface="+mn-cs"/>
              </a:rPr>
              <a:t>Insecure Software Development</a:t>
            </a:r>
          </a:p>
        </p:txBody>
      </p:sp>
      <p:sp>
        <p:nvSpPr>
          <p:cNvPr id="41" name="TextBox 40">
            <a:extLst>
              <a:ext uri="{FF2B5EF4-FFF2-40B4-BE49-F238E27FC236}">
                <a16:creationId xmlns:a16="http://schemas.microsoft.com/office/drawing/2014/main" id="{C9018E3E-9B4C-1DC3-D74A-956F5732F081}"/>
              </a:ext>
            </a:extLst>
          </p:cNvPr>
          <p:cNvSpPr txBox="1"/>
          <p:nvPr/>
        </p:nvSpPr>
        <p:spPr>
          <a:xfrm>
            <a:off x="4457427" y="3400970"/>
            <a:ext cx="741717" cy="415498"/>
          </a:xfrm>
          <a:prstGeom prst="rect">
            <a:avLst/>
          </a:prstGeom>
          <a:noFill/>
        </p:spPr>
        <p:txBody>
          <a:bodyPr wrap="square">
            <a:spAutoFit/>
          </a:bodyPr>
          <a:lstStyle/>
          <a:p>
            <a:pPr marL="0" marR="0" lvl="0" indent="0" algn="ctr" defTabSz="685265"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chemeClr val="bg1">
                    <a:lumMod val="85000"/>
                  </a:schemeClr>
                </a:solidFill>
                <a:effectLst/>
                <a:uLnTx/>
                <a:uFillTx/>
                <a:latin typeface="Calibri Light"/>
                <a:ea typeface="+mn-ea"/>
                <a:cs typeface="+mn-cs"/>
              </a:rPr>
              <a:t>Misconfigured Network Constructs</a:t>
            </a:r>
          </a:p>
        </p:txBody>
      </p:sp>
      <p:sp>
        <p:nvSpPr>
          <p:cNvPr id="48" name="TextBox 47">
            <a:extLst>
              <a:ext uri="{FF2B5EF4-FFF2-40B4-BE49-F238E27FC236}">
                <a16:creationId xmlns:a16="http://schemas.microsoft.com/office/drawing/2014/main" id="{AB82259D-0C8F-FFBC-F732-C77322E417B6}"/>
              </a:ext>
            </a:extLst>
          </p:cNvPr>
          <p:cNvSpPr txBox="1"/>
          <p:nvPr/>
        </p:nvSpPr>
        <p:spPr>
          <a:xfrm>
            <a:off x="3959779" y="3055563"/>
            <a:ext cx="734762" cy="184666"/>
          </a:xfrm>
          <a:prstGeom prst="rect">
            <a:avLst/>
          </a:prstGeom>
          <a:noFill/>
        </p:spPr>
        <p:txBody>
          <a:bodyPr wrap="square">
            <a:spAutoFit/>
          </a:bodyPr>
          <a:lstStyle/>
          <a:p>
            <a:pPr algn="ctr"/>
            <a:r>
              <a:rPr lang="en-US" sz="600" dirty="0">
                <a:solidFill>
                  <a:schemeClr val="bg1">
                    <a:lumMod val="85000"/>
                  </a:schemeClr>
                </a:solidFill>
              </a:rPr>
              <a:t>Access Control</a:t>
            </a:r>
          </a:p>
        </p:txBody>
      </p:sp>
      <p:sp>
        <p:nvSpPr>
          <p:cNvPr id="49" name="TextBox 48">
            <a:extLst>
              <a:ext uri="{FF2B5EF4-FFF2-40B4-BE49-F238E27FC236}">
                <a16:creationId xmlns:a16="http://schemas.microsoft.com/office/drawing/2014/main" id="{DD4FA05A-E37A-7A6C-39C5-FD2A7771D7D8}"/>
              </a:ext>
            </a:extLst>
          </p:cNvPr>
          <p:cNvSpPr txBox="1"/>
          <p:nvPr/>
        </p:nvSpPr>
        <p:spPr>
          <a:xfrm>
            <a:off x="3914885" y="3741974"/>
            <a:ext cx="828432" cy="184666"/>
          </a:xfrm>
          <a:prstGeom prst="rect">
            <a:avLst/>
          </a:prstGeom>
          <a:noFill/>
        </p:spPr>
        <p:txBody>
          <a:bodyPr wrap="square">
            <a:spAutoFit/>
          </a:bodyPr>
          <a:lstStyle/>
          <a:p>
            <a:pPr algn="ctr"/>
            <a:r>
              <a:rPr lang="en-US" sz="600" dirty="0">
                <a:solidFill>
                  <a:schemeClr val="bg1">
                    <a:lumMod val="85000"/>
                  </a:schemeClr>
                </a:solidFill>
              </a:rPr>
              <a:t>Auditing &amp; Logging </a:t>
            </a:r>
          </a:p>
        </p:txBody>
      </p:sp>
      <p:sp>
        <p:nvSpPr>
          <p:cNvPr id="55" name="TextBox 54">
            <a:extLst>
              <a:ext uri="{FF2B5EF4-FFF2-40B4-BE49-F238E27FC236}">
                <a16:creationId xmlns:a16="http://schemas.microsoft.com/office/drawing/2014/main" id="{71043019-A6F5-880E-ABAF-323CF207EFAB}"/>
              </a:ext>
            </a:extLst>
          </p:cNvPr>
          <p:cNvSpPr txBox="1"/>
          <p:nvPr/>
        </p:nvSpPr>
        <p:spPr>
          <a:xfrm>
            <a:off x="3985643" y="3870997"/>
            <a:ext cx="709343" cy="184666"/>
          </a:xfrm>
          <a:prstGeom prst="rect">
            <a:avLst/>
          </a:prstGeom>
          <a:noFill/>
        </p:spPr>
        <p:txBody>
          <a:bodyPr wrap="square">
            <a:spAutoFit/>
          </a:bodyPr>
          <a:lstStyle/>
          <a:p>
            <a:pPr algn="ctr"/>
            <a:r>
              <a:rPr lang="en-US" sz="600" dirty="0">
                <a:solidFill>
                  <a:schemeClr val="bg1">
                    <a:lumMod val="85000"/>
                  </a:schemeClr>
                </a:solidFill>
              </a:rPr>
              <a:t>Authentication</a:t>
            </a:r>
          </a:p>
        </p:txBody>
      </p:sp>
      <p:sp>
        <p:nvSpPr>
          <p:cNvPr id="57" name="TextBox 56">
            <a:extLst>
              <a:ext uri="{FF2B5EF4-FFF2-40B4-BE49-F238E27FC236}">
                <a16:creationId xmlns:a16="http://schemas.microsoft.com/office/drawing/2014/main" id="{4710572A-9032-D018-5466-B0BEDE1CA069}"/>
              </a:ext>
            </a:extLst>
          </p:cNvPr>
          <p:cNvSpPr txBox="1"/>
          <p:nvPr/>
        </p:nvSpPr>
        <p:spPr>
          <a:xfrm>
            <a:off x="2928698" y="3165428"/>
            <a:ext cx="709343" cy="184666"/>
          </a:xfrm>
          <a:prstGeom prst="rect">
            <a:avLst/>
          </a:prstGeom>
          <a:noFill/>
        </p:spPr>
        <p:txBody>
          <a:bodyPr wrap="square">
            <a:spAutoFit/>
          </a:bodyPr>
          <a:lstStyle/>
          <a:p>
            <a:pPr algn="ctr"/>
            <a:r>
              <a:rPr lang="en-US" sz="600" dirty="0">
                <a:solidFill>
                  <a:schemeClr val="bg1">
                    <a:lumMod val="85000"/>
                  </a:schemeClr>
                </a:solidFill>
              </a:rPr>
              <a:t>Configuration</a:t>
            </a:r>
          </a:p>
        </p:txBody>
      </p:sp>
      <p:sp>
        <p:nvSpPr>
          <p:cNvPr id="59" name="TextBox 58">
            <a:extLst>
              <a:ext uri="{FF2B5EF4-FFF2-40B4-BE49-F238E27FC236}">
                <a16:creationId xmlns:a16="http://schemas.microsoft.com/office/drawing/2014/main" id="{3E9F8743-637F-3745-4881-BAEA9227A93E}"/>
              </a:ext>
            </a:extLst>
          </p:cNvPr>
          <p:cNvSpPr txBox="1"/>
          <p:nvPr/>
        </p:nvSpPr>
        <p:spPr>
          <a:xfrm>
            <a:off x="2980436" y="3023042"/>
            <a:ext cx="709343" cy="184666"/>
          </a:xfrm>
          <a:prstGeom prst="rect">
            <a:avLst/>
          </a:prstGeom>
          <a:noFill/>
        </p:spPr>
        <p:txBody>
          <a:bodyPr wrap="square">
            <a:spAutoFit/>
          </a:bodyPr>
          <a:lstStyle/>
          <a:p>
            <a:pPr algn="ctr"/>
            <a:r>
              <a:rPr lang="en-US" sz="600" dirty="0">
                <a:solidFill>
                  <a:schemeClr val="bg1">
                    <a:lumMod val="85000"/>
                  </a:schemeClr>
                </a:solidFill>
              </a:rPr>
              <a:t>Cryptography</a:t>
            </a:r>
          </a:p>
        </p:txBody>
      </p:sp>
      <p:sp>
        <p:nvSpPr>
          <p:cNvPr id="60" name="TextBox 59">
            <a:extLst>
              <a:ext uri="{FF2B5EF4-FFF2-40B4-BE49-F238E27FC236}">
                <a16:creationId xmlns:a16="http://schemas.microsoft.com/office/drawing/2014/main" id="{8986116F-80A8-2C3A-535C-326BEE557239}"/>
              </a:ext>
            </a:extLst>
          </p:cNvPr>
          <p:cNvSpPr txBox="1"/>
          <p:nvPr/>
        </p:nvSpPr>
        <p:spPr>
          <a:xfrm>
            <a:off x="4029266" y="3171717"/>
            <a:ext cx="709343" cy="184666"/>
          </a:xfrm>
          <a:prstGeom prst="rect">
            <a:avLst/>
          </a:prstGeom>
          <a:noFill/>
        </p:spPr>
        <p:txBody>
          <a:bodyPr wrap="square">
            <a:spAutoFit/>
          </a:bodyPr>
          <a:lstStyle/>
          <a:p>
            <a:pPr algn="ctr"/>
            <a:r>
              <a:rPr lang="en-US" sz="600" dirty="0">
                <a:solidFill>
                  <a:schemeClr val="bg1">
                    <a:lumMod val="85000"/>
                  </a:schemeClr>
                </a:solidFill>
              </a:rPr>
              <a:t>Data Exposure</a:t>
            </a:r>
          </a:p>
        </p:txBody>
      </p:sp>
      <p:sp>
        <p:nvSpPr>
          <p:cNvPr id="61" name="TextBox 60">
            <a:extLst>
              <a:ext uri="{FF2B5EF4-FFF2-40B4-BE49-F238E27FC236}">
                <a16:creationId xmlns:a16="http://schemas.microsoft.com/office/drawing/2014/main" id="{2CDD9997-4387-CF38-3BA4-80472F0556D9}"/>
              </a:ext>
            </a:extLst>
          </p:cNvPr>
          <p:cNvSpPr txBox="1"/>
          <p:nvPr/>
        </p:nvSpPr>
        <p:spPr>
          <a:xfrm>
            <a:off x="2980436" y="3854182"/>
            <a:ext cx="709343" cy="184666"/>
          </a:xfrm>
          <a:prstGeom prst="rect">
            <a:avLst/>
          </a:prstGeom>
          <a:noFill/>
        </p:spPr>
        <p:txBody>
          <a:bodyPr wrap="square">
            <a:spAutoFit/>
          </a:bodyPr>
          <a:lstStyle/>
          <a:p>
            <a:pPr algn="ctr"/>
            <a:r>
              <a:rPr lang="en-US" sz="600" dirty="0">
                <a:solidFill>
                  <a:schemeClr val="bg1">
                    <a:lumMod val="85000"/>
                  </a:schemeClr>
                </a:solidFill>
              </a:rPr>
              <a:t>Data Validation</a:t>
            </a:r>
          </a:p>
        </p:txBody>
      </p:sp>
      <p:sp>
        <p:nvSpPr>
          <p:cNvPr id="62" name="TextBox 61">
            <a:extLst>
              <a:ext uri="{FF2B5EF4-FFF2-40B4-BE49-F238E27FC236}">
                <a16:creationId xmlns:a16="http://schemas.microsoft.com/office/drawing/2014/main" id="{74A690BC-B767-37B6-BA0E-7AA1292960D3}"/>
              </a:ext>
            </a:extLst>
          </p:cNvPr>
          <p:cNvSpPr txBox="1"/>
          <p:nvPr/>
        </p:nvSpPr>
        <p:spPr>
          <a:xfrm>
            <a:off x="3004062" y="3730903"/>
            <a:ext cx="709343" cy="184666"/>
          </a:xfrm>
          <a:prstGeom prst="rect">
            <a:avLst/>
          </a:prstGeom>
          <a:noFill/>
        </p:spPr>
        <p:txBody>
          <a:bodyPr wrap="square">
            <a:spAutoFit/>
          </a:bodyPr>
          <a:lstStyle/>
          <a:p>
            <a:pPr algn="ctr"/>
            <a:r>
              <a:rPr lang="en-US" sz="600" dirty="0">
                <a:solidFill>
                  <a:schemeClr val="bg1">
                    <a:lumMod val="85000"/>
                  </a:schemeClr>
                </a:solidFill>
              </a:rPr>
              <a:t>Denial of Service</a:t>
            </a:r>
          </a:p>
        </p:txBody>
      </p:sp>
      <p:sp>
        <p:nvSpPr>
          <p:cNvPr id="64" name="TextBox 63">
            <a:extLst>
              <a:ext uri="{FF2B5EF4-FFF2-40B4-BE49-F238E27FC236}">
                <a16:creationId xmlns:a16="http://schemas.microsoft.com/office/drawing/2014/main" id="{902B97C5-A802-BEA7-379D-ED8D23C5B822}"/>
              </a:ext>
            </a:extLst>
          </p:cNvPr>
          <p:cNvSpPr txBox="1"/>
          <p:nvPr/>
        </p:nvSpPr>
        <p:spPr>
          <a:xfrm>
            <a:off x="3855747" y="3615964"/>
            <a:ext cx="709343" cy="184666"/>
          </a:xfrm>
          <a:prstGeom prst="rect">
            <a:avLst/>
          </a:prstGeom>
          <a:noFill/>
        </p:spPr>
        <p:txBody>
          <a:bodyPr wrap="square">
            <a:spAutoFit/>
          </a:bodyPr>
          <a:lstStyle/>
          <a:p>
            <a:pPr algn="ctr"/>
            <a:r>
              <a:rPr lang="en-US" sz="600" dirty="0">
                <a:solidFill>
                  <a:schemeClr val="bg1">
                    <a:lumMod val="85000"/>
                  </a:schemeClr>
                </a:solidFill>
              </a:rPr>
              <a:t>Error Reporting</a:t>
            </a:r>
          </a:p>
        </p:txBody>
      </p:sp>
      <p:sp>
        <p:nvSpPr>
          <p:cNvPr id="67" name="TextBox 66">
            <a:extLst>
              <a:ext uri="{FF2B5EF4-FFF2-40B4-BE49-F238E27FC236}">
                <a16:creationId xmlns:a16="http://schemas.microsoft.com/office/drawing/2014/main" id="{51BC1A67-67FB-AF02-3A72-F36117246BB7}"/>
              </a:ext>
            </a:extLst>
          </p:cNvPr>
          <p:cNvSpPr txBox="1"/>
          <p:nvPr/>
        </p:nvSpPr>
        <p:spPr>
          <a:xfrm>
            <a:off x="4009574" y="3985006"/>
            <a:ext cx="709343" cy="184666"/>
          </a:xfrm>
          <a:prstGeom prst="rect">
            <a:avLst/>
          </a:prstGeom>
          <a:noFill/>
        </p:spPr>
        <p:txBody>
          <a:bodyPr wrap="square">
            <a:spAutoFit/>
          </a:bodyPr>
          <a:lstStyle/>
          <a:p>
            <a:pPr algn="ctr"/>
            <a:r>
              <a:rPr lang="en-US" sz="600" dirty="0">
                <a:solidFill>
                  <a:schemeClr val="bg1">
                    <a:lumMod val="85000"/>
                  </a:schemeClr>
                </a:solidFill>
              </a:rPr>
              <a:t>Patching</a:t>
            </a:r>
          </a:p>
        </p:txBody>
      </p:sp>
      <p:sp>
        <p:nvSpPr>
          <p:cNvPr id="68" name="TextBox 67">
            <a:extLst>
              <a:ext uri="{FF2B5EF4-FFF2-40B4-BE49-F238E27FC236}">
                <a16:creationId xmlns:a16="http://schemas.microsoft.com/office/drawing/2014/main" id="{F4B0D1BF-1819-B77B-1611-3CA63069EC9C}"/>
              </a:ext>
            </a:extLst>
          </p:cNvPr>
          <p:cNvSpPr txBox="1"/>
          <p:nvPr/>
        </p:nvSpPr>
        <p:spPr>
          <a:xfrm>
            <a:off x="3010980" y="3615398"/>
            <a:ext cx="915274" cy="184666"/>
          </a:xfrm>
          <a:prstGeom prst="rect">
            <a:avLst/>
          </a:prstGeom>
          <a:noFill/>
        </p:spPr>
        <p:txBody>
          <a:bodyPr wrap="square">
            <a:spAutoFit/>
          </a:bodyPr>
          <a:lstStyle/>
          <a:p>
            <a:pPr algn="ctr"/>
            <a:r>
              <a:rPr lang="en-US" sz="600" dirty="0">
                <a:solidFill>
                  <a:schemeClr val="bg1">
                    <a:lumMod val="85000"/>
                  </a:schemeClr>
                </a:solidFill>
              </a:rPr>
              <a:t>Session Management</a:t>
            </a:r>
          </a:p>
        </p:txBody>
      </p:sp>
      <p:sp>
        <p:nvSpPr>
          <p:cNvPr id="70" name="TextBox 69">
            <a:extLst>
              <a:ext uri="{FF2B5EF4-FFF2-40B4-BE49-F238E27FC236}">
                <a16:creationId xmlns:a16="http://schemas.microsoft.com/office/drawing/2014/main" id="{DD8B4C2D-EBED-6A62-20C9-11E0CBC317BA}"/>
              </a:ext>
            </a:extLst>
          </p:cNvPr>
          <p:cNvSpPr txBox="1"/>
          <p:nvPr/>
        </p:nvSpPr>
        <p:spPr>
          <a:xfrm>
            <a:off x="2998815" y="3958709"/>
            <a:ext cx="709343" cy="184666"/>
          </a:xfrm>
          <a:prstGeom prst="rect">
            <a:avLst/>
          </a:prstGeom>
          <a:noFill/>
        </p:spPr>
        <p:txBody>
          <a:bodyPr wrap="square">
            <a:spAutoFit/>
          </a:bodyPr>
          <a:lstStyle/>
          <a:p>
            <a:pPr algn="ctr"/>
            <a:r>
              <a:rPr lang="en-US" sz="600" dirty="0">
                <a:solidFill>
                  <a:schemeClr val="bg1">
                    <a:lumMod val="85000"/>
                  </a:schemeClr>
                </a:solidFill>
              </a:rPr>
              <a:t>Timing</a:t>
            </a:r>
          </a:p>
        </p:txBody>
      </p:sp>
      <p:sp>
        <p:nvSpPr>
          <p:cNvPr id="71" name="TextBox 70">
            <a:extLst>
              <a:ext uri="{FF2B5EF4-FFF2-40B4-BE49-F238E27FC236}">
                <a16:creationId xmlns:a16="http://schemas.microsoft.com/office/drawing/2014/main" id="{6E8786F7-3C92-CA0B-8FA4-E00032D8DA39}"/>
              </a:ext>
            </a:extLst>
          </p:cNvPr>
          <p:cNvSpPr txBox="1"/>
          <p:nvPr/>
        </p:nvSpPr>
        <p:spPr>
          <a:xfrm>
            <a:off x="3346343" y="3273225"/>
            <a:ext cx="1019833" cy="184666"/>
          </a:xfrm>
          <a:prstGeom prst="rect">
            <a:avLst/>
          </a:prstGeom>
          <a:noFill/>
        </p:spPr>
        <p:txBody>
          <a:bodyPr wrap="square">
            <a:spAutoFit/>
          </a:bodyPr>
          <a:lstStyle/>
          <a:p>
            <a:pPr algn="ctr"/>
            <a:r>
              <a:rPr lang="en-US" sz="600" dirty="0">
                <a:solidFill>
                  <a:schemeClr val="bg1">
                    <a:lumMod val="85000"/>
                  </a:schemeClr>
                </a:solidFill>
              </a:rPr>
              <a:t>Undefined Actor Behavior</a:t>
            </a:r>
          </a:p>
        </p:txBody>
      </p:sp>
      <p:sp>
        <p:nvSpPr>
          <p:cNvPr id="72" name="TextBox 71">
            <a:extLst>
              <a:ext uri="{FF2B5EF4-FFF2-40B4-BE49-F238E27FC236}">
                <a16:creationId xmlns:a16="http://schemas.microsoft.com/office/drawing/2014/main" id="{2260FB31-8B6E-8D37-0307-EB8ACC744120}"/>
              </a:ext>
            </a:extLst>
          </p:cNvPr>
          <p:cNvSpPr txBox="1"/>
          <p:nvPr/>
        </p:nvSpPr>
        <p:spPr>
          <a:xfrm>
            <a:off x="3089643" y="3452153"/>
            <a:ext cx="1481170" cy="200055"/>
          </a:xfrm>
          <a:prstGeom prst="rect">
            <a:avLst/>
          </a:prstGeom>
          <a:noFill/>
        </p:spPr>
        <p:txBody>
          <a:bodyPr wrap="square">
            <a:spAutoFit/>
          </a:bodyPr>
          <a:lstStyle/>
          <a:p>
            <a:pPr algn="ctr"/>
            <a:r>
              <a:rPr lang="en-US" sz="700" b="1" dirty="0">
                <a:solidFill>
                  <a:schemeClr val="bg1">
                    <a:lumMod val="85000"/>
                  </a:schemeClr>
                </a:solidFill>
              </a:rPr>
              <a:t>Cloud Native Threat Classification</a:t>
            </a:r>
          </a:p>
        </p:txBody>
      </p:sp>
      <p:sp>
        <p:nvSpPr>
          <p:cNvPr id="73" name="TextBox 72">
            <a:extLst>
              <a:ext uri="{FF2B5EF4-FFF2-40B4-BE49-F238E27FC236}">
                <a16:creationId xmlns:a16="http://schemas.microsoft.com/office/drawing/2014/main" id="{73DEA04C-343C-EB31-AB7C-084BD58256CB}"/>
              </a:ext>
            </a:extLst>
          </p:cNvPr>
          <p:cNvSpPr txBox="1"/>
          <p:nvPr/>
        </p:nvSpPr>
        <p:spPr>
          <a:xfrm>
            <a:off x="687878" y="3016227"/>
            <a:ext cx="1011068" cy="307777"/>
          </a:xfrm>
          <a:prstGeom prst="rect">
            <a:avLst/>
          </a:prstGeom>
          <a:noFill/>
        </p:spPr>
        <p:txBody>
          <a:bodyPr wrap="square">
            <a:spAutoFit/>
          </a:bodyPr>
          <a:lstStyle/>
          <a:p>
            <a:pPr algn="ctr"/>
            <a:r>
              <a:rPr lang="en-US" sz="700" b="1" dirty="0">
                <a:solidFill>
                  <a:schemeClr val="bg1">
                    <a:lumMod val="85000"/>
                  </a:schemeClr>
                </a:solidFill>
              </a:rPr>
              <a:t>Shared Responsibility</a:t>
            </a:r>
          </a:p>
          <a:p>
            <a:pPr algn="ctr"/>
            <a:r>
              <a:rPr lang="en-US" sz="700" b="1" dirty="0">
                <a:solidFill>
                  <a:schemeClr val="bg1">
                    <a:lumMod val="85000"/>
                  </a:schemeClr>
                </a:solidFill>
              </a:rPr>
              <a:t>Ambiguity </a:t>
            </a:r>
          </a:p>
        </p:txBody>
      </p:sp>
      <p:sp>
        <p:nvSpPr>
          <p:cNvPr id="74" name="TextBox 73">
            <a:extLst>
              <a:ext uri="{FF2B5EF4-FFF2-40B4-BE49-F238E27FC236}">
                <a16:creationId xmlns:a16="http://schemas.microsoft.com/office/drawing/2014/main" id="{3029ED15-9B91-F503-4FA8-4C94F3CC0686}"/>
              </a:ext>
            </a:extLst>
          </p:cNvPr>
          <p:cNvSpPr txBox="1"/>
          <p:nvPr/>
        </p:nvSpPr>
        <p:spPr>
          <a:xfrm>
            <a:off x="1547499" y="2660636"/>
            <a:ext cx="1615059" cy="230832"/>
          </a:xfrm>
          <a:prstGeom prst="rect">
            <a:avLst/>
          </a:prstGeom>
          <a:noFill/>
        </p:spPr>
        <p:txBody>
          <a:bodyPr wrap="square">
            <a:spAutoFit/>
          </a:bodyPr>
          <a:lstStyle/>
          <a:p>
            <a:pPr algn="ctr"/>
            <a:r>
              <a:rPr lang="en-US" sz="900" b="1" dirty="0">
                <a:solidFill>
                  <a:schemeClr val="bg1">
                    <a:lumMod val="85000"/>
                  </a:schemeClr>
                </a:solidFill>
              </a:rPr>
              <a:t>A New Variant of Shadow IT  </a:t>
            </a:r>
          </a:p>
        </p:txBody>
      </p:sp>
      <p:sp>
        <p:nvSpPr>
          <p:cNvPr id="75" name="TextBox 74">
            <a:extLst>
              <a:ext uri="{FF2B5EF4-FFF2-40B4-BE49-F238E27FC236}">
                <a16:creationId xmlns:a16="http://schemas.microsoft.com/office/drawing/2014/main" id="{8EC2B4ED-BDCA-C659-7F5B-FF0605A444B3}"/>
              </a:ext>
            </a:extLst>
          </p:cNvPr>
          <p:cNvSpPr txBox="1"/>
          <p:nvPr/>
        </p:nvSpPr>
        <p:spPr>
          <a:xfrm>
            <a:off x="1764571" y="2524106"/>
            <a:ext cx="1246409" cy="184666"/>
          </a:xfrm>
          <a:prstGeom prst="rect">
            <a:avLst/>
          </a:prstGeom>
          <a:noFill/>
        </p:spPr>
        <p:txBody>
          <a:bodyPr wrap="square">
            <a:spAutoFit/>
          </a:bodyPr>
          <a:lstStyle/>
          <a:p>
            <a:pPr algn="ctr"/>
            <a:r>
              <a:rPr lang="en-US" sz="600" dirty="0">
                <a:solidFill>
                  <a:schemeClr val="bg1">
                    <a:lumMod val="85000"/>
                  </a:schemeClr>
                </a:solidFill>
              </a:rPr>
              <a:t>Arbitrary Software Deployments</a:t>
            </a:r>
          </a:p>
        </p:txBody>
      </p:sp>
      <p:sp>
        <p:nvSpPr>
          <p:cNvPr id="76" name="TextBox 75">
            <a:extLst>
              <a:ext uri="{FF2B5EF4-FFF2-40B4-BE49-F238E27FC236}">
                <a16:creationId xmlns:a16="http://schemas.microsoft.com/office/drawing/2014/main" id="{8F593440-353E-11DE-BDE5-2A45C9AD43BC}"/>
              </a:ext>
            </a:extLst>
          </p:cNvPr>
          <p:cNvSpPr txBox="1"/>
          <p:nvPr/>
        </p:nvSpPr>
        <p:spPr>
          <a:xfrm>
            <a:off x="1533136" y="2968796"/>
            <a:ext cx="1408692" cy="184666"/>
          </a:xfrm>
          <a:prstGeom prst="rect">
            <a:avLst/>
          </a:prstGeom>
          <a:noFill/>
        </p:spPr>
        <p:txBody>
          <a:bodyPr wrap="square">
            <a:spAutoFit/>
          </a:bodyPr>
          <a:lstStyle/>
          <a:p>
            <a:pPr algn="ctr"/>
            <a:r>
              <a:rPr lang="en-US" sz="600" dirty="0">
                <a:solidFill>
                  <a:schemeClr val="bg1">
                    <a:lumMod val="85000"/>
                  </a:schemeClr>
                </a:solidFill>
              </a:rPr>
              <a:t>Circumventing Compensating Controls</a:t>
            </a:r>
          </a:p>
        </p:txBody>
      </p:sp>
      <p:sp>
        <p:nvSpPr>
          <p:cNvPr id="84" name="TextBox 83">
            <a:extLst>
              <a:ext uri="{FF2B5EF4-FFF2-40B4-BE49-F238E27FC236}">
                <a16:creationId xmlns:a16="http://schemas.microsoft.com/office/drawing/2014/main" id="{636BE9E1-D47A-A129-606C-146248AB619D}"/>
              </a:ext>
            </a:extLst>
          </p:cNvPr>
          <p:cNvSpPr txBox="1"/>
          <p:nvPr/>
        </p:nvSpPr>
        <p:spPr>
          <a:xfrm>
            <a:off x="1342772" y="2377782"/>
            <a:ext cx="1246409" cy="184666"/>
          </a:xfrm>
          <a:prstGeom prst="rect">
            <a:avLst/>
          </a:prstGeom>
          <a:noFill/>
        </p:spPr>
        <p:txBody>
          <a:bodyPr wrap="square">
            <a:spAutoFit/>
          </a:bodyPr>
          <a:lstStyle/>
          <a:p>
            <a:pPr algn="ctr"/>
            <a:r>
              <a:rPr lang="en-US" sz="600" dirty="0">
                <a:solidFill>
                  <a:schemeClr val="bg1">
                    <a:lumMod val="85000"/>
                  </a:schemeClr>
                </a:solidFill>
              </a:rPr>
              <a:t>Rogue Cloud Services</a:t>
            </a:r>
          </a:p>
        </p:txBody>
      </p:sp>
      <p:sp>
        <p:nvSpPr>
          <p:cNvPr id="85" name="TextBox 84">
            <a:extLst>
              <a:ext uri="{FF2B5EF4-FFF2-40B4-BE49-F238E27FC236}">
                <a16:creationId xmlns:a16="http://schemas.microsoft.com/office/drawing/2014/main" id="{A4749654-BFC1-C600-4806-0A0B0F37A262}"/>
              </a:ext>
            </a:extLst>
          </p:cNvPr>
          <p:cNvSpPr txBox="1"/>
          <p:nvPr/>
        </p:nvSpPr>
        <p:spPr>
          <a:xfrm>
            <a:off x="1990718" y="3260196"/>
            <a:ext cx="751028" cy="184666"/>
          </a:xfrm>
          <a:prstGeom prst="rect">
            <a:avLst/>
          </a:prstGeom>
          <a:noFill/>
        </p:spPr>
        <p:txBody>
          <a:bodyPr wrap="square">
            <a:spAutoFit/>
          </a:bodyPr>
          <a:lstStyle/>
          <a:p>
            <a:pPr algn="ctr"/>
            <a:r>
              <a:rPr lang="en-US" sz="600" dirty="0">
                <a:solidFill>
                  <a:schemeClr val="bg1">
                    <a:lumMod val="85000"/>
                  </a:schemeClr>
                </a:solidFill>
              </a:rPr>
              <a:t>IaaS Enablement</a:t>
            </a:r>
          </a:p>
        </p:txBody>
      </p:sp>
      <p:sp>
        <p:nvSpPr>
          <p:cNvPr id="86" name="TextBox 85">
            <a:extLst>
              <a:ext uri="{FF2B5EF4-FFF2-40B4-BE49-F238E27FC236}">
                <a16:creationId xmlns:a16="http://schemas.microsoft.com/office/drawing/2014/main" id="{0268AF64-7193-CA79-E8DF-7E903F371542}"/>
              </a:ext>
            </a:extLst>
          </p:cNvPr>
          <p:cNvSpPr txBox="1"/>
          <p:nvPr/>
        </p:nvSpPr>
        <p:spPr>
          <a:xfrm>
            <a:off x="1613173" y="2835682"/>
            <a:ext cx="1646803" cy="184666"/>
          </a:xfrm>
          <a:prstGeom prst="rect">
            <a:avLst/>
          </a:prstGeom>
          <a:noFill/>
        </p:spPr>
        <p:txBody>
          <a:bodyPr wrap="square">
            <a:spAutoFit/>
          </a:bodyPr>
          <a:lstStyle/>
          <a:p>
            <a:pPr algn="ctr"/>
            <a:r>
              <a:rPr lang="en-US" sz="600" dirty="0">
                <a:solidFill>
                  <a:schemeClr val="bg1">
                    <a:lumMod val="85000"/>
                  </a:schemeClr>
                </a:solidFill>
              </a:rPr>
              <a:t>Simultaneous Procurement &amp; Dispersion </a:t>
            </a:r>
          </a:p>
        </p:txBody>
      </p:sp>
      <p:sp>
        <p:nvSpPr>
          <p:cNvPr id="87" name="TextBox 86">
            <a:extLst>
              <a:ext uri="{FF2B5EF4-FFF2-40B4-BE49-F238E27FC236}">
                <a16:creationId xmlns:a16="http://schemas.microsoft.com/office/drawing/2014/main" id="{138BEEA4-A840-E3E8-0084-9772D5FE76AF}"/>
              </a:ext>
            </a:extLst>
          </p:cNvPr>
          <p:cNvSpPr txBox="1"/>
          <p:nvPr/>
        </p:nvSpPr>
        <p:spPr>
          <a:xfrm>
            <a:off x="1244649" y="2217765"/>
            <a:ext cx="1246409" cy="184666"/>
          </a:xfrm>
          <a:prstGeom prst="rect">
            <a:avLst/>
          </a:prstGeom>
          <a:noFill/>
        </p:spPr>
        <p:txBody>
          <a:bodyPr wrap="square">
            <a:spAutoFit/>
          </a:bodyPr>
          <a:lstStyle/>
          <a:p>
            <a:pPr algn="ctr"/>
            <a:r>
              <a:rPr lang="en-US" sz="600" dirty="0">
                <a:solidFill>
                  <a:schemeClr val="bg1">
                    <a:lumMod val="85000"/>
                  </a:schemeClr>
                </a:solidFill>
              </a:rPr>
              <a:t>Exposure Losses</a:t>
            </a:r>
          </a:p>
        </p:txBody>
      </p:sp>
      <p:sp>
        <p:nvSpPr>
          <p:cNvPr id="88" name="TextBox 87">
            <a:extLst>
              <a:ext uri="{FF2B5EF4-FFF2-40B4-BE49-F238E27FC236}">
                <a16:creationId xmlns:a16="http://schemas.microsoft.com/office/drawing/2014/main" id="{B80C355F-FCF6-5A7C-18DA-EF11D4D13BAE}"/>
              </a:ext>
            </a:extLst>
          </p:cNvPr>
          <p:cNvSpPr txBox="1"/>
          <p:nvPr/>
        </p:nvSpPr>
        <p:spPr>
          <a:xfrm>
            <a:off x="1871751" y="3111437"/>
            <a:ext cx="1246409" cy="184666"/>
          </a:xfrm>
          <a:prstGeom prst="rect">
            <a:avLst/>
          </a:prstGeom>
          <a:noFill/>
        </p:spPr>
        <p:txBody>
          <a:bodyPr wrap="square">
            <a:spAutoFit/>
          </a:bodyPr>
          <a:lstStyle/>
          <a:p>
            <a:pPr algn="ctr"/>
            <a:r>
              <a:rPr lang="en-US" sz="600" dirty="0">
                <a:solidFill>
                  <a:schemeClr val="bg1">
                    <a:lumMod val="85000"/>
                  </a:schemeClr>
                </a:solidFill>
              </a:rPr>
              <a:t>Bypass Vendor Assessments</a:t>
            </a:r>
          </a:p>
        </p:txBody>
      </p:sp>
      <p:sp>
        <p:nvSpPr>
          <p:cNvPr id="89" name="TextBox 88">
            <a:extLst>
              <a:ext uri="{FF2B5EF4-FFF2-40B4-BE49-F238E27FC236}">
                <a16:creationId xmlns:a16="http://schemas.microsoft.com/office/drawing/2014/main" id="{AD766F13-35C6-91DC-8607-AA24C4C04BF6}"/>
              </a:ext>
            </a:extLst>
          </p:cNvPr>
          <p:cNvSpPr txBox="1"/>
          <p:nvPr/>
        </p:nvSpPr>
        <p:spPr>
          <a:xfrm>
            <a:off x="2341807" y="2388766"/>
            <a:ext cx="878705" cy="184666"/>
          </a:xfrm>
          <a:prstGeom prst="rect">
            <a:avLst/>
          </a:prstGeom>
          <a:noFill/>
        </p:spPr>
        <p:txBody>
          <a:bodyPr wrap="square">
            <a:spAutoFit/>
          </a:bodyPr>
          <a:lstStyle/>
          <a:p>
            <a:pPr algn="ctr"/>
            <a:r>
              <a:rPr lang="en-US" sz="600" dirty="0">
                <a:solidFill>
                  <a:schemeClr val="bg1">
                    <a:lumMod val="85000"/>
                  </a:schemeClr>
                </a:solidFill>
              </a:rPr>
              <a:t>Restrictive Guardrails</a:t>
            </a:r>
          </a:p>
        </p:txBody>
      </p:sp>
      <p:sp>
        <p:nvSpPr>
          <p:cNvPr id="90" name="TextBox 89">
            <a:extLst>
              <a:ext uri="{FF2B5EF4-FFF2-40B4-BE49-F238E27FC236}">
                <a16:creationId xmlns:a16="http://schemas.microsoft.com/office/drawing/2014/main" id="{B417DB7C-9D28-9F29-20F7-4801AC160FD5}"/>
              </a:ext>
            </a:extLst>
          </p:cNvPr>
          <p:cNvSpPr txBox="1"/>
          <p:nvPr/>
        </p:nvSpPr>
        <p:spPr>
          <a:xfrm>
            <a:off x="1116166" y="3339453"/>
            <a:ext cx="1011896" cy="184666"/>
          </a:xfrm>
          <a:prstGeom prst="rect">
            <a:avLst/>
          </a:prstGeom>
          <a:noFill/>
        </p:spPr>
        <p:txBody>
          <a:bodyPr wrap="square">
            <a:spAutoFit/>
          </a:bodyPr>
          <a:lstStyle/>
          <a:p>
            <a:r>
              <a:rPr lang="en-US" sz="600" dirty="0">
                <a:solidFill>
                  <a:schemeClr val="bg1">
                    <a:lumMod val="85000"/>
                  </a:schemeClr>
                </a:solidFill>
              </a:rPr>
              <a:t>CSP Security Obligations</a:t>
            </a:r>
          </a:p>
        </p:txBody>
      </p:sp>
      <p:sp>
        <p:nvSpPr>
          <p:cNvPr id="91" name="TextBox 90">
            <a:extLst>
              <a:ext uri="{FF2B5EF4-FFF2-40B4-BE49-F238E27FC236}">
                <a16:creationId xmlns:a16="http://schemas.microsoft.com/office/drawing/2014/main" id="{F824802B-BC91-233E-8943-51AA0DCE3AEB}"/>
              </a:ext>
            </a:extLst>
          </p:cNvPr>
          <p:cNvSpPr txBox="1"/>
          <p:nvPr/>
        </p:nvSpPr>
        <p:spPr>
          <a:xfrm>
            <a:off x="1083577" y="3697199"/>
            <a:ext cx="1011896" cy="184666"/>
          </a:xfrm>
          <a:prstGeom prst="rect">
            <a:avLst/>
          </a:prstGeom>
          <a:noFill/>
        </p:spPr>
        <p:txBody>
          <a:bodyPr wrap="square">
            <a:spAutoFit/>
          </a:bodyPr>
          <a:lstStyle/>
          <a:p>
            <a:r>
              <a:rPr lang="en-US" sz="600" dirty="0">
                <a:solidFill>
                  <a:schemeClr val="bg1">
                    <a:lumMod val="85000"/>
                  </a:schemeClr>
                </a:solidFill>
              </a:rPr>
              <a:t>Client Due Diligence </a:t>
            </a:r>
          </a:p>
        </p:txBody>
      </p:sp>
      <p:sp>
        <p:nvSpPr>
          <p:cNvPr id="92" name="TextBox 91">
            <a:extLst>
              <a:ext uri="{FF2B5EF4-FFF2-40B4-BE49-F238E27FC236}">
                <a16:creationId xmlns:a16="http://schemas.microsoft.com/office/drawing/2014/main" id="{3D72CC01-AFA4-5957-F8B6-F672AA41F778}"/>
              </a:ext>
            </a:extLst>
          </p:cNvPr>
          <p:cNvSpPr txBox="1"/>
          <p:nvPr/>
        </p:nvSpPr>
        <p:spPr>
          <a:xfrm>
            <a:off x="583272" y="2876462"/>
            <a:ext cx="1242332" cy="184666"/>
          </a:xfrm>
          <a:prstGeom prst="rect">
            <a:avLst/>
          </a:prstGeom>
          <a:noFill/>
        </p:spPr>
        <p:txBody>
          <a:bodyPr wrap="square">
            <a:spAutoFit/>
          </a:bodyPr>
          <a:lstStyle/>
          <a:p>
            <a:r>
              <a:rPr lang="en-US" sz="600" dirty="0">
                <a:solidFill>
                  <a:schemeClr val="bg1">
                    <a:lumMod val="85000"/>
                  </a:schemeClr>
                </a:solidFill>
              </a:rPr>
              <a:t>As-a-Service Architypes</a:t>
            </a:r>
          </a:p>
        </p:txBody>
      </p:sp>
      <p:sp>
        <p:nvSpPr>
          <p:cNvPr id="93" name="TextBox 92">
            <a:extLst>
              <a:ext uri="{FF2B5EF4-FFF2-40B4-BE49-F238E27FC236}">
                <a16:creationId xmlns:a16="http://schemas.microsoft.com/office/drawing/2014/main" id="{20061A44-ABE9-07E6-CB4F-CA94195E75CC}"/>
              </a:ext>
            </a:extLst>
          </p:cNvPr>
          <p:cNvSpPr txBox="1"/>
          <p:nvPr/>
        </p:nvSpPr>
        <p:spPr>
          <a:xfrm>
            <a:off x="1164305" y="3521088"/>
            <a:ext cx="1154305" cy="184666"/>
          </a:xfrm>
          <a:prstGeom prst="rect">
            <a:avLst/>
          </a:prstGeom>
          <a:noFill/>
        </p:spPr>
        <p:txBody>
          <a:bodyPr wrap="square">
            <a:spAutoFit/>
          </a:bodyPr>
          <a:lstStyle/>
          <a:p>
            <a:r>
              <a:rPr lang="en-US" sz="600" dirty="0">
                <a:solidFill>
                  <a:schemeClr val="bg1">
                    <a:lumMod val="85000"/>
                  </a:schemeClr>
                </a:solidFill>
              </a:rPr>
              <a:t>Negligent Risk Assessments</a:t>
            </a:r>
          </a:p>
        </p:txBody>
      </p:sp>
      <p:sp>
        <p:nvSpPr>
          <p:cNvPr id="94" name="TextBox 93">
            <a:extLst>
              <a:ext uri="{FF2B5EF4-FFF2-40B4-BE49-F238E27FC236}">
                <a16:creationId xmlns:a16="http://schemas.microsoft.com/office/drawing/2014/main" id="{933873F8-3536-AE92-1562-05E243299EC6}"/>
              </a:ext>
            </a:extLst>
          </p:cNvPr>
          <p:cNvSpPr txBox="1"/>
          <p:nvPr/>
        </p:nvSpPr>
        <p:spPr>
          <a:xfrm>
            <a:off x="653066" y="2723950"/>
            <a:ext cx="1059336" cy="184666"/>
          </a:xfrm>
          <a:prstGeom prst="rect">
            <a:avLst/>
          </a:prstGeom>
          <a:noFill/>
        </p:spPr>
        <p:txBody>
          <a:bodyPr wrap="square">
            <a:spAutoFit/>
          </a:bodyPr>
          <a:lstStyle/>
          <a:p>
            <a:r>
              <a:rPr lang="en-US" sz="600" dirty="0">
                <a:solidFill>
                  <a:schemeClr val="bg1">
                    <a:lumMod val="85000"/>
                  </a:schemeClr>
                </a:solidFill>
              </a:rPr>
              <a:t>Fragmented Understanding</a:t>
            </a:r>
          </a:p>
        </p:txBody>
      </p:sp>
      <p:sp>
        <p:nvSpPr>
          <p:cNvPr id="95" name="TextBox 94">
            <a:extLst>
              <a:ext uri="{FF2B5EF4-FFF2-40B4-BE49-F238E27FC236}">
                <a16:creationId xmlns:a16="http://schemas.microsoft.com/office/drawing/2014/main" id="{35618E35-48AE-06B1-3B63-FCAE95ACBB17}"/>
              </a:ext>
            </a:extLst>
          </p:cNvPr>
          <p:cNvSpPr txBox="1"/>
          <p:nvPr/>
        </p:nvSpPr>
        <p:spPr>
          <a:xfrm>
            <a:off x="1049484" y="2541436"/>
            <a:ext cx="654122" cy="184666"/>
          </a:xfrm>
          <a:prstGeom prst="rect">
            <a:avLst/>
          </a:prstGeom>
          <a:noFill/>
        </p:spPr>
        <p:txBody>
          <a:bodyPr wrap="square">
            <a:spAutoFit/>
          </a:bodyPr>
          <a:lstStyle/>
          <a:p>
            <a:r>
              <a:rPr lang="en-US" sz="600" dirty="0">
                <a:solidFill>
                  <a:schemeClr val="bg1">
                    <a:lumMod val="85000"/>
                  </a:schemeClr>
                </a:solidFill>
              </a:rPr>
              <a:t>Accountability</a:t>
            </a:r>
            <a:endParaRPr lang="en-US" sz="1400" dirty="0">
              <a:solidFill>
                <a:schemeClr val="bg1">
                  <a:lumMod val="85000"/>
                </a:schemeClr>
              </a:solidFill>
            </a:endParaRPr>
          </a:p>
        </p:txBody>
      </p:sp>
      <p:grpSp>
        <p:nvGrpSpPr>
          <p:cNvPr id="111" name="Group 110">
            <a:extLst>
              <a:ext uri="{FF2B5EF4-FFF2-40B4-BE49-F238E27FC236}">
                <a16:creationId xmlns:a16="http://schemas.microsoft.com/office/drawing/2014/main" id="{F53790E8-6BC6-DE93-047D-DE8ED9BDDBFC}"/>
              </a:ext>
            </a:extLst>
          </p:cNvPr>
          <p:cNvGrpSpPr/>
          <p:nvPr/>
        </p:nvGrpSpPr>
        <p:grpSpPr>
          <a:xfrm flipH="1">
            <a:off x="10292439" y="2638656"/>
            <a:ext cx="128896" cy="434331"/>
            <a:chOff x="6076448" y="3831311"/>
            <a:chExt cx="188197" cy="502432"/>
          </a:xfrm>
          <a:solidFill>
            <a:schemeClr val="bg2">
              <a:lumMod val="90000"/>
              <a:alpha val="28000"/>
            </a:schemeClr>
          </a:solidFill>
        </p:grpSpPr>
        <p:cxnSp>
          <p:nvCxnSpPr>
            <p:cNvPr id="112" name="Straight Connector 111">
              <a:extLst>
                <a:ext uri="{FF2B5EF4-FFF2-40B4-BE49-F238E27FC236}">
                  <a16:creationId xmlns:a16="http://schemas.microsoft.com/office/drawing/2014/main" id="{8EFAC795-5E7A-706B-4AA5-E8A71D42D302}"/>
                </a:ext>
              </a:extLst>
            </p:cNvPr>
            <p:cNvCxnSpPr/>
            <p:nvPr/>
          </p:nvCxnSpPr>
          <p:spPr>
            <a:xfrm>
              <a:off x="6076448" y="3831311"/>
              <a:ext cx="0" cy="502432"/>
            </a:xfrm>
            <a:prstGeom prst="line">
              <a:avLst/>
            </a:prstGeom>
            <a:grpFill/>
            <a:ln w="349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3" name="Isosceles Triangle 112">
              <a:extLst>
                <a:ext uri="{FF2B5EF4-FFF2-40B4-BE49-F238E27FC236}">
                  <a16:creationId xmlns:a16="http://schemas.microsoft.com/office/drawing/2014/main" id="{1D321000-1F5E-D35D-9655-AF2E811917CA}"/>
                </a:ext>
              </a:extLst>
            </p:cNvPr>
            <p:cNvSpPr/>
            <p:nvPr/>
          </p:nvSpPr>
          <p:spPr bwMode="gray">
            <a:xfrm rot="5400000">
              <a:off x="6047059" y="3897041"/>
              <a:ext cx="263309" cy="171862"/>
            </a:xfrm>
            <a:prstGeom prst="triangle">
              <a:avLst/>
            </a:prstGeom>
            <a:grpFill/>
            <a:ln w="19050" algn="ctr">
              <a:solidFill>
                <a:schemeClr val="bg1">
                  <a:lumMod val="65000"/>
                </a:schemeClr>
              </a:solidFill>
              <a:miter lim="800000"/>
              <a:headEnd/>
              <a:tailEnd/>
            </a:ln>
          </p:spPr>
          <p:txBody>
            <a:bodyPr wrap="square" lIns="66675" tIns="66675" rIns="66675" bIns="66675" rtlCol="0" anchor="ctr"/>
            <a:lstStyle/>
            <a:p>
              <a:pPr marL="0" marR="0" lvl="0" indent="0" algn="ctr" defTabSz="685800" rtl="0" eaLnBrk="1" fontAlgn="auto" latinLnBrk="0" hangingPunct="1">
                <a:lnSpc>
                  <a:spcPct val="106000"/>
                </a:lnSpc>
                <a:spcBef>
                  <a:spcPts val="0"/>
                </a:spcBef>
                <a:spcAft>
                  <a:spcPts val="0"/>
                </a:spcAft>
                <a:buClrTx/>
                <a:buSzTx/>
                <a:buFontTx/>
                <a:buNone/>
                <a:tabLst/>
                <a:defRPr/>
              </a:pPr>
              <a:endParaRPr kumimoji="0" lang="en-US" sz="1200" b="1" i="0" u="none" strike="noStrike" kern="1200" cap="none" spc="0" normalizeH="0" baseline="0" noProof="0" dirty="0">
                <a:ln>
                  <a:noFill/>
                </a:ln>
                <a:solidFill>
                  <a:schemeClr val="bg1">
                    <a:lumMod val="85000"/>
                  </a:schemeClr>
                </a:solidFill>
                <a:effectLst/>
                <a:uLnTx/>
                <a:uFillTx/>
                <a:latin typeface="Calibri Light"/>
                <a:ea typeface="+mn-ea"/>
                <a:cs typeface="+mn-cs"/>
              </a:endParaRPr>
            </a:p>
          </p:txBody>
        </p:sp>
      </p:grpSp>
      <p:grpSp>
        <p:nvGrpSpPr>
          <p:cNvPr id="117" name="Group 116">
            <a:extLst>
              <a:ext uri="{FF2B5EF4-FFF2-40B4-BE49-F238E27FC236}">
                <a16:creationId xmlns:a16="http://schemas.microsoft.com/office/drawing/2014/main" id="{E0DF0CE0-87B0-49CD-79E3-839B7D410D76}"/>
              </a:ext>
            </a:extLst>
          </p:cNvPr>
          <p:cNvGrpSpPr/>
          <p:nvPr/>
        </p:nvGrpSpPr>
        <p:grpSpPr>
          <a:xfrm flipH="1">
            <a:off x="8958411" y="2816283"/>
            <a:ext cx="128894" cy="434331"/>
            <a:chOff x="6076451" y="3831311"/>
            <a:chExt cx="188194" cy="502432"/>
          </a:xfrm>
          <a:solidFill>
            <a:schemeClr val="bg2">
              <a:lumMod val="90000"/>
              <a:alpha val="28000"/>
            </a:schemeClr>
          </a:solidFill>
        </p:grpSpPr>
        <p:cxnSp>
          <p:nvCxnSpPr>
            <p:cNvPr id="118" name="Straight Connector 117">
              <a:extLst>
                <a:ext uri="{FF2B5EF4-FFF2-40B4-BE49-F238E27FC236}">
                  <a16:creationId xmlns:a16="http://schemas.microsoft.com/office/drawing/2014/main" id="{ED8B9828-C3E4-6020-8817-CF4A4D001A72}"/>
                </a:ext>
              </a:extLst>
            </p:cNvPr>
            <p:cNvCxnSpPr/>
            <p:nvPr/>
          </p:nvCxnSpPr>
          <p:spPr>
            <a:xfrm>
              <a:off x="6076451" y="3831311"/>
              <a:ext cx="0" cy="502432"/>
            </a:xfrm>
            <a:prstGeom prst="line">
              <a:avLst/>
            </a:prstGeom>
            <a:grpFill/>
            <a:ln w="349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9" name="Isosceles Triangle 118">
              <a:extLst>
                <a:ext uri="{FF2B5EF4-FFF2-40B4-BE49-F238E27FC236}">
                  <a16:creationId xmlns:a16="http://schemas.microsoft.com/office/drawing/2014/main" id="{E73655E1-BDD7-0FF8-2AE4-3E482437E6C6}"/>
                </a:ext>
              </a:extLst>
            </p:cNvPr>
            <p:cNvSpPr/>
            <p:nvPr/>
          </p:nvSpPr>
          <p:spPr bwMode="gray">
            <a:xfrm rot="5400000">
              <a:off x="6047059" y="3897041"/>
              <a:ext cx="263309" cy="171862"/>
            </a:xfrm>
            <a:prstGeom prst="triangle">
              <a:avLst/>
            </a:prstGeom>
            <a:grpFill/>
            <a:ln w="19050" algn="ctr">
              <a:solidFill>
                <a:schemeClr val="bg1">
                  <a:lumMod val="65000"/>
                </a:schemeClr>
              </a:solidFill>
              <a:miter lim="800000"/>
              <a:headEnd/>
              <a:tailEnd/>
            </a:ln>
          </p:spPr>
          <p:txBody>
            <a:bodyPr wrap="square" lIns="66675" tIns="66675" rIns="66675" bIns="66675" rtlCol="0" anchor="ctr"/>
            <a:lstStyle/>
            <a:p>
              <a:pPr marL="0" marR="0" lvl="0" indent="0" algn="ctr" defTabSz="685800" rtl="0" eaLnBrk="1" fontAlgn="auto" latinLnBrk="0" hangingPunct="1">
                <a:lnSpc>
                  <a:spcPct val="106000"/>
                </a:lnSpc>
                <a:spcBef>
                  <a:spcPts val="0"/>
                </a:spcBef>
                <a:spcAft>
                  <a:spcPts val="0"/>
                </a:spcAft>
                <a:buClrTx/>
                <a:buSzTx/>
                <a:buFontTx/>
                <a:buNone/>
                <a:tabLst/>
                <a:defRPr/>
              </a:pPr>
              <a:endParaRPr kumimoji="0" lang="en-US" sz="1200" b="1" i="0" u="none" strike="noStrike" kern="1200" cap="none" spc="0" normalizeH="0" baseline="0" noProof="0" dirty="0">
                <a:ln>
                  <a:noFill/>
                </a:ln>
                <a:solidFill>
                  <a:schemeClr val="bg1">
                    <a:lumMod val="85000"/>
                  </a:schemeClr>
                </a:solidFill>
                <a:effectLst/>
                <a:uLnTx/>
                <a:uFillTx/>
                <a:latin typeface="Calibri Light"/>
                <a:ea typeface="+mn-ea"/>
                <a:cs typeface="+mn-cs"/>
              </a:endParaRPr>
            </a:p>
          </p:txBody>
        </p:sp>
      </p:grpSp>
      <p:grpSp>
        <p:nvGrpSpPr>
          <p:cNvPr id="120" name="Group 119">
            <a:extLst>
              <a:ext uri="{FF2B5EF4-FFF2-40B4-BE49-F238E27FC236}">
                <a16:creationId xmlns:a16="http://schemas.microsoft.com/office/drawing/2014/main" id="{61B5926D-8E75-1DE0-C027-0CE8FAEFE88D}"/>
              </a:ext>
            </a:extLst>
          </p:cNvPr>
          <p:cNvGrpSpPr/>
          <p:nvPr/>
        </p:nvGrpSpPr>
        <p:grpSpPr>
          <a:xfrm flipH="1">
            <a:off x="8197537" y="3227696"/>
            <a:ext cx="128896" cy="434331"/>
            <a:chOff x="6076448" y="3831311"/>
            <a:chExt cx="188197" cy="502432"/>
          </a:xfrm>
          <a:solidFill>
            <a:schemeClr val="bg2">
              <a:lumMod val="90000"/>
              <a:alpha val="28000"/>
            </a:schemeClr>
          </a:solidFill>
        </p:grpSpPr>
        <p:cxnSp>
          <p:nvCxnSpPr>
            <p:cNvPr id="121" name="Straight Connector 120">
              <a:extLst>
                <a:ext uri="{FF2B5EF4-FFF2-40B4-BE49-F238E27FC236}">
                  <a16:creationId xmlns:a16="http://schemas.microsoft.com/office/drawing/2014/main" id="{9198755C-CE01-4A46-C8E8-BC2A2AAE8F8F}"/>
                </a:ext>
              </a:extLst>
            </p:cNvPr>
            <p:cNvCxnSpPr/>
            <p:nvPr/>
          </p:nvCxnSpPr>
          <p:spPr>
            <a:xfrm>
              <a:off x="6076448" y="3831311"/>
              <a:ext cx="0" cy="502432"/>
            </a:xfrm>
            <a:prstGeom prst="line">
              <a:avLst/>
            </a:prstGeom>
            <a:grpFill/>
            <a:ln w="349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22" name="Isosceles Triangle 121">
              <a:extLst>
                <a:ext uri="{FF2B5EF4-FFF2-40B4-BE49-F238E27FC236}">
                  <a16:creationId xmlns:a16="http://schemas.microsoft.com/office/drawing/2014/main" id="{7D15810F-0E6E-B4B6-115F-407140CA7F27}"/>
                </a:ext>
              </a:extLst>
            </p:cNvPr>
            <p:cNvSpPr/>
            <p:nvPr/>
          </p:nvSpPr>
          <p:spPr bwMode="gray">
            <a:xfrm rot="5400000">
              <a:off x="6047059" y="3897041"/>
              <a:ext cx="263309" cy="171862"/>
            </a:xfrm>
            <a:prstGeom prst="triangle">
              <a:avLst/>
            </a:prstGeom>
            <a:grpFill/>
            <a:ln w="19050" algn="ctr">
              <a:solidFill>
                <a:schemeClr val="bg1">
                  <a:lumMod val="65000"/>
                </a:schemeClr>
              </a:solidFill>
              <a:miter lim="800000"/>
              <a:headEnd/>
              <a:tailEnd/>
            </a:ln>
          </p:spPr>
          <p:txBody>
            <a:bodyPr wrap="square" lIns="66675" tIns="66675" rIns="66675" bIns="66675" rtlCol="0" anchor="ctr"/>
            <a:lstStyle/>
            <a:p>
              <a:pPr marL="0" marR="0" lvl="0" indent="0" algn="ctr" defTabSz="685800" rtl="0" eaLnBrk="1" fontAlgn="auto" latinLnBrk="0" hangingPunct="1">
                <a:lnSpc>
                  <a:spcPct val="106000"/>
                </a:lnSpc>
                <a:spcBef>
                  <a:spcPts val="0"/>
                </a:spcBef>
                <a:spcAft>
                  <a:spcPts val="0"/>
                </a:spcAft>
                <a:buClrTx/>
                <a:buSzTx/>
                <a:buFontTx/>
                <a:buNone/>
                <a:tabLst/>
                <a:defRPr/>
              </a:pPr>
              <a:endParaRPr kumimoji="0" lang="en-US" sz="1200" b="1" i="0" u="none" strike="noStrike" kern="1200" cap="none" spc="0" normalizeH="0" baseline="0" noProof="0" dirty="0">
                <a:ln>
                  <a:noFill/>
                </a:ln>
                <a:solidFill>
                  <a:schemeClr val="bg1">
                    <a:lumMod val="85000"/>
                  </a:schemeClr>
                </a:solidFill>
                <a:effectLst/>
                <a:uLnTx/>
                <a:uFillTx/>
                <a:latin typeface="Calibri Light"/>
                <a:ea typeface="+mn-ea"/>
                <a:cs typeface="+mn-cs"/>
              </a:endParaRPr>
            </a:p>
          </p:txBody>
        </p:sp>
      </p:grpSp>
      <p:grpSp>
        <p:nvGrpSpPr>
          <p:cNvPr id="123" name="Group 122">
            <a:extLst>
              <a:ext uri="{FF2B5EF4-FFF2-40B4-BE49-F238E27FC236}">
                <a16:creationId xmlns:a16="http://schemas.microsoft.com/office/drawing/2014/main" id="{3D24D44B-468F-F811-98D9-8D58322124F2}"/>
              </a:ext>
            </a:extLst>
          </p:cNvPr>
          <p:cNvGrpSpPr/>
          <p:nvPr/>
        </p:nvGrpSpPr>
        <p:grpSpPr>
          <a:xfrm flipH="1">
            <a:off x="8348881" y="3729349"/>
            <a:ext cx="128896" cy="434331"/>
            <a:chOff x="6076448" y="3831311"/>
            <a:chExt cx="188197" cy="502432"/>
          </a:xfrm>
          <a:solidFill>
            <a:schemeClr val="bg2">
              <a:lumMod val="90000"/>
              <a:alpha val="28000"/>
            </a:schemeClr>
          </a:solidFill>
        </p:grpSpPr>
        <p:cxnSp>
          <p:nvCxnSpPr>
            <p:cNvPr id="124" name="Straight Connector 123">
              <a:extLst>
                <a:ext uri="{FF2B5EF4-FFF2-40B4-BE49-F238E27FC236}">
                  <a16:creationId xmlns:a16="http://schemas.microsoft.com/office/drawing/2014/main" id="{6700060A-19BA-72D0-33CF-81D4A0BD69B1}"/>
                </a:ext>
              </a:extLst>
            </p:cNvPr>
            <p:cNvCxnSpPr/>
            <p:nvPr/>
          </p:nvCxnSpPr>
          <p:spPr>
            <a:xfrm>
              <a:off x="6076448" y="3831311"/>
              <a:ext cx="0" cy="502432"/>
            </a:xfrm>
            <a:prstGeom prst="line">
              <a:avLst/>
            </a:prstGeom>
            <a:grpFill/>
            <a:ln w="349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25" name="Isosceles Triangle 124">
              <a:extLst>
                <a:ext uri="{FF2B5EF4-FFF2-40B4-BE49-F238E27FC236}">
                  <a16:creationId xmlns:a16="http://schemas.microsoft.com/office/drawing/2014/main" id="{CC21CC47-4C2B-7272-89EA-D0ACA2CB88AC}"/>
                </a:ext>
              </a:extLst>
            </p:cNvPr>
            <p:cNvSpPr/>
            <p:nvPr/>
          </p:nvSpPr>
          <p:spPr bwMode="gray">
            <a:xfrm rot="5400000">
              <a:off x="6047059" y="3897041"/>
              <a:ext cx="263309" cy="171862"/>
            </a:xfrm>
            <a:prstGeom prst="triangle">
              <a:avLst/>
            </a:prstGeom>
            <a:solidFill>
              <a:srgbClr val="3A3939">
                <a:alpha val="16000"/>
              </a:srgbClr>
            </a:solidFill>
            <a:ln w="19050" algn="ctr">
              <a:solidFill>
                <a:schemeClr val="bg1">
                  <a:lumMod val="65000"/>
                </a:schemeClr>
              </a:solidFill>
              <a:miter lim="800000"/>
              <a:headEnd/>
              <a:tailEnd/>
            </a:ln>
          </p:spPr>
          <p:txBody>
            <a:bodyPr wrap="square" lIns="66675" tIns="66675" rIns="66675" bIns="66675" rtlCol="0" anchor="ctr"/>
            <a:lstStyle/>
            <a:p>
              <a:pPr marL="0" marR="0" lvl="0" indent="0" algn="ctr" defTabSz="685800" rtl="0" eaLnBrk="1" fontAlgn="auto" latinLnBrk="0" hangingPunct="1">
                <a:lnSpc>
                  <a:spcPct val="106000"/>
                </a:lnSpc>
                <a:spcBef>
                  <a:spcPts val="0"/>
                </a:spcBef>
                <a:spcAft>
                  <a:spcPts val="0"/>
                </a:spcAft>
                <a:buClrTx/>
                <a:buSzTx/>
                <a:buFontTx/>
                <a:buNone/>
                <a:tabLst/>
                <a:defRPr/>
              </a:pPr>
              <a:endParaRPr kumimoji="0" lang="en-US" sz="1200" b="1" i="0" u="none" strike="noStrike" kern="1200" cap="none" spc="0" normalizeH="0" baseline="0" noProof="0" dirty="0">
                <a:ln>
                  <a:noFill/>
                </a:ln>
                <a:solidFill>
                  <a:schemeClr val="bg1">
                    <a:lumMod val="85000"/>
                  </a:schemeClr>
                </a:solidFill>
                <a:effectLst/>
                <a:uLnTx/>
                <a:uFillTx/>
                <a:latin typeface="Calibri Light"/>
                <a:ea typeface="+mn-ea"/>
                <a:cs typeface="+mn-cs"/>
              </a:endParaRPr>
            </a:p>
          </p:txBody>
        </p:sp>
      </p:grpSp>
      <p:grpSp>
        <p:nvGrpSpPr>
          <p:cNvPr id="126" name="Group 125">
            <a:extLst>
              <a:ext uri="{FF2B5EF4-FFF2-40B4-BE49-F238E27FC236}">
                <a16:creationId xmlns:a16="http://schemas.microsoft.com/office/drawing/2014/main" id="{066D5D70-9FB8-5380-54F7-14568D71192E}"/>
              </a:ext>
            </a:extLst>
          </p:cNvPr>
          <p:cNvGrpSpPr/>
          <p:nvPr/>
        </p:nvGrpSpPr>
        <p:grpSpPr>
          <a:xfrm flipH="1">
            <a:off x="8888362" y="4366045"/>
            <a:ext cx="128903" cy="434331"/>
            <a:chOff x="6076438" y="3831311"/>
            <a:chExt cx="188207" cy="502432"/>
          </a:xfrm>
          <a:solidFill>
            <a:schemeClr val="bg2">
              <a:lumMod val="90000"/>
              <a:alpha val="28000"/>
            </a:schemeClr>
          </a:solidFill>
        </p:grpSpPr>
        <p:cxnSp>
          <p:nvCxnSpPr>
            <p:cNvPr id="127" name="Straight Connector 126">
              <a:extLst>
                <a:ext uri="{FF2B5EF4-FFF2-40B4-BE49-F238E27FC236}">
                  <a16:creationId xmlns:a16="http://schemas.microsoft.com/office/drawing/2014/main" id="{0870873E-3B7B-DCBF-0475-5564FF7124BD}"/>
                </a:ext>
              </a:extLst>
            </p:cNvPr>
            <p:cNvCxnSpPr/>
            <p:nvPr/>
          </p:nvCxnSpPr>
          <p:spPr>
            <a:xfrm>
              <a:off x="6076438" y="3831311"/>
              <a:ext cx="0" cy="502432"/>
            </a:xfrm>
            <a:prstGeom prst="line">
              <a:avLst/>
            </a:prstGeom>
            <a:grpFill/>
            <a:ln w="349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28" name="Isosceles Triangle 127">
              <a:extLst>
                <a:ext uri="{FF2B5EF4-FFF2-40B4-BE49-F238E27FC236}">
                  <a16:creationId xmlns:a16="http://schemas.microsoft.com/office/drawing/2014/main" id="{74D0775D-ECC0-B5C7-1250-08345975378D}"/>
                </a:ext>
              </a:extLst>
            </p:cNvPr>
            <p:cNvSpPr/>
            <p:nvPr/>
          </p:nvSpPr>
          <p:spPr bwMode="gray">
            <a:xfrm rot="5400000">
              <a:off x="6047059" y="3897041"/>
              <a:ext cx="263309" cy="171862"/>
            </a:xfrm>
            <a:prstGeom prst="triangle">
              <a:avLst/>
            </a:prstGeom>
            <a:grpFill/>
            <a:ln w="19050" algn="ctr">
              <a:solidFill>
                <a:schemeClr val="bg1">
                  <a:lumMod val="65000"/>
                </a:schemeClr>
              </a:solidFill>
              <a:miter lim="800000"/>
              <a:headEnd/>
              <a:tailEnd/>
            </a:ln>
          </p:spPr>
          <p:txBody>
            <a:bodyPr wrap="square" lIns="66675" tIns="66675" rIns="66675" bIns="66675" rtlCol="0" anchor="ctr"/>
            <a:lstStyle/>
            <a:p>
              <a:pPr marL="0" marR="0" lvl="0" indent="0" algn="ctr" defTabSz="685800" rtl="0" eaLnBrk="1" fontAlgn="auto" latinLnBrk="0" hangingPunct="1">
                <a:lnSpc>
                  <a:spcPct val="106000"/>
                </a:lnSpc>
                <a:spcBef>
                  <a:spcPts val="0"/>
                </a:spcBef>
                <a:spcAft>
                  <a:spcPts val="0"/>
                </a:spcAft>
                <a:buClrTx/>
                <a:buSzTx/>
                <a:buFontTx/>
                <a:buNone/>
                <a:tabLst/>
                <a:defRPr/>
              </a:pPr>
              <a:endParaRPr kumimoji="0" lang="en-US" sz="1200" b="1" i="0" u="none" strike="noStrike" kern="1200" cap="none" spc="0" normalizeH="0" baseline="0" noProof="0" dirty="0">
                <a:ln>
                  <a:noFill/>
                </a:ln>
                <a:solidFill>
                  <a:schemeClr val="bg1">
                    <a:lumMod val="85000"/>
                  </a:schemeClr>
                </a:solidFill>
                <a:effectLst/>
                <a:uLnTx/>
                <a:uFillTx/>
                <a:latin typeface="Calibri Light"/>
                <a:ea typeface="+mn-ea"/>
                <a:cs typeface="+mn-cs"/>
              </a:endParaRPr>
            </a:p>
          </p:txBody>
        </p:sp>
      </p:grpSp>
      <p:grpSp>
        <p:nvGrpSpPr>
          <p:cNvPr id="129" name="Group 128">
            <a:extLst>
              <a:ext uri="{FF2B5EF4-FFF2-40B4-BE49-F238E27FC236}">
                <a16:creationId xmlns:a16="http://schemas.microsoft.com/office/drawing/2014/main" id="{8440B466-3BA3-07B6-828A-692A4DB84E52}"/>
              </a:ext>
            </a:extLst>
          </p:cNvPr>
          <p:cNvGrpSpPr/>
          <p:nvPr/>
        </p:nvGrpSpPr>
        <p:grpSpPr>
          <a:xfrm flipH="1">
            <a:off x="7292992" y="4610959"/>
            <a:ext cx="128896" cy="434331"/>
            <a:chOff x="6076448" y="3831311"/>
            <a:chExt cx="188197" cy="502432"/>
          </a:xfrm>
          <a:solidFill>
            <a:schemeClr val="bg2">
              <a:lumMod val="90000"/>
              <a:alpha val="28000"/>
            </a:schemeClr>
          </a:solidFill>
        </p:grpSpPr>
        <p:cxnSp>
          <p:nvCxnSpPr>
            <p:cNvPr id="130" name="Straight Connector 129">
              <a:extLst>
                <a:ext uri="{FF2B5EF4-FFF2-40B4-BE49-F238E27FC236}">
                  <a16:creationId xmlns:a16="http://schemas.microsoft.com/office/drawing/2014/main" id="{CD2FD10B-47CA-250B-90E6-8BBAE3C9C2EB}"/>
                </a:ext>
              </a:extLst>
            </p:cNvPr>
            <p:cNvCxnSpPr/>
            <p:nvPr/>
          </p:nvCxnSpPr>
          <p:spPr>
            <a:xfrm>
              <a:off x="6076448" y="3831311"/>
              <a:ext cx="0" cy="502432"/>
            </a:xfrm>
            <a:prstGeom prst="line">
              <a:avLst/>
            </a:prstGeom>
            <a:grpFill/>
            <a:ln w="349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31" name="Isosceles Triangle 130">
              <a:extLst>
                <a:ext uri="{FF2B5EF4-FFF2-40B4-BE49-F238E27FC236}">
                  <a16:creationId xmlns:a16="http://schemas.microsoft.com/office/drawing/2014/main" id="{C771563B-8188-63CB-3E28-A2FD208C9A93}"/>
                </a:ext>
              </a:extLst>
            </p:cNvPr>
            <p:cNvSpPr/>
            <p:nvPr/>
          </p:nvSpPr>
          <p:spPr bwMode="gray">
            <a:xfrm rot="5400000">
              <a:off x="6047059" y="3897041"/>
              <a:ext cx="263309" cy="171862"/>
            </a:xfrm>
            <a:prstGeom prst="triangle">
              <a:avLst/>
            </a:prstGeom>
            <a:grpFill/>
            <a:ln w="19050" algn="ctr">
              <a:solidFill>
                <a:schemeClr val="bg1">
                  <a:lumMod val="65000"/>
                </a:schemeClr>
              </a:solidFill>
              <a:miter lim="800000"/>
              <a:headEnd/>
              <a:tailEnd/>
            </a:ln>
          </p:spPr>
          <p:txBody>
            <a:bodyPr wrap="square" lIns="66675" tIns="66675" rIns="66675" bIns="66675" rtlCol="0" anchor="ctr"/>
            <a:lstStyle/>
            <a:p>
              <a:pPr marL="0" marR="0" lvl="0" indent="0" algn="ctr" defTabSz="685800" rtl="0" eaLnBrk="1" fontAlgn="auto" latinLnBrk="0" hangingPunct="1">
                <a:lnSpc>
                  <a:spcPct val="106000"/>
                </a:lnSpc>
                <a:spcBef>
                  <a:spcPts val="0"/>
                </a:spcBef>
                <a:spcAft>
                  <a:spcPts val="0"/>
                </a:spcAft>
                <a:buClrTx/>
                <a:buSzTx/>
                <a:buFontTx/>
                <a:buNone/>
                <a:tabLst/>
                <a:defRPr/>
              </a:pPr>
              <a:endParaRPr kumimoji="0" lang="en-US" sz="1200" b="1" i="0" u="none" strike="noStrike" kern="1200" cap="none" spc="0" normalizeH="0" baseline="0" noProof="0" dirty="0">
                <a:ln>
                  <a:noFill/>
                </a:ln>
                <a:solidFill>
                  <a:schemeClr val="bg1">
                    <a:lumMod val="85000"/>
                  </a:schemeClr>
                </a:solidFill>
                <a:effectLst/>
                <a:uLnTx/>
                <a:uFillTx/>
                <a:latin typeface="Calibri Light"/>
                <a:ea typeface="+mn-ea"/>
                <a:cs typeface="+mn-cs"/>
              </a:endParaRPr>
            </a:p>
          </p:txBody>
        </p:sp>
      </p:grpSp>
      <p:sp>
        <p:nvSpPr>
          <p:cNvPr id="138" name="TextBox 137">
            <a:extLst>
              <a:ext uri="{FF2B5EF4-FFF2-40B4-BE49-F238E27FC236}">
                <a16:creationId xmlns:a16="http://schemas.microsoft.com/office/drawing/2014/main" id="{1D19F95F-950E-2826-F77B-A99C7E76584B}"/>
              </a:ext>
            </a:extLst>
          </p:cNvPr>
          <p:cNvSpPr txBox="1"/>
          <p:nvPr/>
        </p:nvSpPr>
        <p:spPr>
          <a:xfrm>
            <a:off x="7444829" y="2833965"/>
            <a:ext cx="1615059" cy="230832"/>
          </a:xfrm>
          <a:prstGeom prst="rect">
            <a:avLst/>
          </a:prstGeom>
          <a:noFill/>
        </p:spPr>
        <p:txBody>
          <a:bodyPr wrap="square">
            <a:spAutoFit/>
          </a:bodyPr>
          <a:lstStyle/>
          <a:p>
            <a:pPr algn="ctr"/>
            <a:r>
              <a:rPr lang="en-US" sz="900" b="1" dirty="0">
                <a:solidFill>
                  <a:schemeClr val="bg1">
                    <a:lumMod val="85000"/>
                  </a:schemeClr>
                </a:solidFill>
              </a:rPr>
              <a:t>Application Modernization</a:t>
            </a:r>
          </a:p>
        </p:txBody>
      </p:sp>
      <p:sp>
        <p:nvSpPr>
          <p:cNvPr id="139" name="TextBox 138">
            <a:extLst>
              <a:ext uri="{FF2B5EF4-FFF2-40B4-BE49-F238E27FC236}">
                <a16:creationId xmlns:a16="http://schemas.microsoft.com/office/drawing/2014/main" id="{DDE59E82-2599-CA2A-582B-DB03D7499D4E}"/>
              </a:ext>
            </a:extLst>
          </p:cNvPr>
          <p:cNvSpPr txBox="1"/>
          <p:nvPr/>
        </p:nvSpPr>
        <p:spPr>
          <a:xfrm>
            <a:off x="6329492" y="3250142"/>
            <a:ext cx="1956167" cy="230832"/>
          </a:xfrm>
          <a:prstGeom prst="rect">
            <a:avLst/>
          </a:prstGeom>
          <a:noFill/>
        </p:spPr>
        <p:txBody>
          <a:bodyPr wrap="square">
            <a:spAutoFit/>
          </a:bodyPr>
          <a:lstStyle/>
          <a:p>
            <a:pPr algn="ctr"/>
            <a:r>
              <a:rPr lang="en-US" sz="900" b="1" dirty="0">
                <a:solidFill>
                  <a:schemeClr val="bg1">
                    <a:lumMod val="85000"/>
                  </a:schemeClr>
                </a:solidFill>
              </a:rPr>
              <a:t>Reducing Infrastructure Overhead</a:t>
            </a:r>
          </a:p>
        </p:txBody>
      </p:sp>
      <p:sp>
        <p:nvSpPr>
          <p:cNvPr id="140" name="TextBox 139">
            <a:extLst>
              <a:ext uri="{FF2B5EF4-FFF2-40B4-BE49-F238E27FC236}">
                <a16:creationId xmlns:a16="http://schemas.microsoft.com/office/drawing/2014/main" id="{F78CC4D8-BF1B-AAF2-B10F-CE76CCF8FF65}"/>
              </a:ext>
            </a:extLst>
          </p:cNvPr>
          <p:cNvSpPr txBox="1"/>
          <p:nvPr/>
        </p:nvSpPr>
        <p:spPr>
          <a:xfrm>
            <a:off x="5674945" y="4610959"/>
            <a:ext cx="1956167" cy="230832"/>
          </a:xfrm>
          <a:prstGeom prst="rect">
            <a:avLst/>
          </a:prstGeom>
          <a:noFill/>
        </p:spPr>
        <p:txBody>
          <a:bodyPr wrap="square">
            <a:spAutoFit/>
          </a:bodyPr>
          <a:lstStyle/>
          <a:p>
            <a:pPr algn="ctr"/>
            <a:r>
              <a:rPr lang="en-US" sz="900" b="1" dirty="0">
                <a:solidFill>
                  <a:schemeClr val="bg1">
                    <a:lumMod val="85000"/>
                  </a:schemeClr>
                </a:solidFill>
              </a:rPr>
              <a:t>Regulatory Compliance</a:t>
            </a:r>
          </a:p>
        </p:txBody>
      </p:sp>
      <p:sp>
        <p:nvSpPr>
          <p:cNvPr id="141" name="TextBox 140">
            <a:extLst>
              <a:ext uri="{FF2B5EF4-FFF2-40B4-BE49-F238E27FC236}">
                <a16:creationId xmlns:a16="http://schemas.microsoft.com/office/drawing/2014/main" id="{89D97619-3383-ED37-7DAB-A724F5A2895D}"/>
              </a:ext>
            </a:extLst>
          </p:cNvPr>
          <p:cNvSpPr txBox="1"/>
          <p:nvPr/>
        </p:nvSpPr>
        <p:spPr>
          <a:xfrm>
            <a:off x="8702513" y="2638656"/>
            <a:ext cx="1956167" cy="230832"/>
          </a:xfrm>
          <a:prstGeom prst="rect">
            <a:avLst/>
          </a:prstGeom>
          <a:noFill/>
        </p:spPr>
        <p:txBody>
          <a:bodyPr wrap="square">
            <a:spAutoFit/>
          </a:bodyPr>
          <a:lstStyle/>
          <a:p>
            <a:pPr algn="ctr"/>
            <a:r>
              <a:rPr lang="en-US" sz="900" b="1" dirty="0">
                <a:solidFill>
                  <a:schemeClr val="bg1">
                    <a:lumMod val="85000"/>
                  </a:schemeClr>
                </a:solidFill>
              </a:rPr>
              <a:t>Digital Transformation</a:t>
            </a:r>
          </a:p>
        </p:txBody>
      </p:sp>
      <p:sp>
        <p:nvSpPr>
          <p:cNvPr id="142" name="TextBox 141">
            <a:extLst>
              <a:ext uri="{FF2B5EF4-FFF2-40B4-BE49-F238E27FC236}">
                <a16:creationId xmlns:a16="http://schemas.microsoft.com/office/drawing/2014/main" id="{F9AA506F-C6A1-0058-0E8F-ED753DC8FB48}"/>
              </a:ext>
            </a:extLst>
          </p:cNvPr>
          <p:cNvSpPr txBox="1"/>
          <p:nvPr/>
        </p:nvSpPr>
        <p:spPr>
          <a:xfrm>
            <a:off x="7199613" y="4348974"/>
            <a:ext cx="1956167" cy="230832"/>
          </a:xfrm>
          <a:prstGeom prst="rect">
            <a:avLst/>
          </a:prstGeom>
          <a:noFill/>
        </p:spPr>
        <p:txBody>
          <a:bodyPr wrap="square">
            <a:spAutoFit/>
          </a:bodyPr>
          <a:lstStyle/>
          <a:p>
            <a:pPr algn="ctr"/>
            <a:r>
              <a:rPr lang="en-US" sz="900" b="1" dirty="0">
                <a:solidFill>
                  <a:schemeClr val="bg1">
                    <a:lumMod val="85000"/>
                  </a:schemeClr>
                </a:solidFill>
              </a:rPr>
              <a:t>Enable Developer Agility</a:t>
            </a:r>
          </a:p>
        </p:txBody>
      </p:sp>
      <p:sp>
        <p:nvSpPr>
          <p:cNvPr id="143" name="TextBox 142">
            <a:extLst>
              <a:ext uri="{FF2B5EF4-FFF2-40B4-BE49-F238E27FC236}">
                <a16:creationId xmlns:a16="http://schemas.microsoft.com/office/drawing/2014/main" id="{2F0DDC2E-C43B-F55E-F0DA-C900EFA03B7A}"/>
              </a:ext>
            </a:extLst>
          </p:cNvPr>
          <p:cNvSpPr txBox="1"/>
          <p:nvPr/>
        </p:nvSpPr>
        <p:spPr>
          <a:xfrm>
            <a:off x="6035773" y="3756103"/>
            <a:ext cx="2257202" cy="230832"/>
          </a:xfrm>
          <a:prstGeom prst="rect">
            <a:avLst/>
          </a:prstGeom>
          <a:noFill/>
        </p:spPr>
        <p:txBody>
          <a:bodyPr wrap="square">
            <a:spAutoFit/>
          </a:bodyPr>
          <a:lstStyle/>
          <a:p>
            <a:pPr algn="ctr"/>
            <a:r>
              <a:rPr lang="en-US" sz="900" b="1" dirty="0">
                <a:solidFill>
                  <a:schemeClr val="bg1">
                    <a:lumMod val="85000"/>
                  </a:schemeClr>
                </a:solidFill>
              </a:rPr>
              <a:t>Maintaining Relevancy – Competitive Edge</a:t>
            </a:r>
          </a:p>
        </p:txBody>
      </p:sp>
    </p:spTree>
    <p:extLst>
      <p:ext uri="{BB962C8B-B14F-4D97-AF65-F5344CB8AC3E}">
        <p14:creationId xmlns:p14="http://schemas.microsoft.com/office/powerpoint/2010/main" val="2478964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3" name="Connector: Elbow 252">
            <a:extLst>
              <a:ext uri="{FF2B5EF4-FFF2-40B4-BE49-F238E27FC236}">
                <a16:creationId xmlns:a16="http://schemas.microsoft.com/office/drawing/2014/main" id="{F94CD326-EE72-46A4-CC61-1DA3538AB512}"/>
              </a:ext>
            </a:extLst>
          </p:cNvPr>
          <p:cNvCxnSpPr>
            <a:cxnSpLocks/>
            <a:stCxn id="227" idx="6"/>
          </p:cNvCxnSpPr>
          <p:nvPr/>
        </p:nvCxnSpPr>
        <p:spPr>
          <a:xfrm flipH="1" flipV="1">
            <a:off x="1771507" y="2687529"/>
            <a:ext cx="135871" cy="2103538"/>
          </a:xfrm>
          <a:prstGeom prst="bentConnector4">
            <a:avLst>
              <a:gd name="adj1" fmla="val -168248"/>
              <a:gd name="adj2" fmla="val 45653"/>
            </a:avLst>
          </a:prstGeom>
          <a:ln w="12700">
            <a:solidFill>
              <a:schemeClr val="bg1">
                <a:lumMod val="50000"/>
                <a:alpha val="49000"/>
              </a:schemeClr>
            </a:solidFill>
            <a:headEnd type="oval"/>
            <a:tailEnd type="oval"/>
          </a:ln>
          <a:effectLst>
            <a:outerShdw blurRad="50800" dist="50800" dir="5400000" algn="ctr" rotWithShape="0">
              <a:srgbClr val="000000"/>
            </a:outerShdw>
          </a:effectLst>
        </p:spPr>
        <p:style>
          <a:lnRef idx="1">
            <a:schemeClr val="accent1"/>
          </a:lnRef>
          <a:fillRef idx="0">
            <a:schemeClr val="accent1"/>
          </a:fillRef>
          <a:effectRef idx="0">
            <a:schemeClr val="accent1"/>
          </a:effectRef>
          <a:fontRef idx="minor">
            <a:schemeClr val="tx1"/>
          </a:fontRef>
        </p:style>
      </p:cxnSp>
      <p:cxnSp>
        <p:nvCxnSpPr>
          <p:cNvPr id="241" name="Connector: Elbow 240">
            <a:extLst>
              <a:ext uri="{FF2B5EF4-FFF2-40B4-BE49-F238E27FC236}">
                <a16:creationId xmlns:a16="http://schemas.microsoft.com/office/drawing/2014/main" id="{4E149D2F-CA11-F373-4D3F-CEAB6A0B18C6}"/>
              </a:ext>
            </a:extLst>
          </p:cNvPr>
          <p:cNvCxnSpPr>
            <a:cxnSpLocks/>
          </p:cNvCxnSpPr>
          <p:nvPr/>
        </p:nvCxnSpPr>
        <p:spPr>
          <a:xfrm rot="5400000" flipH="1" flipV="1">
            <a:off x="67554" y="3090672"/>
            <a:ext cx="1852904" cy="75241"/>
          </a:xfrm>
          <a:prstGeom prst="bentConnector5">
            <a:avLst>
              <a:gd name="adj1" fmla="val 23411"/>
              <a:gd name="adj2" fmla="val -884401"/>
              <a:gd name="adj3" fmla="val 112337"/>
            </a:avLst>
          </a:prstGeom>
          <a:ln w="12700">
            <a:solidFill>
              <a:schemeClr val="bg1">
                <a:lumMod val="50000"/>
                <a:alpha val="49000"/>
              </a:schemeClr>
            </a:solidFill>
            <a:headEnd type="oval"/>
            <a:tailEnd type="oval"/>
          </a:ln>
          <a:effectLst>
            <a:outerShdw blurRad="50800" dist="50800" dir="5400000" algn="ctr" rotWithShape="0">
              <a:srgbClr val="000000"/>
            </a:outerShdw>
          </a:effectLst>
        </p:spPr>
        <p:style>
          <a:lnRef idx="1">
            <a:schemeClr val="accent1"/>
          </a:lnRef>
          <a:fillRef idx="0">
            <a:schemeClr val="accent1"/>
          </a:fillRef>
          <a:effectRef idx="0">
            <a:schemeClr val="accent1"/>
          </a:effectRef>
          <a:fontRef idx="minor">
            <a:schemeClr val="tx1"/>
          </a:fontRef>
        </p:style>
      </p:cxnSp>
      <p:pic>
        <p:nvPicPr>
          <p:cNvPr id="219" name="Picture 218" descr="Logo, company name&#10;&#10;Description automatically generated">
            <a:extLst>
              <a:ext uri="{FF2B5EF4-FFF2-40B4-BE49-F238E27FC236}">
                <a16:creationId xmlns:a16="http://schemas.microsoft.com/office/drawing/2014/main" id="{EEA7C39C-6467-1B13-E5D8-3442FD7C858A}"/>
              </a:ext>
            </a:extLst>
          </p:cNvPr>
          <p:cNvPicPr>
            <a:picLocks noChangeAspect="1"/>
          </p:cNvPicPr>
          <p:nvPr/>
        </p:nvPicPr>
        <p:blipFill rotWithShape="1">
          <a:blip r:embed="rId3">
            <a:alphaModFix amt="40000"/>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rcRect l="14203" t="40752" r="68649" b="39108"/>
          <a:stretch/>
        </p:blipFill>
        <p:spPr>
          <a:xfrm>
            <a:off x="2444650" y="641568"/>
            <a:ext cx="5903231" cy="5592176"/>
          </a:xfrm>
          <a:prstGeom prst="rect">
            <a:avLst/>
          </a:prstGeom>
          <a:ln>
            <a:noFill/>
          </a:ln>
        </p:spPr>
      </p:pic>
      <p:sp>
        <p:nvSpPr>
          <p:cNvPr id="572" name="TextBox 571">
            <a:extLst>
              <a:ext uri="{FF2B5EF4-FFF2-40B4-BE49-F238E27FC236}">
                <a16:creationId xmlns:a16="http://schemas.microsoft.com/office/drawing/2014/main" id="{964613AD-AE58-6642-2103-F01861E8DFBA}"/>
              </a:ext>
            </a:extLst>
          </p:cNvPr>
          <p:cNvSpPr txBox="1"/>
          <p:nvPr/>
        </p:nvSpPr>
        <p:spPr>
          <a:xfrm>
            <a:off x="547916" y="314910"/>
            <a:ext cx="3978076" cy="215444"/>
          </a:xfrm>
          <a:prstGeom prst="rect">
            <a:avLst/>
          </a:prstGeom>
          <a:noFill/>
          <a:ln>
            <a:no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1" u="none" strike="noStrike" kern="1200" cap="none" spc="0" normalizeH="0" baseline="0" noProof="0" dirty="0">
                <a:ln>
                  <a:noFill/>
                </a:ln>
                <a:solidFill>
                  <a:srgbClr val="4A36F7"/>
                </a:solidFill>
                <a:effectLst/>
                <a:uLnTx/>
                <a:uFillTx/>
                <a:latin typeface="Calibri Light" panose="020F0302020204030204"/>
                <a:ea typeface="+mn-ea"/>
                <a:cs typeface="+mn-cs"/>
              </a:rPr>
              <a:t>Comprehensive cloud security countermeasures available for all….always</a:t>
            </a:r>
            <a:r>
              <a:rPr kumimoji="0" lang="en-US" sz="800" b="0" i="1" u="none" strike="noStrike" kern="1200" cap="none" spc="0" normalizeH="0" baseline="0" noProof="0" dirty="0">
                <a:ln>
                  <a:noFill/>
                </a:ln>
                <a:solidFill>
                  <a:srgbClr val="332B78"/>
                </a:solidFill>
                <a:effectLst/>
                <a:uLnTx/>
                <a:uFillTx/>
                <a:latin typeface="Calibri Light" panose="020F0302020204030204"/>
                <a:ea typeface="+mn-ea"/>
                <a:cs typeface="+mn-cs"/>
              </a:rPr>
              <a:t>.</a:t>
            </a:r>
          </a:p>
        </p:txBody>
      </p:sp>
      <p:pic>
        <p:nvPicPr>
          <p:cNvPr id="575" name="Picture 574" descr="Logo, company name&#10;&#10;Description automatically generated">
            <a:extLst>
              <a:ext uri="{FF2B5EF4-FFF2-40B4-BE49-F238E27FC236}">
                <a16:creationId xmlns:a16="http://schemas.microsoft.com/office/drawing/2014/main" id="{1956EF91-1DE2-96FD-F022-96D20301D163}"/>
              </a:ext>
            </a:extLst>
          </p:cNvPr>
          <p:cNvPicPr>
            <a:picLocks noChangeAspect="1"/>
          </p:cNvPicPr>
          <p:nvPr/>
        </p:nvPicPr>
        <p:blipFill rotWithShape="1">
          <a:blip r:embed="rId3">
            <a:alphaModFix/>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rcRect l="12651" t="37826" r="10583" b="36366"/>
          <a:stretch/>
        </p:blipFill>
        <p:spPr>
          <a:xfrm>
            <a:off x="86803" y="39194"/>
            <a:ext cx="1238419" cy="392127"/>
          </a:xfrm>
          <a:prstGeom prst="rect">
            <a:avLst/>
          </a:prstGeom>
          <a:ln>
            <a:noFill/>
          </a:ln>
        </p:spPr>
      </p:pic>
      <p:grpSp>
        <p:nvGrpSpPr>
          <p:cNvPr id="162" name="Group 161">
            <a:extLst>
              <a:ext uri="{FF2B5EF4-FFF2-40B4-BE49-F238E27FC236}">
                <a16:creationId xmlns:a16="http://schemas.microsoft.com/office/drawing/2014/main" id="{A7412A9F-5CD8-D827-852E-095D04069756}"/>
              </a:ext>
            </a:extLst>
          </p:cNvPr>
          <p:cNvGrpSpPr/>
          <p:nvPr/>
        </p:nvGrpSpPr>
        <p:grpSpPr>
          <a:xfrm>
            <a:off x="2047098" y="1991917"/>
            <a:ext cx="8345381" cy="3349126"/>
            <a:chOff x="-465705" y="1287390"/>
            <a:chExt cx="12293963" cy="4805259"/>
          </a:xfrm>
          <a:effectLst>
            <a:outerShdw blurRad="50800" dist="50800" dir="5400000" algn="ctr" rotWithShape="0">
              <a:srgbClr val="000000">
                <a:alpha val="26000"/>
              </a:srgbClr>
            </a:outerShdw>
          </a:effectLst>
        </p:grpSpPr>
        <p:sp>
          <p:nvSpPr>
            <p:cNvPr id="163" name="Block Arc 162">
              <a:extLst>
                <a:ext uri="{FF2B5EF4-FFF2-40B4-BE49-F238E27FC236}">
                  <a16:creationId xmlns:a16="http://schemas.microsoft.com/office/drawing/2014/main" id="{6A289DD8-DC63-1C77-F219-10C3A8087A94}"/>
                </a:ext>
              </a:extLst>
            </p:cNvPr>
            <p:cNvSpPr/>
            <p:nvPr/>
          </p:nvSpPr>
          <p:spPr bwMode="gray">
            <a:xfrm>
              <a:off x="2490710" y="1371211"/>
              <a:ext cx="1558678" cy="1558679"/>
            </a:xfrm>
            <a:prstGeom prst="blockArc">
              <a:avLst>
                <a:gd name="adj1" fmla="val 10823994"/>
                <a:gd name="adj2" fmla="val 5529932"/>
                <a:gd name="adj3" fmla="val 14080"/>
              </a:avLst>
            </a:prstGeom>
            <a:solidFill>
              <a:srgbClr val="5A4AE3"/>
            </a:solidFill>
            <a:ln w="19050" algn="ctr">
              <a:noFill/>
              <a:miter lim="800000"/>
              <a:headEnd/>
              <a:tailEnd/>
            </a:ln>
          </p:spPr>
          <p:txBody>
            <a:bodyPr wrap="square" lIns="66675" tIns="66675" rIns="66675" bIns="66675" rtlCol="0" anchor="ctr"/>
            <a:lstStyle/>
            <a:p>
              <a:pPr marL="0" marR="0" lvl="0" indent="0" algn="ctr" defTabSz="685800" rtl="0" eaLnBrk="1" fontAlgn="auto" latinLnBrk="0" hangingPunct="1">
                <a:lnSpc>
                  <a:spcPct val="106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white"/>
                </a:solidFill>
                <a:effectLst/>
                <a:uLnTx/>
                <a:uFillTx/>
                <a:latin typeface="Calibri Light"/>
                <a:ea typeface="+mn-ea"/>
                <a:cs typeface="+mn-cs"/>
              </a:endParaRPr>
            </a:p>
          </p:txBody>
        </p:sp>
        <p:sp>
          <p:nvSpPr>
            <p:cNvPr id="164" name="Rounded Rectangle 5">
              <a:extLst>
                <a:ext uri="{FF2B5EF4-FFF2-40B4-BE49-F238E27FC236}">
                  <a16:creationId xmlns:a16="http://schemas.microsoft.com/office/drawing/2014/main" id="{495EC877-1B6E-FE1B-5BB8-50F91F080974}"/>
                </a:ext>
              </a:extLst>
            </p:cNvPr>
            <p:cNvSpPr/>
            <p:nvPr/>
          </p:nvSpPr>
          <p:spPr bwMode="gray">
            <a:xfrm>
              <a:off x="3303118" y="1764027"/>
              <a:ext cx="4921418" cy="773046"/>
            </a:xfrm>
            <a:prstGeom prst="roundRect">
              <a:avLst>
                <a:gd name="adj" fmla="val 50000"/>
              </a:avLst>
            </a:prstGeom>
            <a:solidFill>
              <a:schemeClr val="bg1">
                <a:lumMod val="95000"/>
              </a:schemeClr>
            </a:solidFill>
            <a:ln w="9525" algn="ctr">
              <a:solidFill>
                <a:srgbClr val="5A4AE3"/>
              </a:solidFill>
              <a:miter lim="800000"/>
              <a:headEnd/>
              <a:tailEnd/>
            </a:ln>
          </p:spPr>
          <p:txBody>
            <a:bodyPr wrap="square" lIns="342900" tIns="66675" rIns="66675" bIns="66675"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1" i="0" u="none" strike="noStrike" kern="1200" cap="none" spc="0" normalizeH="0" baseline="0" noProof="0" dirty="0">
                <a:ln>
                  <a:noFill/>
                </a:ln>
                <a:solidFill>
                  <a:prstClr val="black"/>
                </a:solidFill>
                <a:effectLst/>
                <a:uLnTx/>
                <a:uFillTx/>
                <a:latin typeface="Calibri" panose="020F0502020204030204"/>
                <a:ea typeface="+mn-ea"/>
                <a:cs typeface="Times New Roman" pitchFamily="18" charset="0"/>
              </a:endParaRPr>
            </a:p>
            <a:p>
              <a:pPr marR="0" lvl="0" indent="0" fontAlgn="auto">
                <a:lnSpc>
                  <a:spcPct val="100000"/>
                </a:lnSpc>
                <a:spcBef>
                  <a:spcPts val="0"/>
                </a:spcBef>
                <a:spcAft>
                  <a:spcPts val="0"/>
                </a:spcAft>
                <a:buClrTx/>
                <a:buSzTx/>
                <a:buFontTx/>
                <a:buNone/>
                <a:tabLst/>
                <a:defRPr/>
              </a:pPr>
              <a:r>
                <a:rPr lang="en-US" sz="900" b="1" dirty="0">
                  <a:solidFill>
                    <a:prstClr val="black"/>
                  </a:solidFill>
                  <a:latin typeface="Calibri" panose="020F0502020204030204"/>
                  <a:cs typeface="Times New Roman" pitchFamily="18" charset="0"/>
                </a:rPr>
                <a:t>Nonpartisan Research &amp; Analytics</a:t>
              </a:r>
            </a:p>
            <a:p>
              <a:pPr marR="0" lvl="0" indent="-171450" fontAlgn="auto">
                <a:lnSpc>
                  <a:spcPct val="100000"/>
                </a:lnSpc>
                <a:spcBef>
                  <a:spcPts val="0"/>
                </a:spcBef>
                <a:spcAft>
                  <a:spcPts val="0"/>
                </a:spcAft>
                <a:buClrTx/>
                <a:buSzTx/>
                <a:buFont typeface="Arial" panose="020B0604020202020204" pitchFamily="34" charset="0"/>
                <a:buChar char="•"/>
                <a:tabLst/>
                <a:defRPr/>
              </a:pPr>
              <a:r>
                <a:rPr lang="en-US" sz="800" dirty="0">
                  <a:solidFill>
                    <a:prstClr val="black"/>
                  </a:solidFill>
                  <a:latin typeface="Calibri" panose="020F0502020204030204"/>
                  <a:cs typeface="Times New Roman" pitchFamily="18" charset="0"/>
                </a:rPr>
                <a:t>Strategic Public &amp; Private Partnerships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rPr>
                <a:t>U.S Compliance Frameworks &amp; </a:t>
              </a:r>
              <a:r>
                <a:rPr lang="en-US" sz="800" dirty="0">
                  <a:solidFill>
                    <a:prstClr val="black"/>
                  </a:solidFill>
                  <a:latin typeface="Calibri" panose="020F0502020204030204"/>
                </a:rPr>
                <a:t>Vendor Reference Architecture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5" name="Oval 164">
              <a:extLst>
                <a:ext uri="{FF2B5EF4-FFF2-40B4-BE49-F238E27FC236}">
                  <a16:creationId xmlns:a16="http://schemas.microsoft.com/office/drawing/2014/main" id="{CC3DBE21-A7B3-FD44-232A-4B2B5121CF7A}"/>
                </a:ext>
              </a:extLst>
            </p:cNvPr>
            <p:cNvSpPr/>
            <p:nvPr/>
          </p:nvSpPr>
          <p:spPr bwMode="gray">
            <a:xfrm>
              <a:off x="2708208" y="1588710"/>
              <a:ext cx="1123683" cy="1123681"/>
            </a:xfrm>
            <a:prstGeom prst="ellipse">
              <a:avLst/>
            </a:prstGeom>
            <a:solidFill>
              <a:schemeClr val="bg1"/>
            </a:solidFill>
            <a:ln w="9525" algn="ctr">
              <a:noFill/>
              <a:miter lim="800000"/>
              <a:headEnd/>
              <a:tailEnd/>
            </a:ln>
          </p:spPr>
          <p:txBody>
            <a:bodyPr wrap="none" lIns="66675" tIns="66675" rIns="66675" bIns="66675" rtlCol="0" anchor="ctr"/>
            <a:lstStyle/>
            <a:p>
              <a:pPr marL="0" marR="0" lvl="0" indent="0" algn="ctr" defTabSz="685800" rtl="0" eaLnBrk="1" fontAlgn="auto" latinLnBrk="0" hangingPunct="1">
                <a:lnSpc>
                  <a:spcPct val="106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Light"/>
                <a:ea typeface="+mn-ea"/>
                <a:cs typeface="+mn-cs"/>
              </a:endParaRPr>
            </a:p>
          </p:txBody>
        </p:sp>
        <p:sp>
          <p:nvSpPr>
            <p:cNvPr id="166" name="Oval 165">
              <a:extLst>
                <a:ext uri="{FF2B5EF4-FFF2-40B4-BE49-F238E27FC236}">
                  <a16:creationId xmlns:a16="http://schemas.microsoft.com/office/drawing/2014/main" id="{C68CEADF-9682-A96D-461B-E4630F1185D9}"/>
                </a:ext>
              </a:extLst>
            </p:cNvPr>
            <p:cNvSpPr/>
            <p:nvPr/>
          </p:nvSpPr>
          <p:spPr bwMode="gray">
            <a:xfrm>
              <a:off x="2870125" y="1750626"/>
              <a:ext cx="799848" cy="799848"/>
            </a:xfrm>
            <a:prstGeom prst="ellipse">
              <a:avLst/>
            </a:prstGeom>
            <a:gradFill flip="none" rotWithShape="1">
              <a:gsLst>
                <a:gs pos="0">
                  <a:srgbClr val="5A4AE3">
                    <a:tint val="66000"/>
                    <a:satMod val="160000"/>
                  </a:srgbClr>
                </a:gs>
                <a:gs pos="50000">
                  <a:srgbClr val="5A4AE3">
                    <a:tint val="44500"/>
                    <a:satMod val="160000"/>
                  </a:srgbClr>
                </a:gs>
                <a:gs pos="100000">
                  <a:srgbClr val="5A4AE3">
                    <a:tint val="23500"/>
                    <a:satMod val="160000"/>
                  </a:srgbClr>
                </a:gs>
              </a:gsLst>
              <a:path path="circle">
                <a:fillToRect l="50000" t="50000" r="50000" b="50000"/>
              </a:path>
              <a:tileRect/>
            </a:gradFill>
            <a:ln w="9525" algn="ctr">
              <a:solidFill>
                <a:srgbClr val="5A4AE3"/>
              </a:solidFill>
              <a:miter lim="800000"/>
              <a:headEnd/>
              <a:tailEnd/>
            </a:ln>
          </p:spPr>
          <p:txBody>
            <a:bodyPr wrap="none" lIns="66675" tIns="66675" rIns="66675" bIns="66675" rtlCol="0" anchor="ctr"/>
            <a:lstStyle/>
            <a:p>
              <a:pPr marL="0" marR="0" lvl="0" indent="0" algn="ctr" defTabSz="685800" rtl="0" eaLnBrk="1" fontAlgn="auto" latinLnBrk="0" hangingPunct="1">
                <a:lnSpc>
                  <a:spcPct val="106000"/>
                </a:lnSpc>
                <a:spcBef>
                  <a:spcPts val="0"/>
                </a:spcBef>
                <a:spcAft>
                  <a:spcPts val="0"/>
                </a:spcAft>
                <a:buClrTx/>
                <a:buSzTx/>
                <a:buFontTx/>
                <a:buNone/>
                <a:tabLst/>
                <a:defRPr/>
              </a:pPr>
              <a:endParaRPr kumimoji="0" lang="en-GB" sz="1500" b="1" i="0" u="none" strike="noStrike" kern="1200" cap="none" spc="0" normalizeH="0" baseline="0" noProof="0" dirty="0">
                <a:ln>
                  <a:noFill/>
                </a:ln>
                <a:solidFill>
                  <a:prstClr val="black"/>
                </a:solidFill>
                <a:effectLst/>
                <a:uLnTx/>
                <a:uFillTx/>
                <a:latin typeface="Calibri Light"/>
                <a:ea typeface="+mn-ea"/>
                <a:cs typeface="+mn-cs"/>
              </a:endParaRPr>
            </a:p>
          </p:txBody>
        </p:sp>
        <p:sp>
          <p:nvSpPr>
            <p:cNvPr id="167" name="Block Arc 166">
              <a:extLst>
                <a:ext uri="{FF2B5EF4-FFF2-40B4-BE49-F238E27FC236}">
                  <a16:creationId xmlns:a16="http://schemas.microsoft.com/office/drawing/2014/main" id="{DCC8304C-2C4C-E6A8-1B4D-60485940F145}"/>
                </a:ext>
              </a:extLst>
            </p:cNvPr>
            <p:cNvSpPr/>
            <p:nvPr/>
          </p:nvSpPr>
          <p:spPr bwMode="gray">
            <a:xfrm>
              <a:off x="2490710" y="2715184"/>
              <a:ext cx="1558679" cy="1558679"/>
            </a:xfrm>
            <a:prstGeom prst="blockArc">
              <a:avLst>
                <a:gd name="adj1" fmla="val 10296"/>
                <a:gd name="adj2" fmla="val 16171692"/>
                <a:gd name="adj3" fmla="val 13840"/>
              </a:avLst>
            </a:prstGeom>
            <a:solidFill>
              <a:srgbClr val="8C59E9"/>
            </a:solidFill>
            <a:ln w="19050" algn="ctr">
              <a:noFill/>
              <a:miter lim="800000"/>
              <a:headEnd/>
              <a:tailEnd/>
            </a:ln>
          </p:spPr>
          <p:txBody>
            <a:bodyPr wrap="square" lIns="66675" tIns="66675" rIns="66675" bIns="66675" rtlCol="0" anchor="ctr"/>
            <a:lstStyle/>
            <a:p>
              <a:pPr marL="0" marR="0" lvl="0" indent="0" algn="ctr" defTabSz="685800" rtl="0" eaLnBrk="1" fontAlgn="auto" latinLnBrk="0" hangingPunct="1">
                <a:lnSpc>
                  <a:spcPct val="106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white"/>
                </a:solidFill>
                <a:effectLst/>
                <a:uLnTx/>
                <a:uFillTx/>
                <a:latin typeface="Calibri Light"/>
                <a:ea typeface="+mn-ea"/>
                <a:cs typeface="+mn-cs"/>
              </a:endParaRPr>
            </a:p>
          </p:txBody>
        </p:sp>
        <p:sp>
          <p:nvSpPr>
            <p:cNvPr id="168" name="Rounded Rectangle 9">
              <a:extLst>
                <a:ext uri="{FF2B5EF4-FFF2-40B4-BE49-F238E27FC236}">
                  <a16:creationId xmlns:a16="http://schemas.microsoft.com/office/drawing/2014/main" id="{835B594B-799E-B7BE-5730-89B662679700}"/>
                </a:ext>
              </a:extLst>
            </p:cNvPr>
            <p:cNvSpPr/>
            <p:nvPr/>
          </p:nvSpPr>
          <p:spPr bwMode="gray">
            <a:xfrm>
              <a:off x="-465705" y="3153440"/>
              <a:ext cx="3771725" cy="773046"/>
            </a:xfrm>
            <a:prstGeom prst="roundRect">
              <a:avLst>
                <a:gd name="adj" fmla="val 50000"/>
              </a:avLst>
            </a:prstGeom>
            <a:solidFill>
              <a:schemeClr val="bg1">
                <a:lumMod val="95000"/>
              </a:schemeClr>
            </a:solidFill>
            <a:ln w="9525" algn="ctr">
              <a:solidFill>
                <a:srgbClr val="8C59E9"/>
              </a:solidFill>
              <a:miter lim="800000"/>
              <a:headEnd/>
              <a:tailEnd/>
            </a:ln>
          </p:spPr>
          <p:txBody>
            <a:bodyPr wrap="square" lIns="68580" tIns="66675" rIns="205740" bIns="66675" rtlCol="0" anchor="ctr"/>
            <a:lstStyle/>
            <a:p>
              <a:pPr>
                <a:defRPr/>
              </a:pPr>
              <a:r>
                <a:rPr kumimoji="0" lang="en-US" sz="900" b="1" i="0" u="none" strike="noStrike" kern="1200" cap="none" spc="0" normalizeH="0" baseline="0" noProof="0" dirty="0">
                  <a:ln>
                    <a:noFill/>
                  </a:ln>
                  <a:solidFill>
                    <a:prstClr val="black"/>
                  </a:solidFill>
                  <a:effectLst/>
                  <a:uLnTx/>
                  <a:uFillTx/>
                  <a:latin typeface="Calibri" panose="020F0502020204030204"/>
                  <a:ea typeface="+mn-ea"/>
                  <a:cs typeface="Times New Roman" pitchFamily="18" charset="0"/>
                </a:rPr>
                <a:t>Niche Cloud Governance Counsel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dirty="0">
                  <a:solidFill>
                    <a:prstClr val="black"/>
                  </a:solidFill>
                  <a:latin typeface="Calibri" panose="020F0502020204030204"/>
                </a:rPr>
                <a:t>Addressing The Ambiguous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dirty="0">
                  <a:solidFill>
                    <a:prstClr val="black"/>
                  </a:solidFill>
                  <a:latin typeface="Calibri" panose="020F0502020204030204"/>
                </a:rPr>
                <a:t>Market Relevancy</a:t>
              </a:r>
              <a:endPar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9" name="Oval 168">
              <a:extLst>
                <a:ext uri="{FF2B5EF4-FFF2-40B4-BE49-F238E27FC236}">
                  <a16:creationId xmlns:a16="http://schemas.microsoft.com/office/drawing/2014/main" id="{DCA09A36-13CE-1E3B-B88B-B880674E192D}"/>
                </a:ext>
              </a:extLst>
            </p:cNvPr>
            <p:cNvSpPr/>
            <p:nvPr/>
          </p:nvSpPr>
          <p:spPr bwMode="gray">
            <a:xfrm>
              <a:off x="2708209" y="2932683"/>
              <a:ext cx="1123683" cy="1123681"/>
            </a:xfrm>
            <a:prstGeom prst="ellipse">
              <a:avLst/>
            </a:prstGeom>
            <a:solidFill>
              <a:schemeClr val="bg1"/>
            </a:solidFill>
            <a:ln w="9525" algn="ctr">
              <a:noFill/>
              <a:miter lim="800000"/>
              <a:headEnd/>
              <a:tailEnd/>
            </a:ln>
          </p:spPr>
          <p:txBody>
            <a:bodyPr wrap="none" lIns="66675" tIns="66675" rIns="66675" bIns="66675" rtlCol="0" anchor="ctr"/>
            <a:lstStyle/>
            <a:p>
              <a:pPr marL="0" marR="0" lvl="0" indent="0" algn="ctr" defTabSz="685800" rtl="0" eaLnBrk="1" fontAlgn="auto" latinLnBrk="0" hangingPunct="1">
                <a:lnSpc>
                  <a:spcPct val="106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Light"/>
                <a:ea typeface="+mn-ea"/>
                <a:cs typeface="+mn-cs"/>
              </a:endParaRPr>
            </a:p>
          </p:txBody>
        </p:sp>
        <p:sp>
          <p:nvSpPr>
            <p:cNvPr id="170" name="Oval 169">
              <a:extLst>
                <a:ext uri="{FF2B5EF4-FFF2-40B4-BE49-F238E27FC236}">
                  <a16:creationId xmlns:a16="http://schemas.microsoft.com/office/drawing/2014/main" id="{BF2779B5-4DFF-9DA4-F9B4-0C6563142DB0}"/>
                </a:ext>
              </a:extLst>
            </p:cNvPr>
            <p:cNvSpPr/>
            <p:nvPr/>
          </p:nvSpPr>
          <p:spPr bwMode="gray">
            <a:xfrm>
              <a:off x="2870124" y="3094598"/>
              <a:ext cx="799847" cy="799848"/>
            </a:xfrm>
            <a:prstGeom prst="ellipse">
              <a:avLst/>
            </a:prstGeom>
            <a:gradFill flip="none" rotWithShape="1">
              <a:gsLst>
                <a:gs pos="0">
                  <a:srgbClr val="8C59E9">
                    <a:tint val="66000"/>
                    <a:satMod val="160000"/>
                  </a:srgbClr>
                </a:gs>
                <a:gs pos="50000">
                  <a:srgbClr val="8C59E9">
                    <a:tint val="44500"/>
                    <a:satMod val="160000"/>
                  </a:srgbClr>
                </a:gs>
                <a:gs pos="100000">
                  <a:srgbClr val="8C59E9">
                    <a:tint val="23500"/>
                    <a:satMod val="160000"/>
                  </a:srgbClr>
                </a:gs>
              </a:gsLst>
              <a:lin ang="16200000" scaled="1"/>
              <a:tileRect/>
            </a:gradFill>
            <a:ln w="9525" algn="ctr">
              <a:solidFill>
                <a:srgbClr val="8C59E9"/>
              </a:solidFill>
              <a:miter lim="800000"/>
              <a:headEnd/>
              <a:tailEnd/>
            </a:ln>
          </p:spPr>
          <p:txBody>
            <a:bodyPr wrap="none" lIns="66675" tIns="66675" rIns="66675" bIns="66675" rtlCol="0" anchor="ctr"/>
            <a:lstStyle/>
            <a:p>
              <a:pPr marL="0" marR="0" lvl="0" indent="0" algn="ctr" defTabSz="685800" rtl="0" eaLnBrk="1" fontAlgn="auto" latinLnBrk="0" hangingPunct="1">
                <a:lnSpc>
                  <a:spcPct val="106000"/>
                </a:lnSpc>
                <a:spcBef>
                  <a:spcPts val="0"/>
                </a:spcBef>
                <a:spcAft>
                  <a:spcPts val="0"/>
                </a:spcAft>
                <a:buClrTx/>
                <a:buSzTx/>
                <a:buFontTx/>
                <a:buNone/>
                <a:tabLst/>
                <a:defRPr/>
              </a:pPr>
              <a:endParaRPr kumimoji="0" lang="en-GB" sz="1500" b="1" i="0" u="none" strike="noStrike" kern="1200" cap="none" spc="0" normalizeH="0" baseline="0" noProof="0" dirty="0">
                <a:ln>
                  <a:noFill/>
                </a:ln>
                <a:solidFill>
                  <a:prstClr val="black"/>
                </a:solidFill>
                <a:effectLst/>
                <a:uLnTx/>
                <a:uFillTx/>
                <a:latin typeface="Calibri Light"/>
                <a:ea typeface="+mn-ea"/>
                <a:cs typeface="+mn-cs"/>
              </a:endParaRPr>
            </a:p>
          </p:txBody>
        </p:sp>
        <p:sp>
          <p:nvSpPr>
            <p:cNvPr id="171" name="Block Arc 170">
              <a:extLst>
                <a:ext uri="{FF2B5EF4-FFF2-40B4-BE49-F238E27FC236}">
                  <a16:creationId xmlns:a16="http://schemas.microsoft.com/office/drawing/2014/main" id="{A1B832CF-D07B-A696-469C-404790DF361F}"/>
                </a:ext>
              </a:extLst>
            </p:cNvPr>
            <p:cNvSpPr/>
            <p:nvPr/>
          </p:nvSpPr>
          <p:spPr bwMode="gray">
            <a:xfrm>
              <a:off x="3831456" y="2723442"/>
              <a:ext cx="1558678" cy="1558679"/>
            </a:xfrm>
            <a:prstGeom prst="blockArc">
              <a:avLst>
                <a:gd name="adj1" fmla="val 10823994"/>
                <a:gd name="adj2" fmla="val 5529932"/>
                <a:gd name="adj3" fmla="val 14080"/>
              </a:avLst>
            </a:prstGeom>
            <a:solidFill>
              <a:srgbClr val="978EEE"/>
            </a:solidFill>
            <a:ln w="19050" algn="ctr">
              <a:noFill/>
              <a:miter lim="800000"/>
              <a:headEnd/>
              <a:tailEnd/>
            </a:ln>
          </p:spPr>
          <p:txBody>
            <a:bodyPr wrap="square" lIns="66675" tIns="66675" rIns="66675" bIns="66675" rtlCol="0" anchor="ctr"/>
            <a:lstStyle/>
            <a:p>
              <a:pPr marL="0" marR="0" lvl="0" indent="0" algn="ctr" defTabSz="685800" rtl="0" eaLnBrk="1" fontAlgn="auto" latinLnBrk="0" hangingPunct="1">
                <a:lnSpc>
                  <a:spcPct val="106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white"/>
                </a:solidFill>
                <a:effectLst/>
                <a:uLnTx/>
                <a:uFillTx/>
                <a:latin typeface="Calibri Light"/>
                <a:ea typeface="+mn-ea"/>
                <a:cs typeface="+mn-cs"/>
              </a:endParaRPr>
            </a:p>
          </p:txBody>
        </p:sp>
        <p:sp>
          <p:nvSpPr>
            <p:cNvPr id="172" name="Rounded Rectangle 13">
              <a:extLst>
                <a:ext uri="{FF2B5EF4-FFF2-40B4-BE49-F238E27FC236}">
                  <a16:creationId xmlns:a16="http://schemas.microsoft.com/office/drawing/2014/main" id="{F6D61BA4-A7D0-D051-AD68-570536906F12}"/>
                </a:ext>
              </a:extLst>
            </p:cNvPr>
            <p:cNvSpPr/>
            <p:nvPr/>
          </p:nvSpPr>
          <p:spPr bwMode="gray">
            <a:xfrm>
              <a:off x="4643860" y="3116258"/>
              <a:ext cx="4797419" cy="773046"/>
            </a:xfrm>
            <a:prstGeom prst="roundRect">
              <a:avLst>
                <a:gd name="adj" fmla="val 50000"/>
              </a:avLst>
            </a:prstGeom>
            <a:solidFill>
              <a:schemeClr val="bg1">
                <a:lumMod val="95000"/>
              </a:schemeClr>
            </a:solidFill>
            <a:ln w="9525" algn="ctr">
              <a:solidFill>
                <a:srgbClr val="978EEE"/>
              </a:solidFill>
              <a:miter lim="800000"/>
              <a:headEnd/>
              <a:tailEnd/>
            </a:ln>
          </p:spPr>
          <p:txBody>
            <a:bodyPr wrap="square" lIns="342900" tIns="66675" rIns="66675" bIns="66675"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prstClr val="black"/>
                  </a:solidFill>
                  <a:latin typeface="Calibri" panose="020F0502020204030204"/>
                  <a:cs typeface="Times New Roman" pitchFamily="18" charset="0"/>
                </a:rPr>
                <a:t>Heightened Customer Serviceability</a:t>
              </a:r>
              <a:endParaRPr kumimoji="0" lang="en-US" sz="900" b="1" i="0" u="none" strike="noStrike" kern="1200" cap="none" spc="0" normalizeH="0" baseline="0" noProof="0" dirty="0">
                <a:ln>
                  <a:noFill/>
                </a:ln>
                <a:solidFill>
                  <a:prstClr val="black"/>
                </a:solidFill>
                <a:effectLst/>
                <a:uLnTx/>
                <a:uFillTx/>
                <a:latin typeface="Calibri" panose="020F0502020204030204"/>
                <a:ea typeface="+mn-ea"/>
                <a:cs typeface="Times New Roman" pitchFamily="18"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rPr>
                <a:t>Hardened User Interface &amp; </a:t>
              </a:r>
              <a:r>
                <a:rPr lang="en-US" sz="800" dirty="0">
                  <a:solidFill>
                    <a:prstClr val="black"/>
                  </a:solidFill>
                  <a:latin typeface="Calibri" panose="020F0502020204030204"/>
                </a:rPr>
                <a:t>Established Maintenance Cycle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dirty="0">
                  <a:solidFill>
                    <a:prstClr val="black"/>
                  </a:solidFill>
                  <a:latin typeface="Calibri" panose="020F0502020204030204"/>
                </a:rPr>
                <a:t>Extended Locus of Control </a:t>
              </a:r>
              <a:endPar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3" name="Oval 172">
              <a:extLst>
                <a:ext uri="{FF2B5EF4-FFF2-40B4-BE49-F238E27FC236}">
                  <a16:creationId xmlns:a16="http://schemas.microsoft.com/office/drawing/2014/main" id="{F1A51BD9-92BB-47BC-BDC6-6275E302E54E}"/>
                </a:ext>
              </a:extLst>
            </p:cNvPr>
            <p:cNvSpPr/>
            <p:nvPr/>
          </p:nvSpPr>
          <p:spPr bwMode="gray">
            <a:xfrm>
              <a:off x="4048954" y="2940941"/>
              <a:ext cx="1123683" cy="1123681"/>
            </a:xfrm>
            <a:prstGeom prst="ellipse">
              <a:avLst/>
            </a:prstGeom>
            <a:solidFill>
              <a:schemeClr val="bg1"/>
            </a:solidFill>
            <a:ln w="9525" algn="ctr">
              <a:noFill/>
              <a:miter lim="800000"/>
              <a:headEnd/>
              <a:tailEnd/>
            </a:ln>
          </p:spPr>
          <p:txBody>
            <a:bodyPr wrap="none" lIns="66675" tIns="66675" rIns="66675" bIns="66675" rtlCol="0" anchor="ctr"/>
            <a:lstStyle/>
            <a:p>
              <a:pPr marL="0" marR="0" lvl="0" indent="0" algn="ctr" defTabSz="685800" rtl="0" eaLnBrk="1" fontAlgn="auto" latinLnBrk="0" hangingPunct="1">
                <a:lnSpc>
                  <a:spcPct val="106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Light"/>
                <a:ea typeface="+mn-ea"/>
                <a:cs typeface="+mn-cs"/>
              </a:endParaRPr>
            </a:p>
          </p:txBody>
        </p:sp>
        <p:sp>
          <p:nvSpPr>
            <p:cNvPr id="174" name="Oval 173">
              <a:extLst>
                <a:ext uri="{FF2B5EF4-FFF2-40B4-BE49-F238E27FC236}">
                  <a16:creationId xmlns:a16="http://schemas.microsoft.com/office/drawing/2014/main" id="{B4446981-2410-AA50-1229-4F06BF214042}"/>
                </a:ext>
              </a:extLst>
            </p:cNvPr>
            <p:cNvSpPr/>
            <p:nvPr/>
          </p:nvSpPr>
          <p:spPr bwMode="gray">
            <a:xfrm>
              <a:off x="4210871" y="3102857"/>
              <a:ext cx="799848" cy="799848"/>
            </a:xfrm>
            <a:prstGeom prst="ellipse">
              <a:avLst/>
            </a:prstGeom>
            <a:gradFill flip="none" rotWithShape="1">
              <a:gsLst>
                <a:gs pos="0">
                  <a:srgbClr val="978EEE">
                    <a:tint val="66000"/>
                    <a:satMod val="160000"/>
                  </a:srgbClr>
                </a:gs>
                <a:gs pos="50000">
                  <a:srgbClr val="978EEE">
                    <a:tint val="44500"/>
                    <a:satMod val="160000"/>
                  </a:srgbClr>
                </a:gs>
                <a:gs pos="100000">
                  <a:srgbClr val="978EEE">
                    <a:tint val="23500"/>
                    <a:satMod val="160000"/>
                  </a:srgbClr>
                </a:gs>
              </a:gsLst>
              <a:path path="circle">
                <a:fillToRect l="50000" t="50000" r="50000" b="50000"/>
              </a:path>
              <a:tileRect/>
            </a:gradFill>
            <a:ln w="9525" algn="ctr">
              <a:solidFill>
                <a:srgbClr val="978EEE"/>
              </a:solidFill>
              <a:miter lim="800000"/>
              <a:headEnd/>
              <a:tailEnd/>
            </a:ln>
          </p:spPr>
          <p:txBody>
            <a:bodyPr wrap="none" lIns="66675" tIns="66675" rIns="66675" bIns="66675" rtlCol="0" anchor="ctr"/>
            <a:lstStyle/>
            <a:p>
              <a:pPr marL="0" marR="0" lvl="0" indent="0" algn="ctr" defTabSz="685800" rtl="0" eaLnBrk="1" fontAlgn="auto" latinLnBrk="0" hangingPunct="1">
                <a:lnSpc>
                  <a:spcPct val="106000"/>
                </a:lnSpc>
                <a:spcBef>
                  <a:spcPts val="0"/>
                </a:spcBef>
                <a:spcAft>
                  <a:spcPts val="0"/>
                </a:spcAft>
                <a:buClrTx/>
                <a:buSzTx/>
                <a:buFontTx/>
                <a:buNone/>
                <a:tabLst/>
                <a:defRPr/>
              </a:pPr>
              <a:endParaRPr kumimoji="0" lang="en-GB" sz="1500" b="1" i="0" u="none" strike="noStrike" kern="1200" cap="none" spc="0" normalizeH="0" baseline="0" noProof="0" dirty="0">
                <a:ln>
                  <a:noFill/>
                </a:ln>
                <a:solidFill>
                  <a:prstClr val="black"/>
                </a:solidFill>
                <a:effectLst/>
                <a:uLnTx/>
                <a:uFillTx/>
                <a:latin typeface="Calibri Light"/>
                <a:ea typeface="+mn-ea"/>
                <a:cs typeface="+mn-cs"/>
              </a:endParaRPr>
            </a:p>
          </p:txBody>
        </p:sp>
        <p:sp>
          <p:nvSpPr>
            <p:cNvPr id="175" name="Block Arc 174">
              <a:extLst>
                <a:ext uri="{FF2B5EF4-FFF2-40B4-BE49-F238E27FC236}">
                  <a16:creationId xmlns:a16="http://schemas.microsoft.com/office/drawing/2014/main" id="{584F999E-DFCB-3F1F-F490-F96116A45FF4}"/>
                </a:ext>
              </a:extLst>
            </p:cNvPr>
            <p:cNvSpPr/>
            <p:nvPr/>
          </p:nvSpPr>
          <p:spPr bwMode="gray">
            <a:xfrm>
              <a:off x="3830898" y="4064619"/>
              <a:ext cx="1558679" cy="1558679"/>
            </a:xfrm>
            <a:prstGeom prst="blockArc">
              <a:avLst>
                <a:gd name="adj1" fmla="val 10296"/>
                <a:gd name="adj2" fmla="val 16171692"/>
                <a:gd name="adj3" fmla="val 13840"/>
              </a:avLst>
            </a:prstGeom>
            <a:solidFill>
              <a:srgbClr val="3E30BE"/>
            </a:solidFill>
            <a:ln w="19050" algn="ctr">
              <a:noFill/>
              <a:miter lim="800000"/>
              <a:headEnd/>
              <a:tailEnd/>
            </a:ln>
          </p:spPr>
          <p:txBody>
            <a:bodyPr wrap="square" lIns="66675" tIns="66675" rIns="66675" bIns="66675" rtlCol="0" anchor="ctr"/>
            <a:lstStyle/>
            <a:p>
              <a:pPr marL="0" marR="0" lvl="0" indent="0" algn="ctr" defTabSz="685800" rtl="0" eaLnBrk="1" fontAlgn="auto" latinLnBrk="0" hangingPunct="1">
                <a:lnSpc>
                  <a:spcPct val="106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white"/>
                </a:solidFill>
                <a:effectLst/>
                <a:uLnTx/>
                <a:uFillTx/>
                <a:latin typeface="Calibri Light"/>
                <a:ea typeface="+mn-ea"/>
                <a:cs typeface="+mn-cs"/>
              </a:endParaRPr>
            </a:p>
          </p:txBody>
        </p:sp>
        <p:sp>
          <p:nvSpPr>
            <p:cNvPr id="176" name="Rounded Rectangle 17">
              <a:extLst>
                <a:ext uri="{FF2B5EF4-FFF2-40B4-BE49-F238E27FC236}">
                  <a16:creationId xmlns:a16="http://schemas.microsoft.com/office/drawing/2014/main" id="{8E5965A4-7ED7-4B71-7117-CA9CF81C4D28}"/>
                </a:ext>
              </a:extLst>
            </p:cNvPr>
            <p:cNvSpPr/>
            <p:nvPr/>
          </p:nvSpPr>
          <p:spPr bwMode="gray">
            <a:xfrm>
              <a:off x="270673" y="4474781"/>
              <a:ext cx="4388652" cy="773047"/>
            </a:xfrm>
            <a:prstGeom prst="roundRect">
              <a:avLst>
                <a:gd name="adj" fmla="val 50000"/>
              </a:avLst>
            </a:prstGeom>
            <a:solidFill>
              <a:schemeClr val="bg1">
                <a:lumMod val="95000"/>
              </a:schemeClr>
            </a:solidFill>
            <a:ln w="9525" algn="ctr">
              <a:solidFill>
                <a:srgbClr val="3E30BE"/>
              </a:solidFill>
              <a:miter lim="800000"/>
              <a:headEnd/>
              <a:tailEnd/>
            </a:ln>
          </p:spPr>
          <p:txBody>
            <a:bodyPr wrap="square" lIns="68580" tIns="66675" rIns="274320" bIns="66675" rtlCol="0" anchor="ctr"/>
            <a:lstStyle/>
            <a:p>
              <a:pPr>
                <a:defRPr/>
              </a:pPr>
              <a:endParaRPr kumimoji="0" lang="en-US" sz="900" b="1" i="0" u="none" strike="noStrike" kern="1200" cap="none" spc="0" normalizeH="0" baseline="0" noProof="0" dirty="0">
                <a:ln>
                  <a:noFill/>
                </a:ln>
                <a:solidFill>
                  <a:prstClr val="black"/>
                </a:solidFill>
                <a:effectLst/>
                <a:uLnTx/>
                <a:uFillTx/>
                <a:latin typeface="Calibri" panose="020F0502020204030204"/>
                <a:ea typeface="+mn-ea"/>
                <a:cs typeface="Times New Roman" pitchFamily="18" charset="0"/>
              </a:endParaRPr>
            </a:p>
            <a:p>
              <a:pPr>
                <a:defRPr/>
              </a:pPr>
              <a:r>
                <a:rPr kumimoji="0" lang="en-US" sz="900" b="1" i="0" u="none" strike="noStrike" kern="1200" cap="none" spc="0" normalizeH="0" baseline="0" noProof="0" dirty="0">
                  <a:ln>
                    <a:noFill/>
                  </a:ln>
                  <a:solidFill>
                    <a:prstClr val="black"/>
                  </a:solidFill>
                  <a:effectLst/>
                  <a:uLnTx/>
                  <a:uFillTx/>
                  <a:latin typeface="Calibri" panose="020F0502020204030204"/>
                  <a:ea typeface="+mn-ea"/>
                  <a:cs typeface="Times New Roman" pitchFamily="18" charset="0"/>
                </a:rPr>
                <a:t>Tangible Compliance-as-Code Baselines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dirty="0">
                  <a:solidFill>
                    <a:prstClr val="black"/>
                  </a:solidFill>
                  <a:latin typeface="Calibri" panose="020F0502020204030204"/>
                </a:rPr>
                <a:t>Strategic Security Configurations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dirty="0">
                  <a:solidFill>
                    <a:prstClr val="black"/>
                  </a:solidFill>
                  <a:latin typeface="Calibri" panose="020F0502020204030204"/>
                </a:rPr>
                <a:t>Threat Discovery, Monitoring, and Incident Response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7" name="Oval 176">
              <a:extLst>
                <a:ext uri="{FF2B5EF4-FFF2-40B4-BE49-F238E27FC236}">
                  <a16:creationId xmlns:a16="http://schemas.microsoft.com/office/drawing/2014/main" id="{7EF3890A-7911-38E9-A262-91F685EE1672}"/>
                </a:ext>
              </a:extLst>
            </p:cNvPr>
            <p:cNvSpPr/>
            <p:nvPr/>
          </p:nvSpPr>
          <p:spPr bwMode="gray">
            <a:xfrm>
              <a:off x="4048397" y="4282118"/>
              <a:ext cx="1123683" cy="1123681"/>
            </a:xfrm>
            <a:prstGeom prst="ellipse">
              <a:avLst/>
            </a:prstGeom>
            <a:solidFill>
              <a:schemeClr val="bg1"/>
            </a:solidFill>
            <a:ln w="9525" algn="ctr">
              <a:noFill/>
              <a:miter lim="800000"/>
              <a:headEnd/>
              <a:tailEnd/>
            </a:ln>
          </p:spPr>
          <p:txBody>
            <a:bodyPr wrap="none" lIns="66675" tIns="66675" rIns="66675" bIns="66675" rtlCol="0" anchor="ctr"/>
            <a:lstStyle/>
            <a:p>
              <a:pPr marL="0" marR="0" lvl="0" indent="0" algn="ctr" defTabSz="685800" rtl="0" eaLnBrk="1" fontAlgn="auto" latinLnBrk="0" hangingPunct="1">
                <a:lnSpc>
                  <a:spcPct val="106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Light"/>
                <a:ea typeface="+mn-ea"/>
                <a:cs typeface="+mn-cs"/>
              </a:endParaRPr>
            </a:p>
          </p:txBody>
        </p:sp>
        <p:sp>
          <p:nvSpPr>
            <p:cNvPr id="178" name="Oval 177">
              <a:extLst>
                <a:ext uri="{FF2B5EF4-FFF2-40B4-BE49-F238E27FC236}">
                  <a16:creationId xmlns:a16="http://schemas.microsoft.com/office/drawing/2014/main" id="{1A803E16-1EFB-C5D7-D7D7-8A5560726FD6}"/>
                </a:ext>
              </a:extLst>
            </p:cNvPr>
            <p:cNvSpPr/>
            <p:nvPr/>
          </p:nvSpPr>
          <p:spPr bwMode="gray">
            <a:xfrm>
              <a:off x="4210313" y="4444034"/>
              <a:ext cx="799848" cy="799848"/>
            </a:xfrm>
            <a:prstGeom prst="ellipse">
              <a:avLst/>
            </a:prstGeom>
            <a:gradFill>
              <a:gsLst>
                <a:gs pos="0">
                  <a:srgbClr val="F2F2F2"/>
                </a:gs>
                <a:gs pos="16000">
                  <a:srgbClr val="3E30BE">
                    <a:tint val="23500"/>
                    <a:satMod val="160000"/>
                  </a:srgbClr>
                </a:gs>
              </a:gsLst>
              <a:path path="circle">
                <a:fillToRect l="50000" t="50000" r="50000" b="50000"/>
              </a:path>
            </a:gradFill>
            <a:ln w="9525" algn="ctr">
              <a:solidFill>
                <a:srgbClr val="3E30BE"/>
              </a:solidFill>
              <a:miter lim="800000"/>
              <a:headEnd/>
              <a:tailEnd/>
            </a:ln>
          </p:spPr>
          <p:txBody>
            <a:bodyPr wrap="none" lIns="66675" tIns="66675" rIns="66675" bIns="66675" rtlCol="0" anchor="ctr"/>
            <a:lstStyle/>
            <a:p>
              <a:pPr marL="0" marR="0" lvl="0" indent="0" algn="ctr" defTabSz="685800" rtl="0" eaLnBrk="1" fontAlgn="auto" latinLnBrk="0" hangingPunct="1">
                <a:lnSpc>
                  <a:spcPct val="106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Light"/>
                <a:ea typeface="+mn-ea"/>
                <a:cs typeface="+mn-cs"/>
              </a:endParaRPr>
            </a:p>
          </p:txBody>
        </p:sp>
        <p:sp>
          <p:nvSpPr>
            <p:cNvPr id="179" name="Block Arc 178">
              <a:extLst>
                <a:ext uri="{FF2B5EF4-FFF2-40B4-BE49-F238E27FC236}">
                  <a16:creationId xmlns:a16="http://schemas.microsoft.com/office/drawing/2014/main" id="{56809079-9C67-2234-AC88-D5148C8CC15B}"/>
                </a:ext>
              </a:extLst>
            </p:cNvPr>
            <p:cNvSpPr/>
            <p:nvPr/>
          </p:nvSpPr>
          <p:spPr bwMode="gray">
            <a:xfrm>
              <a:off x="5170873" y="4084493"/>
              <a:ext cx="1558678" cy="1558679"/>
            </a:xfrm>
            <a:prstGeom prst="blockArc">
              <a:avLst>
                <a:gd name="adj1" fmla="val 10823994"/>
                <a:gd name="adj2" fmla="val 5529932"/>
                <a:gd name="adj3" fmla="val 14080"/>
              </a:avLst>
            </a:prstGeom>
            <a:solidFill>
              <a:srgbClr val="4838E0"/>
            </a:solidFill>
            <a:ln w="19050" algn="ctr">
              <a:noFill/>
              <a:miter lim="800000"/>
              <a:headEnd/>
              <a:tailEnd/>
            </a:ln>
          </p:spPr>
          <p:txBody>
            <a:bodyPr wrap="square" lIns="66675" tIns="66675" rIns="66675" bIns="66675" rtlCol="0" anchor="ctr"/>
            <a:lstStyle/>
            <a:p>
              <a:pPr marL="0" marR="0" lvl="0" indent="0" algn="ctr" defTabSz="685800" rtl="0" eaLnBrk="1" fontAlgn="auto" latinLnBrk="0" hangingPunct="1">
                <a:lnSpc>
                  <a:spcPct val="106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white"/>
                </a:solidFill>
                <a:effectLst/>
                <a:uLnTx/>
                <a:uFillTx/>
                <a:latin typeface="Calibri Light"/>
                <a:ea typeface="+mn-ea"/>
                <a:cs typeface="+mn-cs"/>
              </a:endParaRPr>
            </a:p>
          </p:txBody>
        </p:sp>
        <p:sp>
          <p:nvSpPr>
            <p:cNvPr id="180" name="Rounded Rectangle 21">
              <a:extLst>
                <a:ext uri="{FF2B5EF4-FFF2-40B4-BE49-F238E27FC236}">
                  <a16:creationId xmlns:a16="http://schemas.microsoft.com/office/drawing/2014/main" id="{45CB40F5-C1ED-EABD-515F-66C345B6E907}"/>
                </a:ext>
              </a:extLst>
            </p:cNvPr>
            <p:cNvSpPr/>
            <p:nvPr/>
          </p:nvSpPr>
          <p:spPr bwMode="gray">
            <a:xfrm>
              <a:off x="5983279" y="4477308"/>
              <a:ext cx="4579950" cy="773047"/>
            </a:xfrm>
            <a:prstGeom prst="roundRect">
              <a:avLst>
                <a:gd name="adj" fmla="val 50000"/>
              </a:avLst>
            </a:prstGeom>
            <a:solidFill>
              <a:schemeClr val="bg1">
                <a:lumMod val="95000"/>
              </a:schemeClr>
            </a:solidFill>
            <a:ln w="9525" algn="ctr">
              <a:solidFill>
                <a:schemeClr val="accent5"/>
              </a:solidFill>
              <a:miter lim="800000"/>
              <a:headEnd/>
              <a:tailEnd/>
            </a:ln>
          </p:spPr>
          <p:txBody>
            <a:bodyPr wrap="square" lIns="342900" tIns="66675" rIns="66675" bIns="66675"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prstClr val="black"/>
                  </a:solidFill>
                  <a:latin typeface="Calibri" panose="020F0502020204030204"/>
                  <a:cs typeface="Times New Roman" pitchFamily="18" charset="0"/>
                </a:rPr>
                <a:t>Delivering Equity &amp; Modernization</a:t>
              </a:r>
              <a:endParaRPr kumimoji="0" lang="en-US" sz="900" b="1" i="0" u="none" strike="noStrike" kern="1200" cap="none" spc="0" normalizeH="0" baseline="0" noProof="0" dirty="0">
                <a:ln>
                  <a:noFill/>
                </a:ln>
                <a:solidFill>
                  <a:prstClr val="black"/>
                </a:solidFill>
                <a:effectLst/>
                <a:uLnTx/>
                <a:uFillTx/>
                <a:latin typeface="Calibri" panose="020F0502020204030204"/>
                <a:ea typeface="+mn-ea"/>
                <a:cs typeface="Times New Roman" pitchFamily="18" charset="0"/>
              </a:endParaRPr>
            </a:p>
            <a:p>
              <a:pPr marL="171450" lvl="0" indent="-171450">
                <a:buFont typeface="Arial" panose="020B0604020202020204" pitchFamily="34" charset="0"/>
                <a:buChar char="•"/>
                <a:defRPr/>
              </a:pPr>
              <a:r>
                <a:rPr lang="en-US" sz="800" dirty="0">
                  <a:solidFill>
                    <a:prstClr val="black"/>
                  </a:solidFill>
                  <a:latin typeface="Calibri" panose="020F0502020204030204"/>
                </a:rPr>
                <a:t>Designed Cloud Infrastructure Hardening For Pioneers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dirty="0">
                  <a:solidFill>
                    <a:prstClr val="black"/>
                  </a:solidFill>
                  <a:latin typeface="Calibri" panose="020F0502020204030204"/>
                </a:rPr>
                <a:t>Creating Fair Access, Opportunity, and Advancement </a:t>
              </a:r>
              <a:endPar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1" name="Oval 180">
              <a:extLst>
                <a:ext uri="{FF2B5EF4-FFF2-40B4-BE49-F238E27FC236}">
                  <a16:creationId xmlns:a16="http://schemas.microsoft.com/office/drawing/2014/main" id="{24FA71C7-264B-BDB0-0DA2-F16DA1807522}"/>
                </a:ext>
              </a:extLst>
            </p:cNvPr>
            <p:cNvSpPr/>
            <p:nvPr/>
          </p:nvSpPr>
          <p:spPr bwMode="gray">
            <a:xfrm>
              <a:off x="5388371" y="4301992"/>
              <a:ext cx="1123683" cy="1123681"/>
            </a:xfrm>
            <a:prstGeom prst="ellipse">
              <a:avLst/>
            </a:prstGeom>
            <a:solidFill>
              <a:schemeClr val="bg1"/>
            </a:solidFill>
            <a:ln w="9525" algn="ctr">
              <a:noFill/>
              <a:miter lim="800000"/>
              <a:headEnd/>
              <a:tailEnd/>
            </a:ln>
          </p:spPr>
          <p:txBody>
            <a:bodyPr wrap="none" lIns="66675" tIns="66675" rIns="66675" bIns="66675" rtlCol="0" anchor="ctr"/>
            <a:lstStyle/>
            <a:p>
              <a:pPr marL="0" marR="0" lvl="0" indent="0" algn="ctr" defTabSz="685800" rtl="0" eaLnBrk="1" fontAlgn="auto" latinLnBrk="0" hangingPunct="1">
                <a:lnSpc>
                  <a:spcPct val="106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Light"/>
                <a:ea typeface="+mn-ea"/>
                <a:cs typeface="+mn-cs"/>
              </a:endParaRPr>
            </a:p>
          </p:txBody>
        </p:sp>
        <p:sp>
          <p:nvSpPr>
            <p:cNvPr id="183" name="Oval 182">
              <a:extLst>
                <a:ext uri="{FF2B5EF4-FFF2-40B4-BE49-F238E27FC236}">
                  <a16:creationId xmlns:a16="http://schemas.microsoft.com/office/drawing/2014/main" id="{5E72975D-78D0-5DA8-AF9A-684481B890C2}"/>
                </a:ext>
              </a:extLst>
            </p:cNvPr>
            <p:cNvSpPr/>
            <p:nvPr/>
          </p:nvSpPr>
          <p:spPr bwMode="gray">
            <a:xfrm>
              <a:off x="5550288" y="4463908"/>
              <a:ext cx="799848" cy="799848"/>
            </a:xfrm>
            <a:prstGeom prst="ellipse">
              <a:avLst/>
            </a:prstGeom>
            <a:gradFill>
              <a:gsLst>
                <a:gs pos="0">
                  <a:srgbClr val="4838E0"/>
                </a:gs>
                <a:gs pos="100000">
                  <a:srgbClr val="4838E0">
                    <a:tint val="23500"/>
                    <a:satMod val="160000"/>
                  </a:srgbClr>
                </a:gs>
              </a:gsLst>
              <a:lin ang="2700000" scaled="1"/>
            </a:gradFill>
            <a:ln w="9525" algn="ctr">
              <a:solidFill>
                <a:srgbClr val="4838E0"/>
              </a:solidFill>
              <a:miter lim="800000"/>
              <a:headEnd/>
              <a:tailEnd/>
            </a:ln>
          </p:spPr>
          <p:txBody>
            <a:bodyPr wrap="none" lIns="66675" tIns="66675" rIns="66675" bIns="66675" rtlCol="0" anchor="ctr"/>
            <a:lstStyle/>
            <a:p>
              <a:pPr marL="0" marR="0" lvl="0" indent="0" algn="ctr" defTabSz="685800" rtl="0" eaLnBrk="1" fontAlgn="auto" latinLnBrk="0" hangingPunct="1">
                <a:lnSpc>
                  <a:spcPct val="106000"/>
                </a:lnSpc>
                <a:spcBef>
                  <a:spcPts val="0"/>
                </a:spcBef>
                <a:spcAft>
                  <a:spcPts val="0"/>
                </a:spcAft>
                <a:buClrTx/>
                <a:buSzTx/>
                <a:buFontTx/>
                <a:buNone/>
                <a:tabLst/>
                <a:defRPr/>
              </a:pPr>
              <a:endParaRPr kumimoji="0" lang="en-GB" sz="1500" b="1" i="0" u="none" strike="noStrike" kern="1200" cap="none" spc="0" normalizeH="0" baseline="0" noProof="0" dirty="0">
                <a:ln>
                  <a:noFill/>
                </a:ln>
                <a:solidFill>
                  <a:prstClr val="black"/>
                </a:solidFill>
                <a:effectLst/>
                <a:uLnTx/>
                <a:uFillTx/>
                <a:latin typeface="Calibri Light"/>
                <a:ea typeface="+mn-ea"/>
                <a:cs typeface="+mn-cs"/>
              </a:endParaRPr>
            </a:p>
          </p:txBody>
        </p:sp>
        <p:sp>
          <p:nvSpPr>
            <p:cNvPr id="184" name="Rounded Rectangle 24">
              <a:extLst>
                <a:ext uri="{FF2B5EF4-FFF2-40B4-BE49-F238E27FC236}">
                  <a16:creationId xmlns:a16="http://schemas.microsoft.com/office/drawing/2014/main" id="{27EC63FB-18C7-F190-2E03-5E420F191D89}"/>
                </a:ext>
              </a:extLst>
            </p:cNvPr>
            <p:cNvSpPr/>
            <p:nvPr/>
          </p:nvSpPr>
          <p:spPr bwMode="gray">
            <a:xfrm>
              <a:off x="0" y="2262188"/>
              <a:ext cx="2377691" cy="216487"/>
            </a:xfrm>
            <a:prstGeom prst="roundRect">
              <a:avLst>
                <a:gd name="adj" fmla="val 0"/>
              </a:avLst>
            </a:prstGeom>
            <a:solidFill>
              <a:srgbClr val="3E30BE"/>
            </a:solidFill>
            <a:ln w="19050" algn="ctr">
              <a:noFill/>
              <a:miter lim="800000"/>
              <a:headEnd/>
              <a:tailEnd/>
            </a:ln>
          </p:spPr>
          <p:txBody>
            <a:bodyPr wrap="square" lIns="66675" tIns="66675" rIns="66675" bIns="66675" rtlCol="0" anchor="ctr"/>
            <a:lstStyle/>
            <a:p>
              <a:pPr marL="0" marR="0" lvl="0" indent="0" algn="ctr" defTabSz="685800" rtl="0" eaLnBrk="1" fontAlgn="auto" latinLnBrk="0" hangingPunct="1">
                <a:lnSpc>
                  <a:spcPct val="106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white"/>
                </a:solidFill>
                <a:effectLst/>
                <a:uLnTx/>
                <a:uFillTx/>
                <a:latin typeface="Calibri Light"/>
                <a:ea typeface="+mn-ea"/>
                <a:cs typeface="+mn-cs"/>
              </a:endParaRPr>
            </a:p>
          </p:txBody>
        </p:sp>
        <p:sp>
          <p:nvSpPr>
            <p:cNvPr id="185" name="Block Arc 184">
              <a:extLst>
                <a:ext uri="{FF2B5EF4-FFF2-40B4-BE49-F238E27FC236}">
                  <a16:creationId xmlns:a16="http://schemas.microsoft.com/office/drawing/2014/main" id="{292135B3-297F-0923-202C-AA04B173AAA1}"/>
                </a:ext>
              </a:extLst>
            </p:cNvPr>
            <p:cNvSpPr/>
            <p:nvPr/>
          </p:nvSpPr>
          <p:spPr bwMode="gray">
            <a:xfrm>
              <a:off x="2047175" y="1820034"/>
              <a:ext cx="661032" cy="661032"/>
            </a:xfrm>
            <a:prstGeom prst="blockArc">
              <a:avLst>
                <a:gd name="adj1" fmla="val 21381499"/>
                <a:gd name="adj2" fmla="val 5466996"/>
                <a:gd name="adj3" fmla="val 33084"/>
              </a:avLst>
            </a:prstGeom>
            <a:solidFill>
              <a:srgbClr val="5A4AE3"/>
            </a:solidFill>
            <a:ln w="19050" algn="ctr">
              <a:noFill/>
              <a:miter lim="800000"/>
              <a:headEnd/>
              <a:tailEnd/>
            </a:ln>
          </p:spPr>
          <p:txBody>
            <a:bodyPr wrap="square" lIns="66675" tIns="66675" rIns="66675" bIns="66675" rtlCol="0" anchor="ctr"/>
            <a:lstStyle/>
            <a:p>
              <a:pPr marL="0" marR="0" lvl="0" indent="0" algn="ctr" defTabSz="685800" rtl="0" eaLnBrk="1" fontAlgn="auto" latinLnBrk="0" hangingPunct="1">
                <a:lnSpc>
                  <a:spcPct val="106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white"/>
                </a:solidFill>
                <a:effectLst/>
                <a:uLnTx/>
                <a:uFillTx/>
                <a:latin typeface="Calibri Light"/>
                <a:ea typeface="+mn-ea"/>
                <a:cs typeface="+mn-cs"/>
              </a:endParaRPr>
            </a:p>
          </p:txBody>
        </p:sp>
        <p:sp>
          <p:nvSpPr>
            <p:cNvPr id="186" name="Rounded Rectangle 26">
              <a:extLst>
                <a:ext uri="{FF2B5EF4-FFF2-40B4-BE49-F238E27FC236}">
                  <a16:creationId xmlns:a16="http://schemas.microsoft.com/office/drawing/2014/main" id="{339DA912-8F3A-716A-CC5B-1346B13A73BA}"/>
                </a:ext>
              </a:extLst>
            </p:cNvPr>
            <p:cNvSpPr/>
            <p:nvPr/>
          </p:nvSpPr>
          <p:spPr bwMode="gray">
            <a:xfrm>
              <a:off x="5901262" y="5876162"/>
              <a:ext cx="5926996" cy="216487"/>
            </a:xfrm>
            <a:prstGeom prst="roundRect">
              <a:avLst>
                <a:gd name="adj" fmla="val 0"/>
              </a:avLst>
            </a:prstGeom>
            <a:solidFill>
              <a:srgbClr val="1F1764"/>
            </a:solidFill>
            <a:ln w="19050" algn="ctr">
              <a:solidFill>
                <a:srgbClr val="1F1764"/>
              </a:solidFill>
              <a:miter lim="800000"/>
              <a:headEnd/>
              <a:tailEnd/>
            </a:ln>
          </p:spPr>
          <p:txBody>
            <a:bodyPr wrap="square" lIns="66675" tIns="66675" rIns="66675" bIns="66675" rtlCol="0" anchor="ctr"/>
            <a:lstStyle/>
            <a:p>
              <a:pPr marL="0" marR="0" lvl="0" indent="0" algn="ctr" defTabSz="685800" rtl="0" eaLnBrk="1" fontAlgn="auto" latinLnBrk="0" hangingPunct="1">
                <a:lnSpc>
                  <a:spcPct val="106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white"/>
                </a:solidFill>
                <a:effectLst/>
                <a:uLnTx/>
                <a:uFillTx/>
                <a:latin typeface="Calibri Light"/>
                <a:ea typeface="+mn-ea"/>
                <a:cs typeface="+mn-cs"/>
              </a:endParaRPr>
            </a:p>
          </p:txBody>
        </p:sp>
        <p:sp>
          <p:nvSpPr>
            <p:cNvPr id="187" name="Block Arc 186">
              <a:extLst>
                <a:ext uri="{FF2B5EF4-FFF2-40B4-BE49-F238E27FC236}">
                  <a16:creationId xmlns:a16="http://schemas.microsoft.com/office/drawing/2014/main" id="{30F66800-866A-C180-9F46-24BED3E01E7E}"/>
                </a:ext>
              </a:extLst>
            </p:cNvPr>
            <p:cNvSpPr/>
            <p:nvPr/>
          </p:nvSpPr>
          <p:spPr bwMode="gray">
            <a:xfrm>
              <a:off x="5566697" y="5425792"/>
              <a:ext cx="661032" cy="661032"/>
            </a:xfrm>
            <a:prstGeom prst="blockArc">
              <a:avLst>
                <a:gd name="adj1" fmla="val 5256614"/>
                <a:gd name="adj2" fmla="val 17132510"/>
                <a:gd name="adj3" fmla="val 32408"/>
              </a:avLst>
            </a:prstGeom>
            <a:solidFill>
              <a:srgbClr val="5A4AE3"/>
            </a:solidFill>
            <a:ln w="19050" algn="ctr">
              <a:noFill/>
              <a:miter lim="800000"/>
              <a:headEnd/>
              <a:tailEnd/>
            </a:ln>
          </p:spPr>
          <p:txBody>
            <a:bodyPr wrap="square" lIns="66675" tIns="66675" rIns="66675" bIns="66675" rtlCol="0" anchor="ctr"/>
            <a:lstStyle/>
            <a:p>
              <a:pPr marL="0" marR="0" lvl="0" indent="0" algn="ctr" defTabSz="685800" rtl="0" eaLnBrk="1" fontAlgn="auto" latinLnBrk="0" hangingPunct="1">
                <a:lnSpc>
                  <a:spcPct val="106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white"/>
                </a:solidFill>
                <a:effectLst/>
                <a:uLnTx/>
                <a:uFillTx/>
                <a:latin typeface="Calibri Light"/>
                <a:ea typeface="+mn-ea"/>
                <a:cs typeface="+mn-cs"/>
              </a:endParaRPr>
            </a:p>
          </p:txBody>
        </p:sp>
        <p:sp>
          <p:nvSpPr>
            <p:cNvPr id="198" name="Arc 197">
              <a:extLst>
                <a:ext uri="{FF2B5EF4-FFF2-40B4-BE49-F238E27FC236}">
                  <a16:creationId xmlns:a16="http://schemas.microsoft.com/office/drawing/2014/main" id="{C661E58F-CD3F-FD67-B905-7CC508CE1B77}"/>
                </a:ext>
              </a:extLst>
            </p:cNvPr>
            <p:cNvSpPr/>
            <p:nvPr/>
          </p:nvSpPr>
          <p:spPr bwMode="gray">
            <a:xfrm>
              <a:off x="2351783" y="2668598"/>
              <a:ext cx="1818710" cy="1714547"/>
            </a:xfrm>
            <a:prstGeom prst="arc">
              <a:avLst>
                <a:gd name="adj1" fmla="val 1231271"/>
                <a:gd name="adj2" fmla="val 9418135"/>
              </a:avLst>
            </a:prstGeom>
            <a:noFill/>
            <a:ln w="12700" algn="ctr">
              <a:solidFill>
                <a:srgbClr val="9057E3"/>
              </a:solidFill>
              <a:prstDash val="dash"/>
              <a:miter lim="800000"/>
              <a:headEnd/>
              <a:tailEnd/>
            </a:ln>
          </p:spPr>
          <p:txBody>
            <a:bodyPr wrap="square" lIns="66675" tIns="66675" rIns="66675" bIns="66675" rtlCol="0" anchor="ctr"/>
            <a:lstStyle/>
            <a:p>
              <a:pPr marL="0" marR="0" lvl="0" indent="0" algn="ctr" defTabSz="685800" rtl="0" eaLnBrk="1" fontAlgn="auto" latinLnBrk="0" hangingPunct="1">
                <a:lnSpc>
                  <a:spcPct val="106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white"/>
                </a:solidFill>
                <a:effectLst/>
                <a:uLnTx/>
                <a:uFillTx/>
                <a:latin typeface="Calibri Light"/>
                <a:ea typeface="+mn-ea"/>
                <a:cs typeface="+mn-cs"/>
              </a:endParaRPr>
            </a:p>
          </p:txBody>
        </p:sp>
        <p:sp>
          <p:nvSpPr>
            <p:cNvPr id="199" name="Arc 198">
              <a:extLst>
                <a:ext uri="{FF2B5EF4-FFF2-40B4-BE49-F238E27FC236}">
                  <a16:creationId xmlns:a16="http://schemas.microsoft.com/office/drawing/2014/main" id="{9B53F38E-CA01-E7BF-3CFB-0B3BB2455F72}"/>
                </a:ext>
              </a:extLst>
            </p:cNvPr>
            <p:cNvSpPr/>
            <p:nvPr/>
          </p:nvSpPr>
          <p:spPr bwMode="gray">
            <a:xfrm>
              <a:off x="5090730" y="3992988"/>
              <a:ext cx="1714547" cy="1714547"/>
            </a:xfrm>
            <a:prstGeom prst="arc">
              <a:avLst>
                <a:gd name="adj1" fmla="val 12180795"/>
                <a:gd name="adj2" fmla="val 19983526"/>
              </a:avLst>
            </a:prstGeom>
            <a:noFill/>
            <a:ln w="12700" algn="ctr">
              <a:solidFill>
                <a:srgbClr val="9057E3"/>
              </a:solidFill>
              <a:prstDash val="dash"/>
              <a:miter lim="800000"/>
              <a:headEnd/>
              <a:tailEnd/>
            </a:ln>
          </p:spPr>
          <p:txBody>
            <a:bodyPr wrap="square" lIns="66675" tIns="66675" rIns="66675" bIns="66675" rtlCol="0" anchor="ctr"/>
            <a:lstStyle/>
            <a:p>
              <a:pPr marL="0" marR="0" lvl="0" indent="0" algn="ctr" defTabSz="685800" rtl="0" eaLnBrk="1" fontAlgn="auto" latinLnBrk="0" hangingPunct="1">
                <a:lnSpc>
                  <a:spcPct val="106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white"/>
                </a:solidFill>
                <a:effectLst/>
                <a:uLnTx/>
                <a:uFillTx/>
                <a:latin typeface="Calibri Light"/>
                <a:ea typeface="+mn-ea"/>
                <a:cs typeface="+mn-cs"/>
              </a:endParaRPr>
            </a:p>
          </p:txBody>
        </p:sp>
        <p:sp>
          <p:nvSpPr>
            <p:cNvPr id="200" name="Arc 199">
              <a:extLst>
                <a:ext uri="{FF2B5EF4-FFF2-40B4-BE49-F238E27FC236}">
                  <a16:creationId xmlns:a16="http://schemas.microsoft.com/office/drawing/2014/main" id="{78452061-629B-77CE-5377-936999AD0C37}"/>
                </a:ext>
              </a:extLst>
            </p:cNvPr>
            <p:cNvSpPr/>
            <p:nvPr/>
          </p:nvSpPr>
          <p:spPr bwMode="gray">
            <a:xfrm>
              <a:off x="2417292" y="1287390"/>
              <a:ext cx="1714547" cy="1714547"/>
            </a:xfrm>
            <a:prstGeom prst="arc">
              <a:avLst>
                <a:gd name="adj1" fmla="val 10944444"/>
                <a:gd name="adj2" fmla="val 19861694"/>
              </a:avLst>
            </a:prstGeom>
            <a:noFill/>
            <a:ln w="12700" algn="ctr">
              <a:solidFill>
                <a:schemeClr val="tx1">
                  <a:lumMod val="65000"/>
                  <a:lumOff val="35000"/>
                </a:schemeClr>
              </a:solidFill>
              <a:prstDash val="dash"/>
              <a:miter lim="800000"/>
              <a:headEnd/>
              <a:tailEnd/>
            </a:ln>
          </p:spPr>
          <p:txBody>
            <a:bodyPr wrap="square" lIns="66675" tIns="66675" rIns="66675" bIns="66675" rtlCol="0" anchor="ctr"/>
            <a:lstStyle/>
            <a:p>
              <a:pPr marL="0" marR="0" lvl="0" indent="0" algn="ctr" defTabSz="685800" rtl="0" eaLnBrk="1" fontAlgn="auto" latinLnBrk="0" hangingPunct="1">
                <a:lnSpc>
                  <a:spcPct val="106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white"/>
                </a:solidFill>
                <a:effectLst/>
                <a:uLnTx/>
                <a:uFillTx/>
                <a:latin typeface="Calibri Light"/>
                <a:ea typeface="+mn-ea"/>
                <a:cs typeface="+mn-cs"/>
              </a:endParaRPr>
            </a:p>
          </p:txBody>
        </p:sp>
        <p:sp>
          <p:nvSpPr>
            <p:cNvPr id="201" name="Arc 200">
              <a:extLst>
                <a:ext uri="{FF2B5EF4-FFF2-40B4-BE49-F238E27FC236}">
                  <a16:creationId xmlns:a16="http://schemas.microsoft.com/office/drawing/2014/main" id="{FFD3830F-633E-161B-8E1B-9A577FC57A5F}"/>
                </a:ext>
              </a:extLst>
            </p:cNvPr>
            <p:cNvSpPr/>
            <p:nvPr/>
          </p:nvSpPr>
          <p:spPr bwMode="gray">
            <a:xfrm>
              <a:off x="3752030" y="4009203"/>
              <a:ext cx="1714547" cy="1714547"/>
            </a:xfrm>
            <a:prstGeom prst="arc">
              <a:avLst>
                <a:gd name="adj1" fmla="val 2767028"/>
                <a:gd name="adj2" fmla="val 8942080"/>
              </a:avLst>
            </a:prstGeom>
            <a:noFill/>
            <a:ln w="12700" algn="ctr">
              <a:solidFill>
                <a:schemeClr val="tx1">
                  <a:lumMod val="65000"/>
                  <a:lumOff val="35000"/>
                </a:schemeClr>
              </a:solidFill>
              <a:prstDash val="dash"/>
              <a:miter lim="800000"/>
              <a:headEnd/>
              <a:tailEnd/>
            </a:ln>
          </p:spPr>
          <p:txBody>
            <a:bodyPr wrap="square" lIns="66675" tIns="66675" rIns="66675" bIns="66675" rtlCol="0" anchor="ctr"/>
            <a:lstStyle/>
            <a:p>
              <a:pPr marL="0" marR="0" lvl="0" indent="0" algn="ctr" defTabSz="685800" rtl="0" eaLnBrk="1" fontAlgn="auto" latinLnBrk="0" hangingPunct="1">
                <a:lnSpc>
                  <a:spcPct val="106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white"/>
                </a:solidFill>
                <a:effectLst/>
                <a:uLnTx/>
                <a:uFillTx/>
                <a:latin typeface="Calibri Light"/>
                <a:ea typeface="+mn-ea"/>
                <a:cs typeface="+mn-cs"/>
              </a:endParaRPr>
            </a:p>
          </p:txBody>
        </p:sp>
        <p:cxnSp>
          <p:nvCxnSpPr>
            <p:cNvPr id="202" name="Straight Connector 201">
              <a:extLst>
                <a:ext uri="{FF2B5EF4-FFF2-40B4-BE49-F238E27FC236}">
                  <a16:creationId xmlns:a16="http://schemas.microsoft.com/office/drawing/2014/main" id="{23282C92-F983-445C-83E2-7C7967D1A275}"/>
                </a:ext>
              </a:extLst>
            </p:cNvPr>
            <p:cNvCxnSpPr>
              <a:cxnSpLocks/>
            </p:cNvCxnSpPr>
            <p:nvPr/>
          </p:nvCxnSpPr>
          <p:spPr>
            <a:xfrm>
              <a:off x="6805277" y="5780874"/>
              <a:ext cx="4579951" cy="0"/>
            </a:xfrm>
            <a:prstGeom prst="line">
              <a:avLst/>
            </a:prstGeom>
            <a:ln w="12700">
              <a:solidFill>
                <a:srgbClr val="4838E0"/>
              </a:solidFill>
              <a:prstDash val="dash"/>
            </a:ln>
          </p:spPr>
          <p:style>
            <a:lnRef idx="1">
              <a:schemeClr val="accent1"/>
            </a:lnRef>
            <a:fillRef idx="0">
              <a:schemeClr val="accent1"/>
            </a:fillRef>
            <a:effectRef idx="0">
              <a:schemeClr val="accent1"/>
            </a:effectRef>
            <a:fontRef idx="minor">
              <a:schemeClr val="tx1"/>
            </a:fontRef>
          </p:style>
        </p:cxnSp>
        <p:cxnSp>
          <p:nvCxnSpPr>
            <p:cNvPr id="203" name="Straight Connector 202">
              <a:extLst>
                <a:ext uri="{FF2B5EF4-FFF2-40B4-BE49-F238E27FC236}">
                  <a16:creationId xmlns:a16="http://schemas.microsoft.com/office/drawing/2014/main" id="{E25B0650-3BBE-E31B-28AA-AAC81E397B57}"/>
                </a:ext>
              </a:extLst>
            </p:cNvPr>
            <p:cNvCxnSpPr/>
            <p:nvPr/>
          </p:nvCxnSpPr>
          <p:spPr>
            <a:xfrm>
              <a:off x="1228294" y="2563570"/>
              <a:ext cx="1149397" cy="0"/>
            </a:xfrm>
            <a:prstGeom prst="line">
              <a:avLst/>
            </a:prstGeom>
            <a:noFill/>
            <a:ln w="12700" algn="ctr">
              <a:solidFill>
                <a:schemeClr val="tx1">
                  <a:lumMod val="65000"/>
                  <a:lumOff val="35000"/>
                </a:schemeClr>
              </a:solidFill>
              <a:prstDash val="dash"/>
              <a:miter lim="800000"/>
              <a:headEnd/>
              <a:tailEnd/>
            </a:ln>
          </p:spPr>
        </p:cxnSp>
      </p:grpSp>
      <p:pic>
        <p:nvPicPr>
          <p:cNvPr id="204" name="Graphic 203" descr="Lightning with solid fill">
            <a:extLst>
              <a:ext uri="{FF2B5EF4-FFF2-40B4-BE49-F238E27FC236}">
                <a16:creationId xmlns:a16="http://schemas.microsoft.com/office/drawing/2014/main" id="{DA58D83C-F378-C74B-B595-3E476B246467}"/>
              </a:ext>
            </a:extLst>
          </p:cNvPr>
          <p:cNvPicPr>
            <a:picLocks noChangeAspect="1"/>
          </p:cNvPicPr>
          <p:nvPr/>
        </p:nvPicPr>
        <p:blipFill rotWithShape="1">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l="10387" t="13313" r="9589" b="14352"/>
          <a:stretch/>
        </p:blipFill>
        <p:spPr>
          <a:xfrm>
            <a:off x="304976" y="1995157"/>
            <a:ext cx="1893306" cy="1787990"/>
          </a:xfrm>
          <a:prstGeom prst="rect">
            <a:avLst/>
          </a:prstGeom>
        </p:spPr>
      </p:pic>
      <p:pic>
        <p:nvPicPr>
          <p:cNvPr id="3" name="Graphic 2" descr="Cloud with solid fill">
            <a:extLst>
              <a:ext uri="{FF2B5EF4-FFF2-40B4-BE49-F238E27FC236}">
                <a16:creationId xmlns:a16="http://schemas.microsoft.com/office/drawing/2014/main" id="{82BDD4EC-CDD8-5E6D-A654-BCDF47FB73B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70365" y="1716553"/>
            <a:ext cx="1741348" cy="1695234"/>
          </a:xfrm>
          <a:prstGeom prst="rect">
            <a:avLst/>
          </a:prstGeom>
        </p:spPr>
      </p:pic>
      <p:pic>
        <p:nvPicPr>
          <p:cNvPr id="5" name="Graphic 4" descr="Cloud with solid fill">
            <a:extLst>
              <a:ext uri="{FF2B5EF4-FFF2-40B4-BE49-F238E27FC236}">
                <a16:creationId xmlns:a16="http://schemas.microsoft.com/office/drawing/2014/main" id="{00BE62D0-639E-6D70-6374-7F102C50A21C}"/>
              </a:ext>
            </a:extLst>
          </p:cNvPr>
          <p:cNvPicPr>
            <a:picLocks noChangeAspect="1"/>
          </p:cNvPicPr>
          <p:nvPr/>
        </p:nvPicPr>
        <p:blipFill rotWithShape="1">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l="1832" t="16647"/>
          <a:stretch/>
        </p:blipFill>
        <p:spPr>
          <a:xfrm>
            <a:off x="495757" y="2101732"/>
            <a:ext cx="1510684" cy="1197108"/>
          </a:xfrm>
          <a:prstGeom prst="rect">
            <a:avLst/>
          </a:prstGeom>
        </p:spPr>
      </p:pic>
      <p:pic>
        <p:nvPicPr>
          <p:cNvPr id="225" name="Picture 224">
            <a:extLst>
              <a:ext uri="{FF2B5EF4-FFF2-40B4-BE49-F238E27FC236}">
                <a16:creationId xmlns:a16="http://schemas.microsoft.com/office/drawing/2014/main" id="{29D5C01B-71C7-B090-5C85-5C4E36518625}"/>
              </a:ext>
            </a:extLst>
          </p:cNvPr>
          <p:cNvPicPr>
            <a:picLocks noChangeAspect="1"/>
          </p:cNvPicPr>
          <p:nvPr/>
        </p:nvPicPr>
        <p:blipFill>
          <a:blip r:embed="rId11">
            <a:biLevel thresh="25000"/>
            <a:alphaModFix amt="70000"/>
            <a:extLst>
              <a:ext uri="{BEBA8EAE-BF5A-486C-A8C5-ECC9F3942E4B}">
                <a14:imgProps xmlns:a14="http://schemas.microsoft.com/office/drawing/2010/main">
                  <a14:imgLayer r:embed="rId12">
                    <a14:imgEffect>
                      <a14:artisticGlowEdges trans="11000"/>
                    </a14:imgEffect>
                    <a14:imgEffect>
                      <a14:sharpenSoften amount="-50000"/>
                    </a14:imgEffect>
                    <a14:imgEffect>
                      <a14:colorTemperature colorTemp="6200"/>
                    </a14:imgEffect>
                  </a14:imgLayer>
                </a14:imgProps>
              </a:ext>
            </a:extLst>
          </a:blip>
          <a:stretch>
            <a:fillRect/>
          </a:stretch>
        </p:blipFill>
        <p:spPr>
          <a:xfrm>
            <a:off x="799545" y="4377850"/>
            <a:ext cx="824698" cy="824698"/>
          </a:xfrm>
          <a:prstGeom prst="rect">
            <a:avLst/>
          </a:prstGeom>
        </p:spPr>
      </p:pic>
      <p:sp>
        <p:nvSpPr>
          <p:cNvPr id="226" name="Oval 225">
            <a:extLst>
              <a:ext uri="{FF2B5EF4-FFF2-40B4-BE49-F238E27FC236}">
                <a16:creationId xmlns:a16="http://schemas.microsoft.com/office/drawing/2014/main" id="{3EF2B826-A65E-12C1-86D0-3C2B26F4E3DB}"/>
              </a:ext>
            </a:extLst>
          </p:cNvPr>
          <p:cNvSpPr/>
          <p:nvPr/>
        </p:nvSpPr>
        <p:spPr bwMode="gray">
          <a:xfrm>
            <a:off x="353336" y="3968107"/>
            <a:ext cx="1645920" cy="1645920"/>
          </a:xfrm>
          <a:prstGeom prst="ellipse">
            <a:avLst/>
          </a:prstGeom>
          <a:solidFill>
            <a:schemeClr val="accent3">
              <a:lumMod val="75000"/>
              <a:alpha val="30000"/>
            </a:schemeClr>
          </a:solidFill>
          <a:ln w="19050" algn="ctr">
            <a:noFill/>
            <a:miter lim="800000"/>
            <a:headEnd/>
            <a:tailEnd/>
          </a:ln>
        </p:spPr>
        <p:txBody>
          <a:bodyPr wrap="square" lIns="66675" tIns="66675" rIns="66675" bIns="66675"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27" name="Oval 226">
            <a:extLst>
              <a:ext uri="{FF2B5EF4-FFF2-40B4-BE49-F238E27FC236}">
                <a16:creationId xmlns:a16="http://schemas.microsoft.com/office/drawing/2014/main" id="{10B01200-CA17-6C43-CE99-6397A5FC53EA}"/>
              </a:ext>
            </a:extLst>
          </p:cNvPr>
          <p:cNvSpPr/>
          <p:nvPr/>
        </p:nvSpPr>
        <p:spPr bwMode="gray">
          <a:xfrm>
            <a:off x="444338" y="4059547"/>
            <a:ext cx="1463040" cy="1463040"/>
          </a:xfrm>
          <a:prstGeom prst="ellipse">
            <a:avLst/>
          </a:prstGeom>
          <a:solidFill>
            <a:schemeClr val="accent3">
              <a:lumMod val="75000"/>
              <a:alpha val="30000"/>
            </a:schemeClr>
          </a:solidFill>
          <a:ln w="19050" algn="ctr">
            <a:noFill/>
            <a:miter lim="800000"/>
            <a:headEnd/>
            <a:tailEnd/>
          </a:ln>
        </p:spPr>
        <p:txBody>
          <a:bodyPr wrap="square" lIns="66675" tIns="66675" rIns="66675" bIns="66675"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28" name="Oval 227">
            <a:extLst>
              <a:ext uri="{FF2B5EF4-FFF2-40B4-BE49-F238E27FC236}">
                <a16:creationId xmlns:a16="http://schemas.microsoft.com/office/drawing/2014/main" id="{9B8175D9-FD28-7E8C-30F4-7B0373B8C6E3}"/>
              </a:ext>
            </a:extLst>
          </p:cNvPr>
          <p:cNvSpPr/>
          <p:nvPr/>
        </p:nvSpPr>
        <p:spPr bwMode="gray">
          <a:xfrm>
            <a:off x="537289" y="4150987"/>
            <a:ext cx="1280160" cy="1280160"/>
          </a:xfrm>
          <a:prstGeom prst="ellipse">
            <a:avLst/>
          </a:prstGeom>
          <a:solidFill>
            <a:schemeClr val="accent3">
              <a:lumMod val="75000"/>
              <a:alpha val="30000"/>
            </a:schemeClr>
          </a:solidFill>
          <a:ln w="19050" algn="ctr">
            <a:noFill/>
            <a:miter lim="800000"/>
            <a:headEnd/>
            <a:tailEnd/>
          </a:ln>
        </p:spPr>
        <p:txBody>
          <a:bodyPr wrap="square" lIns="66675" tIns="66675" rIns="66675" bIns="66675"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29" name="Oval 228">
            <a:extLst>
              <a:ext uri="{FF2B5EF4-FFF2-40B4-BE49-F238E27FC236}">
                <a16:creationId xmlns:a16="http://schemas.microsoft.com/office/drawing/2014/main" id="{53464576-EAF5-B0F1-FBD2-5B6528C84260}"/>
              </a:ext>
            </a:extLst>
          </p:cNvPr>
          <p:cNvSpPr/>
          <p:nvPr/>
        </p:nvSpPr>
        <p:spPr bwMode="gray">
          <a:xfrm>
            <a:off x="627218" y="4246316"/>
            <a:ext cx="1097280" cy="1097280"/>
          </a:xfrm>
          <a:prstGeom prst="ellipse">
            <a:avLst/>
          </a:prstGeom>
          <a:solidFill>
            <a:schemeClr val="tx1">
              <a:alpha val="20000"/>
            </a:schemeClr>
          </a:solidFill>
          <a:ln w="19050" algn="ctr">
            <a:noFill/>
            <a:miter lim="800000"/>
            <a:headEnd/>
            <a:tailEnd/>
          </a:ln>
        </p:spPr>
        <p:txBody>
          <a:bodyPr wrap="square" lIns="66675" tIns="66675" rIns="66675" bIns="66675"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72" name="Graphic 271" descr="Cloud with solid fill">
            <a:extLst>
              <a:ext uri="{FF2B5EF4-FFF2-40B4-BE49-F238E27FC236}">
                <a16:creationId xmlns:a16="http://schemas.microsoft.com/office/drawing/2014/main" id="{980A52D4-D41E-7356-33DC-AE3988FEB02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713763" y="987202"/>
            <a:ext cx="2996910" cy="2786553"/>
          </a:xfrm>
          <a:prstGeom prst="rect">
            <a:avLst/>
          </a:prstGeom>
        </p:spPr>
      </p:pic>
      <p:pic>
        <p:nvPicPr>
          <p:cNvPr id="273" name="Graphic 272" descr="Cloud with solid fill">
            <a:extLst>
              <a:ext uri="{FF2B5EF4-FFF2-40B4-BE49-F238E27FC236}">
                <a16:creationId xmlns:a16="http://schemas.microsoft.com/office/drawing/2014/main" id="{E5608CE2-3D59-DBDD-C299-899F7270D87E}"/>
              </a:ext>
            </a:extLst>
          </p:cNvPr>
          <p:cNvPicPr>
            <a:picLocks noChangeAspect="1"/>
          </p:cNvPicPr>
          <p:nvPr/>
        </p:nvPicPr>
        <p:blipFill rotWithShape="1">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l="1832" t="16647"/>
          <a:stretch/>
        </p:blipFill>
        <p:spPr>
          <a:xfrm>
            <a:off x="8595991" y="1258560"/>
            <a:ext cx="3274608" cy="2723666"/>
          </a:xfrm>
          <a:prstGeom prst="rect">
            <a:avLst/>
          </a:prstGeom>
        </p:spPr>
      </p:pic>
      <p:pic>
        <p:nvPicPr>
          <p:cNvPr id="274" name="Graphic 273" descr="Cloud with solid fill">
            <a:extLst>
              <a:ext uri="{FF2B5EF4-FFF2-40B4-BE49-F238E27FC236}">
                <a16:creationId xmlns:a16="http://schemas.microsoft.com/office/drawing/2014/main" id="{A086879D-E48D-54C2-3DEA-1B6354219365}"/>
              </a:ext>
            </a:extLst>
          </p:cNvPr>
          <p:cNvPicPr>
            <a:picLocks noChangeAspect="1"/>
          </p:cNvPicPr>
          <p:nvPr/>
        </p:nvPicPr>
        <p:blipFill rotWithShape="1">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rcRect l="1832" t="23634" b="20144"/>
          <a:stretch/>
        </p:blipFill>
        <p:spPr>
          <a:xfrm>
            <a:off x="8357481" y="1310493"/>
            <a:ext cx="3758791" cy="2117302"/>
          </a:xfrm>
          <a:prstGeom prst="rect">
            <a:avLst/>
          </a:prstGeom>
        </p:spPr>
      </p:pic>
      <p:pic>
        <p:nvPicPr>
          <p:cNvPr id="275" name="Graphic 274" descr="Work from home Wi-Fi with solid fill">
            <a:extLst>
              <a:ext uri="{FF2B5EF4-FFF2-40B4-BE49-F238E27FC236}">
                <a16:creationId xmlns:a16="http://schemas.microsoft.com/office/drawing/2014/main" id="{503BDD9A-FDC4-73CA-7B9A-BFAA1A78C3ED}"/>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9649722" y="2069656"/>
            <a:ext cx="983596" cy="983596"/>
          </a:xfrm>
          <a:prstGeom prst="rect">
            <a:avLst/>
          </a:prstGeom>
        </p:spPr>
      </p:pic>
      <p:sp>
        <p:nvSpPr>
          <p:cNvPr id="276" name="TextBox 275">
            <a:extLst>
              <a:ext uri="{FF2B5EF4-FFF2-40B4-BE49-F238E27FC236}">
                <a16:creationId xmlns:a16="http://schemas.microsoft.com/office/drawing/2014/main" id="{950896C4-4A4F-B9E2-E10C-992A542ABD29}"/>
              </a:ext>
            </a:extLst>
          </p:cNvPr>
          <p:cNvSpPr txBox="1"/>
          <p:nvPr/>
        </p:nvSpPr>
        <p:spPr>
          <a:xfrm>
            <a:off x="547916" y="564704"/>
            <a:ext cx="2325751" cy="400110"/>
          </a:xfrm>
          <a:prstGeom prst="rect">
            <a:avLst/>
          </a:prstGeom>
          <a:noFill/>
          <a:ln>
            <a:no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srgbClr val="636364"/>
                </a:solidFill>
                <a:effectLst>
                  <a:outerShdw blurRad="317500" dist="50800" dir="5400000" algn="ctr" rotWithShape="0">
                    <a:srgbClr val="000000">
                      <a:alpha val="28000"/>
                    </a:srgbClr>
                  </a:outerShdw>
                </a:effectLst>
                <a:uLnTx/>
                <a:uFillTx/>
                <a:latin typeface="Calibri Light" panose="020F0302020204030204"/>
                <a:ea typeface="+mn-ea"/>
                <a:cs typeface="+mn-cs"/>
              </a:rPr>
              <a:t>What We Do</a:t>
            </a:r>
          </a:p>
        </p:txBody>
      </p:sp>
      <p:grpSp>
        <p:nvGrpSpPr>
          <p:cNvPr id="63" name="Group 16">
            <a:extLst>
              <a:ext uri="{FF2B5EF4-FFF2-40B4-BE49-F238E27FC236}">
                <a16:creationId xmlns:a16="http://schemas.microsoft.com/office/drawing/2014/main" id="{197A31AF-83F1-92EC-406A-9D98CB0A92EB}"/>
              </a:ext>
            </a:extLst>
          </p:cNvPr>
          <p:cNvGrpSpPr>
            <a:grpSpLocks noChangeAspect="1"/>
          </p:cNvGrpSpPr>
          <p:nvPr/>
        </p:nvGrpSpPr>
        <p:grpSpPr bwMode="auto">
          <a:xfrm>
            <a:off x="4414553" y="2412863"/>
            <a:ext cx="354737" cy="343875"/>
            <a:chOff x="3736" y="4411"/>
            <a:chExt cx="1143" cy="1108"/>
          </a:xfrm>
          <a:solidFill>
            <a:srgbClr val="5A4AE3"/>
          </a:solidFill>
        </p:grpSpPr>
        <p:sp>
          <p:nvSpPr>
            <p:cNvPr id="64" name="Freeform 17">
              <a:extLst>
                <a:ext uri="{FF2B5EF4-FFF2-40B4-BE49-F238E27FC236}">
                  <a16:creationId xmlns:a16="http://schemas.microsoft.com/office/drawing/2014/main" id="{F057E086-E77B-08E4-569D-8EFE034815DE}"/>
                </a:ext>
              </a:extLst>
            </p:cNvPr>
            <p:cNvSpPr>
              <a:spLocks noEditPoints="1"/>
            </p:cNvSpPr>
            <p:nvPr/>
          </p:nvSpPr>
          <p:spPr bwMode="auto">
            <a:xfrm>
              <a:off x="3736" y="4558"/>
              <a:ext cx="741" cy="961"/>
            </a:xfrm>
            <a:custGeom>
              <a:avLst/>
              <a:gdLst>
                <a:gd name="T0" fmla="*/ 290 w 332"/>
                <a:gd name="T1" fmla="*/ 341 h 444"/>
                <a:gd name="T2" fmla="*/ 256 w 332"/>
                <a:gd name="T3" fmla="*/ 307 h 444"/>
                <a:gd name="T4" fmla="*/ 256 w 332"/>
                <a:gd name="T5" fmla="*/ 265 h 444"/>
                <a:gd name="T6" fmla="*/ 273 w 332"/>
                <a:gd name="T7" fmla="*/ 204 h 444"/>
                <a:gd name="T8" fmla="*/ 273 w 332"/>
                <a:gd name="T9" fmla="*/ 128 h 444"/>
                <a:gd name="T10" fmla="*/ 136 w 332"/>
                <a:gd name="T11" fmla="*/ 0 h 444"/>
                <a:gd name="T12" fmla="*/ 0 w 332"/>
                <a:gd name="T13" fmla="*/ 128 h 444"/>
                <a:gd name="T14" fmla="*/ 0 w 332"/>
                <a:gd name="T15" fmla="*/ 204 h 444"/>
                <a:gd name="T16" fmla="*/ 69 w 332"/>
                <a:gd name="T17" fmla="*/ 315 h 444"/>
                <a:gd name="T18" fmla="*/ 77 w 332"/>
                <a:gd name="T19" fmla="*/ 300 h 444"/>
                <a:gd name="T20" fmla="*/ 17 w 332"/>
                <a:gd name="T21" fmla="*/ 204 h 444"/>
                <a:gd name="T22" fmla="*/ 17 w 332"/>
                <a:gd name="T23" fmla="*/ 128 h 444"/>
                <a:gd name="T24" fmla="*/ 136 w 332"/>
                <a:gd name="T25" fmla="*/ 17 h 444"/>
                <a:gd name="T26" fmla="*/ 256 w 332"/>
                <a:gd name="T27" fmla="*/ 128 h 444"/>
                <a:gd name="T28" fmla="*/ 256 w 332"/>
                <a:gd name="T29" fmla="*/ 204 h 444"/>
                <a:gd name="T30" fmla="*/ 196 w 332"/>
                <a:gd name="T31" fmla="*/ 300 h 444"/>
                <a:gd name="T32" fmla="*/ 155 w 332"/>
                <a:gd name="T33" fmla="*/ 322 h 444"/>
                <a:gd name="T34" fmla="*/ 118 w 332"/>
                <a:gd name="T35" fmla="*/ 322 h 444"/>
                <a:gd name="T36" fmla="*/ 109 w 332"/>
                <a:gd name="T37" fmla="*/ 337 h 444"/>
                <a:gd name="T38" fmla="*/ 163 w 332"/>
                <a:gd name="T39" fmla="*/ 337 h 444"/>
                <a:gd name="T40" fmla="*/ 170 w 332"/>
                <a:gd name="T41" fmla="*/ 333 h 444"/>
                <a:gd name="T42" fmla="*/ 170 w 332"/>
                <a:gd name="T43" fmla="*/ 375 h 444"/>
                <a:gd name="T44" fmla="*/ 178 w 332"/>
                <a:gd name="T45" fmla="*/ 384 h 444"/>
                <a:gd name="T46" fmla="*/ 240 w 332"/>
                <a:gd name="T47" fmla="*/ 390 h 444"/>
                <a:gd name="T48" fmla="*/ 256 w 332"/>
                <a:gd name="T49" fmla="*/ 407 h 444"/>
                <a:gd name="T50" fmla="*/ 256 w 332"/>
                <a:gd name="T51" fmla="*/ 444 h 444"/>
                <a:gd name="T52" fmla="*/ 273 w 332"/>
                <a:gd name="T53" fmla="*/ 444 h 444"/>
                <a:gd name="T54" fmla="*/ 273 w 332"/>
                <a:gd name="T55" fmla="*/ 407 h 444"/>
                <a:gd name="T56" fmla="*/ 242 w 332"/>
                <a:gd name="T57" fmla="*/ 373 h 444"/>
                <a:gd name="T58" fmla="*/ 187 w 332"/>
                <a:gd name="T59" fmla="*/ 368 h 444"/>
                <a:gd name="T60" fmla="*/ 187 w 332"/>
                <a:gd name="T61" fmla="*/ 324 h 444"/>
                <a:gd name="T62" fmla="*/ 204 w 332"/>
                <a:gd name="T63" fmla="*/ 315 h 444"/>
                <a:gd name="T64" fmla="*/ 239 w 332"/>
                <a:gd name="T65" fmla="*/ 288 h 444"/>
                <a:gd name="T66" fmla="*/ 239 w 332"/>
                <a:gd name="T67" fmla="*/ 307 h 444"/>
                <a:gd name="T68" fmla="*/ 290 w 332"/>
                <a:gd name="T69" fmla="*/ 358 h 444"/>
                <a:gd name="T70" fmla="*/ 332 w 332"/>
                <a:gd name="T71" fmla="*/ 358 h 444"/>
                <a:gd name="T72" fmla="*/ 332 w 332"/>
                <a:gd name="T73" fmla="*/ 341 h 444"/>
                <a:gd name="T74" fmla="*/ 290 w 332"/>
                <a:gd name="T75" fmla="*/ 341 h 444"/>
                <a:gd name="T76" fmla="*/ 290 w 332"/>
                <a:gd name="T77" fmla="*/ 341 h 444"/>
                <a:gd name="T78" fmla="*/ 290 w 332"/>
                <a:gd name="T79" fmla="*/ 341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32" h="444">
                  <a:moveTo>
                    <a:pt x="290" y="341"/>
                  </a:moveTo>
                  <a:cubicBezTo>
                    <a:pt x="271" y="341"/>
                    <a:pt x="256" y="326"/>
                    <a:pt x="256" y="307"/>
                  </a:cubicBezTo>
                  <a:cubicBezTo>
                    <a:pt x="256" y="265"/>
                    <a:pt x="256" y="265"/>
                    <a:pt x="256" y="265"/>
                  </a:cubicBezTo>
                  <a:cubicBezTo>
                    <a:pt x="267" y="247"/>
                    <a:pt x="273" y="225"/>
                    <a:pt x="273" y="204"/>
                  </a:cubicBezTo>
                  <a:cubicBezTo>
                    <a:pt x="273" y="128"/>
                    <a:pt x="273" y="128"/>
                    <a:pt x="273" y="128"/>
                  </a:cubicBezTo>
                  <a:cubicBezTo>
                    <a:pt x="273" y="57"/>
                    <a:pt x="211" y="0"/>
                    <a:pt x="136" y="0"/>
                  </a:cubicBezTo>
                  <a:cubicBezTo>
                    <a:pt x="61" y="0"/>
                    <a:pt x="0" y="57"/>
                    <a:pt x="0" y="128"/>
                  </a:cubicBezTo>
                  <a:cubicBezTo>
                    <a:pt x="0" y="204"/>
                    <a:pt x="0" y="204"/>
                    <a:pt x="0" y="204"/>
                  </a:cubicBezTo>
                  <a:cubicBezTo>
                    <a:pt x="0" y="251"/>
                    <a:pt x="27" y="293"/>
                    <a:pt x="69" y="315"/>
                  </a:cubicBezTo>
                  <a:cubicBezTo>
                    <a:pt x="77" y="300"/>
                    <a:pt x="77" y="300"/>
                    <a:pt x="77" y="300"/>
                  </a:cubicBezTo>
                  <a:cubicBezTo>
                    <a:pt x="40" y="281"/>
                    <a:pt x="17" y="244"/>
                    <a:pt x="17" y="204"/>
                  </a:cubicBezTo>
                  <a:cubicBezTo>
                    <a:pt x="17" y="128"/>
                    <a:pt x="17" y="128"/>
                    <a:pt x="17" y="128"/>
                  </a:cubicBezTo>
                  <a:cubicBezTo>
                    <a:pt x="17" y="67"/>
                    <a:pt x="70" y="17"/>
                    <a:pt x="136" y="17"/>
                  </a:cubicBezTo>
                  <a:cubicBezTo>
                    <a:pt x="202" y="17"/>
                    <a:pt x="256" y="67"/>
                    <a:pt x="256" y="128"/>
                  </a:cubicBezTo>
                  <a:cubicBezTo>
                    <a:pt x="256" y="204"/>
                    <a:pt x="256" y="204"/>
                    <a:pt x="256" y="204"/>
                  </a:cubicBezTo>
                  <a:cubicBezTo>
                    <a:pt x="255" y="244"/>
                    <a:pt x="232" y="281"/>
                    <a:pt x="196" y="300"/>
                  </a:cubicBezTo>
                  <a:cubicBezTo>
                    <a:pt x="155" y="322"/>
                    <a:pt x="155" y="322"/>
                    <a:pt x="155" y="322"/>
                  </a:cubicBezTo>
                  <a:cubicBezTo>
                    <a:pt x="143" y="328"/>
                    <a:pt x="129" y="328"/>
                    <a:pt x="118" y="322"/>
                  </a:cubicBezTo>
                  <a:cubicBezTo>
                    <a:pt x="109" y="337"/>
                    <a:pt x="109" y="337"/>
                    <a:pt x="109" y="337"/>
                  </a:cubicBezTo>
                  <a:cubicBezTo>
                    <a:pt x="126" y="345"/>
                    <a:pt x="146" y="345"/>
                    <a:pt x="163" y="337"/>
                  </a:cubicBezTo>
                  <a:cubicBezTo>
                    <a:pt x="170" y="333"/>
                    <a:pt x="170" y="333"/>
                    <a:pt x="170" y="333"/>
                  </a:cubicBezTo>
                  <a:cubicBezTo>
                    <a:pt x="170" y="375"/>
                    <a:pt x="170" y="375"/>
                    <a:pt x="170" y="375"/>
                  </a:cubicBezTo>
                  <a:cubicBezTo>
                    <a:pt x="170" y="380"/>
                    <a:pt x="174" y="383"/>
                    <a:pt x="178" y="384"/>
                  </a:cubicBezTo>
                  <a:cubicBezTo>
                    <a:pt x="240" y="390"/>
                    <a:pt x="240" y="390"/>
                    <a:pt x="240" y="390"/>
                  </a:cubicBezTo>
                  <a:cubicBezTo>
                    <a:pt x="249" y="391"/>
                    <a:pt x="256" y="398"/>
                    <a:pt x="256" y="407"/>
                  </a:cubicBezTo>
                  <a:cubicBezTo>
                    <a:pt x="256" y="444"/>
                    <a:pt x="256" y="444"/>
                    <a:pt x="256" y="444"/>
                  </a:cubicBezTo>
                  <a:cubicBezTo>
                    <a:pt x="273" y="444"/>
                    <a:pt x="273" y="444"/>
                    <a:pt x="273" y="444"/>
                  </a:cubicBezTo>
                  <a:cubicBezTo>
                    <a:pt x="273" y="407"/>
                    <a:pt x="273" y="407"/>
                    <a:pt x="273" y="407"/>
                  </a:cubicBezTo>
                  <a:cubicBezTo>
                    <a:pt x="273" y="390"/>
                    <a:pt x="259" y="375"/>
                    <a:pt x="242" y="373"/>
                  </a:cubicBezTo>
                  <a:cubicBezTo>
                    <a:pt x="187" y="368"/>
                    <a:pt x="187" y="368"/>
                    <a:pt x="187" y="368"/>
                  </a:cubicBezTo>
                  <a:cubicBezTo>
                    <a:pt x="187" y="324"/>
                    <a:pt x="187" y="324"/>
                    <a:pt x="187" y="324"/>
                  </a:cubicBezTo>
                  <a:cubicBezTo>
                    <a:pt x="204" y="315"/>
                    <a:pt x="204" y="315"/>
                    <a:pt x="204" y="315"/>
                  </a:cubicBezTo>
                  <a:cubicBezTo>
                    <a:pt x="217" y="308"/>
                    <a:pt x="229" y="299"/>
                    <a:pt x="239" y="288"/>
                  </a:cubicBezTo>
                  <a:cubicBezTo>
                    <a:pt x="239" y="307"/>
                    <a:pt x="239" y="307"/>
                    <a:pt x="239" y="307"/>
                  </a:cubicBezTo>
                  <a:cubicBezTo>
                    <a:pt x="239" y="335"/>
                    <a:pt x="262" y="358"/>
                    <a:pt x="290" y="358"/>
                  </a:cubicBezTo>
                  <a:cubicBezTo>
                    <a:pt x="332" y="358"/>
                    <a:pt x="332" y="358"/>
                    <a:pt x="332" y="358"/>
                  </a:cubicBezTo>
                  <a:cubicBezTo>
                    <a:pt x="332" y="341"/>
                    <a:pt x="332" y="341"/>
                    <a:pt x="332" y="341"/>
                  </a:cubicBezTo>
                  <a:lnTo>
                    <a:pt x="290" y="341"/>
                  </a:lnTo>
                  <a:close/>
                  <a:moveTo>
                    <a:pt x="290" y="341"/>
                  </a:moveTo>
                  <a:cubicBezTo>
                    <a:pt x="290" y="341"/>
                    <a:pt x="290" y="341"/>
                    <a:pt x="290" y="341"/>
                  </a:cubicBezTo>
                </a:path>
              </a:pathLst>
            </a:custGeom>
            <a:grpFill/>
            <a:ln w="9525">
              <a:noFill/>
              <a:round/>
              <a:headEnd/>
              <a:tailEnd/>
            </a:ln>
          </p:spPr>
          <p:txBody>
            <a:bodyPr vert="horz" wrap="square" lIns="68580" tIns="34290" rIns="68580" bIns="3429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endParaRPr>
            </a:p>
          </p:txBody>
        </p:sp>
        <p:sp>
          <p:nvSpPr>
            <p:cNvPr id="65" name="Freeform 18">
              <a:extLst>
                <a:ext uri="{FF2B5EF4-FFF2-40B4-BE49-F238E27FC236}">
                  <a16:creationId xmlns:a16="http://schemas.microsoft.com/office/drawing/2014/main" id="{856BCFC4-096B-2613-7F67-2A10C456ECE6}"/>
                </a:ext>
              </a:extLst>
            </p:cNvPr>
            <p:cNvSpPr>
              <a:spLocks noEditPoints="1"/>
            </p:cNvSpPr>
            <p:nvPr/>
          </p:nvSpPr>
          <p:spPr bwMode="auto">
            <a:xfrm>
              <a:off x="3736" y="5244"/>
              <a:ext cx="228" cy="275"/>
            </a:xfrm>
            <a:custGeom>
              <a:avLst/>
              <a:gdLst>
                <a:gd name="T0" fmla="*/ 85 w 102"/>
                <a:gd name="T1" fmla="*/ 0 h 127"/>
                <a:gd name="T2" fmla="*/ 85 w 102"/>
                <a:gd name="T3" fmla="*/ 51 h 127"/>
                <a:gd name="T4" fmla="*/ 30 w 102"/>
                <a:gd name="T5" fmla="*/ 56 h 127"/>
                <a:gd name="T6" fmla="*/ 0 w 102"/>
                <a:gd name="T7" fmla="*/ 90 h 127"/>
                <a:gd name="T8" fmla="*/ 0 w 102"/>
                <a:gd name="T9" fmla="*/ 127 h 127"/>
                <a:gd name="T10" fmla="*/ 17 w 102"/>
                <a:gd name="T11" fmla="*/ 127 h 127"/>
                <a:gd name="T12" fmla="*/ 17 w 102"/>
                <a:gd name="T13" fmla="*/ 90 h 127"/>
                <a:gd name="T14" fmla="*/ 32 w 102"/>
                <a:gd name="T15" fmla="*/ 73 h 127"/>
                <a:gd name="T16" fmla="*/ 94 w 102"/>
                <a:gd name="T17" fmla="*/ 67 h 127"/>
                <a:gd name="T18" fmla="*/ 102 w 102"/>
                <a:gd name="T19" fmla="*/ 58 h 127"/>
                <a:gd name="T20" fmla="*/ 102 w 102"/>
                <a:gd name="T21" fmla="*/ 0 h 127"/>
                <a:gd name="T22" fmla="*/ 85 w 102"/>
                <a:gd name="T23" fmla="*/ 0 h 127"/>
                <a:gd name="T24" fmla="*/ 85 w 102"/>
                <a:gd name="T25" fmla="*/ 0 h 127"/>
                <a:gd name="T26" fmla="*/ 85 w 102"/>
                <a:gd name="T27" fmla="*/ 0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2" h="127">
                  <a:moveTo>
                    <a:pt x="85" y="0"/>
                  </a:moveTo>
                  <a:cubicBezTo>
                    <a:pt x="85" y="51"/>
                    <a:pt x="85" y="51"/>
                    <a:pt x="85" y="51"/>
                  </a:cubicBezTo>
                  <a:cubicBezTo>
                    <a:pt x="30" y="56"/>
                    <a:pt x="30" y="56"/>
                    <a:pt x="30" y="56"/>
                  </a:cubicBezTo>
                  <a:cubicBezTo>
                    <a:pt x="13" y="58"/>
                    <a:pt x="0" y="73"/>
                    <a:pt x="0" y="90"/>
                  </a:cubicBezTo>
                  <a:cubicBezTo>
                    <a:pt x="0" y="127"/>
                    <a:pt x="0" y="127"/>
                    <a:pt x="0" y="127"/>
                  </a:cubicBezTo>
                  <a:cubicBezTo>
                    <a:pt x="17" y="127"/>
                    <a:pt x="17" y="127"/>
                    <a:pt x="17" y="127"/>
                  </a:cubicBezTo>
                  <a:cubicBezTo>
                    <a:pt x="17" y="90"/>
                    <a:pt x="17" y="90"/>
                    <a:pt x="17" y="90"/>
                  </a:cubicBezTo>
                  <a:cubicBezTo>
                    <a:pt x="17" y="81"/>
                    <a:pt x="23" y="74"/>
                    <a:pt x="32" y="73"/>
                  </a:cubicBezTo>
                  <a:cubicBezTo>
                    <a:pt x="94" y="67"/>
                    <a:pt x="94" y="67"/>
                    <a:pt x="94" y="67"/>
                  </a:cubicBezTo>
                  <a:cubicBezTo>
                    <a:pt x="99" y="66"/>
                    <a:pt x="102" y="63"/>
                    <a:pt x="102" y="58"/>
                  </a:cubicBezTo>
                  <a:cubicBezTo>
                    <a:pt x="102" y="0"/>
                    <a:pt x="102" y="0"/>
                    <a:pt x="102" y="0"/>
                  </a:cubicBezTo>
                  <a:lnTo>
                    <a:pt x="85" y="0"/>
                  </a:lnTo>
                  <a:close/>
                  <a:moveTo>
                    <a:pt x="85" y="0"/>
                  </a:moveTo>
                  <a:cubicBezTo>
                    <a:pt x="85" y="0"/>
                    <a:pt x="85" y="0"/>
                    <a:pt x="85" y="0"/>
                  </a:cubicBezTo>
                </a:path>
              </a:pathLst>
            </a:custGeom>
            <a:grpFill/>
            <a:ln w="9525">
              <a:noFill/>
              <a:round/>
              <a:headEnd/>
              <a:tailEnd/>
            </a:ln>
          </p:spPr>
          <p:txBody>
            <a:bodyPr vert="horz" wrap="square" lIns="68580" tIns="34290" rIns="68580" bIns="3429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endParaRPr>
            </a:p>
          </p:txBody>
        </p:sp>
        <p:sp>
          <p:nvSpPr>
            <p:cNvPr id="66" name="Freeform 19">
              <a:extLst>
                <a:ext uri="{FF2B5EF4-FFF2-40B4-BE49-F238E27FC236}">
                  <a16:creationId xmlns:a16="http://schemas.microsoft.com/office/drawing/2014/main" id="{B1616FE5-9406-533D-323E-F51B94DEFE6C}"/>
                </a:ext>
              </a:extLst>
            </p:cNvPr>
            <p:cNvSpPr>
              <a:spLocks noEditPoints="1"/>
            </p:cNvSpPr>
            <p:nvPr/>
          </p:nvSpPr>
          <p:spPr bwMode="auto">
            <a:xfrm>
              <a:off x="3812" y="4669"/>
              <a:ext cx="458" cy="443"/>
            </a:xfrm>
            <a:custGeom>
              <a:avLst/>
              <a:gdLst>
                <a:gd name="T0" fmla="*/ 173 w 205"/>
                <a:gd name="T1" fmla="*/ 73 h 205"/>
                <a:gd name="T2" fmla="*/ 186 w 205"/>
                <a:gd name="T3" fmla="*/ 42 h 205"/>
                <a:gd name="T4" fmla="*/ 152 w 205"/>
                <a:gd name="T5" fmla="*/ 17 h 205"/>
                <a:gd name="T6" fmla="*/ 126 w 205"/>
                <a:gd name="T7" fmla="*/ 7 h 205"/>
                <a:gd name="T8" fmla="*/ 87 w 205"/>
                <a:gd name="T9" fmla="*/ 0 h 205"/>
                <a:gd name="T10" fmla="*/ 73 w 205"/>
                <a:gd name="T11" fmla="*/ 32 h 205"/>
                <a:gd name="T12" fmla="*/ 41 w 205"/>
                <a:gd name="T13" fmla="*/ 18 h 205"/>
                <a:gd name="T14" fmla="*/ 17 w 205"/>
                <a:gd name="T15" fmla="*/ 53 h 205"/>
                <a:gd name="T16" fmla="*/ 7 w 205"/>
                <a:gd name="T17" fmla="*/ 79 h 205"/>
                <a:gd name="T18" fmla="*/ 0 w 205"/>
                <a:gd name="T19" fmla="*/ 118 h 205"/>
                <a:gd name="T20" fmla="*/ 31 w 205"/>
                <a:gd name="T21" fmla="*/ 132 h 205"/>
                <a:gd name="T22" fmla="*/ 18 w 205"/>
                <a:gd name="T23" fmla="*/ 163 h 205"/>
                <a:gd name="T24" fmla="*/ 52 w 205"/>
                <a:gd name="T25" fmla="*/ 188 h 205"/>
                <a:gd name="T26" fmla="*/ 78 w 205"/>
                <a:gd name="T27" fmla="*/ 198 h 205"/>
                <a:gd name="T28" fmla="*/ 118 w 205"/>
                <a:gd name="T29" fmla="*/ 205 h 205"/>
                <a:gd name="T30" fmla="*/ 131 w 205"/>
                <a:gd name="T31" fmla="*/ 173 h 205"/>
                <a:gd name="T32" fmla="*/ 163 w 205"/>
                <a:gd name="T33" fmla="*/ 187 h 205"/>
                <a:gd name="T34" fmla="*/ 187 w 205"/>
                <a:gd name="T35" fmla="*/ 152 h 205"/>
                <a:gd name="T36" fmla="*/ 198 w 205"/>
                <a:gd name="T37" fmla="*/ 127 h 205"/>
                <a:gd name="T38" fmla="*/ 205 w 205"/>
                <a:gd name="T39" fmla="*/ 87 h 205"/>
                <a:gd name="T40" fmla="*/ 188 w 205"/>
                <a:gd name="T41" fmla="*/ 111 h 205"/>
                <a:gd name="T42" fmla="*/ 156 w 205"/>
                <a:gd name="T43" fmla="*/ 135 h 205"/>
                <a:gd name="T44" fmla="*/ 169 w 205"/>
                <a:gd name="T45" fmla="*/ 156 h 205"/>
                <a:gd name="T46" fmla="*/ 140 w 205"/>
                <a:gd name="T47" fmla="*/ 159 h 205"/>
                <a:gd name="T48" fmla="*/ 115 w 205"/>
                <a:gd name="T49" fmla="*/ 169 h 205"/>
                <a:gd name="T50" fmla="*/ 93 w 205"/>
                <a:gd name="T51" fmla="*/ 188 h 205"/>
                <a:gd name="T52" fmla="*/ 70 w 205"/>
                <a:gd name="T53" fmla="*/ 156 h 205"/>
                <a:gd name="T54" fmla="*/ 48 w 205"/>
                <a:gd name="T55" fmla="*/ 170 h 205"/>
                <a:gd name="T56" fmla="*/ 46 w 205"/>
                <a:gd name="T57" fmla="*/ 141 h 205"/>
                <a:gd name="T58" fmla="*/ 36 w 205"/>
                <a:gd name="T59" fmla="*/ 115 h 205"/>
                <a:gd name="T60" fmla="*/ 17 w 205"/>
                <a:gd name="T61" fmla="*/ 94 h 205"/>
                <a:gd name="T62" fmla="*/ 48 w 205"/>
                <a:gd name="T63" fmla="*/ 70 h 205"/>
                <a:gd name="T64" fmla="*/ 35 w 205"/>
                <a:gd name="T65" fmla="*/ 49 h 205"/>
                <a:gd name="T66" fmla="*/ 64 w 205"/>
                <a:gd name="T67" fmla="*/ 46 h 205"/>
                <a:gd name="T68" fmla="*/ 89 w 205"/>
                <a:gd name="T69" fmla="*/ 36 h 205"/>
                <a:gd name="T70" fmla="*/ 111 w 205"/>
                <a:gd name="T71" fmla="*/ 17 h 205"/>
                <a:gd name="T72" fmla="*/ 134 w 205"/>
                <a:gd name="T73" fmla="*/ 49 h 205"/>
                <a:gd name="T74" fmla="*/ 156 w 205"/>
                <a:gd name="T75" fmla="*/ 35 h 205"/>
                <a:gd name="T76" fmla="*/ 159 w 205"/>
                <a:gd name="T77" fmla="*/ 65 h 205"/>
                <a:gd name="T78" fmla="*/ 169 w 205"/>
                <a:gd name="T79" fmla="*/ 90 h 205"/>
                <a:gd name="T80" fmla="*/ 188 w 205"/>
                <a:gd name="T81" fmla="*/ 111 h 205"/>
                <a:gd name="T82" fmla="*/ 188 w 205"/>
                <a:gd name="T83" fmla="*/ 111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05" h="205">
                  <a:moveTo>
                    <a:pt x="198" y="79"/>
                  </a:moveTo>
                  <a:cubicBezTo>
                    <a:pt x="173" y="73"/>
                    <a:pt x="173" y="73"/>
                    <a:pt x="173" y="73"/>
                  </a:cubicBezTo>
                  <a:cubicBezTo>
                    <a:pt x="187" y="53"/>
                    <a:pt x="187" y="53"/>
                    <a:pt x="187" y="53"/>
                  </a:cubicBezTo>
                  <a:cubicBezTo>
                    <a:pt x="190" y="49"/>
                    <a:pt x="189" y="45"/>
                    <a:pt x="186" y="42"/>
                  </a:cubicBezTo>
                  <a:cubicBezTo>
                    <a:pt x="163" y="18"/>
                    <a:pt x="163" y="18"/>
                    <a:pt x="163" y="18"/>
                  </a:cubicBezTo>
                  <a:cubicBezTo>
                    <a:pt x="160" y="15"/>
                    <a:pt x="156" y="15"/>
                    <a:pt x="152" y="17"/>
                  </a:cubicBezTo>
                  <a:cubicBezTo>
                    <a:pt x="131" y="32"/>
                    <a:pt x="131" y="32"/>
                    <a:pt x="131" y="32"/>
                  </a:cubicBezTo>
                  <a:cubicBezTo>
                    <a:pt x="126" y="7"/>
                    <a:pt x="126" y="7"/>
                    <a:pt x="126" y="7"/>
                  </a:cubicBezTo>
                  <a:cubicBezTo>
                    <a:pt x="125" y="3"/>
                    <a:pt x="122" y="0"/>
                    <a:pt x="118" y="0"/>
                  </a:cubicBezTo>
                  <a:cubicBezTo>
                    <a:pt x="87" y="0"/>
                    <a:pt x="87" y="0"/>
                    <a:pt x="87" y="0"/>
                  </a:cubicBezTo>
                  <a:cubicBezTo>
                    <a:pt x="83" y="0"/>
                    <a:pt x="79" y="3"/>
                    <a:pt x="78" y="7"/>
                  </a:cubicBezTo>
                  <a:cubicBezTo>
                    <a:pt x="73" y="32"/>
                    <a:pt x="73" y="32"/>
                    <a:pt x="73" y="32"/>
                  </a:cubicBezTo>
                  <a:cubicBezTo>
                    <a:pt x="52" y="17"/>
                    <a:pt x="52" y="17"/>
                    <a:pt x="52" y="17"/>
                  </a:cubicBezTo>
                  <a:cubicBezTo>
                    <a:pt x="49" y="15"/>
                    <a:pt x="44" y="15"/>
                    <a:pt x="41" y="18"/>
                  </a:cubicBezTo>
                  <a:cubicBezTo>
                    <a:pt x="18" y="42"/>
                    <a:pt x="18" y="42"/>
                    <a:pt x="18" y="42"/>
                  </a:cubicBezTo>
                  <a:cubicBezTo>
                    <a:pt x="15" y="45"/>
                    <a:pt x="15" y="49"/>
                    <a:pt x="17" y="53"/>
                  </a:cubicBezTo>
                  <a:cubicBezTo>
                    <a:pt x="31" y="73"/>
                    <a:pt x="31" y="73"/>
                    <a:pt x="31" y="73"/>
                  </a:cubicBezTo>
                  <a:cubicBezTo>
                    <a:pt x="7" y="79"/>
                    <a:pt x="7" y="79"/>
                    <a:pt x="7" y="79"/>
                  </a:cubicBezTo>
                  <a:cubicBezTo>
                    <a:pt x="3" y="79"/>
                    <a:pt x="0" y="83"/>
                    <a:pt x="0" y="87"/>
                  </a:cubicBezTo>
                  <a:cubicBezTo>
                    <a:pt x="0" y="118"/>
                    <a:pt x="0" y="118"/>
                    <a:pt x="0" y="118"/>
                  </a:cubicBezTo>
                  <a:cubicBezTo>
                    <a:pt x="0" y="122"/>
                    <a:pt x="3" y="126"/>
                    <a:pt x="7" y="127"/>
                  </a:cubicBezTo>
                  <a:cubicBezTo>
                    <a:pt x="31" y="132"/>
                    <a:pt x="31" y="132"/>
                    <a:pt x="31" y="132"/>
                  </a:cubicBezTo>
                  <a:cubicBezTo>
                    <a:pt x="17" y="152"/>
                    <a:pt x="17" y="152"/>
                    <a:pt x="17" y="152"/>
                  </a:cubicBezTo>
                  <a:cubicBezTo>
                    <a:pt x="15" y="156"/>
                    <a:pt x="15" y="160"/>
                    <a:pt x="18" y="163"/>
                  </a:cubicBezTo>
                  <a:cubicBezTo>
                    <a:pt x="41" y="187"/>
                    <a:pt x="41" y="187"/>
                    <a:pt x="41" y="187"/>
                  </a:cubicBezTo>
                  <a:cubicBezTo>
                    <a:pt x="44" y="190"/>
                    <a:pt x="49" y="190"/>
                    <a:pt x="52" y="188"/>
                  </a:cubicBezTo>
                  <a:cubicBezTo>
                    <a:pt x="73" y="173"/>
                    <a:pt x="73" y="173"/>
                    <a:pt x="73" y="173"/>
                  </a:cubicBezTo>
                  <a:cubicBezTo>
                    <a:pt x="78" y="198"/>
                    <a:pt x="78" y="198"/>
                    <a:pt x="78" y="198"/>
                  </a:cubicBezTo>
                  <a:cubicBezTo>
                    <a:pt x="79" y="202"/>
                    <a:pt x="83" y="205"/>
                    <a:pt x="87" y="205"/>
                  </a:cubicBezTo>
                  <a:cubicBezTo>
                    <a:pt x="118" y="205"/>
                    <a:pt x="118" y="205"/>
                    <a:pt x="118" y="205"/>
                  </a:cubicBezTo>
                  <a:cubicBezTo>
                    <a:pt x="122" y="205"/>
                    <a:pt x="125" y="202"/>
                    <a:pt x="126" y="198"/>
                  </a:cubicBezTo>
                  <a:cubicBezTo>
                    <a:pt x="131" y="173"/>
                    <a:pt x="131" y="173"/>
                    <a:pt x="131" y="173"/>
                  </a:cubicBezTo>
                  <a:cubicBezTo>
                    <a:pt x="152" y="188"/>
                    <a:pt x="152" y="188"/>
                    <a:pt x="152" y="188"/>
                  </a:cubicBezTo>
                  <a:cubicBezTo>
                    <a:pt x="156" y="190"/>
                    <a:pt x="160" y="190"/>
                    <a:pt x="163" y="187"/>
                  </a:cubicBezTo>
                  <a:cubicBezTo>
                    <a:pt x="186" y="163"/>
                    <a:pt x="186" y="163"/>
                    <a:pt x="186" y="163"/>
                  </a:cubicBezTo>
                  <a:cubicBezTo>
                    <a:pt x="189" y="160"/>
                    <a:pt x="190" y="156"/>
                    <a:pt x="187" y="152"/>
                  </a:cubicBezTo>
                  <a:cubicBezTo>
                    <a:pt x="173" y="132"/>
                    <a:pt x="173" y="132"/>
                    <a:pt x="173" y="132"/>
                  </a:cubicBezTo>
                  <a:cubicBezTo>
                    <a:pt x="198" y="127"/>
                    <a:pt x="198" y="127"/>
                    <a:pt x="198" y="127"/>
                  </a:cubicBezTo>
                  <a:cubicBezTo>
                    <a:pt x="202" y="126"/>
                    <a:pt x="205" y="122"/>
                    <a:pt x="205" y="118"/>
                  </a:cubicBezTo>
                  <a:cubicBezTo>
                    <a:pt x="205" y="87"/>
                    <a:pt x="205" y="87"/>
                    <a:pt x="205" y="87"/>
                  </a:cubicBezTo>
                  <a:cubicBezTo>
                    <a:pt x="205" y="83"/>
                    <a:pt x="202" y="79"/>
                    <a:pt x="198" y="79"/>
                  </a:cubicBezTo>
                  <a:close/>
                  <a:moveTo>
                    <a:pt x="188" y="111"/>
                  </a:moveTo>
                  <a:cubicBezTo>
                    <a:pt x="169" y="115"/>
                    <a:pt x="169" y="115"/>
                    <a:pt x="169" y="115"/>
                  </a:cubicBezTo>
                  <a:cubicBezTo>
                    <a:pt x="160" y="117"/>
                    <a:pt x="154" y="126"/>
                    <a:pt x="156" y="135"/>
                  </a:cubicBezTo>
                  <a:cubicBezTo>
                    <a:pt x="156" y="137"/>
                    <a:pt x="157" y="139"/>
                    <a:pt x="159" y="141"/>
                  </a:cubicBezTo>
                  <a:cubicBezTo>
                    <a:pt x="169" y="156"/>
                    <a:pt x="169" y="156"/>
                    <a:pt x="169" y="156"/>
                  </a:cubicBezTo>
                  <a:cubicBezTo>
                    <a:pt x="156" y="170"/>
                    <a:pt x="156" y="170"/>
                    <a:pt x="156" y="170"/>
                  </a:cubicBezTo>
                  <a:cubicBezTo>
                    <a:pt x="140" y="159"/>
                    <a:pt x="140" y="159"/>
                    <a:pt x="140" y="159"/>
                  </a:cubicBezTo>
                  <a:cubicBezTo>
                    <a:pt x="133" y="154"/>
                    <a:pt x="123" y="156"/>
                    <a:pt x="117" y="163"/>
                  </a:cubicBezTo>
                  <a:cubicBezTo>
                    <a:pt x="116" y="165"/>
                    <a:pt x="115" y="167"/>
                    <a:pt x="115" y="169"/>
                  </a:cubicBezTo>
                  <a:cubicBezTo>
                    <a:pt x="111" y="188"/>
                    <a:pt x="111" y="188"/>
                    <a:pt x="111" y="188"/>
                  </a:cubicBezTo>
                  <a:cubicBezTo>
                    <a:pt x="93" y="188"/>
                    <a:pt x="93" y="188"/>
                    <a:pt x="93" y="188"/>
                  </a:cubicBezTo>
                  <a:cubicBezTo>
                    <a:pt x="89" y="169"/>
                    <a:pt x="89" y="169"/>
                    <a:pt x="89" y="169"/>
                  </a:cubicBezTo>
                  <a:cubicBezTo>
                    <a:pt x="88" y="160"/>
                    <a:pt x="79" y="154"/>
                    <a:pt x="70" y="156"/>
                  </a:cubicBezTo>
                  <a:cubicBezTo>
                    <a:pt x="68" y="157"/>
                    <a:pt x="66" y="158"/>
                    <a:pt x="64" y="159"/>
                  </a:cubicBezTo>
                  <a:cubicBezTo>
                    <a:pt x="48" y="170"/>
                    <a:pt x="48" y="170"/>
                    <a:pt x="48" y="170"/>
                  </a:cubicBezTo>
                  <a:cubicBezTo>
                    <a:pt x="35" y="156"/>
                    <a:pt x="35" y="156"/>
                    <a:pt x="35" y="156"/>
                  </a:cubicBezTo>
                  <a:cubicBezTo>
                    <a:pt x="46" y="141"/>
                    <a:pt x="46" y="141"/>
                    <a:pt x="46" y="141"/>
                  </a:cubicBezTo>
                  <a:cubicBezTo>
                    <a:pt x="51" y="133"/>
                    <a:pt x="49" y="123"/>
                    <a:pt x="42" y="118"/>
                  </a:cubicBezTo>
                  <a:cubicBezTo>
                    <a:pt x="40" y="117"/>
                    <a:pt x="38" y="116"/>
                    <a:pt x="36" y="115"/>
                  </a:cubicBezTo>
                  <a:cubicBezTo>
                    <a:pt x="17" y="111"/>
                    <a:pt x="17" y="111"/>
                    <a:pt x="17" y="111"/>
                  </a:cubicBezTo>
                  <a:cubicBezTo>
                    <a:pt x="17" y="94"/>
                    <a:pt x="17" y="94"/>
                    <a:pt x="17" y="94"/>
                  </a:cubicBezTo>
                  <a:cubicBezTo>
                    <a:pt x="36" y="90"/>
                    <a:pt x="36" y="90"/>
                    <a:pt x="36" y="90"/>
                  </a:cubicBezTo>
                  <a:cubicBezTo>
                    <a:pt x="45" y="88"/>
                    <a:pt x="50" y="79"/>
                    <a:pt x="48" y="70"/>
                  </a:cubicBezTo>
                  <a:cubicBezTo>
                    <a:pt x="48" y="68"/>
                    <a:pt x="47" y="66"/>
                    <a:pt x="46" y="65"/>
                  </a:cubicBezTo>
                  <a:cubicBezTo>
                    <a:pt x="35" y="49"/>
                    <a:pt x="35" y="49"/>
                    <a:pt x="35" y="49"/>
                  </a:cubicBezTo>
                  <a:cubicBezTo>
                    <a:pt x="48" y="35"/>
                    <a:pt x="48" y="35"/>
                    <a:pt x="48" y="35"/>
                  </a:cubicBezTo>
                  <a:cubicBezTo>
                    <a:pt x="64" y="46"/>
                    <a:pt x="64" y="46"/>
                    <a:pt x="64" y="46"/>
                  </a:cubicBezTo>
                  <a:cubicBezTo>
                    <a:pt x="72" y="51"/>
                    <a:pt x="82" y="49"/>
                    <a:pt x="87" y="42"/>
                  </a:cubicBezTo>
                  <a:cubicBezTo>
                    <a:pt x="88" y="40"/>
                    <a:pt x="89" y="38"/>
                    <a:pt x="89" y="36"/>
                  </a:cubicBezTo>
                  <a:cubicBezTo>
                    <a:pt x="93" y="17"/>
                    <a:pt x="93" y="17"/>
                    <a:pt x="93" y="17"/>
                  </a:cubicBezTo>
                  <a:cubicBezTo>
                    <a:pt x="111" y="17"/>
                    <a:pt x="111" y="17"/>
                    <a:pt x="111" y="17"/>
                  </a:cubicBezTo>
                  <a:cubicBezTo>
                    <a:pt x="115" y="36"/>
                    <a:pt x="115" y="36"/>
                    <a:pt x="115" y="36"/>
                  </a:cubicBezTo>
                  <a:cubicBezTo>
                    <a:pt x="117" y="45"/>
                    <a:pt x="125" y="51"/>
                    <a:pt x="134" y="49"/>
                  </a:cubicBezTo>
                  <a:cubicBezTo>
                    <a:pt x="136" y="48"/>
                    <a:pt x="138" y="47"/>
                    <a:pt x="140" y="46"/>
                  </a:cubicBezTo>
                  <a:cubicBezTo>
                    <a:pt x="156" y="35"/>
                    <a:pt x="156" y="35"/>
                    <a:pt x="156" y="35"/>
                  </a:cubicBezTo>
                  <a:cubicBezTo>
                    <a:pt x="169" y="49"/>
                    <a:pt x="169" y="49"/>
                    <a:pt x="169" y="49"/>
                  </a:cubicBezTo>
                  <a:cubicBezTo>
                    <a:pt x="159" y="65"/>
                    <a:pt x="159" y="65"/>
                    <a:pt x="159" y="65"/>
                  </a:cubicBezTo>
                  <a:cubicBezTo>
                    <a:pt x="153" y="72"/>
                    <a:pt x="155" y="82"/>
                    <a:pt x="163" y="87"/>
                  </a:cubicBezTo>
                  <a:cubicBezTo>
                    <a:pt x="164" y="89"/>
                    <a:pt x="167" y="89"/>
                    <a:pt x="169" y="90"/>
                  </a:cubicBezTo>
                  <a:cubicBezTo>
                    <a:pt x="188" y="94"/>
                    <a:pt x="188" y="94"/>
                    <a:pt x="188" y="94"/>
                  </a:cubicBezTo>
                  <a:lnTo>
                    <a:pt x="188" y="111"/>
                  </a:lnTo>
                  <a:close/>
                  <a:moveTo>
                    <a:pt x="188" y="111"/>
                  </a:moveTo>
                  <a:cubicBezTo>
                    <a:pt x="188" y="111"/>
                    <a:pt x="188" y="111"/>
                    <a:pt x="188" y="111"/>
                  </a:cubicBezTo>
                </a:path>
              </a:pathLst>
            </a:custGeom>
            <a:grpFill/>
            <a:ln w="9525">
              <a:noFill/>
              <a:round/>
              <a:headEnd/>
              <a:tailEnd/>
            </a:ln>
          </p:spPr>
          <p:txBody>
            <a:bodyPr vert="horz" wrap="square" lIns="68580" tIns="34290" rIns="68580" bIns="3429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endParaRPr>
            </a:p>
          </p:txBody>
        </p:sp>
        <p:sp>
          <p:nvSpPr>
            <p:cNvPr id="67" name="Freeform 20">
              <a:extLst>
                <a:ext uri="{FF2B5EF4-FFF2-40B4-BE49-F238E27FC236}">
                  <a16:creationId xmlns:a16="http://schemas.microsoft.com/office/drawing/2014/main" id="{9A106B5B-7C80-BD81-7A0B-64F39A4087BD}"/>
                </a:ext>
              </a:extLst>
            </p:cNvPr>
            <p:cNvSpPr>
              <a:spLocks noEditPoints="1"/>
            </p:cNvSpPr>
            <p:nvPr/>
          </p:nvSpPr>
          <p:spPr bwMode="auto">
            <a:xfrm>
              <a:off x="3946" y="4798"/>
              <a:ext cx="190" cy="184"/>
            </a:xfrm>
            <a:custGeom>
              <a:avLst/>
              <a:gdLst>
                <a:gd name="T0" fmla="*/ 42 w 85"/>
                <a:gd name="T1" fmla="*/ 0 h 85"/>
                <a:gd name="T2" fmla="*/ 0 w 85"/>
                <a:gd name="T3" fmla="*/ 43 h 85"/>
                <a:gd name="T4" fmla="*/ 42 w 85"/>
                <a:gd name="T5" fmla="*/ 85 h 85"/>
                <a:gd name="T6" fmla="*/ 85 w 85"/>
                <a:gd name="T7" fmla="*/ 43 h 85"/>
                <a:gd name="T8" fmla="*/ 42 w 85"/>
                <a:gd name="T9" fmla="*/ 0 h 85"/>
                <a:gd name="T10" fmla="*/ 42 w 85"/>
                <a:gd name="T11" fmla="*/ 68 h 85"/>
                <a:gd name="T12" fmla="*/ 17 w 85"/>
                <a:gd name="T13" fmla="*/ 43 h 85"/>
                <a:gd name="T14" fmla="*/ 42 w 85"/>
                <a:gd name="T15" fmla="*/ 17 h 85"/>
                <a:gd name="T16" fmla="*/ 68 w 85"/>
                <a:gd name="T17" fmla="*/ 43 h 85"/>
                <a:gd name="T18" fmla="*/ 42 w 85"/>
                <a:gd name="T19" fmla="*/ 68 h 85"/>
                <a:gd name="T20" fmla="*/ 42 w 85"/>
                <a:gd name="T21" fmla="*/ 68 h 85"/>
                <a:gd name="T22" fmla="*/ 42 w 85"/>
                <a:gd name="T23" fmla="*/ 68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5" h="85">
                  <a:moveTo>
                    <a:pt x="42" y="0"/>
                  </a:moveTo>
                  <a:cubicBezTo>
                    <a:pt x="19" y="0"/>
                    <a:pt x="0" y="19"/>
                    <a:pt x="0" y="43"/>
                  </a:cubicBezTo>
                  <a:cubicBezTo>
                    <a:pt x="0" y="66"/>
                    <a:pt x="19" y="85"/>
                    <a:pt x="42" y="85"/>
                  </a:cubicBezTo>
                  <a:cubicBezTo>
                    <a:pt x="66" y="85"/>
                    <a:pt x="85" y="66"/>
                    <a:pt x="85" y="43"/>
                  </a:cubicBezTo>
                  <a:cubicBezTo>
                    <a:pt x="85" y="19"/>
                    <a:pt x="66" y="0"/>
                    <a:pt x="42" y="0"/>
                  </a:cubicBezTo>
                  <a:close/>
                  <a:moveTo>
                    <a:pt x="42" y="68"/>
                  </a:moveTo>
                  <a:cubicBezTo>
                    <a:pt x="28" y="68"/>
                    <a:pt x="17" y="57"/>
                    <a:pt x="17" y="43"/>
                  </a:cubicBezTo>
                  <a:cubicBezTo>
                    <a:pt x="17" y="28"/>
                    <a:pt x="28" y="17"/>
                    <a:pt x="42" y="17"/>
                  </a:cubicBezTo>
                  <a:cubicBezTo>
                    <a:pt x="56" y="17"/>
                    <a:pt x="68" y="28"/>
                    <a:pt x="68" y="43"/>
                  </a:cubicBezTo>
                  <a:cubicBezTo>
                    <a:pt x="68" y="57"/>
                    <a:pt x="56" y="68"/>
                    <a:pt x="42" y="68"/>
                  </a:cubicBezTo>
                  <a:close/>
                  <a:moveTo>
                    <a:pt x="42" y="68"/>
                  </a:moveTo>
                  <a:cubicBezTo>
                    <a:pt x="42" y="68"/>
                    <a:pt x="42" y="68"/>
                    <a:pt x="42" y="68"/>
                  </a:cubicBezTo>
                </a:path>
              </a:pathLst>
            </a:custGeom>
            <a:grpFill/>
            <a:ln w="9525">
              <a:noFill/>
              <a:round/>
              <a:headEnd/>
              <a:tailEnd/>
            </a:ln>
          </p:spPr>
          <p:txBody>
            <a:bodyPr vert="horz" wrap="square" lIns="68580" tIns="34290" rIns="68580" bIns="3429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endParaRPr>
            </a:p>
          </p:txBody>
        </p:sp>
        <p:sp>
          <p:nvSpPr>
            <p:cNvPr id="68" name="Freeform 21">
              <a:extLst>
                <a:ext uri="{FF2B5EF4-FFF2-40B4-BE49-F238E27FC236}">
                  <a16:creationId xmlns:a16="http://schemas.microsoft.com/office/drawing/2014/main" id="{DC68E85A-113F-EF15-3DC5-9BE06DF52AB0}"/>
                </a:ext>
              </a:extLst>
            </p:cNvPr>
            <p:cNvSpPr>
              <a:spLocks noEditPoints="1"/>
            </p:cNvSpPr>
            <p:nvPr/>
          </p:nvSpPr>
          <p:spPr bwMode="auto">
            <a:xfrm>
              <a:off x="4383" y="4502"/>
              <a:ext cx="478" cy="407"/>
            </a:xfrm>
            <a:custGeom>
              <a:avLst/>
              <a:gdLst>
                <a:gd name="T0" fmla="*/ 187 w 214"/>
                <a:gd name="T1" fmla="*/ 0 h 188"/>
                <a:gd name="T2" fmla="*/ 162 w 214"/>
                <a:gd name="T3" fmla="*/ 26 h 188"/>
                <a:gd name="T4" fmla="*/ 172 w 214"/>
                <a:gd name="T5" fmla="*/ 46 h 188"/>
                <a:gd name="T6" fmla="*/ 153 w 214"/>
                <a:gd name="T7" fmla="*/ 103 h 188"/>
                <a:gd name="T8" fmla="*/ 137 w 214"/>
                <a:gd name="T9" fmla="*/ 109 h 188"/>
                <a:gd name="T10" fmla="*/ 102 w 214"/>
                <a:gd name="T11" fmla="*/ 90 h 188"/>
                <a:gd name="T12" fmla="*/ 82 w 214"/>
                <a:gd name="T13" fmla="*/ 61 h 188"/>
                <a:gd name="T14" fmla="*/ 77 w 214"/>
                <a:gd name="T15" fmla="*/ 60 h 188"/>
                <a:gd name="T16" fmla="*/ 51 w 214"/>
                <a:gd name="T17" fmla="*/ 86 h 188"/>
                <a:gd name="T18" fmla="*/ 56 w 214"/>
                <a:gd name="T19" fmla="*/ 101 h 188"/>
                <a:gd name="T20" fmla="*/ 32 w 214"/>
                <a:gd name="T21" fmla="*/ 138 h 188"/>
                <a:gd name="T22" fmla="*/ 25 w 214"/>
                <a:gd name="T23" fmla="*/ 137 h 188"/>
                <a:gd name="T24" fmla="*/ 0 w 214"/>
                <a:gd name="T25" fmla="*/ 162 h 188"/>
                <a:gd name="T26" fmla="*/ 25 w 214"/>
                <a:gd name="T27" fmla="*/ 188 h 188"/>
                <a:gd name="T28" fmla="*/ 51 w 214"/>
                <a:gd name="T29" fmla="*/ 162 h 188"/>
                <a:gd name="T30" fmla="*/ 46 w 214"/>
                <a:gd name="T31" fmla="*/ 147 h 188"/>
                <a:gd name="T32" fmla="*/ 70 w 214"/>
                <a:gd name="T33" fmla="*/ 110 h 188"/>
                <a:gd name="T34" fmla="*/ 77 w 214"/>
                <a:gd name="T35" fmla="*/ 111 h 188"/>
                <a:gd name="T36" fmla="*/ 93 w 214"/>
                <a:gd name="T37" fmla="*/ 105 h 188"/>
                <a:gd name="T38" fmla="*/ 128 w 214"/>
                <a:gd name="T39" fmla="*/ 124 h 188"/>
                <a:gd name="T40" fmla="*/ 149 w 214"/>
                <a:gd name="T41" fmla="*/ 154 h 188"/>
                <a:gd name="T42" fmla="*/ 179 w 214"/>
                <a:gd name="T43" fmla="*/ 133 h 188"/>
                <a:gd name="T44" fmla="*/ 169 w 214"/>
                <a:gd name="T45" fmla="*/ 108 h 188"/>
                <a:gd name="T46" fmla="*/ 188 w 214"/>
                <a:gd name="T47" fmla="*/ 51 h 188"/>
                <a:gd name="T48" fmla="*/ 213 w 214"/>
                <a:gd name="T49" fmla="*/ 25 h 188"/>
                <a:gd name="T50" fmla="*/ 187 w 214"/>
                <a:gd name="T51" fmla="*/ 0 h 188"/>
                <a:gd name="T52" fmla="*/ 25 w 214"/>
                <a:gd name="T53" fmla="*/ 171 h 188"/>
                <a:gd name="T54" fmla="*/ 17 w 214"/>
                <a:gd name="T55" fmla="*/ 162 h 188"/>
                <a:gd name="T56" fmla="*/ 25 w 214"/>
                <a:gd name="T57" fmla="*/ 154 h 188"/>
                <a:gd name="T58" fmla="*/ 34 w 214"/>
                <a:gd name="T59" fmla="*/ 162 h 188"/>
                <a:gd name="T60" fmla="*/ 25 w 214"/>
                <a:gd name="T61" fmla="*/ 171 h 188"/>
                <a:gd name="T62" fmla="*/ 77 w 214"/>
                <a:gd name="T63" fmla="*/ 94 h 188"/>
                <a:gd name="T64" fmla="*/ 68 w 214"/>
                <a:gd name="T65" fmla="*/ 86 h 188"/>
                <a:gd name="T66" fmla="*/ 77 w 214"/>
                <a:gd name="T67" fmla="*/ 77 h 188"/>
                <a:gd name="T68" fmla="*/ 85 w 214"/>
                <a:gd name="T69" fmla="*/ 86 h 188"/>
                <a:gd name="T70" fmla="*/ 77 w 214"/>
                <a:gd name="T71" fmla="*/ 94 h 188"/>
                <a:gd name="T72" fmla="*/ 153 w 214"/>
                <a:gd name="T73" fmla="*/ 137 h 188"/>
                <a:gd name="T74" fmla="*/ 145 w 214"/>
                <a:gd name="T75" fmla="*/ 128 h 188"/>
                <a:gd name="T76" fmla="*/ 153 w 214"/>
                <a:gd name="T77" fmla="*/ 120 h 188"/>
                <a:gd name="T78" fmla="*/ 162 w 214"/>
                <a:gd name="T79" fmla="*/ 128 h 188"/>
                <a:gd name="T80" fmla="*/ 153 w 214"/>
                <a:gd name="T81" fmla="*/ 137 h 188"/>
                <a:gd name="T82" fmla="*/ 188 w 214"/>
                <a:gd name="T83" fmla="*/ 34 h 188"/>
                <a:gd name="T84" fmla="*/ 179 w 214"/>
                <a:gd name="T85" fmla="*/ 26 h 188"/>
                <a:gd name="T86" fmla="*/ 188 w 214"/>
                <a:gd name="T87" fmla="*/ 17 h 188"/>
                <a:gd name="T88" fmla="*/ 196 w 214"/>
                <a:gd name="T89" fmla="*/ 26 h 188"/>
                <a:gd name="T90" fmla="*/ 188 w 214"/>
                <a:gd name="T91" fmla="*/ 34 h 188"/>
                <a:gd name="T92" fmla="*/ 188 w 214"/>
                <a:gd name="T93" fmla="*/ 34 h 188"/>
                <a:gd name="T94" fmla="*/ 188 w 214"/>
                <a:gd name="T95" fmla="*/ 34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4" h="188">
                  <a:moveTo>
                    <a:pt x="187" y="0"/>
                  </a:moveTo>
                  <a:cubicBezTo>
                    <a:pt x="173" y="0"/>
                    <a:pt x="162" y="12"/>
                    <a:pt x="162" y="26"/>
                  </a:cubicBezTo>
                  <a:cubicBezTo>
                    <a:pt x="162" y="34"/>
                    <a:pt x="166" y="41"/>
                    <a:pt x="172" y="46"/>
                  </a:cubicBezTo>
                  <a:cubicBezTo>
                    <a:pt x="153" y="103"/>
                    <a:pt x="153" y="103"/>
                    <a:pt x="153" y="103"/>
                  </a:cubicBezTo>
                  <a:cubicBezTo>
                    <a:pt x="147" y="103"/>
                    <a:pt x="141" y="105"/>
                    <a:pt x="137" y="109"/>
                  </a:cubicBezTo>
                  <a:cubicBezTo>
                    <a:pt x="102" y="90"/>
                    <a:pt x="102" y="90"/>
                    <a:pt x="102" y="90"/>
                  </a:cubicBezTo>
                  <a:cubicBezTo>
                    <a:pt x="104" y="76"/>
                    <a:pt x="95" y="63"/>
                    <a:pt x="82" y="61"/>
                  </a:cubicBezTo>
                  <a:cubicBezTo>
                    <a:pt x="80" y="60"/>
                    <a:pt x="78" y="60"/>
                    <a:pt x="77" y="60"/>
                  </a:cubicBezTo>
                  <a:cubicBezTo>
                    <a:pt x="62" y="60"/>
                    <a:pt x="51" y="72"/>
                    <a:pt x="51" y="86"/>
                  </a:cubicBezTo>
                  <a:cubicBezTo>
                    <a:pt x="51" y="91"/>
                    <a:pt x="53" y="97"/>
                    <a:pt x="56" y="101"/>
                  </a:cubicBezTo>
                  <a:cubicBezTo>
                    <a:pt x="32" y="138"/>
                    <a:pt x="32" y="138"/>
                    <a:pt x="32" y="138"/>
                  </a:cubicBezTo>
                  <a:cubicBezTo>
                    <a:pt x="30" y="137"/>
                    <a:pt x="28" y="137"/>
                    <a:pt x="25" y="137"/>
                  </a:cubicBezTo>
                  <a:cubicBezTo>
                    <a:pt x="11" y="137"/>
                    <a:pt x="0" y="148"/>
                    <a:pt x="0" y="162"/>
                  </a:cubicBezTo>
                  <a:cubicBezTo>
                    <a:pt x="0" y="177"/>
                    <a:pt x="11" y="188"/>
                    <a:pt x="25" y="188"/>
                  </a:cubicBezTo>
                  <a:cubicBezTo>
                    <a:pt x="40" y="188"/>
                    <a:pt x="51" y="177"/>
                    <a:pt x="51" y="162"/>
                  </a:cubicBezTo>
                  <a:cubicBezTo>
                    <a:pt x="51" y="157"/>
                    <a:pt x="49" y="152"/>
                    <a:pt x="46" y="147"/>
                  </a:cubicBezTo>
                  <a:cubicBezTo>
                    <a:pt x="70" y="110"/>
                    <a:pt x="70" y="110"/>
                    <a:pt x="70" y="110"/>
                  </a:cubicBezTo>
                  <a:cubicBezTo>
                    <a:pt x="72" y="111"/>
                    <a:pt x="74" y="111"/>
                    <a:pt x="77" y="111"/>
                  </a:cubicBezTo>
                  <a:cubicBezTo>
                    <a:pt x="83" y="111"/>
                    <a:pt x="89" y="109"/>
                    <a:pt x="93" y="105"/>
                  </a:cubicBezTo>
                  <a:cubicBezTo>
                    <a:pt x="128" y="124"/>
                    <a:pt x="128" y="124"/>
                    <a:pt x="128" y="124"/>
                  </a:cubicBezTo>
                  <a:cubicBezTo>
                    <a:pt x="126" y="138"/>
                    <a:pt x="135" y="151"/>
                    <a:pt x="149" y="154"/>
                  </a:cubicBezTo>
                  <a:cubicBezTo>
                    <a:pt x="163" y="156"/>
                    <a:pt x="176" y="147"/>
                    <a:pt x="179" y="133"/>
                  </a:cubicBezTo>
                  <a:cubicBezTo>
                    <a:pt x="180" y="124"/>
                    <a:pt x="177" y="114"/>
                    <a:pt x="169" y="108"/>
                  </a:cubicBezTo>
                  <a:cubicBezTo>
                    <a:pt x="188" y="51"/>
                    <a:pt x="188" y="51"/>
                    <a:pt x="188" y="51"/>
                  </a:cubicBezTo>
                  <a:cubicBezTo>
                    <a:pt x="202" y="51"/>
                    <a:pt x="214" y="40"/>
                    <a:pt x="213" y="25"/>
                  </a:cubicBezTo>
                  <a:cubicBezTo>
                    <a:pt x="213" y="11"/>
                    <a:pt x="202" y="0"/>
                    <a:pt x="187" y="0"/>
                  </a:cubicBezTo>
                  <a:close/>
                  <a:moveTo>
                    <a:pt x="25" y="171"/>
                  </a:moveTo>
                  <a:cubicBezTo>
                    <a:pt x="21" y="171"/>
                    <a:pt x="17" y="167"/>
                    <a:pt x="17" y="162"/>
                  </a:cubicBezTo>
                  <a:cubicBezTo>
                    <a:pt x="17" y="158"/>
                    <a:pt x="21" y="154"/>
                    <a:pt x="25" y="154"/>
                  </a:cubicBezTo>
                  <a:cubicBezTo>
                    <a:pt x="30" y="154"/>
                    <a:pt x="34" y="158"/>
                    <a:pt x="34" y="162"/>
                  </a:cubicBezTo>
                  <a:cubicBezTo>
                    <a:pt x="34" y="167"/>
                    <a:pt x="30" y="171"/>
                    <a:pt x="25" y="171"/>
                  </a:cubicBezTo>
                  <a:close/>
                  <a:moveTo>
                    <a:pt x="77" y="94"/>
                  </a:moveTo>
                  <a:cubicBezTo>
                    <a:pt x="72" y="94"/>
                    <a:pt x="68" y="90"/>
                    <a:pt x="68" y="86"/>
                  </a:cubicBezTo>
                  <a:cubicBezTo>
                    <a:pt x="68" y="81"/>
                    <a:pt x="72" y="77"/>
                    <a:pt x="77" y="77"/>
                  </a:cubicBezTo>
                  <a:cubicBezTo>
                    <a:pt x="81" y="77"/>
                    <a:pt x="85" y="81"/>
                    <a:pt x="85" y="86"/>
                  </a:cubicBezTo>
                  <a:cubicBezTo>
                    <a:pt x="85" y="90"/>
                    <a:pt x="81" y="94"/>
                    <a:pt x="77" y="94"/>
                  </a:cubicBezTo>
                  <a:close/>
                  <a:moveTo>
                    <a:pt x="153" y="137"/>
                  </a:moveTo>
                  <a:cubicBezTo>
                    <a:pt x="149" y="137"/>
                    <a:pt x="145" y="133"/>
                    <a:pt x="145" y="128"/>
                  </a:cubicBezTo>
                  <a:cubicBezTo>
                    <a:pt x="145" y="124"/>
                    <a:pt x="149" y="120"/>
                    <a:pt x="153" y="120"/>
                  </a:cubicBezTo>
                  <a:cubicBezTo>
                    <a:pt x="158" y="120"/>
                    <a:pt x="162" y="124"/>
                    <a:pt x="162" y="128"/>
                  </a:cubicBezTo>
                  <a:cubicBezTo>
                    <a:pt x="162" y="133"/>
                    <a:pt x="158" y="137"/>
                    <a:pt x="153" y="137"/>
                  </a:cubicBezTo>
                  <a:close/>
                  <a:moveTo>
                    <a:pt x="188" y="34"/>
                  </a:moveTo>
                  <a:cubicBezTo>
                    <a:pt x="183" y="34"/>
                    <a:pt x="179" y="31"/>
                    <a:pt x="179" y="26"/>
                  </a:cubicBezTo>
                  <a:cubicBezTo>
                    <a:pt x="179" y="21"/>
                    <a:pt x="183" y="17"/>
                    <a:pt x="188" y="17"/>
                  </a:cubicBezTo>
                  <a:cubicBezTo>
                    <a:pt x="192" y="17"/>
                    <a:pt x="196" y="21"/>
                    <a:pt x="196" y="26"/>
                  </a:cubicBezTo>
                  <a:cubicBezTo>
                    <a:pt x="196" y="31"/>
                    <a:pt x="192" y="34"/>
                    <a:pt x="188" y="34"/>
                  </a:cubicBezTo>
                  <a:close/>
                  <a:moveTo>
                    <a:pt x="188" y="34"/>
                  </a:moveTo>
                  <a:cubicBezTo>
                    <a:pt x="188" y="34"/>
                    <a:pt x="188" y="34"/>
                    <a:pt x="188" y="34"/>
                  </a:cubicBezTo>
                </a:path>
              </a:pathLst>
            </a:custGeom>
            <a:grpFill/>
            <a:ln w="9525">
              <a:noFill/>
              <a:round/>
              <a:headEnd/>
              <a:tailEnd/>
            </a:ln>
          </p:spPr>
          <p:txBody>
            <a:bodyPr vert="horz" wrap="square" lIns="68580" tIns="34290" rIns="68580" bIns="3429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endParaRPr>
            </a:p>
          </p:txBody>
        </p:sp>
        <p:sp>
          <p:nvSpPr>
            <p:cNvPr id="69" name="Freeform 22">
              <a:extLst>
                <a:ext uri="{FF2B5EF4-FFF2-40B4-BE49-F238E27FC236}">
                  <a16:creationId xmlns:a16="http://schemas.microsoft.com/office/drawing/2014/main" id="{1B122FBA-9CEF-E688-66FE-F26524A06691}"/>
                </a:ext>
              </a:extLst>
            </p:cNvPr>
            <p:cNvSpPr>
              <a:spLocks noEditPoints="1"/>
            </p:cNvSpPr>
            <p:nvPr/>
          </p:nvSpPr>
          <p:spPr bwMode="auto">
            <a:xfrm>
              <a:off x="4401" y="4798"/>
              <a:ext cx="458" cy="444"/>
            </a:xfrm>
            <a:custGeom>
              <a:avLst/>
              <a:gdLst>
                <a:gd name="T0" fmla="*/ 420 w 458"/>
                <a:gd name="T1" fmla="*/ 0 h 444"/>
                <a:gd name="T2" fmla="*/ 420 w 458"/>
                <a:gd name="T3" fmla="*/ 407 h 444"/>
                <a:gd name="T4" fmla="*/ 382 w 458"/>
                <a:gd name="T5" fmla="*/ 407 h 444"/>
                <a:gd name="T6" fmla="*/ 382 w 458"/>
                <a:gd name="T7" fmla="*/ 295 h 444"/>
                <a:gd name="T8" fmla="*/ 344 w 458"/>
                <a:gd name="T9" fmla="*/ 295 h 444"/>
                <a:gd name="T10" fmla="*/ 344 w 458"/>
                <a:gd name="T11" fmla="*/ 407 h 444"/>
                <a:gd name="T12" fmla="*/ 306 w 458"/>
                <a:gd name="T13" fmla="*/ 407 h 444"/>
                <a:gd name="T14" fmla="*/ 306 w 458"/>
                <a:gd name="T15" fmla="*/ 277 h 444"/>
                <a:gd name="T16" fmla="*/ 268 w 458"/>
                <a:gd name="T17" fmla="*/ 277 h 444"/>
                <a:gd name="T18" fmla="*/ 268 w 458"/>
                <a:gd name="T19" fmla="*/ 407 h 444"/>
                <a:gd name="T20" fmla="*/ 230 w 458"/>
                <a:gd name="T21" fmla="*/ 407 h 444"/>
                <a:gd name="T22" fmla="*/ 230 w 458"/>
                <a:gd name="T23" fmla="*/ 221 h 444"/>
                <a:gd name="T24" fmla="*/ 192 w 458"/>
                <a:gd name="T25" fmla="*/ 221 h 444"/>
                <a:gd name="T26" fmla="*/ 192 w 458"/>
                <a:gd name="T27" fmla="*/ 407 h 444"/>
                <a:gd name="T28" fmla="*/ 154 w 458"/>
                <a:gd name="T29" fmla="*/ 407 h 444"/>
                <a:gd name="T30" fmla="*/ 154 w 458"/>
                <a:gd name="T31" fmla="*/ 111 h 444"/>
                <a:gd name="T32" fmla="*/ 116 w 458"/>
                <a:gd name="T33" fmla="*/ 111 h 444"/>
                <a:gd name="T34" fmla="*/ 116 w 458"/>
                <a:gd name="T35" fmla="*/ 407 h 444"/>
                <a:gd name="T36" fmla="*/ 76 w 458"/>
                <a:gd name="T37" fmla="*/ 407 h 444"/>
                <a:gd name="T38" fmla="*/ 76 w 458"/>
                <a:gd name="T39" fmla="*/ 331 h 444"/>
                <a:gd name="T40" fmla="*/ 38 w 458"/>
                <a:gd name="T41" fmla="*/ 331 h 444"/>
                <a:gd name="T42" fmla="*/ 38 w 458"/>
                <a:gd name="T43" fmla="*/ 407 h 444"/>
                <a:gd name="T44" fmla="*/ 0 w 458"/>
                <a:gd name="T45" fmla="*/ 407 h 444"/>
                <a:gd name="T46" fmla="*/ 0 w 458"/>
                <a:gd name="T47" fmla="*/ 444 h 444"/>
                <a:gd name="T48" fmla="*/ 458 w 458"/>
                <a:gd name="T49" fmla="*/ 444 h 444"/>
                <a:gd name="T50" fmla="*/ 458 w 458"/>
                <a:gd name="T51" fmla="*/ 0 h 444"/>
                <a:gd name="T52" fmla="*/ 420 w 458"/>
                <a:gd name="T53" fmla="*/ 0 h 444"/>
                <a:gd name="T54" fmla="*/ 420 w 458"/>
                <a:gd name="T55" fmla="*/ 0 h 444"/>
                <a:gd name="T56" fmla="*/ 420 w 458"/>
                <a:gd name="T57" fmla="*/ 0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58" h="444">
                  <a:moveTo>
                    <a:pt x="420" y="0"/>
                  </a:moveTo>
                  <a:lnTo>
                    <a:pt x="420" y="407"/>
                  </a:lnTo>
                  <a:lnTo>
                    <a:pt x="382" y="407"/>
                  </a:lnTo>
                  <a:lnTo>
                    <a:pt x="382" y="295"/>
                  </a:lnTo>
                  <a:lnTo>
                    <a:pt x="344" y="295"/>
                  </a:lnTo>
                  <a:lnTo>
                    <a:pt x="344" y="407"/>
                  </a:lnTo>
                  <a:lnTo>
                    <a:pt x="306" y="407"/>
                  </a:lnTo>
                  <a:lnTo>
                    <a:pt x="306" y="277"/>
                  </a:lnTo>
                  <a:lnTo>
                    <a:pt x="268" y="277"/>
                  </a:lnTo>
                  <a:lnTo>
                    <a:pt x="268" y="407"/>
                  </a:lnTo>
                  <a:lnTo>
                    <a:pt x="230" y="407"/>
                  </a:lnTo>
                  <a:lnTo>
                    <a:pt x="230" y="221"/>
                  </a:lnTo>
                  <a:lnTo>
                    <a:pt x="192" y="221"/>
                  </a:lnTo>
                  <a:lnTo>
                    <a:pt x="192" y="407"/>
                  </a:lnTo>
                  <a:lnTo>
                    <a:pt x="154" y="407"/>
                  </a:lnTo>
                  <a:lnTo>
                    <a:pt x="154" y="111"/>
                  </a:lnTo>
                  <a:lnTo>
                    <a:pt x="116" y="111"/>
                  </a:lnTo>
                  <a:lnTo>
                    <a:pt x="116" y="407"/>
                  </a:lnTo>
                  <a:lnTo>
                    <a:pt x="76" y="407"/>
                  </a:lnTo>
                  <a:lnTo>
                    <a:pt x="76" y="331"/>
                  </a:lnTo>
                  <a:lnTo>
                    <a:pt x="38" y="331"/>
                  </a:lnTo>
                  <a:lnTo>
                    <a:pt x="38" y="407"/>
                  </a:lnTo>
                  <a:lnTo>
                    <a:pt x="0" y="407"/>
                  </a:lnTo>
                  <a:lnTo>
                    <a:pt x="0" y="444"/>
                  </a:lnTo>
                  <a:lnTo>
                    <a:pt x="458" y="444"/>
                  </a:lnTo>
                  <a:lnTo>
                    <a:pt x="458" y="0"/>
                  </a:lnTo>
                  <a:lnTo>
                    <a:pt x="420" y="0"/>
                  </a:lnTo>
                  <a:close/>
                  <a:moveTo>
                    <a:pt x="420" y="0"/>
                  </a:moveTo>
                  <a:lnTo>
                    <a:pt x="420" y="0"/>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endParaRPr>
            </a:p>
          </p:txBody>
        </p:sp>
        <p:sp>
          <p:nvSpPr>
            <p:cNvPr id="70" name="Freeform 23">
              <a:extLst>
                <a:ext uri="{FF2B5EF4-FFF2-40B4-BE49-F238E27FC236}">
                  <a16:creationId xmlns:a16="http://schemas.microsoft.com/office/drawing/2014/main" id="{FF267823-9963-130A-B738-5501F9F4628F}"/>
                </a:ext>
              </a:extLst>
            </p:cNvPr>
            <p:cNvSpPr>
              <a:spLocks noEditPoints="1"/>
            </p:cNvSpPr>
            <p:nvPr/>
          </p:nvSpPr>
          <p:spPr bwMode="auto">
            <a:xfrm>
              <a:off x="4401" y="4798"/>
              <a:ext cx="458" cy="444"/>
            </a:xfrm>
            <a:custGeom>
              <a:avLst/>
              <a:gdLst>
                <a:gd name="T0" fmla="*/ 420 w 458"/>
                <a:gd name="T1" fmla="*/ 0 h 444"/>
                <a:gd name="T2" fmla="*/ 420 w 458"/>
                <a:gd name="T3" fmla="*/ 407 h 444"/>
                <a:gd name="T4" fmla="*/ 382 w 458"/>
                <a:gd name="T5" fmla="*/ 407 h 444"/>
                <a:gd name="T6" fmla="*/ 382 w 458"/>
                <a:gd name="T7" fmla="*/ 295 h 444"/>
                <a:gd name="T8" fmla="*/ 344 w 458"/>
                <a:gd name="T9" fmla="*/ 295 h 444"/>
                <a:gd name="T10" fmla="*/ 344 w 458"/>
                <a:gd name="T11" fmla="*/ 407 h 444"/>
                <a:gd name="T12" fmla="*/ 306 w 458"/>
                <a:gd name="T13" fmla="*/ 407 h 444"/>
                <a:gd name="T14" fmla="*/ 306 w 458"/>
                <a:gd name="T15" fmla="*/ 277 h 444"/>
                <a:gd name="T16" fmla="*/ 268 w 458"/>
                <a:gd name="T17" fmla="*/ 277 h 444"/>
                <a:gd name="T18" fmla="*/ 268 w 458"/>
                <a:gd name="T19" fmla="*/ 407 h 444"/>
                <a:gd name="T20" fmla="*/ 230 w 458"/>
                <a:gd name="T21" fmla="*/ 407 h 444"/>
                <a:gd name="T22" fmla="*/ 230 w 458"/>
                <a:gd name="T23" fmla="*/ 221 h 444"/>
                <a:gd name="T24" fmla="*/ 192 w 458"/>
                <a:gd name="T25" fmla="*/ 221 h 444"/>
                <a:gd name="T26" fmla="*/ 192 w 458"/>
                <a:gd name="T27" fmla="*/ 407 h 444"/>
                <a:gd name="T28" fmla="*/ 154 w 458"/>
                <a:gd name="T29" fmla="*/ 407 h 444"/>
                <a:gd name="T30" fmla="*/ 154 w 458"/>
                <a:gd name="T31" fmla="*/ 111 h 444"/>
                <a:gd name="T32" fmla="*/ 116 w 458"/>
                <a:gd name="T33" fmla="*/ 111 h 444"/>
                <a:gd name="T34" fmla="*/ 116 w 458"/>
                <a:gd name="T35" fmla="*/ 407 h 444"/>
                <a:gd name="T36" fmla="*/ 76 w 458"/>
                <a:gd name="T37" fmla="*/ 407 h 444"/>
                <a:gd name="T38" fmla="*/ 76 w 458"/>
                <a:gd name="T39" fmla="*/ 331 h 444"/>
                <a:gd name="T40" fmla="*/ 38 w 458"/>
                <a:gd name="T41" fmla="*/ 331 h 444"/>
                <a:gd name="T42" fmla="*/ 38 w 458"/>
                <a:gd name="T43" fmla="*/ 407 h 444"/>
                <a:gd name="T44" fmla="*/ 0 w 458"/>
                <a:gd name="T45" fmla="*/ 407 h 444"/>
                <a:gd name="T46" fmla="*/ 0 w 458"/>
                <a:gd name="T47" fmla="*/ 444 h 444"/>
                <a:gd name="T48" fmla="*/ 458 w 458"/>
                <a:gd name="T49" fmla="*/ 444 h 444"/>
                <a:gd name="T50" fmla="*/ 458 w 458"/>
                <a:gd name="T51" fmla="*/ 0 h 444"/>
                <a:gd name="T52" fmla="*/ 420 w 458"/>
                <a:gd name="T53" fmla="*/ 0 h 444"/>
                <a:gd name="T54" fmla="*/ 420 w 458"/>
                <a:gd name="T55" fmla="*/ 0 h 444"/>
                <a:gd name="T56" fmla="*/ 420 w 458"/>
                <a:gd name="T57" fmla="*/ 0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58" h="444">
                  <a:moveTo>
                    <a:pt x="420" y="0"/>
                  </a:moveTo>
                  <a:lnTo>
                    <a:pt x="420" y="407"/>
                  </a:lnTo>
                  <a:lnTo>
                    <a:pt x="382" y="407"/>
                  </a:lnTo>
                  <a:lnTo>
                    <a:pt x="382" y="295"/>
                  </a:lnTo>
                  <a:lnTo>
                    <a:pt x="344" y="295"/>
                  </a:lnTo>
                  <a:lnTo>
                    <a:pt x="344" y="407"/>
                  </a:lnTo>
                  <a:lnTo>
                    <a:pt x="306" y="407"/>
                  </a:lnTo>
                  <a:lnTo>
                    <a:pt x="306" y="277"/>
                  </a:lnTo>
                  <a:lnTo>
                    <a:pt x="268" y="277"/>
                  </a:lnTo>
                  <a:lnTo>
                    <a:pt x="268" y="407"/>
                  </a:lnTo>
                  <a:lnTo>
                    <a:pt x="230" y="407"/>
                  </a:lnTo>
                  <a:lnTo>
                    <a:pt x="230" y="221"/>
                  </a:lnTo>
                  <a:lnTo>
                    <a:pt x="192" y="221"/>
                  </a:lnTo>
                  <a:lnTo>
                    <a:pt x="192" y="407"/>
                  </a:lnTo>
                  <a:lnTo>
                    <a:pt x="154" y="407"/>
                  </a:lnTo>
                  <a:lnTo>
                    <a:pt x="154" y="111"/>
                  </a:lnTo>
                  <a:lnTo>
                    <a:pt x="116" y="111"/>
                  </a:lnTo>
                  <a:lnTo>
                    <a:pt x="116" y="407"/>
                  </a:lnTo>
                  <a:lnTo>
                    <a:pt x="76" y="407"/>
                  </a:lnTo>
                  <a:lnTo>
                    <a:pt x="76" y="331"/>
                  </a:lnTo>
                  <a:lnTo>
                    <a:pt x="38" y="331"/>
                  </a:lnTo>
                  <a:lnTo>
                    <a:pt x="38" y="407"/>
                  </a:lnTo>
                  <a:lnTo>
                    <a:pt x="0" y="407"/>
                  </a:lnTo>
                  <a:lnTo>
                    <a:pt x="0" y="444"/>
                  </a:lnTo>
                  <a:lnTo>
                    <a:pt x="458" y="444"/>
                  </a:lnTo>
                  <a:lnTo>
                    <a:pt x="458" y="0"/>
                  </a:lnTo>
                  <a:lnTo>
                    <a:pt x="420" y="0"/>
                  </a:lnTo>
                  <a:moveTo>
                    <a:pt x="420" y="0"/>
                  </a:moveTo>
                  <a:lnTo>
                    <a:pt x="420" y="0"/>
                  </a:lnTo>
                </a:path>
              </a:pathLst>
            </a:custGeom>
            <a:grpFill/>
            <a:ln w="9525">
              <a:noFill/>
              <a:round/>
              <a:headEnd/>
              <a:tailEnd/>
            </a:ln>
          </p:spPr>
          <p:txBody>
            <a:bodyPr vert="horz" wrap="square" lIns="68580" tIns="34290" rIns="68580" bIns="3429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endParaRPr>
            </a:p>
          </p:txBody>
        </p:sp>
        <p:sp>
          <p:nvSpPr>
            <p:cNvPr id="71" name="Freeform 24">
              <a:extLst>
                <a:ext uri="{FF2B5EF4-FFF2-40B4-BE49-F238E27FC236}">
                  <a16:creationId xmlns:a16="http://schemas.microsoft.com/office/drawing/2014/main" id="{786AA152-6D00-D175-1E46-C989E115ADA5}"/>
                </a:ext>
              </a:extLst>
            </p:cNvPr>
            <p:cNvSpPr>
              <a:spLocks noEditPoints="1"/>
            </p:cNvSpPr>
            <p:nvPr/>
          </p:nvSpPr>
          <p:spPr bwMode="auto">
            <a:xfrm>
              <a:off x="4270" y="4411"/>
              <a:ext cx="207" cy="203"/>
            </a:xfrm>
            <a:custGeom>
              <a:avLst/>
              <a:gdLst>
                <a:gd name="T0" fmla="*/ 51 w 93"/>
                <a:gd name="T1" fmla="*/ 0 h 94"/>
                <a:gd name="T2" fmla="*/ 0 w 93"/>
                <a:gd name="T3" fmla="*/ 51 h 94"/>
                <a:gd name="T4" fmla="*/ 0 w 93"/>
                <a:gd name="T5" fmla="*/ 94 h 94"/>
                <a:gd name="T6" fmla="*/ 17 w 93"/>
                <a:gd name="T7" fmla="*/ 94 h 94"/>
                <a:gd name="T8" fmla="*/ 17 w 93"/>
                <a:gd name="T9" fmla="*/ 51 h 94"/>
                <a:gd name="T10" fmla="*/ 51 w 93"/>
                <a:gd name="T11" fmla="*/ 17 h 94"/>
                <a:gd name="T12" fmla="*/ 93 w 93"/>
                <a:gd name="T13" fmla="*/ 17 h 94"/>
                <a:gd name="T14" fmla="*/ 93 w 93"/>
                <a:gd name="T15" fmla="*/ 0 h 94"/>
                <a:gd name="T16" fmla="*/ 51 w 93"/>
                <a:gd name="T17" fmla="*/ 0 h 94"/>
                <a:gd name="T18" fmla="*/ 51 w 93"/>
                <a:gd name="T19" fmla="*/ 0 h 94"/>
                <a:gd name="T20" fmla="*/ 51 w 93"/>
                <a:gd name="T21"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3" h="94">
                  <a:moveTo>
                    <a:pt x="51" y="0"/>
                  </a:moveTo>
                  <a:cubicBezTo>
                    <a:pt x="23" y="0"/>
                    <a:pt x="0" y="23"/>
                    <a:pt x="0" y="51"/>
                  </a:cubicBezTo>
                  <a:cubicBezTo>
                    <a:pt x="0" y="94"/>
                    <a:pt x="0" y="94"/>
                    <a:pt x="0" y="94"/>
                  </a:cubicBezTo>
                  <a:cubicBezTo>
                    <a:pt x="17" y="94"/>
                    <a:pt x="17" y="94"/>
                    <a:pt x="17" y="94"/>
                  </a:cubicBezTo>
                  <a:cubicBezTo>
                    <a:pt x="17" y="51"/>
                    <a:pt x="17" y="51"/>
                    <a:pt x="17" y="51"/>
                  </a:cubicBezTo>
                  <a:cubicBezTo>
                    <a:pt x="17" y="32"/>
                    <a:pt x="32" y="17"/>
                    <a:pt x="51" y="17"/>
                  </a:cubicBezTo>
                  <a:cubicBezTo>
                    <a:pt x="93" y="17"/>
                    <a:pt x="93" y="17"/>
                    <a:pt x="93" y="17"/>
                  </a:cubicBezTo>
                  <a:cubicBezTo>
                    <a:pt x="93" y="0"/>
                    <a:pt x="93" y="0"/>
                    <a:pt x="93" y="0"/>
                  </a:cubicBezTo>
                  <a:lnTo>
                    <a:pt x="51" y="0"/>
                  </a:lnTo>
                  <a:close/>
                  <a:moveTo>
                    <a:pt x="51" y="0"/>
                  </a:moveTo>
                  <a:cubicBezTo>
                    <a:pt x="51" y="0"/>
                    <a:pt x="51" y="0"/>
                    <a:pt x="51" y="0"/>
                  </a:cubicBezTo>
                </a:path>
              </a:pathLst>
            </a:custGeom>
            <a:grpFill/>
            <a:ln w="9525">
              <a:noFill/>
              <a:round/>
              <a:headEnd/>
              <a:tailEnd/>
            </a:ln>
          </p:spPr>
          <p:txBody>
            <a:bodyPr vert="horz" wrap="square" lIns="68580" tIns="34290" rIns="68580" bIns="3429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endParaRPr>
            </a:p>
          </p:txBody>
        </p:sp>
        <p:sp>
          <p:nvSpPr>
            <p:cNvPr id="72" name="Rectangle 25">
              <a:extLst>
                <a:ext uri="{FF2B5EF4-FFF2-40B4-BE49-F238E27FC236}">
                  <a16:creationId xmlns:a16="http://schemas.microsoft.com/office/drawing/2014/main" id="{4FFC542D-F31B-F7AC-4FAC-E73958F22298}"/>
                </a:ext>
              </a:extLst>
            </p:cNvPr>
            <p:cNvSpPr>
              <a:spLocks noChangeArrowheads="1"/>
            </p:cNvSpPr>
            <p:nvPr/>
          </p:nvSpPr>
          <p:spPr bwMode="auto">
            <a:xfrm>
              <a:off x="4517" y="5296"/>
              <a:ext cx="38" cy="37"/>
            </a:xfrm>
            <a:prstGeom prst="rect">
              <a:avLst/>
            </a:prstGeom>
            <a:grpFill/>
            <a:ln w="9525">
              <a:noFill/>
              <a:miter lim="800000"/>
              <a:headEnd/>
              <a:tailEnd/>
            </a:ln>
          </p:spPr>
          <p:txBody>
            <a:bodyPr vert="horz" wrap="square" lIns="68580" tIns="34290" rIns="68580" bIns="3429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endParaRPr>
            </a:p>
          </p:txBody>
        </p:sp>
        <p:sp>
          <p:nvSpPr>
            <p:cNvPr id="73" name="Rectangle 26">
              <a:extLst>
                <a:ext uri="{FF2B5EF4-FFF2-40B4-BE49-F238E27FC236}">
                  <a16:creationId xmlns:a16="http://schemas.microsoft.com/office/drawing/2014/main" id="{7345FA0E-CCA5-B19E-B745-D4357CEA41FB}"/>
                </a:ext>
              </a:extLst>
            </p:cNvPr>
            <p:cNvSpPr>
              <a:spLocks noChangeArrowheads="1"/>
            </p:cNvSpPr>
            <p:nvPr/>
          </p:nvSpPr>
          <p:spPr bwMode="auto">
            <a:xfrm>
              <a:off x="4593" y="5296"/>
              <a:ext cx="286" cy="37"/>
            </a:xfrm>
            <a:prstGeom prst="rect">
              <a:avLst/>
            </a:prstGeom>
            <a:grpFill/>
            <a:ln w="9525">
              <a:noFill/>
              <a:miter lim="800000"/>
              <a:headEnd/>
              <a:tailEnd/>
            </a:ln>
          </p:spPr>
          <p:txBody>
            <a:bodyPr vert="horz" wrap="square" lIns="68580" tIns="34290" rIns="68580" bIns="3429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endParaRPr>
            </a:p>
          </p:txBody>
        </p:sp>
        <p:sp>
          <p:nvSpPr>
            <p:cNvPr id="74" name="Rectangle 27">
              <a:extLst>
                <a:ext uri="{FF2B5EF4-FFF2-40B4-BE49-F238E27FC236}">
                  <a16:creationId xmlns:a16="http://schemas.microsoft.com/office/drawing/2014/main" id="{B4614CAD-154F-7F11-BCA8-9A5BEB404B72}"/>
                </a:ext>
              </a:extLst>
            </p:cNvPr>
            <p:cNvSpPr>
              <a:spLocks noChangeArrowheads="1"/>
            </p:cNvSpPr>
            <p:nvPr/>
          </p:nvSpPr>
          <p:spPr bwMode="auto">
            <a:xfrm>
              <a:off x="4535" y="4411"/>
              <a:ext cx="344" cy="37"/>
            </a:xfrm>
            <a:prstGeom prst="rect">
              <a:avLst/>
            </a:prstGeom>
            <a:grpFill/>
            <a:ln w="9525">
              <a:noFill/>
              <a:miter lim="800000"/>
              <a:headEnd/>
              <a:tailEnd/>
            </a:ln>
          </p:spPr>
          <p:txBody>
            <a:bodyPr vert="horz" wrap="square" lIns="68580" tIns="34290" rIns="68580" bIns="3429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endParaRPr>
            </a:p>
          </p:txBody>
        </p:sp>
      </p:grpSp>
      <p:grpSp>
        <p:nvGrpSpPr>
          <p:cNvPr id="75" name="Group 74">
            <a:extLst>
              <a:ext uri="{FF2B5EF4-FFF2-40B4-BE49-F238E27FC236}">
                <a16:creationId xmlns:a16="http://schemas.microsoft.com/office/drawing/2014/main" id="{4425EBAC-4CDF-F39F-149D-366DA6A483C5}"/>
              </a:ext>
            </a:extLst>
          </p:cNvPr>
          <p:cNvGrpSpPr>
            <a:grpSpLocks noChangeAspect="1"/>
          </p:cNvGrpSpPr>
          <p:nvPr/>
        </p:nvGrpSpPr>
        <p:grpSpPr bwMode="auto">
          <a:xfrm>
            <a:off x="5306241" y="3354359"/>
            <a:ext cx="368312" cy="356713"/>
            <a:chOff x="2417" y="4694"/>
            <a:chExt cx="1143" cy="1107"/>
          </a:xfrm>
          <a:solidFill>
            <a:srgbClr val="5A4AE3"/>
          </a:solidFill>
        </p:grpSpPr>
        <p:sp>
          <p:nvSpPr>
            <p:cNvPr id="76" name="Freeform 75">
              <a:extLst>
                <a:ext uri="{FF2B5EF4-FFF2-40B4-BE49-F238E27FC236}">
                  <a16:creationId xmlns:a16="http://schemas.microsoft.com/office/drawing/2014/main" id="{4C1544A4-4D10-7825-27D8-A2209CEDA55A}"/>
                </a:ext>
              </a:extLst>
            </p:cNvPr>
            <p:cNvSpPr>
              <a:spLocks noEditPoints="1"/>
            </p:cNvSpPr>
            <p:nvPr/>
          </p:nvSpPr>
          <p:spPr bwMode="auto">
            <a:xfrm>
              <a:off x="2855" y="5044"/>
              <a:ext cx="113" cy="54"/>
            </a:xfrm>
            <a:custGeom>
              <a:avLst/>
              <a:gdLst>
                <a:gd name="T0" fmla="*/ 26 w 51"/>
                <a:gd name="T1" fmla="*/ 0 h 25"/>
                <a:gd name="T2" fmla="*/ 0 w 51"/>
                <a:gd name="T3" fmla="*/ 25 h 25"/>
                <a:gd name="T4" fmla="*/ 17 w 51"/>
                <a:gd name="T5" fmla="*/ 25 h 25"/>
                <a:gd name="T6" fmla="*/ 26 w 51"/>
                <a:gd name="T7" fmla="*/ 17 h 25"/>
                <a:gd name="T8" fmla="*/ 34 w 51"/>
                <a:gd name="T9" fmla="*/ 25 h 25"/>
                <a:gd name="T10" fmla="*/ 51 w 51"/>
                <a:gd name="T11" fmla="*/ 25 h 25"/>
                <a:gd name="T12" fmla="*/ 26 w 51"/>
                <a:gd name="T13" fmla="*/ 0 h 25"/>
                <a:gd name="T14" fmla="*/ 26 w 51"/>
                <a:gd name="T15" fmla="*/ 0 h 25"/>
                <a:gd name="T16" fmla="*/ 26 w 51"/>
                <a:gd name="T17"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25">
                  <a:moveTo>
                    <a:pt x="26" y="0"/>
                  </a:moveTo>
                  <a:cubicBezTo>
                    <a:pt x="11" y="0"/>
                    <a:pt x="0" y="11"/>
                    <a:pt x="0" y="25"/>
                  </a:cubicBezTo>
                  <a:cubicBezTo>
                    <a:pt x="17" y="25"/>
                    <a:pt x="17" y="25"/>
                    <a:pt x="17" y="25"/>
                  </a:cubicBezTo>
                  <a:cubicBezTo>
                    <a:pt x="17" y="21"/>
                    <a:pt x="21" y="17"/>
                    <a:pt x="26" y="17"/>
                  </a:cubicBezTo>
                  <a:cubicBezTo>
                    <a:pt x="30" y="17"/>
                    <a:pt x="34" y="21"/>
                    <a:pt x="34" y="25"/>
                  </a:cubicBezTo>
                  <a:cubicBezTo>
                    <a:pt x="51" y="25"/>
                    <a:pt x="51" y="25"/>
                    <a:pt x="51" y="25"/>
                  </a:cubicBezTo>
                  <a:cubicBezTo>
                    <a:pt x="51" y="11"/>
                    <a:pt x="40" y="0"/>
                    <a:pt x="26" y="0"/>
                  </a:cubicBezTo>
                  <a:close/>
                  <a:moveTo>
                    <a:pt x="26" y="0"/>
                  </a:moveTo>
                  <a:cubicBezTo>
                    <a:pt x="26" y="0"/>
                    <a:pt x="26" y="0"/>
                    <a:pt x="26" y="0"/>
                  </a:cubicBezTo>
                </a:path>
              </a:pathLst>
            </a:custGeom>
            <a:grpFill/>
            <a:ln w="9525">
              <a:solidFill>
                <a:srgbClr val="978EEE"/>
              </a:solidFill>
              <a:round/>
              <a:headEnd/>
              <a:tailEnd/>
            </a:ln>
          </p:spPr>
          <p:txBody>
            <a:bodyPr vert="horz" wrap="square" lIns="68580" tIns="34290" rIns="68580" bIns="3429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endParaRPr>
            </a:p>
          </p:txBody>
        </p:sp>
        <p:sp>
          <p:nvSpPr>
            <p:cNvPr id="77" name="Freeform 76">
              <a:extLst>
                <a:ext uri="{FF2B5EF4-FFF2-40B4-BE49-F238E27FC236}">
                  <a16:creationId xmlns:a16="http://schemas.microsoft.com/office/drawing/2014/main" id="{132D6755-3421-A16B-A3BE-AA2E81DE4F37}"/>
                </a:ext>
              </a:extLst>
            </p:cNvPr>
            <p:cNvSpPr>
              <a:spLocks noEditPoints="1"/>
            </p:cNvSpPr>
            <p:nvPr/>
          </p:nvSpPr>
          <p:spPr bwMode="auto">
            <a:xfrm>
              <a:off x="3006" y="5044"/>
              <a:ext cx="114" cy="54"/>
            </a:xfrm>
            <a:custGeom>
              <a:avLst/>
              <a:gdLst>
                <a:gd name="T0" fmla="*/ 26 w 51"/>
                <a:gd name="T1" fmla="*/ 0 h 25"/>
                <a:gd name="T2" fmla="*/ 0 w 51"/>
                <a:gd name="T3" fmla="*/ 25 h 25"/>
                <a:gd name="T4" fmla="*/ 17 w 51"/>
                <a:gd name="T5" fmla="*/ 25 h 25"/>
                <a:gd name="T6" fmla="*/ 26 w 51"/>
                <a:gd name="T7" fmla="*/ 17 h 25"/>
                <a:gd name="T8" fmla="*/ 34 w 51"/>
                <a:gd name="T9" fmla="*/ 25 h 25"/>
                <a:gd name="T10" fmla="*/ 51 w 51"/>
                <a:gd name="T11" fmla="*/ 25 h 25"/>
                <a:gd name="T12" fmla="*/ 26 w 51"/>
                <a:gd name="T13" fmla="*/ 0 h 25"/>
                <a:gd name="T14" fmla="*/ 26 w 51"/>
                <a:gd name="T15" fmla="*/ 0 h 25"/>
                <a:gd name="T16" fmla="*/ 26 w 51"/>
                <a:gd name="T17"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25">
                  <a:moveTo>
                    <a:pt x="26" y="0"/>
                  </a:moveTo>
                  <a:cubicBezTo>
                    <a:pt x="12" y="0"/>
                    <a:pt x="0" y="11"/>
                    <a:pt x="0" y="25"/>
                  </a:cubicBezTo>
                  <a:cubicBezTo>
                    <a:pt x="17" y="25"/>
                    <a:pt x="17" y="25"/>
                    <a:pt x="17" y="25"/>
                  </a:cubicBezTo>
                  <a:cubicBezTo>
                    <a:pt x="17" y="21"/>
                    <a:pt x="21" y="17"/>
                    <a:pt x="26" y="17"/>
                  </a:cubicBezTo>
                  <a:cubicBezTo>
                    <a:pt x="31" y="17"/>
                    <a:pt x="34" y="21"/>
                    <a:pt x="34" y="25"/>
                  </a:cubicBezTo>
                  <a:cubicBezTo>
                    <a:pt x="51" y="25"/>
                    <a:pt x="51" y="25"/>
                    <a:pt x="51" y="25"/>
                  </a:cubicBezTo>
                  <a:cubicBezTo>
                    <a:pt x="51" y="11"/>
                    <a:pt x="40" y="0"/>
                    <a:pt x="26" y="0"/>
                  </a:cubicBezTo>
                  <a:close/>
                  <a:moveTo>
                    <a:pt x="26" y="0"/>
                  </a:moveTo>
                  <a:cubicBezTo>
                    <a:pt x="26" y="0"/>
                    <a:pt x="26" y="0"/>
                    <a:pt x="26" y="0"/>
                  </a:cubicBezTo>
                </a:path>
              </a:pathLst>
            </a:custGeom>
            <a:grpFill/>
            <a:ln w="9525">
              <a:solidFill>
                <a:srgbClr val="978EEE"/>
              </a:solidFill>
              <a:round/>
              <a:headEnd/>
              <a:tailEnd/>
            </a:ln>
          </p:spPr>
          <p:txBody>
            <a:bodyPr vert="horz" wrap="square" lIns="68580" tIns="34290" rIns="68580" bIns="3429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endParaRPr>
            </a:p>
          </p:txBody>
        </p:sp>
        <p:sp>
          <p:nvSpPr>
            <p:cNvPr id="78" name="Freeform 77">
              <a:extLst>
                <a:ext uri="{FF2B5EF4-FFF2-40B4-BE49-F238E27FC236}">
                  <a16:creationId xmlns:a16="http://schemas.microsoft.com/office/drawing/2014/main" id="{32304348-98BD-00DD-3EFE-E71780A974E8}"/>
                </a:ext>
              </a:extLst>
            </p:cNvPr>
            <p:cNvSpPr>
              <a:spLocks noEditPoints="1"/>
            </p:cNvSpPr>
            <p:nvPr/>
          </p:nvSpPr>
          <p:spPr bwMode="auto">
            <a:xfrm>
              <a:off x="2913" y="5542"/>
              <a:ext cx="151" cy="147"/>
            </a:xfrm>
            <a:custGeom>
              <a:avLst/>
              <a:gdLst>
                <a:gd name="T0" fmla="*/ 34 w 68"/>
                <a:gd name="T1" fmla="*/ 0 h 68"/>
                <a:gd name="T2" fmla="*/ 0 w 68"/>
                <a:gd name="T3" fmla="*/ 34 h 68"/>
                <a:gd name="T4" fmla="*/ 34 w 68"/>
                <a:gd name="T5" fmla="*/ 68 h 68"/>
                <a:gd name="T6" fmla="*/ 68 w 68"/>
                <a:gd name="T7" fmla="*/ 34 h 68"/>
                <a:gd name="T8" fmla="*/ 34 w 68"/>
                <a:gd name="T9" fmla="*/ 0 h 68"/>
                <a:gd name="T10" fmla="*/ 34 w 68"/>
                <a:gd name="T11" fmla="*/ 51 h 68"/>
                <a:gd name="T12" fmla="*/ 17 w 68"/>
                <a:gd name="T13" fmla="*/ 34 h 68"/>
                <a:gd name="T14" fmla="*/ 34 w 68"/>
                <a:gd name="T15" fmla="*/ 17 h 68"/>
                <a:gd name="T16" fmla="*/ 51 w 68"/>
                <a:gd name="T17" fmla="*/ 34 h 68"/>
                <a:gd name="T18" fmla="*/ 34 w 68"/>
                <a:gd name="T19" fmla="*/ 51 h 68"/>
                <a:gd name="T20" fmla="*/ 34 w 68"/>
                <a:gd name="T21" fmla="*/ 51 h 68"/>
                <a:gd name="T22" fmla="*/ 34 w 68"/>
                <a:gd name="T23" fmla="*/ 51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8" h="68">
                  <a:moveTo>
                    <a:pt x="34" y="0"/>
                  </a:moveTo>
                  <a:cubicBezTo>
                    <a:pt x="15" y="0"/>
                    <a:pt x="0" y="16"/>
                    <a:pt x="0" y="34"/>
                  </a:cubicBezTo>
                  <a:cubicBezTo>
                    <a:pt x="0" y="53"/>
                    <a:pt x="15" y="68"/>
                    <a:pt x="34" y="68"/>
                  </a:cubicBezTo>
                  <a:cubicBezTo>
                    <a:pt x="52" y="68"/>
                    <a:pt x="68" y="53"/>
                    <a:pt x="68" y="34"/>
                  </a:cubicBezTo>
                  <a:cubicBezTo>
                    <a:pt x="68" y="16"/>
                    <a:pt x="52" y="0"/>
                    <a:pt x="34" y="0"/>
                  </a:cubicBezTo>
                  <a:close/>
                  <a:moveTo>
                    <a:pt x="34" y="51"/>
                  </a:moveTo>
                  <a:cubicBezTo>
                    <a:pt x="24" y="51"/>
                    <a:pt x="17" y="44"/>
                    <a:pt x="17" y="34"/>
                  </a:cubicBezTo>
                  <a:cubicBezTo>
                    <a:pt x="17" y="25"/>
                    <a:pt x="24" y="17"/>
                    <a:pt x="34" y="17"/>
                  </a:cubicBezTo>
                  <a:cubicBezTo>
                    <a:pt x="43" y="17"/>
                    <a:pt x="51" y="25"/>
                    <a:pt x="51" y="34"/>
                  </a:cubicBezTo>
                  <a:cubicBezTo>
                    <a:pt x="51" y="44"/>
                    <a:pt x="43" y="51"/>
                    <a:pt x="34" y="51"/>
                  </a:cubicBezTo>
                  <a:close/>
                  <a:moveTo>
                    <a:pt x="34" y="51"/>
                  </a:moveTo>
                  <a:cubicBezTo>
                    <a:pt x="34" y="51"/>
                    <a:pt x="34" y="51"/>
                    <a:pt x="34" y="51"/>
                  </a:cubicBezTo>
                </a:path>
              </a:pathLst>
            </a:custGeom>
            <a:grpFill/>
            <a:ln w="9525">
              <a:solidFill>
                <a:srgbClr val="978EEE"/>
              </a:solidFill>
              <a:round/>
              <a:headEnd/>
              <a:tailEnd/>
            </a:ln>
          </p:spPr>
          <p:txBody>
            <a:bodyPr vert="horz" wrap="square" lIns="68580" tIns="34290" rIns="68580" bIns="3429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endParaRPr>
            </a:p>
          </p:txBody>
        </p:sp>
        <p:sp>
          <p:nvSpPr>
            <p:cNvPr id="79" name="Freeform 78">
              <a:extLst>
                <a:ext uri="{FF2B5EF4-FFF2-40B4-BE49-F238E27FC236}">
                  <a16:creationId xmlns:a16="http://schemas.microsoft.com/office/drawing/2014/main" id="{F06609FB-CAEF-26D2-34DC-949C481C0C94}"/>
                </a:ext>
              </a:extLst>
            </p:cNvPr>
            <p:cNvSpPr>
              <a:spLocks noEditPoints="1"/>
            </p:cNvSpPr>
            <p:nvPr/>
          </p:nvSpPr>
          <p:spPr bwMode="auto">
            <a:xfrm>
              <a:off x="2417" y="4694"/>
              <a:ext cx="1143" cy="1107"/>
            </a:xfrm>
            <a:custGeom>
              <a:avLst/>
              <a:gdLst>
                <a:gd name="T0" fmla="*/ 460 w 512"/>
                <a:gd name="T1" fmla="*/ 384 h 512"/>
                <a:gd name="T2" fmla="*/ 323 w 512"/>
                <a:gd name="T3" fmla="*/ 256 h 512"/>
                <a:gd name="T4" fmla="*/ 341 w 512"/>
                <a:gd name="T5" fmla="*/ 247 h 512"/>
                <a:gd name="T6" fmla="*/ 384 w 512"/>
                <a:gd name="T7" fmla="*/ 189 h 512"/>
                <a:gd name="T8" fmla="*/ 384 w 512"/>
                <a:gd name="T9" fmla="*/ 126 h 512"/>
                <a:gd name="T10" fmla="*/ 128 w 512"/>
                <a:gd name="T11" fmla="*/ 126 h 512"/>
                <a:gd name="T12" fmla="*/ 149 w 512"/>
                <a:gd name="T13" fmla="*/ 196 h 512"/>
                <a:gd name="T14" fmla="*/ 188 w 512"/>
                <a:gd name="T15" fmla="*/ 256 h 512"/>
                <a:gd name="T16" fmla="*/ 51 w 512"/>
                <a:gd name="T17" fmla="*/ 384 h 512"/>
                <a:gd name="T18" fmla="*/ 0 w 512"/>
                <a:gd name="T19" fmla="*/ 495 h 512"/>
                <a:gd name="T20" fmla="*/ 512 w 512"/>
                <a:gd name="T21" fmla="*/ 512 h 512"/>
                <a:gd name="T22" fmla="*/ 460 w 512"/>
                <a:gd name="T23" fmla="*/ 495 h 512"/>
                <a:gd name="T24" fmla="*/ 344 w 512"/>
                <a:gd name="T25" fmla="*/ 230 h 512"/>
                <a:gd name="T26" fmla="*/ 362 w 512"/>
                <a:gd name="T27" fmla="*/ 196 h 512"/>
                <a:gd name="T28" fmla="*/ 367 w 512"/>
                <a:gd name="T29" fmla="*/ 204 h 512"/>
                <a:gd name="T30" fmla="*/ 362 w 512"/>
                <a:gd name="T31" fmla="*/ 179 h 512"/>
                <a:gd name="T32" fmla="*/ 358 w 512"/>
                <a:gd name="T33" fmla="*/ 136 h 512"/>
                <a:gd name="T34" fmla="*/ 384 w 512"/>
                <a:gd name="T35" fmla="*/ 158 h 512"/>
                <a:gd name="T36" fmla="*/ 149 w 512"/>
                <a:gd name="T37" fmla="*/ 179 h 512"/>
                <a:gd name="T38" fmla="*/ 149 w 512"/>
                <a:gd name="T39" fmla="*/ 136 h 512"/>
                <a:gd name="T40" fmla="*/ 153 w 512"/>
                <a:gd name="T41" fmla="*/ 179 h 512"/>
                <a:gd name="T42" fmla="*/ 145 w 512"/>
                <a:gd name="T43" fmla="*/ 120 h 512"/>
                <a:gd name="T44" fmla="*/ 366 w 512"/>
                <a:gd name="T45" fmla="*/ 120 h 512"/>
                <a:gd name="T46" fmla="*/ 357 w 512"/>
                <a:gd name="T47" fmla="*/ 119 h 512"/>
                <a:gd name="T48" fmla="*/ 155 w 512"/>
                <a:gd name="T49" fmla="*/ 119 h 512"/>
                <a:gd name="T50" fmla="*/ 341 w 512"/>
                <a:gd name="T51" fmla="*/ 136 h 512"/>
                <a:gd name="T52" fmla="*/ 230 w 512"/>
                <a:gd name="T53" fmla="*/ 76 h 512"/>
                <a:gd name="T54" fmla="*/ 171 w 512"/>
                <a:gd name="T55" fmla="*/ 127 h 512"/>
                <a:gd name="T56" fmla="*/ 341 w 512"/>
                <a:gd name="T57" fmla="*/ 136 h 512"/>
                <a:gd name="T58" fmla="*/ 170 w 512"/>
                <a:gd name="T59" fmla="*/ 144 h 512"/>
                <a:gd name="T60" fmla="*/ 341 w 512"/>
                <a:gd name="T61" fmla="*/ 153 h 512"/>
                <a:gd name="T62" fmla="*/ 324 w 512"/>
                <a:gd name="T63" fmla="*/ 230 h 512"/>
                <a:gd name="T64" fmla="*/ 256 w 512"/>
                <a:gd name="T65" fmla="*/ 247 h 512"/>
                <a:gd name="T66" fmla="*/ 291 w 512"/>
                <a:gd name="T67" fmla="*/ 257 h 512"/>
                <a:gd name="T68" fmla="*/ 170 w 512"/>
                <a:gd name="T69" fmla="*/ 179 h 512"/>
                <a:gd name="T70" fmla="*/ 256 w 512"/>
                <a:gd name="T71" fmla="*/ 281 h 512"/>
                <a:gd name="T72" fmla="*/ 256 w 512"/>
                <a:gd name="T73" fmla="*/ 330 h 512"/>
                <a:gd name="T74" fmla="*/ 242 w 512"/>
                <a:gd name="T75" fmla="*/ 341 h 512"/>
                <a:gd name="T76" fmla="*/ 193 w 512"/>
                <a:gd name="T77" fmla="*/ 273 h 512"/>
                <a:gd name="T78" fmla="*/ 242 w 512"/>
                <a:gd name="T79" fmla="*/ 341 h 512"/>
                <a:gd name="T80" fmla="*/ 319 w 512"/>
                <a:gd name="T81" fmla="*/ 273 h 512"/>
                <a:gd name="T82" fmla="*/ 269 w 512"/>
                <a:gd name="T83" fmla="*/ 341 h 512"/>
                <a:gd name="T84" fmla="*/ 94 w 512"/>
                <a:gd name="T85" fmla="*/ 384 h 512"/>
                <a:gd name="T86" fmla="*/ 68 w 512"/>
                <a:gd name="T87" fmla="*/ 495 h 512"/>
                <a:gd name="T88" fmla="*/ 174 w 512"/>
                <a:gd name="T89" fmla="*/ 273 h 512"/>
                <a:gd name="T90" fmla="*/ 136 w 512"/>
                <a:gd name="T91" fmla="*/ 341 h 512"/>
                <a:gd name="T92" fmla="*/ 401 w 512"/>
                <a:gd name="T93" fmla="*/ 495 h 512"/>
                <a:gd name="T94" fmla="*/ 111 w 512"/>
                <a:gd name="T95" fmla="*/ 384 h 512"/>
                <a:gd name="T96" fmla="*/ 375 w 512"/>
                <a:gd name="T97" fmla="*/ 358 h 512"/>
                <a:gd name="T98" fmla="*/ 401 w 512"/>
                <a:gd name="T99" fmla="*/ 495 h 512"/>
                <a:gd name="T100" fmla="*/ 418 w 512"/>
                <a:gd name="T101" fmla="*/ 495 h 512"/>
                <a:gd name="T102" fmla="*/ 375 w 512"/>
                <a:gd name="T103" fmla="*/ 341 h 512"/>
                <a:gd name="T104" fmla="*/ 338 w 512"/>
                <a:gd name="T105" fmla="*/ 273 h 512"/>
                <a:gd name="T106" fmla="*/ 443 w 512"/>
                <a:gd name="T107" fmla="*/ 495 h 512"/>
                <a:gd name="T108" fmla="*/ 443 w 512"/>
                <a:gd name="T109" fmla="*/ 495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12" h="512">
                  <a:moveTo>
                    <a:pt x="460" y="495"/>
                  </a:moveTo>
                  <a:cubicBezTo>
                    <a:pt x="460" y="384"/>
                    <a:pt x="460" y="384"/>
                    <a:pt x="460" y="384"/>
                  </a:cubicBezTo>
                  <a:cubicBezTo>
                    <a:pt x="460" y="313"/>
                    <a:pt x="403" y="256"/>
                    <a:pt x="332" y="256"/>
                  </a:cubicBezTo>
                  <a:cubicBezTo>
                    <a:pt x="323" y="256"/>
                    <a:pt x="323" y="256"/>
                    <a:pt x="323" y="256"/>
                  </a:cubicBezTo>
                  <a:cubicBezTo>
                    <a:pt x="326" y="253"/>
                    <a:pt x="329" y="250"/>
                    <a:pt x="332" y="247"/>
                  </a:cubicBezTo>
                  <a:cubicBezTo>
                    <a:pt x="341" y="247"/>
                    <a:pt x="341" y="247"/>
                    <a:pt x="341" y="247"/>
                  </a:cubicBezTo>
                  <a:cubicBezTo>
                    <a:pt x="365" y="247"/>
                    <a:pt x="384" y="228"/>
                    <a:pt x="384" y="204"/>
                  </a:cubicBezTo>
                  <a:cubicBezTo>
                    <a:pt x="384" y="189"/>
                    <a:pt x="384" y="189"/>
                    <a:pt x="384" y="189"/>
                  </a:cubicBezTo>
                  <a:cubicBezTo>
                    <a:pt x="394" y="183"/>
                    <a:pt x="401" y="171"/>
                    <a:pt x="401" y="158"/>
                  </a:cubicBezTo>
                  <a:cubicBezTo>
                    <a:pt x="401" y="144"/>
                    <a:pt x="394" y="132"/>
                    <a:pt x="384" y="126"/>
                  </a:cubicBezTo>
                  <a:cubicBezTo>
                    <a:pt x="382" y="56"/>
                    <a:pt x="326" y="0"/>
                    <a:pt x="256" y="0"/>
                  </a:cubicBezTo>
                  <a:cubicBezTo>
                    <a:pt x="186" y="0"/>
                    <a:pt x="129" y="56"/>
                    <a:pt x="128" y="126"/>
                  </a:cubicBezTo>
                  <a:cubicBezTo>
                    <a:pt x="117" y="132"/>
                    <a:pt x="111" y="144"/>
                    <a:pt x="111" y="158"/>
                  </a:cubicBezTo>
                  <a:cubicBezTo>
                    <a:pt x="111" y="179"/>
                    <a:pt x="128" y="196"/>
                    <a:pt x="149" y="196"/>
                  </a:cubicBezTo>
                  <a:cubicBezTo>
                    <a:pt x="155" y="196"/>
                    <a:pt x="155" y="196"/>
                    <a:pt x="155" y="196"/>
                  </a:cubicBezTo>
                  <a:cubicBezTo>
                    <a:pt x="159" y="220"/>
                    <a:pt x="171" y="240"/>
                    <a:pt x="188" y="256"/>
                  </a:cubicBezTo>
                  <a:cubicBezTo>
                    <a:pt x="179" y="256"/>
                    <a:pt x="179" y="256"/>
                    <a:pt x="179" y="256"/>
                  </a:cubicBezTo>
                  <a:cubicBezTo>
                    <a:pt x="108" y="256"/>
                    <a:pt x="51" y="313"/>
                    <a:pt x="51" y="384"/>
                  </a:cubicBezTo>
                  <a:cubicBezTo>
                    <a:pt x="51" y="495"/>
                    <a:pt x="51" y="495"/>
                    <a:pt x="51" y="495"/>
                  </a:cubicBezTo>
                  <a:cubicBezTo>
                    <a:pt x="0" y="495"/>
                    <a:pt x="0" y="495"/>
                    <a:pt x="0" y="495"/>
                  </a:cubicBezTo>
                  <a:cubicBezTo>
                    <a:pt x="0" y="512"/>
                    <a:pt x="0" y="512"/>
                    <a:pt x="0" y="512"/>
                  </a:cubicBezTo>
                  <a:cubicBezTo>
                    <a:pt x="512" y="512"/>
                    <a:pt x="512" y="512"/>
                    <a:pt x="512" y="512"/>
                  </a:cubicBezTo>
                  <a:cubicBezTo>
                    <a:pt x="512" y="495"/>
                    <a:pt x="512" y="495"/>
                    <a:pt x="512" y="495"/>
                  </a:cubicBezTo>
                  <a:lnTo>
                    <a:pt x="460" y="495"/>
                  </a:lnTo>
                  <a:close/>
                  <a:moveTo>
                    <a:pt x="367" y="204"/>
                  </a:moveTo>
                  <a:cubicBezTo>
                    <a:pt x="367" y="217"/>
                    <a:pt x="357" y="228"/>
                    <a:pt x="344" y="230"/>
                  </a:cubicBezTo>
                  <a:cubicBezTo>
                    <a:pt x="350" y="219"/>
                    <a:pt x="354" y="208"/>
                    <a:pt x="357" y="196"/>
                  </a:cubicBezTo>
                  <a:cubicBezTo>
                    <a:pt x="362" y="196"/>
                    <a:pt x="362" y="196"/>
                    <a:pt x="362" y="196"/>
                  </a:cubicBezTo>
                  <a:cubicBezTo>
                    <a:pt x="364" y="196"/>
                    <a:pt x="365" y="196"/>
                    <a:pt x="367" y="196"/>
                  </a:cubicBezTo>
                  <a:lnTo>
                    <a:pt x="367" y="204"/>
                  </a:lnTo>
                  <a:close/>
                  <a:moveTo>
                    <a:pt x="384" y="158"/>
                  </a:moveTo>
                  <a:cubicBezTo>
                    <a:pt x="384" y="169"/>
                    <a:pt x="374" y="179"/>
                    <a:pt x="362" y="179"/>
                  </a:cubicBezTo>
                  <a:cubicBezTo>
                    <a:pt x="358" y="179"/>
                    <a:pt x="358" y="179"/>
                    <a:pt x="358" y="179"/>
                  </a:cubicBezTo>
                  <a:cubicBezTo>
                    <a:pt x="358" y="136"/>
                    <a:pt x="358" y="136"/>
                    <a:pt x="358" y="136"/>
                  </a:cubicBezTo>
                  <a:cubicBezTo>
                    <a:pt x="362" y="136"/>
                    <a:pt x="362" y="136"/>
                    <a:pt x="362" y="136"/>
                  </a:cubicBezTo>
                  <a:cubicBezTo>
                    <a:pt x="374" y="136"/>
                    <a:pt x="384" y="146"/>
                    <a:pt x="384" y="158"/>
                  </a:cubicBezTo>
                  <a:close/>
                  <a:moveTo>
                    <a:pt x="153" y="179"/>
                  </a:moveTo>
                  <a:cubicBezTo>
                    <a:pt x="149" y="179"/>
                    <a:pt x="149" y="179"/>
                    <a:pt x="149" y="179"/>
                  </a:cubicBezTo>
                  <a:cubicBezTo>
                    <a:pt x="137" y="179"/>
                    <a:pt x="128" y="169"/>
                    <a:pt x="128" y="158"/>
                  </a:cubicBezTo>
                  <a:cubicBezTo>
                    <a:pt x="128" y="146"/>
                    <a:pt x="137" y="136"/>
                    <a:pt x="149" y="136"/>
                  </a:cubicBezTo>
                  <a:cubicBezTo>
                    <a:pt x="153" y="136"/>
                    <a:pt x="153" y="136"/>
                    <a:pt x="153" y="136"/>
                  </a:cubicBezTo>
                  <a:lnTo>
                    <a:pt x="153" y="179"/>
                  </a:lnTo>
                  <a:close/>
                  <a:moveTo>
                    <a:pt x="149" y="119"/>
                  </a:moveTo>
                  <a:cubicBezTo>
                    <a:pt x="148" y="119"/>
                    <a:pt x="146" y="119"/>
                    <a:pt x="145" y="120"/>
                  </a:cubicBezTo>
                  <a:cubicBezTo>
                    <a:pt x="149" y="62"/>
                    <a:pt x="197" y="17"/>
                    <a:pt x="256" y="17"/>
                  </a:cubicBezTo>
                  <a:cubicBezTo>
                    <a:pt x="314" y="17"/>
                    <a:pt x="362" y="62"/>
                    <a:pt x="366" y="120"/>
                  </a:cubicBezTo>
                  <a:cubicBezTo>
                    <a:pt x="365" y="119"/>
                    <a:pt x="364" y="119"/>
                    <a:pt x="362" y="119"/>
                  </a:cubicBezTo>
                  <a:cubicBezTo>
                    <a:pt x="357" y="119"/>
                    <a:pt x="357" y="119"/>
                    <a:pt x="357" y="119"/>
                  </a:cubicBezTo>
                  <a:cubicBezTo>
                    <a:pt x="348" y="71"/>
                    <a:pt x="306" y="34"/>
                    <a:pt x="256" y="34"/>
                  </a:cubicBezTo>
                  <a:cubicBezTo>
                    <a:pt x="205" y="34"/>
                    <a:pt x="163" y="71"/>
                    <a:pt x="155" y="119"/>
                  </a:cubicBezTo>
                  <a:lnTo>
                    <a:pt x="149" y="119"/>
                  </a:lnTo>
                  <a:close/>
                  <a:moveTo>
                    <a:pt x="341" y="136"/>
                  </a:moveTo>
                  <a:cubicBezTo>
                    <a:pt x="279" y="134"/>
                    <a:pt x="239" y="109"/>
                    <a:pt x="239" y="85"/>
                  </a:cubicBezTo>
                  <a:cubicBezTo>
                    <a:pt x="239" y="80"/>
                    <a:pt x="235" y="76"/>
                    <a:pt x="230" y="76"/>
                  </a:cubicBezTo>
                  <a:cubicBezTo>
                    <a:pt x="225" y="76"/>
                    <a:pt x="222" y="80"/>
                    <a:pt x="222" y="85"/>
                  </a:cubicBezTo>
                  <a:cubicBezTo>
                    <a:pt x="222" y="106"/>
                    <a:pt x="199" y="124"/>
                    <a:pt x="171" y="127"/>
                  </a:cubicBezTo>
                  <a:cubicBezTo>
                    <a:pt x="175" y="84"/>
                    <a:pt x="212" y="51"/>
                    <a:pt x="256" y="51"/>
                  </a:cubicBezTo>
                  <a:cubicBezTo>
                    <a:pt x="303" y="51"/>
                    <a:pt x="341" y="89"/>
                    <a:pt x="341" y="136"/>
                  </a:cubicBezTo>
                  <a:close/>
                  <a:moveTo>
                    <a:pt x="170" y="179"/>
                  </a:moveTo>
                  <a:cubicBezTo>
                    <a:pt x="170" y="144"/>
                    <a:pt x="170" y="144"/>
                    <a:pt x="170" y="144"/>
                  </a:cubicBezTo>
                  <a:cubicBezTo>
                    <a:pt x="197" y="142"/>
                    <a:pt x="220" y="129"/>
                    <a:pt x="231" y="111"/>
                  </a:cubicBezTo>
                  <a:cubicBezTo>
                    <a:pt x="249" y="135"/>
                    <a:pt x="290" y="151"/>
                    <a:pt x="341" y="153"/>
                  </a:cubicBezTo>
                  <a:cubicBezTo>
                    <a:pt x="341" y="179"/>
                    <a:pt x="341" y="179"/>
                    <a:pt x="341" y="179"/>
                  </a:cubicBezTo>
                  <a:cubicBezTo>
                    <a:pt x="341" y="198"/>
                    <a:pt x="335" y="216"/>
                    <a:pt x="324" y="230"/>
                  </a:cubicBezTo>
                  <a:cubicBezTo>
                    <a:pt x="256" y="230"/>
                    <a:pt x="256" y="230"/>
                    <a:pt x="256" y="230"/>
                  </a:cubicBezTo>
                  <a:cubicBezTo>
                    <a:pt x="256" y="247"/>
                    <a:pt x="256" y="247"/>
                    <a:pt x="256" y="247"/>
                  </a:cubicBezTo>
                  <a:cubicBezTo>
                    <a:pt x="307" y="247"/>
                    <a:pt x="307" y="247"/>
                    <a:pt x="307" y="247"/>
                  </a:cubicBezTo>
                  <a:cubicBezTo>
                    <a:pt x="302" y="251"/>
                    <a:pt x="296" y="254"/>
                    <a:pt x="291" y="257"/>
                  </a:cubicBezTo>
                  <a:cubicBezTo>
                    <a:pt x="268" y="267"/>
                    <a:pt x="243" y="267"/>
                    <a:pt x="220" y="257"/>
                  </a:cubicBezTo>
                  <a:cubicBezTo>
                    <a:pt x="191" y="243"/>
                    <a:pt x="170" y="213"/>
                    <a:pt x="170" y="179"/>
                  </a:cubicBezTo>
                  <a:close/>
                  <a:moveTo>
                    <a:pt x="229" y="278"/>
                  </a:moveTo>
                  <a:cubicBezTo>
                    <a:pt x="238" y="280"/>
                    <a:pt x="247" y="281"/>
                    <a:pt x="256" y="281"/>
                  </a:cubicBezTo>
                  <a:cubicBezTo>
                    <a:pt x="265" y="281"/>
                    <a:pt x="274" y="280"/>
                    <a:pt x="282" y="278"/>
                  </a:cubicBezTo>
                  <a:cubicBezTo>
                    <a:pt x="256" y="330"/>
                    <a:pt x="256" y="330"/>
                    <a:pt x="256" y="330"/>
                  </a:cubicBezTo>
                  <a:lnTo>
                    <a:pt x="229" y="278"/>
                  </a:lnTo>
                  <a:close/>
                  <a:moveTo>
                    <a:pt x="242" y="341"/>
                  </a:moveTo>
                  <a:cubicBezTo>
                    <a:pt x="227" y="341"/>
                    <a:pt x="227" y="341"/>
                    <a:pt x="227" y="341"/>
                  </a:cubicBezTo>
                  <a:cubicBezTo>
                    <a:pt x="193" y="273"/>
                    <a:pt x="193" y="273"/>
                    <a:pt x="193" y="273"/>
                  </a:cubicBezTo>
                  <a:cubicBezTo>
                    <a:pt x="208" y="273"/>
                    <a:pt x="208" y="273"/>
                    <a:pt x="208" y="273"/>
                  </a:cubicBezTo>
                  <a:lnTo>
                    <a:pt x="242" y="341"/>
                  </a:lnTo>
                  <a:close/>
                  <a:moveTo>
                    <a:pt x="304" y="273"/>
                  </a:moveTo>
                  <a:cubicBezTo>
                    <a:pt x="319" y="273"/>
                    <a:pt x="319" y="273"/>
                    <a:pt x="319" y="273"/>
                  </a:cubicBezTo>
                  <a:cubicBezTo>
                    <a:pt x="285" y="341"/>
                    <a:pt x="285" y="341"/>
                    <a:pt x="285" y="341"/>
                  </a:cubicBezTo>
                  <a:cubicBezTo>
                    <a:pt x="269" y="341"/>
                    <a:pt x="269" y="341"/>
                    <a:pt x="269" y="341"/>
                  </a:cubicBezTo>
                  <a:lnTo>
                    <a:pt x="304" y="273"/>
                  </a:lnTo>
                  <a:close/>
                  <a:moveTo>
                    <a:pt x="94" y="384"/>
                  </a:moveTo>
                  <a:cubicBezTo>
                    <a:pt x="94" y="495"/>
                    <a:pt x="94" y="495"/>
                    <a:pt x="94" y="495"/>
                  </a:cubicBezTo>
                  <a:cubicBezTo>
                    <a:pt x="68" y="495"/>
                    <a:pt x="68" y="495"/>
                    <a:pt x="68" y="495"/>
                  </a:cubicBezTo>
                  <a:cubicBezTo>
                    <a:pt x="68" y="384"/>
                    <a:pt x="68" y="384"/>
                    <a:pt x="68" y="384"/>
                  </a:cubicBezTo>
                  <a:cubicBezTo>
                    <a:pt x="68" y="324"/>
                    <a:pt x="115" y="276"/>
                    <a:pt x="174" y="273"/>
                  </a:cubicBezTo>
                  <a:cubicBezTo>
                    <a:pt x="208" y="341"/>
                    <a:pt x="208" y="341"/>
                    <a:pt x="208" y="341"/>
                  </a:cubicBezTo>
                  <a:cubicBezTo>
                    <a:pt x="136" y="341"/>
                    <a:pt x="136" y="341"/>
                    <a:pt x="136" y="341"/>
                  </a:cubicBezTo>
                  <a:cubicBezTo>
                    <a:pt x="113" y="341"/>
                    <a:pt x="94" y="360"/>
                    <a:pt x="94" y="384"/>
                  </a:cubicBezTo>
                  <a:close/>
                  <a:moveTo>
                    <a:pt x="401" y="495"/>
                  </a:moveTo>
                  <a:cubicBezTo>
                    <a:pt x="111" y="495"/>
                    <a:pt x="111" y="495"/>
                    <a:pt x="111" y="495"/>
                  </a:cubicBezTo>
                  <a:cubicBezTo>
                    <a:pt x="111" y="384"/>
                    <a:pt x="111" y="384"/>
                    <a:pt x="111" y="384"/>
                  </a:cubicBezTo>
                  <a:cubicBezTo>
                    <a:pt x="111" y="370"/>
                    <a:pt x="122" y="358"/>
                    <a:pt x="136" y="358"/>
                  </a:cubicBezTo>
                  <a:cubicBezTo>
                    <a:pt x="375" y="358"/>
                    <a:pt x="375" y="358"/>
                    <a:pt x="375" y="358"/>
                  </a:cubicBezTo>
                  <a:cubicBezTo>
                    <a:pt x="389" y="358"/>
                    <a:pt x="401" y="370"/>
                    <a:pt x="401" y="384"/>
                  </a:cubicBezTo>
                  <a:lnTo>
                    <a:pt x="401" y="495"/>
                  </a:lnTo>
                  <a:close/>
                  <a:moveTo>
                    <a:pt x="443" y="495"/>
                  </a:moveTo>
                  <a:cubicBezTo>
                    <a:pt x="418" y="495"/>
                    <a:pt x="418" y="495"/>
                    <a:pt x="418" y="495"/>
                  </a:cubicBezTo>
                  <a:cubicBezTo>
                    <a:pt x="418" y="384"/>
                    <a:pt x="418" y="384"/>
                    <a:pt x="418" y="384"/>
                  </a:cubicBezTo>
                  <a:cubicBezTo>
                    <a:pt x="418" y="360"/>
                    <a:pt x="399" y="341"/>
                    <a:pt x="375" y="341"/>
                  </a:cubicBezTo>
                  <a:cubicBezTo>
                    <a:pt x="304" y="341"/>
                    <a:pt x="304" y="341"/>
                    <a:pt x="304" y="341"/>
                  </a:cubicBezTo>
                  <a:cubicBezTo>
                    <a:pt x="338" y="273"/>
                    <a:pt x="338" y="273"/>
                    <a:pt x="338" y="273"/>
                  </a:cubicBezTo>
                  <a:cubicBezTo>
                    <a:pt x="396" y="276"/>
                    <a:pt x="443" y="324"/>
                    <a:pt x="443" y="384"/>
                  </a:cubicBezTo>
                  <a:lnTo>
                    <a:pt x="443" y="495"/>
                  </a:lnTo>
                  <a:close/>
                  <a:moveTo>
                    <a:pt x="443" y="495"/>
                  </a:moveTo>
                  <a:cubicBezTo>
                    <a:pt x="443" y="495"/>
                    <a:pt x="443" y="495"/>
                    <a:pt x="443" y="495"/>
                  </a:cubicBezTo>
                </a:path>
              </a:pathLst>
            </a:custGeom>
            <a:grpFill/>
            <a:ln w="9525">
              <a:solidFill>
                <a:srgbClr val="978EEE"/>
              </a:solidFill>
              <a:round/>
              <a:headEnd/>
              <a:tailEnd/>
            </a:ln>
          </p:spPr>
          <p:txBody>
            <a:bodyPr vert="horz" wrap="square" lIns="68580" tIns="34290" rIns="68580" bIns="3429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endParaRPr>
            </a:p>
          </p:txBody>
        </p:sp>
        <p:sp>
          <p:nvSpPr>
            <p:cNvPr id="80" name="Rectangle 79">
              <a:extLst>
                <a:ext uri="{FF2B5EF4-FFF2-40B4-BE49-F238E27FC236}">
                  <a16:creationId xmlns:a16="http://schemas.microsoft.com/office/drawing/2014/main" id="{23FF2C72-8562-5A7D-E428-A937B2349422}"/>
                </a:ext>
              </a:extLst>
            </p:cNvPr>
            <p:cNvSpPr>
              <a:spLocks noChangeArrowheads="1"/>
            </p:cNvSpPr>
            <p:nvPr/>
          </p:nvSpPr>
          <p:spPr bwMode="auto">
            <a:xfrm>
              <a:off x="3236" y="5598"/>
              <a:ext cx="38" cy="129"/>
            </a:xfrm>
            <a:prstGeom prst="rect">
              <a:avLst/>
            </a:prstGeom>
            <a:grpFill/>
            <a:ln w="9525">
              <a:solidFill>
                <a:srgbClr val="978EEE"/>
              </a:solidFill>
              <a:miter lim="800000"/>
              <a:headEnd/>
              <a:tailEnd/>
            </a:ln>
          </p:spPr>
          <p:txBody>
            <a:bodyPr vert="horz" wrap="square" lIns="68580" tIns="34290" rIns="68580" bIns="3429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endParaRPr>
            </a:p>
          </p:txBody>
        </p:sp>
        <p:sp>
          <p:nvSpPr>
            <p:cNvPr id="81" name="Rectangle 80">
              <a:extLst>
                <a:ext uri="{FF2B5EF4-FFF2-40B4-BE49-F238E27FC236}">
                  <a16:creationId xmlns:a16="http://schemas.microsoft.com/office/drawing/2014/main" id="{30A19950-A2D7-7C6E-1D7B-00A2A75F305F}"/>
                </a:ext>
              </a:extLst>
            </p:cNvPr>
            <p:cNvSpPr>
              <a:spLocks noChangeArrowheads="1"/>
            </p:cNvSpPr>
            <p:nvPr/>
          </p:nvSpPr>
          <p:spPr bwMode="auto">
            <a:xfrm>
              <a:off x="3236" y="5524"/>
              <a:ext cx="38" cy="37"/>
            </a:xfrm>
            <a:prstGeom prst="rect">
              <a:avLst/>
            </a:prstGeom>
            <a:grpFill/>
            <a:ln w="9525">
              <a:solidFill>
                <a:srgbClr val="978EEE"/>
              </a:solidFill>
              <a:miter lim="800000"/>
              <a:headEnd/>
              <a:tailEnd/>
            </a:ln>
          </p:spPr>
          <p:txBody>
            <a:bodyPr vert="horz" wrap="square" lIns="68580" tIns="34290" rIns="68580" bIns="3429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endParaRPr>
            </a:p>
          </p:txBody>
        </p:sp>
        <p:sp>
          <p:nvSpPr>
            <p:cNvPr id="82" name="Rectangle 81">
              <a:extLst>
                <a:ext uri="{FF2B5EF4-FFF2-40B4-BE49-F238E27FC236}">
                  <a16:creationId xmlns:a16="http://schemas.microsoft.com/office/drawing/2014/main" id="{3FADABF6-E2BC-3687-47DE-982A5331A0D9}"/>
                </a:ext>
              </a:extLst>
            </p:cNvPr>
            <p:cNvSpPr>
              <a:spLocks noChangeArrowheads="1"/>
            </p:cNvSpPr>
            <p:nvPr/>
          </p:nvSpPr>
          <p:spPr bwMode="auto">
            <a:xfrm>
              <a:off x="3406" y="4858"/>
              <a:ext cx="38" cy="39"/>
            </a:xfrm>
            <a:prstGeom prst="rect">
              <a:avLst/>
            </a:prstGeom>
            <a:grpFill/>
            <a:ln w="9525">
              <a:solidFill>
                <a:srgbClr val="978EEE"/>
              </a:solidFill>
              <a:miter lim="800000"/>
              <a:headEnd/>
              <a:tailEnd/>
            </a:ln>
          </p:spPr>
          <p:txBody>
            <a:bodyPr vert="horz" wrap="square" lIns="68580" tIns="34290" rIns="68580" bIns="3429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endParaRPr>
            </a:p>
          </p:txBody>
        </p:sp>
        <p:sp>
          <p:nvSpPr>
            <p:cNvPr id="83" name="Rectangle 82">
              <a:extLst>
                <a:ext uri="{FF2B5EF4-FFF2-40B4-BE49-F238E27FC236}">
                  <a16:creationId xmlns:a16="http://schemas.microsoft.com/office/drawing/2014/main" id="{29394A08-9FFC-9CFE-5D9B-61AF4D6CAA2A}"/>
                </a:ext>
              </a:extLst>
            </p:cNvPr>
            <p:cNvSpPr>
              <a:spLocks noChangeArrowheads="1"/>
            </p:cNvSpPr>
            <p:nvPr/>
          </p:nvSpPr>
          <p:spPr bwMode="auto">
            <a:xfrm>
              <a:off x="3406" y="4934"/>
              <a:ext cx="38" cy="37"/>
            </a:xfrm>
            <a:prstGeom prst="rect">
              <a:avLst/>
            </a:prstGeom>
            <a:grpFill/>
            <a:ln w="9525">
              <a:solidFill>
                <a:srgbClr val="978EEE"/>
              </a:solidFill>
              <a:miter lim="800000"/>
              <a:headEnd/>
              <a:tailEnd/>
            </a:ln>
          </p:spPr>
          <p:txBody>
            <a:bodyPr vert="horz" wrap="square" lIns="68580" tIns="34290" rIns="68580" bIns="3429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endParaRPr>
            </a:p>
          </p:txBody>
        </p:sp>
        <p:sp>
          <p:nvSpPr>
            <p:cNvPr id="84" name="Rectangle 83">
              <a:extLst>
                <a:ext uri="{FF2B5EF4-FFF2-40B4-BE49-F238E27FC236}">
                  <a16:creationId xmlns:a16="http://schemas.microsoft.com/office/drawing/2014/main" id="{A115E73D-C225-E298-B855-19786823FEF7}"/>
                </a:ext>
              </a:extLst>
            </p:cNvPr>
            <p:cNvSpPr>
              <a:spLocks noChangeArrowheads="1"/>
            </p:cNvSpPr>
            <p:nvPr/>
          </p:nvSpPr>
          <p:spPr bwMode="auto">
            <a:xfrm>
              <a:off x="3406" y="5008"/>
              <a:ext cx="38" cy="36"/>
            </a:xfrm>
            <a:prstGeom prst="rect">
              <a:avLst/>
            </a:prstGeom>
            <a:grpFill/>
            <a:ln w="9525">
              <a:solidFill>
                <a:srgbClr val="978EEE"/>
              </a:solidFill>
              <a:miter lim="800000"/>
              <a:headEnd/>
              <a:tailEnd/>
            </a:ln>
          </p:spPr>
          <p:txBody>
            <a:bodyPr vert="horz" wrap="square" lIns="68580" tIns="34290" rIns="68580" bIns="3429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endParaRPr>
            </a:p>
          </p:txBody>
        </p:sp>
        <p:sp>
          <p:nvSpPr>
            <p:cNvPr id="85" name="Rectangle 84">
              <a:extLst>
                <a:ext uri="{FF2B5EF4-FFF2-40B4-BE49-F238E27FC236}">
                  <a16:creationId xmlns:a16="http://schemas.microsoft.com/office/drawing/2014/main" id="{DFF35FE4-8F48-DF69-53B6-EEC63244F4F2}"/>
                </a:ext>
              </a:extLst>
            </p:cNvPr>
            <p:cNvSpPr>
              <a:spLocks noChangeArrowheads="1"/>
            </p:cNvSpPr>
            <p:nvPr/>
          </p:nvSpPr>
          <p:spPr bwMode="auto">
            <a:xfrm>
              <a:off x="2531" y="5081"/>
              <a:ext cx="38" cy="37"/>
            </a:xfrm>
            <a:prstGeom prst="rect">
              <a:avLst/>
            </a:prstGeom>
            <a:grpFill/>
            <a:ln w="9525">
              <a:solidFill>
                <a:srgbClr val="978EEE"/>
              </a:solidFill>
              <a:miter lim="800000"/>
              <a:headEnd/>
              <a:tailEnd/>
            </a:ln>
          </p:spPr>
          <p:txBody>
            <a:bodyPr vert="horz" wrap="square" lIns="68580" tIns="34290" rIns="68580" bIns="3429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endParaRPr>
            </a:p>
          </p:txBody>
        </p:sp>
        <p:sp>
          <p:nvSpPr>
            <p:cNvPr id="86" name="Rectangle 85">
              <a:extLst>
                <a:ext uri="{FF2B5EF4-FFF2-40B4-BE49-F238E27FC236}">
                  <a16:creationId xmlns:a16="http://schemas.microsoft.com/office/drawing/2014/main" id="{3B36792D-0165-2923-D348-A550E2ECD27D}"/>
                </a:ext>
              </a:extLst>
            </p:cNvPr>
            <p:cNvSpPr>
              <a:spLocks noChangeArrowheads="1"/>
            </p:cNvSpPr>
            <p:nvPr/>
          </p:nvSpPr>
          <p:spPr bwMode="auto">
            <a:xfrm>
              <a:off x="2531" y="5155"/>
              <a:ext cx="38" cy="36"/>
            </a:xfrm>
            <a:prstGeom prst="rect">
              <a:avLst/>
            </a:prstGeom>
            <a:grpFill/>
            <a:ln w="9525">
              <a:solidFill>
                <a:srgbClr val="978EEE"/>
              </a:solidFill>
              <a:miter lim="800000"/>
              <a:headEnd/>
              <a:tailEnd/>
            </a:ln>
          </p:spPr>
          <p:txBody>
            <a:bodyPr vert="horz" wrap="square" lIns="68580" tIns="34290" rIns="68580" bIns="3429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endParaRPr>
            </a:p>
          </p:txBody>
        </p:sp>
        <p:sp>
          <p:nvSpPr>
            <p:cNvPr id="87" name="Rectangle 86">
              <a:extLst>
                <a:ext uri="{FF2B5EF4-FFF2-40B4-BE49-F238E27FC236}">
                  <a16:creationId xmlns:a16="http://schemas.microsoft.com/office/drawing/2014/main" id="{930538D2-CBC3-B90F-F226-F422CE9B1D30}"/>
                </a:ext>
              </a:extLst>
            </p:cNvPr>
            <p:cNvSpPr>
              <a:spLocks noChangeArrowheads="1"/>
            </p:cNvSpPr>
            <p:nvPr/>
          </p:nvSpPr>
          <p:spPr bwMode="auto">
            <a:xfrm>
              <a:off x="2531" y="5228"/>
              <a:ext cx="38" cy="37"/>
            </a:xfrm>
            <a:prstGeom prst="rect">
              <a:avLst/>
            </a:prstGeom>
            <a:grpFill/>
            <a:ln w="9525">
              <a:solidFill>
                <a:srgbClr val="978EEE"/>
              </a:solidFill>
              <a:miter lim="800000"/>
              <a:headEnd/>
              <a:tailEnd/>
            </a:ln>
          </p:spPr>
          <p:txBody>
            <a:bodyPr vert="horz" wrap="square" lIns="68580" tIns="34290" rIns="68580" bIns="3429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endParaRPr>
            </a:p>
          </p:txBody>
        </p:sp>
      </p:grpSp>
      <p:grpSp>
        <p:nvGrpSpPr>
          <p:cNvPr id="94" name="Group 93">
            <a:extLst>
              <a:ext uri="{FF2B5EF4-FFF2-40B4-BE49-F238E27FC236}">
                <a16:creationId xmlns:a16="http://schemas.microsoft.com/office/drawing/2014/main" id="{508D5BDC-EFC6-B500-E28B-B1752D2B26B9}"/>
              </a:ext>
            </a:extLst>
          </p:cNvPr>
          <p:cNvGrpSpPr/>
          <p:nvPr/>
        </p:nvGrpSpPr>
        <p:grpSpPr>
          <a:xfrm rot="5400000">
            <a:off x="5267313" y="4246316"/>
            <a:ext cx="438069" cy="438069"/>
            <a:chOff x="5125249" y="5746282"/>
            <a:chExt cx="398943" cy="398943"/>
          </a:xfrm>
        </p:grpSpPr>
        <p:cxnSp>
          <p:nvCxnSpPr>
            <p:cNvPr id="95" name="Straight Connector 94">
              <a:extLst>
                <a:ext uri="{FF2B5EF4-FFF2-40B4-BE49-F238E27FC236}">
                  <a16:creationId xmlns:a16="http://schemas.microsoft.com/office/drawing/2014/main" id="{D7C90C53-B9D5-0931-2FFC-129A89F88982}"/>
                </a:ext>
              </a:extLst>
            </p:cNvPr>
            <p:cNvCxnSpPr>
              <a:cxnSpLocks/>
            </p:cNvCxnSpPr>
            <p:nvPr/>
          </p:nvCxnSpPr>
          <p:spPr>
            <a:xfrm>
              <a:off x="5324720" y="5746282"/>
              <a:ext cx="0" cy="97318"/>
            </a:xfrm>
            <a:prstGeom prst="line">
              <a:avLst/>
            </a:prstGeom>
            <a:noFill/>
            <a:ln w="19050" cap="flat" cmpd="sng" algn="ctr">
              <a:solidFill>
                <a:srgbClr val="4A36F7"/>
              </a:solidFill>
              <a:prstDash val="solid"/>
              <a:miter lim="800000"/>
            </a:ln>
            <a:effectLst/>
          </p:spPr>
        </p:cxnSp>
        <p:cxnSp>
          <p:nvCxnSpPr>
            <p:cNvPr id="96" name="Straight Connector 95">
              <a:extLst>
                <a:ext uri="{FF2B5EF4-FFF2-40B4-BE49-F238E27FC236}">
                  <a16:creationId xmlns:a16="http://schemas.microsoft.com/office/drawing/2014/main" id="{7DD23DF7-51DD-8B3A-21B0-BB5FAE201C06}"/>
                </a:ext>
              </a:extLst>
            </p:cNvPr>
            <p:cNvCxnSpPr>
              <a:cxnSpLocks/>
            </p:cNvCxnSpPr>
            <p:nvPr/>
          </p:nvCxnSpPr>
          <p:spPr>
            <a:xfrm>
              <a:off x="5324720" y="6047907"/>
              <a:ext cx="0" cy="97318"/>
            </a:xfrm>
            <a:prstGeom prst="line">
              <a:avLst/>
            </a:prstGeom>
            <a:noFill/>
            <a:ln w="19050" cap="flat" cmpd="sng" algn="ctr">
              <a:solidFill>
                <a:srgbClr val="4A36F7"/>
              </a:solidFill>
              <a:prstDash val="solid"/>
              <a:miter lim="800000"/>
            </a:ln>
            <a:effectLst/>
          </p:spPr>
        </p:cxnSp>
        <p:cxnSp>
          <p:nvCxnSpPr>
            <p:cNvPr id="97" name="Straight Connector 96">
              <a:extLst>
                <a:ext uri="{FF2B5EF4-FFF2-40B4-BE49-F238E27FC236}">
                  <a16:creationId xmlns:a16="http://schemas.microsoft.com/office/drawing/2014/main" id="{22FF53CF-4DD8-C314-6302-836AF18B64B4}"/>
                </a:ext>
              </a:extLst>
            </p:cNvPr>
            <p:cNvCxnSpPr>
              <a:cxnSpLocks/>
            </p:cNvCxnSpPr>
            <p:nvPr/>
          </p:nvCxnSpPr>
          <p:spPr>
            <a:xfrm rot="5400000">
              <a:off x="5475533" y="5897095"/>
              <a:ext cx="0" cy="97318"/>
            </a:xfrm>
            <a:prstGeom prst="line">
              <a:avLst/>
            </a:prstGeom>
            <a:noFill/>
            <a:ln w="19050" cap="flat" cmpd="sng" algn="ctr">
              <a:solidFill>
                <a:srgbClr val="4A36F7"/>
              </a:solidFill>
              <a:prstDash val="solid"/>
              <a:miter lim="800000"/>
            </a:ln>
            <a:effectLst/>
          </p:spPr>
        </p:cxnSp>
        <p:cxnSp>
          <p:nvCxnSpPr>
            <p:cNvPr id="98" name="Straight Connector 97">
              <a:extLst>
                <a:ext uri="{FF2B5EF4-FFF2-40B4-BE49-F238E27FC236}">
                  <a16:creationId xmlns:a16="http://schemas.microsoft.com/office/drawing/2014/main" id="{1EDAFAE1-C822-F148-7726-79CA50C75CE4}"/>
                </a:ext>
              </a:extLst>
            </p:cNvPr>
            <p:cNvCxnSpPr>
              <a:cxnSpLocks/>
            </p:cNvCxnSpPr>
            <p:nvPr/>
          </p:nvCxnSpPr>
          <p:spPr>
            <a:xfrm rot="5400000">
              <a:off x="5173908" y="5897095"/>
              <a:ext cx="0" cy="97318"/>
            </a:xfrm>
            <a:prstGeom prst="line">
              <a:avLst/>
            </a:prstGeom>
            <a:noFill/>
            <a:ln w="19050" cap="flat" cmpd="sng" algn="ctr">
              <a:solidFill>
                <a:srgbClr val="4A36F7"/>
              </a:solidFill>
              <a:prstDash val="solid"/>
              <a:miter lim="800000"/>
            </a:ln>
            <a:effectLst/>
          </p:spPr>
        </p:cxnSp>
        <p:cxnSp>
          <p:nvCxnSpPr>
            <p:cNvPr id="99" name="Straight Connector 98">
              <a:extLst>
                <a:ext uri="{FF2B5EF4-FFF2-40B4-BE49-F238E27FC236}">
                  <a16:creationId xmlns:a16="http://schemas.microsoft.com/office/drawing/2014/main" id="{2F965120-DDA5-4329-4B4D-E78B5224ED4D}"/>
                </a:ext>
              </a:extLst>
            </p:cNvPr>
            <p:cNvCxnSpPr>
              <a:cxnSpLocks/>
            </p:cNvCxnSpPr>
            <p:nvPr/>
          </p:nvCxnSpPr>
          <p:spPr>
            <a:xfrm rot="2733160">
              <a:off x="5436868" y="5785877"/>
              <a:ext cx="0" cy="97318"/>
            </a:xfrm>
            <a:prstGeom prst="line">
              <a:avLst/>
            </a:prstGeom>
            <a:noFill/>
            <a:ln w="19050" cap="flat" cmpd="sng" algn="ctr">
              <a:solidFill>
                <a:srgbClr val="4A36F7"/>
              </a:solidFill>
              <a:prstDash val="solid"/>
              <a:miter lim="800000"/>
            </a:ln>
            <a:effectLst/>
          </p:spPr>
        </p:cxnSp>
        <p:cxnSp>
          <p:nvCxnSpPr>
            <p:cNvPr id="100" name="Straight Connector 99">
              <a:extLst>
                <a:ext uri="{FF2B5EF4-FFF2-40B4-BE49-F238E27FC236}">
                  <a16:creationId xmlns:a16="http://schemas.microsoft.com/office/drawing/2014/main" id="{8870C6C3-4685-2E78-AA5C-CAEA26882AED}"/>
                </a:ext>
              </a:extLst>
            </p:cNvPr>
            <p:cNvCxnSpPr>
              <a:cxnSpLocks/>
            </p:cNvCxnSpPr>
            <p:nvPr/>
          </p:nvCxnSpPr>
          <p:spPr>
            <a:xfrm rot="8133160">
              <a:off x="5424443" y="6008301"/>
              <a:ext cx="0" cy="97318"/>
            </a:xfrm>
            <a:prstGeom prst="line">
              <a:avLst/>
            </a:prstGeom>
            <a:noFill/>
            <a:ln w="19050" cap="flat" cmpd="sng" algn="ctr">
              <a:solidFill>
                <a:srgbClr val="4A36F7"/>
              </a:solidFill>
              <a:prstDash val="solid"/>
              <a:miter lim="800000"/>
            </a:ln>
            <a:effectLst/>
          </p:spPr>
        </p:cxnSp>
        <p:cxnSp>
          <p:nvCxnSpPr>
            <p:cNvPr id="101" name="Straight Connector 100">
              <a:extLst>
                <a:ext uri="{FF2B5EF4-FFF2-40B4-BE49-F238E27FC236}">
                  <a16:creationId xmlns:a16="http://schemas.microsoft.com/office/drawing/2014/main" id="{9CC2DC2D-6771-50C4-E66D-145F09797754}"/>
                </a:ext>
              </a:extLst>
            </p:cNvPr>
            <p:cNvCxnSpPr>
              <a:cxnSpLocks/>
            </p:cNvCxnSpPr>
            <p:nvPr/>
          </p:nvCxnSpPr>
          <p:spPr>
            <a:xfrm rot="8133160">
              <a:off x="5213230" y="5792973"/>
              <a:ext cx="0" cy="97318"/>
            </a:xfrm>
            <a:prstGeom prst="line">
              <a:avLst/>
            </a:prstGeom>
            <a:noFill/>
            <a:ln w="19050" cap="flat" cmpd="sng" algn="ctr">
              <a:solidFill>
                <a:srgbClr val="4A36F7"/>
              </a:solidFill>
              <a:prstDash val="solid"/>
              <a:miter lim="800000"/>
            </a:ln>
            <a:effectLst/>
          </p:spPr>
        </p:cxnSp>
      </p:grpSp>
      <p:sp>
        <p:nvSpPr>
          <p:cNvPr id="105" name="Rounded Rectangle 26">
            <a:extLst>
              <a:ext uri="{FF2B5EF4-FFF2-40B4-BE49-F238E27FC236}">
                <a16:creationId xmlns:a16="http://schemas.microsoft.com/office/drawing/2014/main" id="{F293AE0A-9A49-6A3B-20CD-5B36F173D4D5}"/>
              </a:ext>
            </a:extLst>
          </p:cNvPr>
          <p:cNvSpPr/>
          <p:nvPr/>
        </p:nvSpPr>
        <p:spPr bwMode="gray">
          <a:xfrm rot="5400000">
            <a:off x="9428192" y="4228619"/>
            <a:ext cx="1920240" cy="150885"/>
          </a:xfrm>
          <a:prstGeom prst="roundRect">
            <a:avLst>
              <a:gd name="adj" fmla="val 0"/>
            </a:avLst>
          </a:prstGeom>
          <a:solidFill>
            <a:srgbClr val="1F1764"/>
          </a:solidFill>
          <a:ln w="19050" algn="ctr">
            <a:solidFill>
              <a:srgbClr val="1F1764"/>
            </a:solidFill>
            <a:miter lim="800000"/>
            <a:headEnd/>
            <a:tailEnd/>
          </a:ln>
        </p:spPr>
        <p:txBody>
          <a:bodyPr wrap="square" lIns="66675" tIns="66675" rIns="66675" bIns="66675" rtlCol="0" anchor="ctr"/>
          <a:lstStyle/>
          <a:p>
            <a:pPr marL="0" marR="0" lvl="0" indent="0" algn="ctr" defTabSz="685800" rtl="0" eaLnBrk="1" fontAlgn="auto" latinLnBrk="0" hangingPunct="1">
              <a:lnSpc>
                <a:spcPct val="106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white"/>
              </a:solidFill>
              <a:effectLst/>
              <a:uLnTx/>
              <a:uFillTx/>
              <a:latin typeface="Calibri Light"/>
              <a:ea typeface="+mn-ea"/>
              <a:cs typeface="+mn-cs"/>
            </a:endParaRPr>
          </a:p>
        </p:txBody>
      </p:sp>
      <p:pic>
        <p:nvPicPr>
          <p:cNvPr id="112" name="Graphic 111" descr="Cloud with solid fill">
            <a:extLst>
              <a:ext uri="{FF2B5EF4-FFF2-40B4-BE49-F238E27FC236}">
                <a16:creationId xmlns:a16="http://schemas.microsoft.com/office/drawing/2014/main" id="{7E88FFC6-60A3-5CD8-C5E8-1739E33A1B23}"/>
              </a:ext>
            </a:extLst>
          </p:cNvPr>
          <p:cNvPicPr>
            <a:picLocks noChangeAspect="1"/>
          </p:cNvPicPr>
          <p:nvPr/>
        </p:nvPicPr>
        <p:blipFill rotWithShape="1">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rcRect l="1832" t="23634" b="20144"/>
          <a:stretch/>
        </p:blipFill>
        <p:spPr>
          <a:xfrm>
            <a:off x="8951325" y="1754349"/>
            <a:ext cx="2588448" cy="1373944"/>
          </a:xfrm>
          <a:prstGeom prst="rect">
            <a:avLst/>
          </a:prstGeom>
        </p:spPr>
      </p:pic>
      <p:sp>
        <p:nvSpPr>
          <p:cNvPr id="10" name="Block Arc 9">
            <a:extLst>
              <a:ext uri="{FF2B5EF4-FFF2-40B4-BE49-F238E27FC236}">
                <a16:creationId xmlns:a16="http://schemas.microsoft.com/office/drawing/2014/main" id="{4D4BCDFC-BBA7-9164-6EAD-4EAFA7F62A58}"/>
              </a:ext>
            </a:extLst>
          </p:cNvPr>
          <p:cNvSpPr/>
          <p:nvPr/>
        </p:nvSpPr>
        <p:spPr>
          <a:xfrm rot="8510261">
            <a:off x="10286517" y="5159286"/>
            <a:ext cx="182779" cy="195833"/>
          </a:xfrm>
          <a:prstGeom prst="blockArc">
            <a:avLst>
              <a:gd name="adj1" fmla="val 10800000"/>
              <a:gd name="adj2" fmla="val 21354720"/>
              <a:gd name="adj3" fmla="val 40885"/>
            </a:avLst>
          </a:prstGeom>
          <a:solidFill>
            <a:srgbClr val="1F1764"/>
          </a:solidFill>
          <a:ln>
            <a:solidFill>
              <a:srgbClr val="1F17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7" name="Arc 116">
            <a:extLst>
              <a:ext uri="{FF2B5EF4-FFF2-40B4-BE49-F238E27FC236}">
                <a16:creationId xmlns:a16="http://schemas.microsoft.com/office/drawing/2014/main" id="{8AFD8075-B2FC-5854-D145-41D9CEB479BA}"/>
              </a:ext>
            </a:extLst>
          </p:cNvPr>
          <p:cNvSpPr/>
          <p:nvPr/>
        </p:nvSpPr>
        <p:spPr bwMode="gray">
          <a:xfrm rot="19793919">
            <a:off x="9885805" y="4699553"/>
            <a:ext cx="336022" cy="441184"/>
          </a:xfrm>
          <a:prstGeom prst="arc">
            <a:avLst>
              <a:gd name="adj1" fmla="val 2767028"/>
              <a:gd name="adj2" fmla="val 7334164"/>
            </a:avLst>
          </a:prstGeom>
          <a:noFill/>
          <a:ln w="12700" algn="ctr">
            <a:solidFill>
              <a:srgbClr val="4838E0"/>
            </a:solidFill>
            <a:prstDash val="dash"/>
            <a:miter lim="800000"/>
            <a:headEnd/>
            <a:tailEnd/>
          </a:ln>
        </p:spPr>
        <p:txBody>
          <a:bodyPr wrap="square" lIns="66675" tIns="66675" rIns="66675" bIns="66675" rtlCol="0" anchor="ctr"/>
          <a:lstStyle/>
          <a:p>
            <a:pPr marL="0" marR="0" lvl="0" indent="0" algn="ctr" defTabSz="685800" rtl="0" eaLnBrk="1" fontAlgn="auto" latinLnBrk="0" hangingPunct="1">
              <a:lnSpc>
                <a:spcPct val="106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white"/>
              </a:solidFill>
              <a:effectLst/>
              <a:uLnTx/>
              <a:uFillTx/>
              <a:latin typeface="Calibri Light"/>
              <a:ea typeface="+mn-ea"/>
              <a:cs typeface="+mn-cs"/>
            </a:endParaRPr>
          </a:p>
        </p:txBody>
      </p:sp>
      <p:cxnSp>
        <p:nvCxnSpPr>
          <p:cNvPr id="118" name="Straight Connector 117">
            <a:extLst>
              <a:ext uri="{FF2B5EF4-FFF2-40B4-BE49-F238E27FC236}">
                <a16:creationId xmlns:a16="http://schemas.microsoft.com/office/drawing/2014/main" id="{70D54C9A-8D8C-C0B2-C977-EE72FC3F5E4B}"/>
              </a:ext>
            </a:extLst>
          </p:cNvPr>
          <p:cNvCxnSpPr>
            <a:cxnSpLocks/>
          </p:cNvCxnSpPr>
          <p:nvPr/>
        </p:nvCxnSpPr>
        <p:spPr>
          <a:xfrm rot="5400000">
            <a:off x="9798955" y="4519365"/>
            <a:ext cx="868680" cy="0"/>
          </a:xfrm>
          <a:prstGeom prst="line">
            <a:avLst/>
          </a:prstGeom>
          <a:ln w="12700">
            <a:solidFill>
              <a:srgbClr val="4838E0"/>
            </a:solidFill>
            <a:prstDash val="dash"/>
          </a:ln>
        </p:spPr>
        <p:style>
          <a:lnRef idx="1">
            <a:schemeClr val="accent1"/>
          </a:lnRef>
          <a:fillRef idx="0">
            <a:schemeClr val="accent1"/>
          </a:fillRef>
          <a:effectRef idx="0">
            <a:schemeClr val="accent1"/>
          </a:effectRef>
          <a:fontRef idx="minor">
            <a:schemeClr val="tx1"/>
          </a:fontRef>
        </p:style>
      </p:cxnSp>
      <p:pic>
        <p:nvPicPr>
          <p:cNvPr id="119" name="Graphic 118" descr="Cloud with solid fill">
            <a:extLst>
              <a:ext uri="{FF2B5EF4-FFF2-40B4-BE49-F238E27FC236}">
                <a16:creationId xmlns:a16="http://schemas.microsoft.com/office/drawing/2014/main" id="{123870E5-9770-CD16-FE09-48E99BC9FB54}"/>
              </a:ext>
            </a:extLst>
          </p:cNvPr>
          <p:cNvPicPr>
            <a:picLocks noChangeAspect="1"/>
          </p:cNvPicPr>
          <p:nvPr/>
        </p:nvPicPr>
        <p:blipFill rotWithShape="1">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l="1832" t="16647"/>
          <a:stretch/>
        </p:blipFill>
        <p:spPr>
          <a:xfrm>
            <a:off x="610644" y="2206643"/>
            <a:ext cx="1280909" cy="985354"/>
          </a:xfrm>
          <a:prstGeom prst="rect">
            <a:avLst/>
          </a:prstGeom>
        </p:spPr>
      </p:pic>
      <p:pic>
        <p:nvPicPr>
          <p:cNvPr id="45" name="Graphic 44" descr="Business Growth outline">
            <a:extLst>
              <a:ext uri="{FF2B5EF4-FFF2-40B4-BE49-F238E27FC236}">
                <a16:creationId xmlns:a16="http://schemas.microsoft.com/office/drawing/2014/main" id="{0944AE3C-799A-EC8C-D023-9CCBA7353A90}"/>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6196826" y="4260327"/>
            <a:ext cx="445008" cy="445008"/>
          </a:xfrm>
          <a:prstGeom prst="rect">
            <a:avLst/>
          </a:prstGeom>
        </p:spPr>
      </p:pic>
      <p:pic>
        <p:nvPicPr>
          <p:cNvPr id="47" name="Graphic 46" descr="Artificial Intelligence outline">
            <a:extLst>
              <a:ext uri="{FF2B5EF4-FFF2-40B4-BE49-F238E27FC236}">
                <a16:creationId xmlns:a16="http://schemas.microsoft.com/office/drawing/2014/main" id="{2EB33FC8-D718-457B-6902-208B0EEAE70A}"/>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4347001" y="3280398"/>
            <a:ext cx="497838" cy="497838"/>
          </a:xfrm>
          <a:prstGeom prst="rect">
            <a:avLst/>
          </a:prstGeom>
        </p:spPr>
      </p:pic>
    </p:spTree>
    <p:extLst>
      <p:ext uri="{BB962C8B-B14F-4D97-AF65-F5344CB8AC3E}">
        <p14:creationId xmlns:p14="http://schemas.microsoft.com/office/powerpoint/2010/main" val="2226423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 name="TextBox 571">
            <a:extLst>
              <a:ext uri="{FF2B5EF4-FFF2-40B4-BE49-F238E27FC236}">
                <a16:creationId xmlns:a16="http://schemas.microsoft.com/office/drawing/2014/main" id="{964613AD-AE58-6642-2103-F01861E8DFBA}"/>
              </a:ext>
            </a:extLst>
          </p:cNvPr>
          <p:cNvSpPr txBox="1"/>
          <p:nvPr/>
        </p:nvSpPr>
        <p:spPr>
          <a:xfrm>
            <a:off x="547916" y="314910"/>
            <a:ext cx="3978076" cy="215444"/>
          </a:xfrm>
          <a:prstGeom prst="rect">
            <a:avLst/>
          </a:prstGeom>
          <a:noFill/>
          <a:ln>
            <a:no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1" u="none" strike="noStrike" kern="1200" cap="none" spc="0" normalizeH="0" baseline="0" noProof="0" dirty="0">
                <a:ln>
                  <a:noFill/>
                </a:ln>
                <a:solidFill>
                  <a:srgbClr val="4A36F7"/>
                </a:solidFill>
                <a:effectLst/>
                <a:uLnTx/>
                <a:uFillTx/>
                <a:latin typeface="Calibri Light" panose="020F0302020204030204"/>
                <a:ea typeface="+mn-ea"/>
                <a:cs typeface="+mn-cs"/>
              </a:rPr>
              <a:t>Comprehensive cloud security countermeasures available for all….always</a:t>
            </a:r>
            <a:r>
              <a:rPr kumimoji="0" lang="en-US" sz="800" b="0" i="1" u="none" strike="noStrike" kern="1200" cap="none" spc="0" normalizeH="0" baseline="0" noProof="0" dirty="0">
                <a:ln>
                  <a:noFill/>
                </a:ln>
                <a:solidFill>
                  <a:srgbClr val="332B78"/>
                </a:solidFill>
                <a:effectLst/>
                <a:uLnTx/>
                <a:uFillTx/>
                <a:latin typeface="Calibri Light" panose="020F0302020204030204"/>
                <a:ea typeface="+mn-ea"/>
                <a:cs typeface="+mn-cs"/>
              </a:rPr>
              <a:t>.</a:t>
            </a:r>
          </a:p>
        </p:txBody>
      </p:sp>
      <p:pic>
        <p:nvPicPr>
          <p:cNvPr id="575" name="Picture 574" descr="Logo, company name&#10;&#10;Description automatically generated">
            <a:extLst>
              <a:ext uri="{FF2B5EF4-FFF2-40B4-BE49-F238E27FC236}">
                <a16:creationId xmlns:a16="http://schemas.microsoft.com/office/drawing/2014/main" id="{1956EF91-1DE2-96FD-F022-96D20301D163}"/>
              </a:ext>
            </a:extLst>
          </p:cNvPr>
          <p:cNvPicPr>
            <a:picLocks noChangeAspect="1"/>
          </p:cNvPicPr>
          <p:nvPr/>
        </p:nvPicPr>
        <p:blipFill rotWithShape="1">
          <a:blip r:embed="rId3">
            <a:alphaModFix/>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rcRect l="12651" t="37826" r="10583" b="36366"/>
          <a:stretch/>
        </p:blipFill>
        <p:spPr>
          <a:xfrm>
            <a:off x="86803" y="39194"/>
            <a:ext cx="1238419" cy="392127"/>
          </a:xfrm>
          <a:prstGeom prst="rect">
            <a:avLst/>
          </a:prstGeom>
          <a:ln>
            <a:noFill/>
          </a:ln>
        </p:spPr>
      </p:pic>
      <p:sp>
        <p:nvSpPr>
          <p:cNvPr id="168" name="Prostokąt 3">
            <a:extLst>
              <a:ext uri="{FF2B5EF4-FFF2-40B4-BE49-F238E27FC236}">
                <a16:creationId xmlns:a16="http://schemas.microsoft.com/office/drawing/2014/main" id="{9294007F-5015-4E88-3015-90695BF4BF2A}"/>
              </a:ext>
            </a:extLst>
          </p:cNvPr>
          <p:cNvSpPr/>
          <p:nvPr/>
        </p:nvSpPr>
        <p:spPr>
          <a:xfrm>
            <a:off x="7481" y="3196498"/>
            <a:ext cx="12192000" cy="3663456"/>
          </a:xfrm>
          <a:prstGeom prst="rect">
            <a:avLst/>
          </a:prstGeom>
          <a:solidFill>
            <a:schemeClr val="tx2">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95" name="TextBox 294">
            <a:extLst>
              <a:ext uri="{FF2B5EF4-FFF2-40B4-BE49-F238E27FC236}">
                <a16:creationId xmlns:a16="http://schemas.microsoft.com/office/drawing/2014/main" id="{4C85A0AE-7BF0-D1B4-6A5E-CCD0D3CC688D}"/>
              </a:ext>
            </a:extLst>
          </p:cNvPr>
          <p:cNvSpPr txBox="1"/>
          <p:nvPr/>
        </p:nvSpPr>
        <p:spPr>
          <a:xfrm>
            <a:off x="547916" y="564704"/>
            <a:ext cx="4951184" cy="400110"/>
          </a:xfrm>
          <a:prstGeom prst="rect">
            <a:avLst/>
          </a:prstGeom>
          <a:noFill/>
          <a:ln>
            <a:no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i="1" dirty="0">
                <a:solidFill>
                  <a:srgbClr val="636364"/>
                </a:solidFill>
                <a:effectLst>
                  <a:outerShdw blurRad="317500" dist="50800" dir="5400000" algn="ctr" rotWithShape="0">
                    <a:srgbClr val="000000">
                      <a:alpha val="28000"/>
                    </a:srgbClr>
                  </a:outerShdw>
                </a:effectLst>
                <a:latin typeface="Calibri Light" panose="020F0302020204030204"/>
              </a:rPr>
              <a:t>The Aegis Pledge</a:t>
            </a:r>
            <a:endParaRPr kumimoji="0" lang="en-US" sz="2000" b="0" i="1" u="none" strike="noStrike" kern="1200" cap="none" spc="0" normalizeH="0" baseline="0" noProof="0" dirty="0">
              <a:ln>
                <a:noFill/>
              </a:ln>
              <a:solidFill>
                <a:srgbClr val="636364"/>
              </a:solidFill>
              <a:effectLst>
                <a:outerShdw blurRad="317500" dist="50800" dir="5400000" algn="ctr" rotWithShape="0">
                  <a:srgbClr val="000000">
                    <a:alpha val="28000"/>
                  </a:srgbClr>
                </a:outerShdw>
              </a:effectLst>
              <a:uLnTx/>
              <a:uFillTx/>
              <a:latin typeface="Calibri Light" panose="020F0302020204030204"/>
              <a:ea typeface="+mn-ea"/>
              <a:cs typeface="+mn-cs"/>
            </a:endParaRPr>
          </a:p>
        </p:txBody>
      </p:sp>
      <p:grpSp>
        <p:nvGrpSpPr>
          <p:cNvPr id="139" name="Grupa 22">
            <a:extLst>
              <a:ext uri="{FF2B5EF4-FFF2-40B4-BE49-F238E27FC236}">
                <a16:creationId xmlns:a16="http://schemas.microsoft.com/office/drawing/2014/main" id="{0A07D03D-882C-1234-203C-1211DFDA8A30}"/>
              </a:ext>
            </a:extLst>
          </p:cNvPr>
          <p:cNvGrpSpPr/>
          <p:nvPr/>
        </p:nvGrpSpPr>
        <p:grpSpPr>
          <a:xfrm>
            <a:off x="930906" y="1114038"/>
            <a:ext cx="10383363" cy="5179258"/>
            <a:chOff x="1592077" y="1558610"/>
            <a:chExt cx="9054641" cy="4519361"/>
          </a:xfrm>
        </p:grpSpPr>
        <p:grpSp>
          <p:nvGrpSpPr>
            <p:cNvPr id="140" name="Grupa 84">
              <a:extLst>
                <a:ext uri="{FF2B5EF4-FFF2-40B4-BE49-F238E27FC236}">
                  <a16:creationId xmlns:a16="http://schemas.microsoft.com/office/drawing/2014/main" id="{B94A96E9-A562-2476-58E9-E78F595771DB}"/>
                </a:ext>
              </a:extLst>
            </p:cNvPr>
            <p:cNvGrpSpPr/>
            <p:nvPr/>
          </p:nvGrpSpPr>
          <p:grpSpPr>
            <a:xfrm>
              <a:off x="1592077" y="1558610"/>
              <a:ext cx="9054641" cy="4519361"/>
              <a:chOff x="1592077" y="1558610"/>
              <a:chExt cx="9054641" cy="4519361"/>
            </a:xfrm>
          </p:grpSpPr>
          <p:grpSp>
            <p:nvGrpSpPr>
              <p:cNvPr id="151" name="Grupa 85">
                <a:extLst>
                  <a:ext uri="{FF2B5EF4-FFF2-40B4-BE49-F238E27FC236}">
                    <a16:creationId xmlns:a16="http://schemas.microsoft.com/office/drawing/2014/main" id="{A4AC2062-DA8A-5F32-F39D-5A34C14F7C80}"/>
                  </a:ext>
                </a:extLst>
              </p:cNvPr>
              <p:cNvGrpSpPr/>
              <p:nvPr/>
            </p:nvGrpSpPr>
            <p:grpSpPr>
              <a:xfrm>
                <a:off x="6118185" y="1560198"/>
                <a:ext cx="4528533" cy="2238221"/>
                <a:chOff x="6118185" y="1560198"/>
                <a:chExt cx="4528533" cy="2238221"/>
              </a:xfrm>
            </p:grpSpPr>
            <p:grpSp>
              <p:nvGrpSpPr>
                <p:cNvPr id="198" name="Grupa 131">
                  <a:extLst>
                    <a:ext uri="{FF2B5EF4-FFF2-40B4-BE49-F238E27FC236}">
                      <a16:creationId xmlns:a16="http://schemas.microsoft.com/office/drawing/2014/main" id="{2F6B3E5A-A941-38B7-6108-790B5233EE9F}"/>
                    </a:ext>
                  </a:extLst>
                </p:cNvPr>
                <p:cNvGrpSpPr/>
                <p:nvPr/>
              </p:nvGrpSpPr>
              <p:grpSpPr>
                <a:xfrm>
                  <a:off x="6118185" y="1560198"/>
                  <a:ext cx="4482163" cy="2238221"/>
                  <a:chOff x="6131044" y="1546290"/>
                  <a:chExt cx="4482163" cy="2238221"/>
                </a:xfrm>
              </p:grpSpPr>
              <p:sp>
                <p:nvSpPr>
                  <p:cNvPr id="200" name="Prostokąt 133">
                    <a:extLst>
                      <a:ext uri="{FF2B5EF4-FFF2-40B4-BE49-F238E27FC236}">
                        <a16:creationId xmlns:a16="http://schemas.microsoft.com/office/drawing/2014/main" id="{8BDAF125-AED3-3241-6E4D-5E12FC4E1FF8}"/>
                      </a:ext>
                    </a:extLst>
                  </p:cNvPr>
                  <p:cNvSpPr/>
                  <p:nvPr/>
                </p:nvSpPr>
                <p:spPr>
                  <a:xfrm>
                    <a:off x="6131044" y="1912548"/>
                    <a:ext cx="4482163" cy="1871963"/>
                  </a:xfrm>
                  <a:prstGeom prst="rect">
                    <a:avLst/>
                  </a:prstGeom>
                  <a:solidFill>
                    <a:srgbClr val="E1DEFA">
                      <a:alpha val="64706"/>
                    </a:srgbClr>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nvGrpSpPr>
                  <p:cNvPr id="201" name="Grupa 134">
                    <a:extLst>
                      <a:ext uri="{FF2B5EF4-FFF2-40B4-BE49-F238E27FC236}">
                        <a16:creationId xmlns:a16="http://schemas.microsoft.com/office/drawing/2014/main" id="{FE12DFAB-66C3-9573-DB55-21F75626BDCA}"/>
                      </a:ext>
                    </a:extLst>
                  </p:cNvPr>
                  <p:cNvGrpSpPr/>
                  <p:nvPr/>
                </p:nvGrpSpPr>
                <p:grpSpPr>
                  <a:xfrm>
                    <a:off x="6131044" y="1546290"/>
                    <a:ext cx="4482163" cy="500459"/>
                    <a:chOff x="6131044" y="1546290"/>
                    <a:chExt cx="4482163" cy="500459"/>
                  </a:xfrm>
                </p:grpSpPr>
                <p:sp>
                  <p:nvSpPr>
                    <p:cNvPr id="202" name="Prostokąt 135">
                      <a:extLst>
                        <a:ext uri="{FF2B5EF4-FFF2-40B4-BE49-F238E27FC236}">
                          <a16:creationId xmlns:a16="http://schemas.microsoft.com/office/drawing/2014/main" id="{10D66501-FF2C-14E2-4E73-481318E81713}"/>
                        </a:ext>
                      </a:extLst>
                    </p:cNvPr>
                    <p:cNvSpPr/>
                    <p:nvPr/>
                  </p:nvSpPr>
                  <p:spPr>
                    <a:xfrm>
                      <a:off x="6131044" y="1546290"/>
                      <a:ext cx="4482163" cy="366258"/>
                    </a:xfrm>
                    <a:prstGeom prst="rect">
                      <a:avLst/>
                    </a:prstGeom>
                    <a:solidFill>
                      <a:srgbClr val="757575">
                        <a:alpha val="49804"/>
                      </a:srgbClr>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Calibri"/>
                          <a:ea typeface="+mn-ea"/>
                          <a:cs typeface="+mn-cs"/>
                        </a:rPr>
                        <a:t>Limited Data Sharing &amp; Retention</a:t>
                      </a:r>
                    </a:p>
                  </p:txBody>
                </p:sp>
                <p:sp>
                  <p:nvSpPr>
                    <p:cNvPr id="203" name="Trójkąt prostokątny 136">
                      <a:extLst>
                        <a:ext uri="{FF2B5EF4-FFF2-40B4-BE49-F238E27FC236}">
                          <a16:creationId xmlns:a16="http://schemas.microsoft.com/office/drawing/2014/main" id="{51A8F9B9-D970-9367-485E-E1BA606575A3}"/>
                        </a:ext>
                      </a:extLst>
                    </p:cNvPr>
                    <p:cNvSpPr/>
                    <p:nvPr/>
                  </p:nvSpPr>
                  <p:spPr>
                    <a:xfrm rot="18900000">
                      <a:off x="10283465" y="1773583"/>
                      <a:ext cx="273166" cy="273166"/>
                    </a:xfrm>
                    <a:prstGeom prst="rtTriangle">
                      <a:avLst/>
                    </a:prstGeom>
                    <a:solidFill>
                      <a:schemeClr val="accent3">
                        <a:lumMod val="50000"/>
                        <a:alpha val="65000"/>
                      </a:schemeClr>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grpSp>
            <p:sp>
              <p:nvSpPr>
                <p:cNvPr id="199" name="pole tekstowe 132">
                  <a:extLst>
                    <a:ext uri="{FF2B5EF4-FFF2-40B4-BE49-F238E27FC236}">
                      <a16:creationId xmlns:a16="http://schemas.microsoft.com/office/drawing/2014/main" id="{69AE7D34-3EE2-E5A6-E307-5528D070E380}"/>
                    </a:ext>
                  </a:extLst>
                </p:cNvPr>
                <p:cNvSpPr txBox="1"/>
                <p:nvPr/>
              </p:nvSpPr>
              <p:spPr>
                <a:xfrm>
                  <a:off x="7406303" y="2109245"/>
                  <a:ext cx="3240415" cy="1334657"/>
                </a:xfrm>
                <a:prstGeom prst="rect">
                  <a:avLst/>
                </a:prstGeom>
                <a:noFill/>
              </p:spPr>
              <p:txBody>
                <a:bodyPr wrap="square" rtlCol="0">
                  <a:noAutofit/>
                </a:bodyPr>
                <a:lstStyle/>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050" i="1" kern="0" dirty="0">
                      <a:solidFill>
                        <a:prstClr val="black"/>
                      </a:solidFill>
                      <a:latin typeface="Calibri" panose="020F0502020204030204"/>
                    </a:rPr>
                    <a:t>Major Vendor Compliance Offerings &amp; Commercial Audit Solutions – The Risk Of Subcontractors &amp; Third-Party Affiliates</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050" i="1" kern="0" dirty="0">
                      <a:solidFill>
                        <a:prstClr val="black"/>
                      </a:solidFill>
                      <a:latin typeface="Calibri" panose="020F0502020204030204"/>
                    </a:rPr>
                    <a:t>Vendor Lock-In, Dependency, and Incompatibility</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050" i="1" kern="0" dirty="0">
                      <a:solidFill>
                        <a:prstClr val="black"/>
                      </a:solidFill>
                      <a:latin typeface="Calibri" panose="020F0502020204030204"/>
                    </a:rPr>
                    <a:t>Aegis Limits Data Retention and Prohibits Third-Party Data Transport/Sale</a:t>
                  </a:r>
                </a:p>
                <a:p>
                  <a:pPr marR="0" lvl="0" algn="l" defTabSz="914400" rtl="0" eaLnBrk="1" fontAlgn="auto" latinLnBrk="0" hangingPunct="1">
                    <a:lnSpc>
                      <a:spcPct val="150000"/>
                    </a:lnSpc>
                    <a:spcBef>
                      <a:spcPts val="0"/>
                    </a:spcBef>
                    <a:spcAft>
                      <a:spcPts val="0"/>
                    </a:spcAft>
                    <a:buClrTx/>
                    <a:buSzTx/>
                    <a:tabLst/>
                    <a:defRPr/>
                  </a:pPr>
                  <a:endParaRPr kumimoji="0" lang="en-US" sz="1050" b="0" i="1" u="none" strike="noStrike" kern="0" cap="none" spc="0" normalizeH="0" baseline="0" noProof="0" dirty="0">
                    <a:ln>
                      <a:noFill/>
                    </a:ln>
                    <a:solidFill>
                      <a:prstClr val="black"/>
                    </a:solidFill>
                    <a:effectLst/>
                    <a:uLnTx/>
                    <a:uFillTx/>
                    <a:latin typeface="Calibri" panose="020F0502020204030204"/>
                    <a:ea typeface="+mn-ea"/>
                    <a:cs typeface="+mn-cs"/>
                  </a:endParaRP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kumimoji="0" lang="en-US" sz="1050" b="0" i="1" u="none" strike="noStrike" kern="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152" name="Grupa 86">
                <a:extLst>
                  <a:ext uri="{FF2B5EF4-FFF2-40B4-BE49-F238E27FC236}">
                    <a16:creationId xmlns:a16="http://schemas.microsoft.com/office/drawing/2014/main" id="{A91E0BB1-AA6A-B9A6-44FF-CFC1E9BB7264}"/>
                  </a:ext>
                </a:extLst>
              </p:cNvPr>
              <p:cNvGrpSpPr/>
              <p:nvPr/>
            </p:nvGrpSpPr>
            <p:grpSpPr>
              <a:xfrm>
                <a:off x="1594458" y="1558610"/>
                <a:ext cx="4482163" cy="2240318"/>
                <a:chOff x="1596839" y="1564960"/>
                <a:chExt cx="4482163" cy="2240318"/>
              </a:xfrm>
            </p:grpSpPr>
            <p:sp>
              <p:nvSpPr>
                <p:cNvPr id="192" name="Prostokąt 125">
                  <a:extLst>
                    <a:ext uri="{FF2B5EF4-FFF2-40B4-BE49-F238E27FC236}">
                      <a16:creationId xmlns:a16="http://schemas.microsoft.com/office/drawing/2014/main" id="{63B65B20-FC00-03AB-A801-BF3DF02B5369}"/>
                    </a:ext>
                  </a:extLst>
                </p:cNvPr>
                <p:cNvSpPr/>
                <p:nvPr/>
              </p:nvSpPr>
              <p:spPr>
                <a:xfrm>
                  <a:off x="1596839" y="1933315"/>
                  <a:ext cx="4482163" cy="1871963"/>
                </a:xfrm>
                <a:prstGeom prst="rect">
                  <a:avLst/>
                </a:prstGeom>
                <a:solidFill>
                  <a:srgbClr val="C0BAF4">
                    <a:alpha val="21000"/>
                  </a:srgbClr>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nvGrpSpPr>
                <p:cNvPr id="193" name="Grupa 126">
                  <a:extLst>
                    <a:ext uri="{FF2B5EF4-FFF2-40B4-BE49-F238E27FC236}">
                      <a16:creationId xmlns:a16="http://schemas.microsoft.com/office/drawing/2014/main" id="{CA010C34-097D-96D4-2936-6017A9BC72A6}"/>
                    </a:ext>
                  </a:extLst>
                </p:cNvPr>
                <p:cNvGrpSpPr/>
                <p:nvPr/>
              </p:nvGrpSpPr>
              <p:grpSpPr>
                <a:xfrm>
                  <a:off x="1596839" y="1564960"/>
                  <a:ext cx="4482163" cy="502047"/>
                  <a:chOff x="1577789" y="1546290"/>
                  <a:chExt cx="4482163" cy="502047"/>
                </a:xfrm>
              </p:grpSpPr>
              <p:sp>
                <p:nvSpPr>
                  <p:cNvPr id="196" name="Prostokąt 129">
                    <a:extLst>
                      <a:ext uri="{FF2B5EF4-FFF2-40B4-BE49-F238E27FC236}">
                        <a16:creationId xmlns:a16="http://schemas.microsoft.com/office/drawing/2014/main" id="{5CD900FB-FAF3-F511-7A32-5804976F5957}"/>
                      </a:ext>
                    </a:extLst>
                  </p:cNvPr>
                  <p:cNvSpPr/>
                  <p:nvPr/>
                </p:nvSpPr>
                <p:spPr>
                  <a:xfrm>
                    <a:off x="1577789" y="1546290"/>
                    <a:ext cx="4482163" cy="366258"/>
                  </a:xfrm>
                  <a:prstGeom prst="rect">
                    <a:avLst/>
                  </a:prstGeom>
                  <a:solidFill>
                    <a:srgbClr val="161147">
                      <a:alpha val="50000"/>
                    </a:srgbClr>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Calibri"/>
                        <a:ea typeface="+mn-ea"/>
                        <a:cs typeface="+mn-cs"/>
                      </a:rPr>
                      <a:t>Inclusivity &amp; Continuous Affordability</a:t>
                    </a:r>
                  </a:p>
                </p:txBody>
              </p:sp>
              <p:sp>
                <p:nvSpPr>
                  <p:cNvPr id="197" name="Trójkąt prostokątny 130">
                    <a:extLst>
                      <a:ext uri="{FF2B5EF4-FFF2-40B4-BE49-F238E27FC236}">
                        <a16:creationId xmlns:a16="http://schemas.microsoft.com/office/drawing/2014/main" id="{F108CD49-AB63-84B3-0E23-D74FF603F3CA}"/>
                      </a:ext>
                    </a:extLst>
                  </p:cNvPr>
                  <p:cNvSpPr/>
                  <p:nvPr/>
                </p:nvSpPr>
                <p:spPr>
                  <a:xfrm rot="18900000">
                    <a:off x="1640255" y="1775171"/>
                    <a:ext cx="273166" cy="273166"/>
                  </a:xfrm>
                  <a:prstGeom prst="rtTriangle">
                    <a:avLst/>
                  </a:prstGeom>
                  <a:solidFill>
                    <a:srgbClr val="161147">
                      <a:alpha val="80000"/>
                    </a:srgbClr>
                  </a:solidFill>
                  <a:ln w="12700" cap="flat" cmpd="sng" algn="ctr">
                    <a:solidFill>
                      <a:srgbClr val="1D1946">
                        <a:alpha val="8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grpSp>
          <p:grpSp>
            <p:nvGrpSpPr>
              <p:cNvPr id="153" name="Grupa 87">
                <a:extLst>
                  <a:ext uri="{FF2B5EF4-FFF2-40B4-BE49-F238E27FC236}">
                    <a16:creationId xmlns:a16="http://schemas.microsoft.com/office/drawing/2014/main" id="{B5CB0466-D27E-85FD-7117-F271B277BA60}"/>
                  </a:ext>
                </a:extLst>
              </p:cNvPr>
              <p:cNvGrpSpPr/>
              <p:nvPr/>
            </p:nvGrpSpPr>
            <p:grpSpPr>
              <a:xfrm>
                <a:off x="1592077" y="3837978"/>
                <a:ext cx="4482163" cy="2239200"/>
                <a:chOff x="1577789" y="3855060"/>
                <a:chExt cx="4482163" cy="2236088"/>
              </a:xfrm>
            </p:grpSpPr>
            <p:sp>
              <p:nvSpPr>
                <p:cNvPr id="187" name="Prostokąt 120">
                  <a:extLst>
                    <a:ext uri="{FF2B5EF4-FFF2-40B4-BE49-F238E27FC236}">
                      <a16:creationId xmlns:a16="http://schemas.microsoft.com/office/drawing/2014/main" id="{439A5FC2-F549-A8F1-EABE-2E05BD21BBCA}"/>
                    </a:ext>
                  </a:extLst>
                </p:cNvPr>
                <p:cNvSpPr/>
                <p:nvPr/>
              </p:nvSpPr>
              <p:spPr>
                <a:xfrm>
                  <a:off x="1577789" y="3855060"/>
                  <a:ext cx="4482163" cy="1869830"/>
                </a:xfrm>
                <a:prstGeom prst="rect">
                  <a:avLst/>
                </a:prstGeom>
                <a:solidFill>
                  <a:srgbClr val="C1A9FF">
                    <a:alpha val="20000"/>
                  </a:srgbClr>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nvGrpSpPr>
                <p:cNvPr id="188" name="Grupa 121">
                  <a:extLst>
                    <a:ext uri="{FF2B5EF4-FFF2-40B4-BE49-F238E27FC236}">
                      <a16:creationId xmlns:a16="http://schemas.microsoft.com/office/drawing/2014/main" id="{0975F00F-3B68-3AA0-8DC3-07CB09D56F67}"/>
                    </a:ext>
                  </a:extLst>
                </p:cNvPr>
                <p:cNvGrpSpPr/>
                <p:nvPr/>
              </p:nvGrpSpPr>
              <p:grpSpPr>
                <a:xfrm>
                  <a:off x="1577789" y="5588306"/>
                  <a:ext cx="4482163" cy="502842"/>
                  <a:chOff x="1577789" y="5588306"/>
                  <a:chExt cx="4482163" cy="502842"/>
                </a:xfrm>
              </p:grpSpPr>
              <p:sp>
                <p:nvSpPr>
                  <p:cNvPr id="190" name="Prostokąt 123">
                    <a:extLst>
                      <a:ext uri="{FF2B5EF4-FFF2-40B4-BE49-F238E27FC236}">
                        <a16:creationId xmlns:a16="http://schemas.microsoft.com/office/drawing/2014/main" id="{0C579AC8-500E-EE89-112A-4EDDC1B79D54}"/>
                      </a:ext>
                    </a:extLst>
                  </p:cNvPr>
                  <p:cNvSpPr/>
                  <p:nvPr/>
                </p:nvSpPr>
                <p:spPr>
                  <a:xfrm>
                    <a:off x="1577789" y="5724890"/>
                    <a:ext cx="4482163" cy="366258"/>
                  </a:xfrm>
                  <a:prstGeom prst="rect">
                    <a:avLst/>
                  </a:prstGeom>
                  <a:solidFill>
                    <a:srgbClr val="43435F">
                      <a:alpha val="50000"/>
                    </a:srgbClr>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Calibri"/>
                        <a:ea typeface="+mn-ea"/>
                        <a:cs typeface="+mn-cs"/>
                      </a:rPr>
                      <a:t>Relevant &amp; Accessible Data</a:t>
                    </a:r>
                  </a:p>
                </p:txBody>
              </p:sp>
              <p:sp>
                <p:nvSpPr>
                  <p:cNvPr id="191" name="Trójkąt prostokątny 124">
                    <a:extLst>
                      <a:ext uri="{FF2B5EF4-FFF2-40B4-BE49-F238E27FC236}">
                        <a16:creationId xmlns:a16="http://schemas.microsoft.com/office/drawing/2014/main" id="{67A568DA-1E3F-6B42-92E0-0CD1563DF3CA}"/>
                      </a:ext>
                    </a:extLst>
                  </p:cNvPr>
                  <p:cNvSpPr/>
                  <p:nvPr/>
                </p:nvSpPr>
                <p:spPr>
                  <a:xfrm rot="2700000" flipV="1">
                    <a:off x="1634367" y="5588306"/>
                    <a:ext cx="273166" cy="273166"/>
                  </a:xfrm>
                  <a:prstGeom prst="rtTriangle">
                    <a:avLst/>
                  </a:prstGeom>
                  <a:solidFill>
                    <a:srgbClr val="373B50">
                      <a:alpha val="70000"/>
                    </a:srgbClr>
                  </a:solidFill>
                  <a:ln w="12700" cap="flat" cmpd="sng" algn="ctr">
                    <a:solidFill>
                      <a:srgbClr val="363B50"/>
                    </a:solidFill>
                    <a:prstDash val="solid"/>
                    <a:miter lim="800000"/>
                  </a:ln>
                  <a:effectLst/>
                </p:spPr>
                <p:txBody>
                  <a:bodyPr rtlCol="0" anchor="ctr"/>
                  <a:lstStyle/>
                  <a:p>
                    <a:pPr algn="ctr"/>
                    <a:endParaRPr lang="en-US" kern="0" dirty="0">
                      <a:solidFill>
                        <a:prstClr val="white"/>
                      </a:solidFill>
                      <a:latin typeface="Calibri"/>
                    </a:endParaRPr>
                  </a:p>
                </p:txBody>
              </p:sp>
            </p:grpSp>
          </p:grpSp>
          <p:grpSp>
            <p:nvGrpSpPr>
              <p:cNvPr id="154" name="Grupa 88">
                <a:extLst>
                  <a:ext uri="{FF2B5EF4-FFF2-40B4-BE49-F238E27FC236}">
                    <a16:creationId xmlns:a16="http://schemas.microsoft.com/office/drawing/2014/main" id="{CC45BDC6-7FE2-FF53-2EEF-C06BD7ED7CE8}"/>
                  </a:ext>
                </a:extLst>
              </p:cNvPr>
              <p:cNvGrpSpPr/>
              <p:nvPr/>
            </p:nvGrpSpPr>
            <p:grpSpPr>
              <a:xfrm>
                <a:off x="6111042" y="3838771"/>
                <a:ext cx="4483169" cy="2239200"/>
                <a:chOff x="6131044" y="3855060"/>
                <a:chExt cx="4483169" cy="2236088"/>
              </a:xfrm>
            </p:grpSpPr>
            <p:sp>
              <p:nvSpPr>
                <p:cNvPr id="155" name="Prostokąt 89">
                  <a:extLst>
                    <a:ext uri="{FF2B5EF4-FFF2-40B4-BE49-F238E27FC236}">
                      <a16:creationId xmlns:a16="http://schemas.microsoft.com/office/drawing/2014/main" id="{E20FDD70-12F7-9EFD-2187-2FD6530EDED3}"/>
                    </a:ext>
                  </a:extLst>
                </p:cNvPr>
                <p:cNvSpPr/>
                <p:nvPr/>
              </p:nvSpPr>
              <p:spPr>
                <a:xfrm>
                  <a:off x="6132050" y="3855060"/>
                  <a:ext cx="4482163" cy="1869830"/>
                </a:xfrm>
                <a:prstGeom prst="rect">
                  <a:avLst/>
                </a:prstGeom>
                <a:solidFill>
                  <a:srgbClr val="E2E2E2">
                    <a:alpha val="30000"/>
                  </a:srgbClr>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nvGrpSpPr>
                <p:cNvPr id="156" name="Grupa 90">
                  <a:extLst>
                    <a:ext uri="{FF2B5EF4-FFF2-40B4-BE49-F238E27FC236}">
                      <a16:creationId xmlns:a16="http://schemas.microsoft.com/office/drawing/2014/main" id="{FEA59204-4903-61D2-1B31-07E7A72DF96B}"/>
                    </a:ext>
                  </a:extLst>
                </p:cNvPr>
                <p:cNvGrpSpPr/>
                <p:nvPr/>
              </p:nvGrpSpPr>
              <p:grpSpPr>
                <a:xfrm>
                  <a:off x="6131044" y="5588307"/>
                  <a:ext cx="4482163" cy="502841"/>
                  <a:chOff x="6131044" y="5588307"/>
                  <a:chExt cx="4482163" cy="502841"/>
                </a:xfrm>
              </p:grpSpPr>
              <p:sp>
                <p:nvSpPr>
                  <p:cNvPr id="185" name="Prostokąt 118">
                    <a:extLst>
                      <a:ext uri="{FF2B5EF4-FFF2-40B4-BE49-F238E27FC236}">
                        <a16:creationId xmlns:a16="http://schemas.microsoft.com/office/drawing/2014/main" id="{EB9EABA7-E707-41DE-31DB-D45C208E75C0}"/>
                      </a:ext>
                    </a:extLst>
                  </p:cNvPr>
                  <p:cNvSpPr/>
                  <p:nvPr/>
                </p:nvSpPr>
                <p:spPr>
                  <a:xfrm>
                    <a:off x="6131044" y="5724890"/>
                    <a:ext cx="4482163" cy="366258"/>
                  </a:xfrm>
                  <a:prstGeom prst="rect">
                    <a:avLst/>
                  </a:prstGeom>
                  <a:solidFill>
                    <a:srgbClr val="857AEA">
                      <a:alpha val="10000"/>
                    </a:srgbClr>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Calibri"/>
                        <a:ea typeface="+mn-ea"/>
                        <a:cs typeface="+mn-cs"/>
                      </a:rPr>
                      <a:t>Transparency &amp; Trend Analysis</a:t>
                    </a:r>
                  </a:p>
                </p:txBody>
              </p:sp>
              <p:sp>
                <p:nvSpPr>
                  <p:cNvPr id="186" name="Trójkąt prostokątny 119">
                    <a:extLst>
                      <a:ext uri="{FF2B5EF4-FFF2-40B4-BE49-F238E27FC236}">
                        <a16:creationId xmlns:a16="http://schemas.microsoft.com/office/drawing/2014/main" id="{786C4944-94EF-909F-FE96-D33A4C2F29FB}"/>
                      </a:ext>
                    </a:extLst>
                  </p:cNvPr>
                  <p:cNvSpPr/>
                  <p:nvPr/>
                </p:nvSpPr>
                <p:spPr>
                  <a:xfrm rot="2700000" flipV="1">
                    <a:off x="10277753" y="5588307"/>
                    <a:ext cx="273166" cy="273166"/>
                  </a:xfrm>
                  <a:prstGeom prst="rtTriangle">
                    <a:avLst/>
                  </a:prstGeom>
                  <a:solidFill>
                    <a:srgbClr val="41446B">
                      <a:alpha val="70000"/>
                    </a:srgbClr>
                  </a:solidFill>
                  <a:ln w="12700" cap="flat" cmpd="sng" algn="ctr">
                    <a:solidFill>
                      <a:srgbClr val="41446B">
                        <a:alpha val="7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grpSp>
        </p:grpSp>
        <p:grpSp>
          <p:nvGrpSpPr>
            <p:cNvPr id="143" name="Grupa 76">
              <a:extLst>
                <a:ext uri="{FF2B5EF4-FFF2-40B4-BE49-F238E27FC236}">
                  <a16:creationId xmlns:a16="http://schemas.microsoft.com/office/drawing/2014/main" id="{EC635248-8C59-6644-4223-1040DD3FE68E}"/>
                </a:ext>
              </a:extLst>
            </p:cNvPr>
            <p:cNvGrpSpPr/>
            <p:nvPr/>
          </p:nvGrpSpPr>
          <p:grpSpPr>
            <a:xfrm>
              <a:off x="4616663" y="2340864"/>
              <a:ext cx="2958676" cy="2955710"/>
              <a:chOff x="-1940253" y="2415868"/>
              <a:chExt cx="3168651" cy="3165476"/>
            </a:xfrm>
          </p:grpSpPr>
          <p:sp>
            <p:nvSpPr>
              <p:cNvPr id="147" name="Freeform 5">
                <a:extLst>
                  <a:ext uri="{FF2B5EF4-FFF2-40B4-BE49-F238E27FC236}">
                    <a16:creationId xmlns:a16="http://schemas.microsoft.com/office/drawing/2014/main" id="{06DACEEC-A9AE-1B14-65B4-6FB2E53EB0A0}"/>
                  </a:ext>
                </a:extLst>
              </p:cNvPr>
              <p:cNvSpPr>
                <a:spLocks/>
              </p:cNvSpPr>
              <p:nvPr/>
            </p:nvSpPr>
            <p:spPr bwMode="auto">
              <a:xfrm>
                <a:off x="-1940253" y="3998606"/>
                <a:ext cx="1582738" cy="1582738"/>
              </a:xfrm>
              <a:custGeom>
                <a:avLst/>
                <a:gdLst>
                  <a:gd name="T0" fmla="*/ 0 w 862"/>
                  <a:gd name="T1" fmla="*/ 0 h 862"/>
                  <a:gd name="T2" fmla="*/ 862 w 862"/>
                  <a:gd name="T3" fmla="*/ 862 h 862"/>
                  <a:gd name="T4" fmla="*/ 862 w 862"/>
                  <a:gd name="T5" fmla="*/ 0 h 862"/>
                  <a:gd name="T6" fmla="*/ 0 w 862"/>
                  <a:gd name="T7" fmla="*/ 0 h 862"/>
                </a:gdLst>
                <a:ahLst/>
                <a:cxnLst>
                  <a:cxn ang="0">
                    <a:pos x="T0" y="T1"/>
                  </a:cxn>
                  <a:cxn ang="0">
                    <a:pos x="T2" y="T3"/>
                  </a:cxn>
                  <a:cxn ang="0">
                    <a:pos x="T4" y="T5"/>
                  </a:cxn>
                  <a:cxn ang="0">
                    <a:pos x="T6" y="T7"/>
                  </a:cxn>
                </a:cxnLst>
                <a:rect l="0" t="0" r="r" b="b"/>
                <a:pathLst>
                  <a:path w="862" h="862">
                    <a:moveTo>
                      <a:pt x="0" y="0"/>
                    </a:moveTo>
                    <a:cubicBezTo>
                      <a:pt x="0" y="476"/>
                      <a:pt x="386" y="862"/>
                      <a:pt x="862" y="862"/>
                    </a:cubicBezTo>
                    <a:cubicBezTo>
                      <a:pt x="862" y="0"/>
                      <a:pt x="862" y="0"/>
                      <a:pt x="862" y="0"/>
                    </a:cubicBezTo>
                    <a:lnTo>
                      <a:pt x="0" y="0"/>
                    </a:lnTo>
                    <a:close/>
                  </a:path>
                </a:pathLst>
              </a:custGeom>
              <a:solidFill>
                <a:srgbClr val="685DFD">
                  <a:alpha val="80000"/>
                </a:srgbClr>
              </a:solidFill>
              <a:ln w="38100">
                <a:solidFill>
                  <a:sysClr val="window" lastClr="FFFFFF"/>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148" name="Freeform 6">
                <a:extLst>
                  <a:ext uri="{FF2B5EF4-FFF2-40B4-BE49-F238E27FC236}">
                    <a16:creationId xmlns:a16="http://schemas.microsoft.com/office/drawing/2014/main" id="{2D37AA81-53F8-E422-C011-590ECD83C623}"/>
                  </a:ext>
                </a:extLst>
              </p:cNvPr>
              <p:cNvSpPr>
                <a:spLocks/>
              </p:cNvSpPr>
              <p:nvPr/>
            </p:nvSpPr>
            <p:spPr bwMode="auto">
              <a:xfrm>
                <a:off x="-357968" y="3998606"/>
                <a:ext cx="1582738" cy="1582738"/>
              </a:xfrm>
              <a:custGeom>
                <a:avLst/>
                <a:gdLst>
                  <a:gd name="T0" fmla="*/ 0 w 862"/>
                  <a:gd name="T1" fmla="*/ 862 h 862"/>
                  <a:gd name="T2" fmla="*/ 862 w 862"/>
                  <a:gd name="T3" fmla="*/ 0 h 862"/>
                  <a:gd name="T4" fmla="*/ 0 w 862"/>
                  <a:gd name="T5" fmla="*/ 0 h 862"/>
                  <a:gd name="T6" fmla="*/ 0 w 862"/>
                  <a:gd name="T7" fmla="*/ 862 h 862"/>
                </a:gdLst>
                <a:ahLst/>
                <a:cxnLst>
                  <a:cxn ang="0">
                    <a:pos x="T0" y="T1"/>
                  </a:cxn>
                  <a:cxn ang="0">
                    <a:pos x="T2" y="T3"/>
                  </a:cxn>
                  <a:cxn ang="0">
                    <a:pos x="T4" y="T5"/>
                  </a:cxn>
                  <a:cxn ang="0">
                    <a:pos x="T6" y="T7"/>
                  </a:cxn>
                </a:cxnLst>
                <a:rect l="0" t="0" r="r" b="b"/>
                <a:pathLst>
                  <a:path w="862" h="862">
                    <a:moveTo>
                      <a:pt x="0" y="862"/>
                    </a:moveTo>
                    <a:cubicBezTo>
                      <a:pt x="476" y="862"/>
                      <a:pt x="862" y="476"/>
                      <a:pt x="862" y="0"/>
                    </a:cubicBezTo>
                    <a:cubicBezTo>
                      <a:pt x="0" y="0"/>
                      <a:pt x="0" y="0"/>
                      <a:pt x="0" y="0"/>
                    </a:cubicBezTo>
                    <a:lnTo>
                      <a:pt x="0" y="862"/>
                    </a:lnTo>
                    <a:close/>
                  </a:path>
                </a:pathLst>
              </a:custGeom>
              <a:solidFill>
                <a:srgbClr val="3E03B5">
                  <a:alpha val="80000"/>
                </a:srgbClr>
              </a:solidFill>
              <a:ln w="38100">
                <a:solidFill>
                  <a:sysClr val="window" lastClr="FFFFFF"/>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149" name="Freeform 7">
                <a:extLst>
                  <a:ext uri="{FF2B5EF4-FFF2-40B4-BE49-F238E27FC236}">
                    <a16:creationId xmlns:a16="http://schemas.microsoft.com/office/drawing/2014/main" id="{FFB91F59-BA77-BADB-AAB3-6D9F1A136491}"/>
                  </a:ext>
                </a:extLst>
              </p:cNvPr>
              <p:cNvSpPr>
                <a:spLocks/>
              </p:cNvSpPr>
              <p:nvPr/>
            </p:nvSpPr>
            <p:spPr bwMode="auto">
              <a:xfrm>
                <a:off x="-1939225" y="2415868"/>
                <a:ext cx="1582738" cy="1582738"/>
              </a:xfrm>
              <a:custGeom>
                <a:avLst/>
                <a:gdLst>
                  <a:gd name="T0" fmla="*/ 862 w 862"/>
                  <a:gd name="T1" fmla="*/ 0 h 862"/>
                  <a:gd name="T2" fmla="*/ 0 w 862"/>
                  <a:gd name="T3" fmla="*/ 862 h 862"/>
                  <a:gd name="T4" fmla="*/ 862 w 862"/>
                  <a:gd name="T5" fmla="*/ 862 h 862"/>
                  <a:gd name="T6" fmla="*/ 862 w 862"/>
                  <a:gd name="T7" fmla="*/ 0 h 862"/>
                </a:gdLst>
                <a:ahLst/>
                <a:cxnLst>
                  <a:cxn ang="0">
                    <a:pos x="T0" y="T1"/>
                  </a:cxn>
                  <a:cxn ang="0">
                    <a:pos x="T2" y="T3"/>
                  </a:cxn>
                  <a:cxn ang="0">
                    <a:pos x="T4" y="T5"/>
                  </a:cxn>
                  <a:cxn ang="0">
                    <a:pos x="T6" y="T7"/>
                  </a:cxn>
                </a:cxnLst>
                <a:rect l="0" t="0" r="r" b="b"/>
                <a:pathLst>
                  <a:path w="862" h="862">
                    <a:moveTo>
                      <a:pt x="862" y="0"/>
                    </a:moveTo>
                    <a:cubicBezTo>
                      <a:pt x="386" y="0"/>
                      <a:pt x="0" y="386"/>
                      <a:pt x="0" y="862"/>
                    </a:cubicBezTo>
                    <a:cubicBezTo>
                      <a:pt x="862" y="862"/>
                      <a:pt x="862" y="862"/>
                      <a:pt x="862" y="862"/>
                    </a:cubicBezTo>
                    <a:lnTo>
                      <a:pt x="862" y="0"/>
                    </a:lnTo>
                    <a:close/>
                  </a:path>
                </a:pathLst>
              </a:custGeom>
              <a:solidFill>
                <a:srgbClr val="4A36F8">
                  <a:alpha val="80000"/>
                </a:srgbClr>
              </a:solidFill>
              <a:ln w="38100">
                <a:solidFill>
                  <a:sysClr val="window" lastClr="FFFFFF"/>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150" name="Freeform 8">
                <a:extLst>
                  <a:ext uri="{FF2B5EF4-FFF2-40B4-BE49-F238E27FC236}">
                    <a16:creationId xmlns:a16="http://schemas.microsoft.com/office/drawing/2014/main" id="{ECCF75DF-725D-A18D-06B6-EACB31D5973C}"/>
                  </a:ext>
                </a:extLst>
              </p:cNvPr>
              <p:cNvSpPr>
                <a:spLocks/>
              </p:cNvSpPr>
              <p:nvPr/>
            </p:nvSpPr>
            <p:spPr bwMode="auto">
              <a:xfrm>
                <a:off x="-354340" y="2415868"/>
                <a:ext cx="1582738" cy="1582738"/>
              </a:xfrm>
              <a:custGeom>
                <a:avLst/>
                <a:gdLst>
                  <a:gd name="T0" fmla="*/ 0 w 862"/>
                  <a:gd name="T1" fmla="*/ 0 h 862"/>
                  <a:gd name="T2" fmla="*/ 0 w 862"/>
                  <a:gd name="T3" fmla="*/ 862 h 862"/>
                  <a:gd name="T4" fmla="*/ 862 w 862"/>
                  <a:gd name="T5" fmla="*/ 862 h 862"/>
                  <a:gd name="T6" fmla="*/ 0 w 862"/>
                  <a:gd name="T7" fmla="*/ 0 h 862"/>
                </a:gdLst>
                <a:ahLst/>
                <a:cxnLst>
                  <a:cxn ang="0">
                    <a:pos x="T0" y="T1"/>
                  </a:cxn>
                  <a:cxn ang="0">
                    <a:pos x="T2" y="T3"/>
                  </a:cxn>
                  <a:cxn ang="0">
                    <a:pos x="T4" y="T5"/>
                  </a:cxn>
                  <a:cxn ang="0">
                    <a:pos x="T6" y="T7"/>
                  </a:cxn>
                </a:cxnLst>
                <a:rect l="0" t="0" r="r" b="b"/>
                <a:pathLst>
                  <a:path w="862" h="862">
                    <a:moveTo>
                      <a:pt x="0" y="0"/>
                    </a:moveTo>
                    <a:cubicBezTo>
                      <a:pt x="0" y="862"/>
                      <a:pt x="0" y="862"/>
                      <a:pt x="0" y="862"/>
                    </a:cubicBezTo>
                    <a:cubicBezTo>
                      <a:pt x="862" y="862"/>
                      <a:pt x="862" y="862"/>
                      <a:pt x="862" y="862"/>
                    </a:cubicBezTo>
                    <a:cubicBezTo>
                      <a:pt x="862" y="386"/>
                      <a:pt x="476" y="0"/>
                      <a:pt x="0" y="0"/>
                    </a:cubicBezTo>
                    <a:close/>
                  </a:path>
                </a:pathLst>
              </a:custGeom>
              <a:solidFill>
                <a:srgbClr val="1F1764">
                  <a:alpha val="80000"/>
                </a:srgbClr>
              </a:solidFill>
              <a:ln w="38100">
                <a:solidFill>
                  <a:sysClr val="window" lastClr="FFFFFF"/>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grpSp>
        <p:sp>
          <p:nvSpPr>
            <p:cNvPr id="145" name="Owal 3">
              <a:extLst>
                <a:ext uri="{FF2B5EF4-FFF2-40B4-BE49-F238E27FC236}">
                  <a16:creationId xmlns:a16="http://schemas.microsoft.com/office/drawing/2014/main" id="{730E1E67-C553-4E14-8154-B3300F615122}"/>
                </a:ext>
              </a:extLst>
            </p:cNvPr>
            <p:cNvSpPr/>
            <p:nvPr/>
          </p:nvSpPr>
          <p:spPr>
            <a:xfrm>
              <a:off x="5087146" y="2809866"/>
              <a:ext cx="2017708" cy="2017707"/>
            </a:xfrm>
            <a:prstGeom prst="ellipse">
              <a:avLst/>
            </a:prstGeom>
            <a:solidFill>
              <a:srgbClr val="161147"/>
            </a:solidFill>
            <a:ln w="38100" cap="flat" cmpd="sng" algn="ctr">
              <a:solidFill>
                <a:sysClr val="window" lastClr="FFFFFF"/>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pic>
        <p:nvPicPr>
          <p:cNvPr id="206" name="Picture 205" descr="Logo, company name&#10;&#10;Description automatically generated">
            <a:extLst>
              <a:ext uri="{FF2B5EF4-FFF2-40B4-BE49-F238E27FC236}">
                <a16:creationId xmlns:a16="http://schemas.microsoft.com/office/drawing/2014/main" id="{5AC7DADC-BD69-8559-60A8-3F944E70A5CE}"/>
              </a:ext>
            </a:extLst>
          </p:cNvPr>
          <p:cNvPicPr>
            <a:picLocks noChangeAspect="1"/>
          </p:cNvPicPr>
          <p:nvPr/>
        </p:nvPicPr>
        <p:blipFill rotWithShape="1">
          <a:blip r:embed="rId3">
            <a:alphaModFix amt="40000"/>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rcRect l="14203" t="40752" r="68649" b="39108"/>
          <a:stretch/>
        </p:blipFill>
        <p:spPr>
          <a:xfrm>
            <a:off x="5199046" y="2930842"/>
            <a:ext cx="1808871" cy="1713557"/>
          </a:xfrm>
          <a:prstGeom prst="rect">
            <a:avLst/>
          </a:prstGeom>
          <a:ln>
            <a:noFill/>
          </a:ln>
        </p:spPr>
      </p:pic>
      <p:sp>
        <p:nvSpPr>
          <p:cNvPr id="65" name="pole tekstowe 132">
            <a:extLst>
              <a:ext uri="{FF2B5EF4-FFF2-40B4-BE49-F238E27FC236}">
                <a16:creationId xmlns:a16="http://schemas.microsoft.com/office/drawing/2014/main" id="{7CDE7610-5D28-2F1B-1A6B-BF44C7BE8B3A}"/>
              </a:ext>
            </a:extLst>
          </p:cNvPr>
          <p:cNvSpPr txBox="1"/>
          <p:nvPr/>
        </p:nvSpPr>
        <p:spPr>
          <a:xfrm>
            <a:off x="1292621" y="1745074"/>
            <a:ext cx="3905275" cy="1336084"/>
          </a:xfrm>
          <a:prstGeom prst="rect">
            <a:avLst/>
          </a:prstGeom>
          <a:noFill/>
        </p:spPr>
        <p:txBody>
          <a:bodyPr wrap="square" rtlCol="0">
            <a:noAutofit/>
          </a:bodyPr>
          <a:lstStyle/>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050" i="1" kern="0" dirty="0">
                <a:solidFill>
                  <a:schemeClr val="bg1"/>
                </a:solidFill>
                <a:latin typeface="Calibri" panose="020F0502020204030204"/>
              </a:rPr>
              <a:t>An Engineered Solution Hyper Focused On The Developing Business &amp; Secure Cloud-Computing</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1050" b="0" i="1" u="none" strike="noStrike" kern="0" cap="none" spc="0" normalizeH="0" baseline="0" noProof="0" dirty="0">
                <a:ln>
                  <a:noFill/>
                </a:ln>
                <a:solidFill>
                  <a:schemeClr val="bg1"/>
                </a:solidFill>
                <a:effectLst/>
                <a:uLnTx/>
                <a:uFillTx/>
                <a:latin typeface="Calibri" panose="020F0502020204030204"/>
                <a:ea typeface="+mn-ea"/>
                <a:cs typeface="+mn-cs"/>
              </a:rPr>
              <a:t>Strategic Commercial </a:t>
            </a:r>
            <a:r>
              <a:rPr lang="en-US" sz="1050" i="1" kern="0" dirty="0">
                <a:solidFill>
                  <a:schemeClr val="bg1"/>
                </a:solidFill>
                <a:latin typeface="Calibri" panose="020F0502020204030204"/>
              </a:rPr>
              <a:t>Partnerships To Reassure Continuous Affordability</a:t>
            </a:r>
          </a:p>
        </p:txBody>
      </p:sp>
      <p:sp>
        <p:nvSpPr>
          <p:cNvPr id="66" name="pole tekstowe 132">
            <a:extLst>
              <a:ext uri="{FF2B5EF4-FFF2-40B4-BE49-F238E27FC236}">
                <a16:creationId xmlns:a16="http://schemas.microsoft.com/office/drawing/2014/main" id="{8E15F1DD-66BB-C6CF-908E-4BD9F005143A}"/>
              </a:ext>
            </a:extLst>
          </p:cNvPr>
          <p:cNvSpPr txBox="1"/>
          <p:nvPr/>
        </p:nvSpPr>
        <p:spPr>
          <a:xfrm>
            <a:off x="1320759" y="3965835"/>
            <a:ext cx="3205234" cy="1336084"/>
          </a:xfrm>
          <a:prstGeom prst="rect">
            <a:avLst/>
          </a:prstGeom>
          <a:noFill/>
        </p:spPr>
        <p:txBody>
          <a:bodyPr wrap="square" rtlCol="0">
            <a:noAutofit/>
          </a:bodyPr>
          <a:lstStyle/>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050" i="1" kern="0" dirty="0">
                <a:solidFill>
                  <a:schemeClr val="bg1"/>
                </a:solidFill>
                <a:latin typeface="Calibri" panose="020F0502020204030204"/>
              </a:rPr>
              <a:t>Our Promise To Deliver Consistent &amp; Current Control Regulations</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050" i="1" kern="0" dirty="0">
                <a:solidFill>
                  <a:schemeClr val="bg1"/>
                </a:solidFill>
                <a:latin typeface="Calibri" panose="020F0502020204030204"/>
              </a:rPr>
              <a:t>Addressing Impeding Risks For Developing Trades</a:t>
            </a:r>
          </a:p>
        </p:txBody>
      </p:sp>
      <p:grpSp>
        <p:nvGrpSpPr>
          <p:cNvPr id="67" name="Grupa 9">
            <a:extLst>
              <a:ext uri="{FF2B5EF4-FFF2-40B4-BE49-F238E27FC236}">
                <a16:creationId xmlns:a16="http://schemas.microsoft.com/office/drawing/2014/main" id="{8BF3ECD9-5800-6BE9-D84C-CF52AAE3D3A4}"/>
              </a:ext>
            </a:extLst>
          </p:cNvPr>
          <p:cNvGrpSpPr/>
          <p:nvPr/>
        </p:nvGrpSpPr>
        <p:grpSpPr>
          <a:xfrm>
            <a:off x="7670314" y="4498778"/>
            <a:ext cx="3413320" cy="1182354"/>
            <a:chOff x="8744561" y="5254443"/>
            <a:chExt cx="2536015" cy="1122385"/>
          </a:xfrm>
        </p:grpSpPr>
        <p:sp>
          <p:nvSpPr>
            <p:cNvPr id="70" name="pole tekstowe 95">
              <a:extLst>
                <a:ext uri="{FF2B5EF4-FFF2-40B4-BE49-F238E27FC236}">
                  <a16:creationId xmlns:a16="http://schemas.microsoft.com/office/drawing/2014/main" id="{2C237545-342A-B639-1E4F-0B584642D0B5}"/>
                </a:ext>
              </a:extLst>
            </p:cNvPr>
            <p:cNvSpPr txBox="1"/>
            <p:nvPr/>
          </p:nvSpPr>
          <p:spPr>
            <a:xfrm>
              <a:off x="8744561" y="5254443"/>
              <a:ext cx="1310502" cy="1122385"/>
            </a:xfrm>
            <a:prstGeom prst="rect">
              <a:avLst/>
            </a:prstGeom>
            <a:noFill/>
          </p:spPr>
          <p:txBody>
            <a:bodyPr wrap="none" rtlCol="0">
              <a:noAutofit/>
            </a:bodyPr>
            <a:lstStyle/>
            <a:p>
              <a:pPr algn="r"/>
              <a:r>
                <a:rPr lang="en-US" sz="1400" dirty="0">
                  <a:solidFill>
                    <a:schemeClr val="bg1"/>
                  </a:solidFill>
                </a:rPr>
                <a:t>Microsoft Azure :</a:t>
              </a:r>
            </a:p>
            <a:p>
              <a:pPr algn="r"/>
              <a:r>
                <a:rPr lang="en-US" sz="1400" dirty="0">
                  <a:solidFill>
                    <a:schemeClr val="bg1"/>
                  </a:solidFill>
                </a:rPr>
                <a:t>Amazon Web Services:</a:t>
              </a:r>
            </a:p>
            <a:p>
              <a:pPr algn="r"/>
              <a:r>
                <a:rPr lang="en-US" sz="1400" dirty="0">
                  <a:solidFill>
                    <a:schemeClr val="bg1"/>
                  </a:solidFill>
                </a:rPr>
                <a:t>Google Cloud Platform:</a:t>
              </a:r>
            </a:p>
            <a:p>
              <a:pPr algn="r"/>
              <a:r>
                <a:rPr lang="en-US" sz="1400" dirty="0">
                  <a:solidFill>
                    <a:schemeClr val="bg1"/>
                  </a:solidFill>
                </a:rPr>
                <a:t>Average Aegis Client Size:</a:t>
              </a:r>
            </a:p>
          </p:txBody>
        </p:sp>
        <p:grpSp>
          <p:nvGrpSpPr>
            <p:cNvPr id="71" name="Grupa 106">
              <a:extLst>
                <a:ext uri="{FF2B5EF4-FFF2-40B4-BE49-F238E27FC236}">
                  <a16:creationId xmlns:a16="http://schemas.microsoft.com/office/drawing/2014/main" id="{5EE02C2F-0F1A-A51E-8901-03E138ADC695}"/>
                </a:ext>
              </a:extLst>
            </p:cNvPr>
            <p:cNvGrpSpPr/>
            <p:nvPr/>
          </p:nvGrpSpPr>
          <p:grpSpPr>
            <a:xfrm>
              <a:off x="10051946" y="5305196"/>
              <a:ext cx="1228630" cy="788331"/>
              <a:chOff x="10051946" y="5305196"/>
              <a:chExt cx="1228630" cy="788331"/>
            </a:xfrm>
          </p:grpSpPr>
          <p:grpSp>
            <p:nvGrpSpPr>
              <p:cNvPr id="72" name="Grupa 105">
                <a:extLst>
                  <a:ext uri="{FF2B5EF4-FFF2-40B4-BE49-F238E27FC236}">
                    <a16:creationId xmlns:a16="http://schemas.microsoft.com/office/drawing/2014/main" id="{83F09586-5230-264C-4D05-A8BB09FB5936}"/>
                  </a:ext>
                </a:extLst>
              </p:cNvPr>
              <p:cNvGrpSpPr/>
              <p:nvPr/>
            </p:nvGrpSpPr>
            <p:grpSpPr>
              <a:xfrm>
                <a:off x="10056440" y="5305197"/>
                <a:ext cx="1224136" cy="788330"/>
                <a:chOff x="10056440" y="5305197"/>
                <a:chExt cx="1224136" cy="788330"/>
              </a:xfrm>
            </p:grpSpPr>
            <p:sp>
              <p:nvSpPr>
                <p:cNvPr id="77" name="Prostokąt: zaokrąglone rogi 97">
                  <a:extLst>
                    <a:ext uri="{FF2B5EF4-FFF2-40B4-BE49-F238E27FC236}">
                      <a16:creationId xmlns:a16="http://schemas.microsoft.com/office/drawing/2014/main" id="{732147A3-97E1-CC85-CAEF-7B3678B7E170}"/>
                    </a:ext>
                  </a:extLst>
                </p:cNvPr>
                <p:cNvSpPr/>
                <p:nvPr/>
              </p:nvSpPr>
              <p:spPr>
                <a:xfrm flipV="1">
                  <a:off x="10056440" y="5522102"/>
                  <a:ext cx="1224136" cy="137614"/>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Prostokąt: zaokrąglone rogi 98">
                  <a:extLst>
                    <a:ext uri="{FF2B5EF4-FFF2-40B4-BE49-F238E27FC236}">
                      <a16:creationId xmlns:a16="http://schemas.microsoft.com/office/drawing/2014/main" id="{88DF6E64-0F0A-19AF-3939-FC67D9340813}"/>
                    </a:ext>
                  </a:extLst>
                </p:cNvPr>
                <p:cNvSpPr/>
                <p:nvPr/>
              </p:nvSpPr>
              <p:spPr>
                <a:xfrm flipV="1">
                  <a:off x="10056440" y="5305197"/>
                  <a:ext cx="1224136" cy="137614"/>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Prostokąt: zaokrąglone rogi 99">
                  <a:extLst>
                    <a:ext uri="{FF2B5EF4-FFF2-40B4-BE49-F238E27FC236}">
                      <a16:creationId xmlns:a16="http://schemas.microsoft.com/office/drawing/2014/main" id="{BD6D7A41-5B2F-EDC0-C5CC-3CEE6C52FDC4}"/>
                    </a:ext>
                  </a:extLst>
                </p:cNvPr>
                <p:cNvSpPr/>
                <p:nvPr/>
              </p:nvSpPr>
              <p:spPr>
                <a:xfrm flipV="1">
                  <a:off x="10056440" y="5739007"/>
                  <a:ext cx="1224136" cy="137614"/>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Prostokąt: zaokrąglone rogi 100">
                  <a:extLst>
                    <a:ext uri="{FF2B5EF4-FFF2-40B4-BE49-F238E27FC236}">
                      <a16:creationId xmlns:a16="http://schemas.microsoft.com/office/drawing/2014/main" id="{CD4A24FC-3546-6948-7E62-09F1986A765F}"/>
                    </a:ext>
                  </a:extLst>
                </p:cNvPr>
                <p:cNvSpPr/>
                <p:nvPr/>
              </p:nvSpPr>
              <p:spPr>
                <a:xfrm flipV="1">
                  <a:off x="10056440" y="5955913"/>
                  <a:ext cx="1224136" cy="137614"/>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3" name="Prostokąt: zaokrąglone rogi 101">
                <a:extLst>
                  <a:ext uri="{FF2B5EF4-FFF2-40B4-BE49-F238E27FC236}">
                    <a16:creationId xmlns:a16="http://schemas.microsoft.com/office/drawing/2014/main" id="{C055E93C-F441-7BA6-9332-F6129DBEFA46}"/>
                  </a:ext>
                </a:extLst>
              </p:cNvPr>
              <p:cNvSpPr/>
              <p:nvPr/>
            </p:nvSpPr>
            <p:spPr>
              <a:xfrm flipV="1">
                <a:off x="10051946" y="5305196"/>
                <a:ext cx="724574" cy="137614"/>
              </a:xfrm>
              <a:prstGeom prst="round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Prostokąt: zaokrąglone rogi 102">
                <a:extLst>
                  <a:ext uri="{FF2B5EF4-FFF2-40B4-BE49-F238E27FC236}">
                    <a16:creationId xmlns:a16="http://schemas.microsoft.com/office/drawing/2014/main" id="{9E015FF2-2BF8-50BD-2F6C-EBE6EA2C4A3E}"/>
                  </a:ext>
                </a:extLst>
              </p:cNvPr>
              <p:cNvSpPr/>
              <p:nvPr/>
            </p:nvSpPr>
            <p:spPr>
              <a:xfrm flipV="1">
                <a:off x="10053686" y="5524871"/>
                <a:ext cx="1010866" cy="137614"/>
              </a:xfrm>
              <a:prstGeom prst="round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Prostokąt: zaokrąglone rogi 103">
                <a:extLst>
                  <a:ext uri="{FF2B5EF4-FFF2-40B4-BE49-F238E27FC236}">
                    <a16:creationId xmlns:a16="http://schemas.microsoft.com/office/drawing/2014/main" id="{28DF1252-B0BB-FFE2-AA39-60DD100E403D}"/>
                  </a:ext>
                </a:extLst>
              </p:cNvPr>
              <p:cNvSpPr/>
              <p:nvPr/>
            </p:nvSpPr>
            <p:spPr>
              <a:xfrm flipV="1">
                <a:off x="10053686" y="5739007"/>
                <a:ext cx="362794" cy="137614"/>
              </a:xfrm>
              <a:prstGeom prst="round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Prostokąt: zaokrąglone rogi 104">
                <a:extLst>
                  <a:ext uri="{FF2B5EF4-FFF2-40B4-BE49-F238E27FC236}">
                    <a16:creationId xmlns:a16="http://schemas.microsoft.com/office/drawing/2014/main" id="{88C407D8-4009-F6D1-F7F1-513830235B7D}"/>
                  </a:ext>
                </a:extLst>
              </p:cNvPr>
              <p:cNvSpPr/>
              <p:nvPr/>
            </p:nvSpPr>
            <p:spPr>
              <a:xfrm flipV="1">
                <a:off x="10053686" y="5955913"/>
                <a:ext cx="506810" cy="137614"/>
              </a:xfrm>
              <a:prstGeom prst="round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84" name="pole tekstowe 132">
            <a:extLst>
              <a:ext uri="{FF2B5EF4-FFF2-40B4-BE49-F238E27FC236}">
                <a16:creationId xmlns:a16="http://schemas.microsoft.com/office/drawing/2014/main" id="{23ED988E-59C7-98D7-D301-BF79C9C636B3}"/>
              </a:ext>
            </a:extLst>
          </p:cNvPr>
          <p:cNvSpPr txBox="1"/>
          <p:nvPr/>
        </p:nvSpPr>
        <p:spPr>
          <a:xfrm>
            <a:off x="7788295" y="3878522"/>
            <a:ext cx="3205234" cy="1336084"/>
          </a:xfrm>
          <a:prstGeom prst="rect">
            <a:avLst/>
          </a:prstGeom>
          <a:noFill/>
        </p:spPr>
        <p:txBody>
          <a:bodyPr wrap="square" rtlCol="0">
            <a:noAutofit/>
          </a:bodyPr>
          <a:lstStyle/>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050" i="1" kern="0" dirty="0">
                <a:solidFill>
                  <a:schemeClr val="bg1"/>
                </a:solidFill>
                <a:latin typeface="Calibri" panose="020F0502020204030204"/>
              </a:rPr>
              <a:t>Aegis Annual Transparency Report</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050" i="1" kern="0" dirty="0">
                <a:solidFill>
                  <a:schemeClr val="bg1"/>
                </a:solidFill>
                <a:latin typeface="Calibri" panose="020F0502020204030204"/>
              </a:rPr>
              <a:t>Cloud Service Adoption Trend Assessment </a:t>
            </a:r>
            <a:endParaRPr kumimoji="0" lang="en-US" sz="1050" b="0" i="1" u="none" strike="noStrike" kern="0" cap="none" spc="0" normalizeH="0" baseline="0" noProof="0" dirty="0">
              <a:ln>
                <a:noFill/>
              </a:ln>
              <a:solidFill>
                <a:schemeClr val="bg1"/>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9043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 name="TextBox 571">
            <a:extLst>
              <a:ext uri="{FF2B5EF4-FFF2-40B4-BE49-F238E27FC236}">
                <a16:creationId xmlns:a16="http://schemas.microsoft.com/office/drawing/2014/main" id="{964613AD-AE58-6642-2103-F01861E8DFBA}"/>
              </a:ext>
            </a:extLst>
          </p:cNvPr>
          <p:cNvSpPr txBox="1"/>
          <p:nvPr/>
        </p:nvSpPr>
        <p:spPr>
          <a:xfrm>
            <a:off x="547916" y="314910"/>
            <a:ext cx="3978076" cy="215444"/>
          </a:xfrm>
          <a:prstGeom prst="rect">
            <a:avLst/>
          </a:prstGeom>
          <a:noFill/>
          <a:ln>
            <a:no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1" u="none" strike="noStrike" kern="1200" cap="none" spc="0" normalizeH="0" baseline="0" noProof="0" dirty="0">
                <a:ln>
                  <a:noFill/>
                </a:ln>
                <a:solidFill>
                  <a:srgbClr val="4A36F7"/>
                </a:solidFill>
                <a:effectLst/>
                <a:uLnTx/>
                <a:uFillTx/>
                <a:latin typeface="Calibri Light" panose="020F0302020204030204"/>
                <a:ea typeface="+mn-ea"/>
                <a:cs typeface="+mn-cs"/>
              </a:rPr>
              <a:t>Comprehensive cloud security countermeasures available for all….always</a:t>
            </a:r>
            <a:r>
              <a:rPr kumimoji="0" lang="en-US" sz="800" b="0" i="1" u="none" strike="noStrike" kern="1200" cap="none" spc="0" normalizeH="0" baseline="0" noProof="0" dirty="0">
                <a:ln>
                  <a:noFill/>
                </a:ln>
                <a:solidFill>
                  <a:srgbClr val="332B78"/>
                </a:solidFill>
                <a:effectLst/>
                <a:uLnTx/>
                <a:uFillTx/>
                <a:latin typeface="Calibri Light" panose="020F0302020204030204"/>
                <a:ea typeface="+mn-ea"/>
                <a:cs typeface="+mn-cs"/>
              </a:rPr>
              <a:t>.</a:t>
            </a:r>
          </a:p>
        </p:txBody>
      </p:sp>
      <p:pic>
        <p:nvPicPr>
          <p:cNvPr id="575" name="Picture 574" descr="Logo, company name&#10;&#10;Description automatically generated">
            <a:extLst>
              <a:ext uri="{FF2B5EF4-FFF2-40B4-BE49-F238E27FC236}">
                <a16:creationId xmlns:a16="http://schemas.microsoft.com/office/drawing/2014/main" id="{1956EF91-1DE2-96FD-F022-96D20301D163}"/>
              </a:ext>
            </a:extLst>
          </p:cNvPr>
          <p:cNvPicPr>
            <a:picLocks noChangeAspect="1"/>
          </p:cNvPicPr>
          <p:nvPr/>
        </p:nvPicPr>
        <p:blipFill rotWithShape="1">
          <a:blip r:embed="rId3">
            <a:alphaModFix/>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rcRect l="12651" t="37826" r="10583" b="36366"/>
          <a:stretch/>
        </p:blipFill>
        <p:spPr>
          <a:xfrm>
            <a:off x="86803" y="39194"/>
            <a:ext cx="1238419" cy="392127"/>
          </a:xfrm>
          <a:prstGeom prst="rect">
            <a:avLst/>
          </a:prstGeom>
          <a:ln>
            <a:noFill/>
          </a:ln>
        </p:spPr>
      </p:pic>
      <p:sp>
        <p:nvSpPr>
          <p:cNvPr id="276" name="TextBox 275">
            <a:extLst>
              <a:ext uri="{FF2B5EF4-FFF2-40B4-BE49-F238E27FC236}">
                <a16:creationId xmlns:a16="http://schemas.microsoft.com/office/drawing/2014/main" id="{950896C4-4A4F-B9E2-E10C-992A542ABD29}"/>
              </a:ext>
            </a:extLst>
          </p:cNvPr>
          <p:cNvSpPr txBox="1"/>
          <p:nvPr/>
        </p:nvSpPr>
        <p:spPr>
          <a:xfrm>
            <a:off x="547916" y="564704"/>
            <a:ext cx="3978076" cy="400110"/>
          </a:xfrm>
          <a:prstGeom prst="rect">
            <a:avLst/>
          </a:prstGeom>
          <a:noFill/>
          <a:ln>
            <a:no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i="1" dirty="0">
                <a:solidFill>
                  <a:srgbClr val="636364"/>
                </a:solidFill>
                <a:effectLst>
                  <a:outerShdw blurRad="317500" dist="50800" dir="5400000" algn="ctr" rotWithShape="0">
                    <a:srgbClr val="000000">
                      <a:alpha val="28000"/>
                    </a:srgbClr>
                  </a:outerShdw>
                </a:effectLst>
                <a:latin typeface="Calibri Light" panose="020F0302020204030204"/>
              </a:rPr>
              <a:t>Personifying Our Clientele </a:t>
            </a:r>
            <a:endParaRPr kumimoji="0" lang="en-US" sz="2000" b="0" i="1" u="none" strike="noStrike" kern="1200" cap="none" spc="0" normalizeH="0" baseline="0" noProof="0" dirty="0">
              <a:ln>
                <a:noFill/>
              </a:ln>
              <a:solidFill>
                <a:srgbClr val="636364"/>
              </a:solidFill>
              <a:effectLst>
                <a:outerShdw blurRad="317500" dist="50800" dir="5400000" algn="ctr" rotWithShape="0">
                  <a:srgbClr val="000000">
                    <a:alpha val="28000"/>
                  </a:srgbClr>
                </a:outerShdw>
              </a:effectLst>
              <a:uLnTx/>
              <a:uFillTx/>
              <a:latin typeface="Calibri Light" panose="020F0302020204030204"/>
              <a:ea typeface="+mn-ea"/>
              <a:cs typeface="+mn-cs"/>
            </a:endParaRPr>
          </a:p>
        </p:txBody>
      </p:sp>
      <p:grpSp>
        <p:nvGrpSpPr>
          <p:cNvPr id="63" name="Grupa 7">
            <a:extLst>
              <a:ext uri="{FF2B5EF4-FFF2-40B4-BE49-F238E27FC236}">
                <a16:creationId xmlns:a16="http://schemas.microsoft.com/office/drawing/2014/main" id="{D8ECB0D4-57A5-BF02-8A92-DCE0DBD1EC0F}"/>
              </a:ext>
            </a:extLst>
          </p:cNvPr>
          <p:cNvGrpSpPr/>
          <p:nvPr/>
        </p:nvGrpSpPr>
        <p:grpSpPr>
          <a:xfrm>
            <a:off x="0" y="1446228"/>
            <a:ext cx="12192000" cy="5372578"/>
            <a:chOff x="1" y="1125537"/>
            <a:chExt cx="12191999" cy="5320468"/>
          </a:xfrm>
        </p:grpSpPr>
        <p:grpSp>
          <p:nvGrpSpPr>
            <p:cNvPr id="68" name="Grupa 3">
              <a:extLst>
                <a:ext uri="{FF2B5EF4-FFF2-40B4-BE49-F238E27FC236}">
                  <a16:creationId xmlns:a16="http://schemas.microsoft.com/office/drawing/2014/main" id="{9C142925-D22D-1B60-A397-BDCB455ED7B1}"/>
                </a:ext>
              </a:extLst>
            </p:cNvPr>
            <p:cNvGrpSpPr/>
            <p:nvPr/>
          </p:nvGrpSpPr>
          <p:grpSpPr>
            <a:xfrm>
              <a:off x="1" y="1125537"/>
              <a:ext cx="12191999" cy="5320468"/>
              <a:chOff x="1" y="1125537"/>
              <a:chExt cx="12191999" cy="5320468"/>
            </a:xfrm>
          </p:grpSpPr>
          <p:sp>
            <p:nvSpPr>
              <p:cNvPr id="88" name="Dowolny kształt: kształt 28">
                <a:extLst>
                  <a:ext uri="{FF2B5EF4-FFF2-40B4-BE49-F238E27FC236}">
                    <a16:creationId xmlns:a16="http://schemas.microsoft.com/office/drawing/2014/main" id="{843E4D6D-6187-3A9F-DA2E-E96DFE37CD8F}"/>
                  </a:ext>
                </a:extLst>
              </p:cNvPr>
              <p:cNvSpPr/>
              <p:nvPr/>
            </p:nvSpPr>
            <p:spPr>
              <a:xfrm>
                <a:off x="1" y="1125537"/>
                <a:ext cx="12191999" cy="5320468"/>
              </a:xfrm>
              <a:custGeom>
                <a:avLst/>
                <a:gdLst>
                  <a:gd name="connsiteX0" fmla="*/ 3642374 w 12191999"/>
                  <a:gd name="connsiteY0" fmla="*/ 422046 h 5320468"/>
                  <a:gd name="connsiteX1" fmla="*/ 3194867 w 12191999"/>
                  <a:gd name="connsiteY1" fmla="*/ 869553 h 5320468"/>
                  <a:gd name="connsiteX2" fmla="*/ 3552186 w 12191999"/>
                  <a:gd name="connsiteY2" fmla="*/ 1307968 h 5320468"/>
                  <a:gd name="connsiteX3" fmla="*/ 3642297 w 12191999"/>
                  <a:gd name="connsiteY3" fmla="*/ 1317052 h 5320468"/>
                  <a:gd name="connsiteX4" fmla="*/ 3642297 w 12191999"/>
                  <a:gd name="connsiteY4" fmla="*/ 1317545 h 5320468"/>
                  <a:gd name="connsiteX5" fmla="*/ 3642374 w 12191999"/>
                  <a:gd name="connsiteY5" fmla="*/ 1317537 h 5320468"/>
                  <a:gd name="connsiteX6" fmla="*/ 4089881 w 12191999"/>
                  <a:gd name="connsiteY6" fmla="*/ 1765044 h 5320468"/>
                  <a:gd name="connsiteX7" fmla="*/ 3642374 w 12191999"/>
                  <a:gd name="connsiteY7" fmla="*/ 2212551 h 5320468"/>
                  <a:gd name="connsiteX8" fmla="*/ 3642297 w 12191999"/>
                  <a:gd name="connsiteY8" fmla="*/ 2212543 h 5320468"/>
                  <a:gd name="connsiteX9" fmla="*/ 3642297 w 12191999"/>
                  <a:gd name="connsiteY9" fmla="*/ 2213036 h 5320468"/>
                  <a:gd name="connsiteX10" fmla="*/ 3552186 w 12191999"/>
                  <a:gd name="connsiteY10" fmla="*/ 2222120 h 5320468"/>
                  <a:gd name="connsiteX11" fmla="*/ 3194867 w 12191999"/>
                  <a:gd name="connsiteY11" fmla="*/ 2660535 h 5320468"/>
                  <a:gd name="connsiteX12" fmla="*/ 3552186 w 12191999"/>
                  <a:gd name="connsiteY12" fmla="*/ 3098951 h 5320468"/>
                  <a:gd name="connsiteX13" fmla="*/ 3642297 w 12191999"/>
                  <a:gd name="connsiteY13" fmla="*/ 3108034 h 5320468"/>
                  <a:gd name="connsiteX14" fmla="*/ 3642297 w 12191999"/>
                  <a:gd name="connsiteY14" fmla="*/ 3108527 h 5320468"/>
                  <a:gd name="connsiteX15" fmla="*/ 3642374 w 12191999"/>
                  <a:gd name="connsiteY15" fmla="*/ 3108519 h 5320468"/>
                  <a:gd name="connsiteX16" fmla="*/ 4089881 w 12191999"/>
                  <a:gd name="connsiteY16" fmla="*/ 3556026 h 5320468"/>
                  <a:gd name="connsiteX17" fmla="*/ 3642374 w 12191999"/>
                  <a:gd name="connsiteY17" fmla="*/ 4003533 h 5320468"/>
                  <a:gd name="connsiteX18" fmla="*/ 3642297 w 12191999"/>
                  <a:gd name="connsiteY18" fmla="*/ 4003525 h 5320468"/>
                  <a:gd name="connsiteX19" fmla="*/ 3642297 w 12191999"/>
                  <a:gd name="connsiteY19" fmla="*/ 4004020 h 5320468"/>
                  <a:gd name="connsiteX20" fmla="*/ 3552186 w 12191999"/>
                  <a:gd name="connsiteY20" fmla="*/ 4013104 h 5320468"/>
                  <a:gd name="connsiteX21" fmla="*/ 3194867 w 12191999"/>
                  <a:gd name="connsiteY21" fmla="*/ 4451519 h 5320468"/>
                  <a:gd name="connsiteX22" fmla="*/ 3642374 w 12191999"/>
                  <a:gd name="connsiteY22" fmla="*/ 4899026 h 5320468"/>
                  <a:gd name="connsiteX23" fmla="*/ 3661936 w 12191999"/>
                  <a:gd name="connsiteY23" fmla="*/ 4897054 h 5320468"/>
                  <a:gd name="connsiteX24" fmla="*/ 11056936 w 12191999"/>
                  <a:gd name="connsiteY24" fmla="*/ 4897054 h 5320468"/>
                  <a:gd name="connsiteX25" fmla="*/ 11056936 w 12191999"/>
                  <a:gd name="connsiteY25" fmla="*/ 4895742 h 5320468"/>
                  <a:gd name="connsiteX26" fmla="*/ 11166039 w 12191999"/>
                  <a:gd name="connsiteY26" fmla="*/ 4895742 h 5320468"/>
                  <a:gd name="connsiteX27" fmla="*/ 11370066 w 12191999"/>
                  <a:gd name="connsiteY27" fmla="*/ 4691715 h 5320468"/>
                  <a:gd name="connsiteX28" fmla="*/ 11370066 w 12191999"/>
                  <a:gd name="connsiteY28" fmla="*/ 627441 h 5320468"/>
                  <a:gd name="connsiteX29" fmla="*/ 11166039 w 12191999"/>
                  <a:gd name="connsiteY29" fmla="*/ 423414 h 5320468"/>
                  <a:gd name="connsiteX30" fmla="*/ 11056936 w 12191999"/>
                  <a:gd name="connsiteY30" fmla="*/ 423414 h 5320468"/>
                  <a:gd name="connsiteX31" fmla="*/ 11056936 w 12191999"/>
                  <a:gd name="connsiteY31" fmla="*/ 423413 h 5320468"/>
                  <a:gd name="connsiteX32" fmla="*/ 3655935 w 12191999"/>
                  <a:gd name="connsiteY32" fmla="*/ 423413 h 5320468"/>
                  <a:gd name="connsiteX33" fmla="*/ 0 w 12191999"/>
                  <a:gd name="connsiteY33" fmla="*/ 0 h 5320468"/>
                  <a:gd name="connsiteX34" fmla="*/ 3636168 w 12191999"/>
                  <a:gd name="connsiteY34" fmla="*/ 0 h 5320468"/>
                  <a:gd name="connsiteX35" fmla="*/ 12191998 w 12191999"/>
                  <a:gd name="connsiteY35" fmla="*/ 0 h 5320468"/>
                  <a:gd name="connsiteX36" fmla="*/ 12191998 w 12191999"/>
                  <a:gd name="connsiteY36" fmla="*/ 287239 h 5320468"/>
                  <a:gd name="connsiteX37" fmla="*/ 12191999 w 12191999"/>
                  <a:gd name="connsiteY37" fmla="*/ 287239 h 5320468"/>
                  <a:gd name="connsiteX38" fmla="*/ 12191999 w 12191999"/>
                  <a:gd name="connsiteY38" fmla="*/ 4897054 h 5320468"/>
                  <a:gd name="connsiteX39" fmla="*/ 12191999 w 12191999"/>
                  <a:gd name="connsiteY39" fmla="*/ 5056183 h 5320468"/>
                  <a:gd name="connsiteX40" fmla="*/ 12191999 w 12191999"/>
                  <a:gd name="connsiteY40" fmla="*/ 5320467 h 5320468"/>
                  <a:gd name="connsiteX41" fmla="*/ 3642297 w 12191999"/>
                  <a:gd name="connsiteY41" fmla="*/ 5320467 h 5320468"/>
                  <a:gd name="connsiteX42" fmla="*/ 3642297 w 12191999"/>
                  <a:gd name="connsiteY42" fmla="*/ 5320468 h 5320468"/>
                  <a:gd name="connsiteX43" fmla="*/ 0 w 12191999"/>
                  <a:gd name="connsiteY43" fmla="*/ 5320468 h 5320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2191999" h="5320468">
                    <a:moveTo>
                      <a:pt x="3642374" y="422046"/>
                    </a:moveTo>
                    <a:cubicBezTo>
                      <a:pt x="3395223" y="422046"/>
                      <a:pt x="3194867" y="622402"/>
                      <a:pt x="3194867" y="869553"/>
                    </a:cubicBezTo>
                    <a:cubicBezTo>
                      <a:pt x="3194867" y="1085810"/>
                      <a:pt x="3348265" y="1266240"/>
                      <a:pt x="3552186" y="1307968"/>
                    </a:cubicBezTo>
                    <a:lnTo>
                      <a:pt x="3642297" y="1317052"/>
                    </a:lnTo>
                    <a:lnTo>
                      <a:pt x="3642297" y="1317545"/>
                    </a:lnTo>
                    <a:lnTo>
                      <a:pt x="3642374" y="1317537"/>
                    </a:lnTo>
                    <a:cubicBezTo>
                      <a:pt x="3889525" y="1317537"/>
                      <a:pt x="4089881" y="1517893"/>
                      <a:pt x="4089881" y="1765044"/>
                    </a:cubicBezTo>
                    <a:cubicBezTo>
                      <a:pt x="4089881" y="2012195"/>
                      <a:pt x="3889525" y="2212551"/>
                      <a:pt x="3642374" y="2212551"/>
                    </a:cubicBezTo>
                    <a:lnTo>
                      <a:pt x="3642297" y="2212543"/>
                    </a:lnTo>
                    <a:lnTo>
                      <a:pt x="3642297" y="2213036"/>
                    </a:lnTo>
                    <a:lnTo>
                      <a:pt x="3552186" y="2222120"/>
                    </a:lnTo>
                    <a:cubicBezTo>
                      <a:pt x="3348265" y="2263848"/>
                      <a:pt x="3194867" y="2444278"/>
                      <a:pt x="3194867" y="2660535"/>
                    </a:cubicBezTo>
                    <a:cubicBezTo>
                      <a:pt x="3194867" y="2876792"/>
                      <a:pt x="3348265" y="3057222"/>
                      <a:pt x="3552186" y="3098951"/>
                    </a:cubicBezTo>
                    <a:lnTo>
                      <a:pt x="3642297" y="3108034"/>
                    </a:lnTo>
                    <a:lnTo>
                      <a:pt x="3642297" y="3108527"/>
                    </a:lnTo>
                    <a:lnTo>
                      <a:pt x="3642374" y="3108519"/>
                    </a:lnTo>
                    <a:cubicBezTo>
                      <a:pt x="3889525" y="3108519"/>
                      <a:pt x="4089881" y="3308875"/>
                      <a:pt x="4089881" y="3556026"/>
                    </a:cubicBezTo>
                    <a:cubicBezTo>
                      <a:pt x="4089881" y="3803177"/>
                      <a:pt x="3889525" y="4003533"/>
                      <a:pt x="3642374" y="4003533"/>
                    </a:cubicBezTo>
                    <a:lnTo>
                      <a:pt x="3642297" y="4003525"/>
                    </a:lnTo>
                    <a:lnTo>
                      <a:pt x="3642297" y="4004020"/>
                    </a:lnTo>
                    <a:lnTo>
                      <a:pt x="3552186" y="4013104"/>
                    </a:lnTo>
                    <a:cubicBezTo>
                      <a:pt x="3348265" y="4054832"/>
                      <a:pt x="3194867" y="4235262"/>
                      <a:pt x="3194867" y="4451519"/>
                    </a:cubicBezTo>
                    <a:cubicBezTo>
                      <a:pt x="3194867" y="4698670"/>
                      <a:pt x="3395223" y="4899026"/>
                      <a:pt x="3642374" y="4899026"/>
                    </a:cubicBezTo>
                    <a:lnTo>
                      <a:pt x="3661936" y="4897054"/>
                    </a:lnTo>
                    <a:lnTo>
                      <a:pt x="11056936" y="4897054"/>
                    </a:lnTo>
                    <a:lnTo>
                      <a:pt x="11056936" y="4895742"/>
                    </a:lnTo>
                    <a:lnTo>
                      <a:pt x="11166039" y="4895742"/>
                    </a:lnTo>
                    <a:cubicBezTo>
                      <a:pt x="11278720" y="4895742"/>
                      <a:pt x="11370066" y="4804396"/>
                      <a:pt x="11370066" y="4691715"/>
                    </a:cubicBezTo>
                    <a:lnTo>
                      <a:pt x="11370066" y="627441"/>
                    </a:lnTo>
                    <a:cubicBezTo>
                      <a:pt x="11370066" y="514760"/>
                      <a:pt x="11278720" y="423414"/>
                      <a:pt x="11166039" y="423414"/>
                    </a:cubicBezTo>
                    <a:lnTo>
                      <a:pt x="11056936" y="423414"/>
                    </a:lnTo>
                    <a:lnTo>
                      <a:pt x="11056936" y="423413"/>
                    </a:lnTo>
                    <a:lnTo>
                      <a:pt x="3655935" y="423413"/>
                    </a:lnTo>
                    <a:close/>
                    <a:moveTo>
                      <a:pt x="0" y="0"/>
                    </a:moveTo>
                    <a:lnTo>
                      <a:pt x="3636168" y="0"/>
                    </a:lnTo>
                    <a:lnTo>
                      <a:pt x="12191998" y="0"/>
                    </a:lnTo>
                    <a:lnTo>
                      <a:pt x="12191998" y="287239"/>
                    </a:lnTo>
                    <a:lnTo>
                      <a:pt x="12191999" y="287239"/>
                    </a:lnTo>
                    <a:lnTo>
                      <a:pt x="12191999" y="4897054"/>
                    </a:lnTo>
                    <a:lnTo>
                      <a:pt x="12191999" y="5056183"/>
                    </a:lnTo>
                    <a:lnTo>
                      <a:pt x="12191999" y="5320467"/>
                    </a:lnTo>
                    <a:lnTo>
                      <a:pt x="3642297" y="5320467"/>
                    </a:lnTo>
                    <a:lnTo>
                      <a:pt x="3642297" y="5320468"/>
                    </a:lnTo>
                    <a:lnTo>
                      <a:pt x="0" y="5320468"/>
                    </a:lnTo>
                    <a:close/>
                  </a:path>
                </a:pathLst>
              </a:custGeom>
              <a:solidFill>
                <a:schemeClr val="tx2">
                  <a:lumMod val="7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9" name="Owal 56">
                <a:extLst>
                  <a:ext uri="{FF2B5EF4-FFF2-40B4-BE49-F238E27FC236}">
                    <a16:creationId xmlns:a16="http://schemas.microsoft.com/office/drawing/2014/main" id="{69BAE057-74CE-79A7-C643-35DAD3B0D625}"/>
                  </a:ext>
                </a:extLst>
              </p:cNvPr>
              <p:cNvSpPr/>
              <p:nvPr/>
            </p:nvSpPr>
            <p:spPr>
              <a:xfrm>
                <a:off x="3270102" y="5211835"/>
                <a:ext cx="744160" cy="744158"/>
              </a:xfrm>
              <a:prstGeom prst="ellipse">
                <a:avLst/>
              </a:prstGeom>
              <a:solidFill>
                <a:schemeClr val="bg2">
                  <a:lumMod val="90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0" name="Owal 47">
                <a:extLst>
                  <a:ext uri="{FF2B5EF4-FFF2-40B4-BE49-F238E27FC236}">
                    <a16:creationId xmlns:a16="http://schemas.microsoft.com/office/drawing/2014/main" id="{7AB1FFFC-1997-3579-C9F5-89231044F794}"/>
                  </a:ext>
                </a:extLst>
              </p:cNvPr>
              <p:cNvSpPr/>
              <p:nvPr/>
            </p:nvSpPr>
            <p:spPr>
              <a:xfrm>
                <a:off x="3270102" y="4317757"/>
                <a:ext cx="744160" cy="744158"/>
              </a:xfrm>
              <a:prstGeom prst="ellipse">
                <a:avLst/>
              </a:prstGeom>
              <a:solidFill>
                <a:schemeClr val="bg2">
                  <a:lumMod val="90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 name="Owal 48">
                <a:extLst>
                  <a:ext uri="{FF2B5EF4-FFF2-40B4-BE49-F238E27FC236}">
                    <a16:creationId xmlns:a16="http://schemas.microsoft.com/office/drawing/2014/main" id="{546F0369-A75B-C853-0896-28AC40F7824C}"/>
                  </a:ext>
                </a:extLst>
              </p:cNvPr>
              <p:cNvSpPr/>
              <p:nvPr/>
            </p:nvSpPr>
            <p:spPr>
              <a:xfrm>
                <a:off x="3270102" y="3420333"/>
                <a:ext cx="744160" cy="744158"/>
              </a:xfrm>
              <a:prstGeom prst="ellipse">
                <a:avLst/>
              </a:prstGeom>
              <a:solidFill>
                <a:schemeClr val="bg2">
                  <a:lumMod val="90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 name="Owal 49">
                <a:extLst>
                  <a:ext uri="{FF2B5EF4-FFF2-40B4-BE49-F238E27FC236}">
                    <a16:creationId xmlns:a16="http://schemas.microsoft.com/office/drawing/2014/main" id="{88BDCFC5-4DEA-39E5-C969-6D0C18CC60E2}"/>
                  </a:ext>
                </a:extLst>
              </p:cNvPr>
              <p:cNvSpPr/>
              <p:nvPr/>
            </p:nvSpPr>
            <p:spPr>
              <a:xfrm>
                <a:off x="3270102" y="2521481"/>
                <a:ext cx="744160" cy="744158"/>
              </a:xfrm>
              <a:prstGeom prst="ellipse">
                <a:avLst/>
              </a:prstGeom>
              <a:solidFill>
                <a:schemeClr val="bg2">
                  <a:lumMod val="90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 name="Owal 52">
                <a:extLst>
                  <a:ext uri="{FF2B5EF4-FFF2-40B4-BE49-F238E27FC236}">
                    <a16:creationId xmlns:a16="http://schemas.microsoft.com/office/drawing/2014/main" id="{F1B9E9E2-1F90-06D7-DF81-977D142C4C4D}"/>
                  </a:ext>
                </a:extLst>
              </p:cNvPr>
              <p:cNvSpPr/>
              <p:nvPr/>
            </p:nvSpPr>
            <p:spPr>
              <a:xfrm>
                <a:off x="3270102" y="1623527"/>
                <a:ext cx="744160" cy="744158"/>
              </a:xfrm>
              <a:prstGeom prst="ellipse">
                <a:avLst/>
              </a:prstGeom>
              <a:solidFill>
                <a:schemeClr val="bg2">
                  <a:lumMod val="90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69" name="Grupa 29">
              <a:extLst>
                <a:ext uri="{FF2B5EF4-FFF2-40B4-BE49-F238E27FC236}">
                  <a16:creationId xmlns:a16="http://schemas.microsoft.com/office/drawing/2014/main" id="{7D04C53F-E9B9-6FD7-7C5A-EF5C133CC21A}"/>
                </a:ext>
              </a:extLst>
            </p:cNvPr>
            <p:cNvGrpSpPr/>
            <p:nvPr/>
          </p:nvGrpSpPr>
          <p:grpSpPr>
            <a:xfrm>
              <a:off x="4246370" y="2439176"/>
              <a:ext cx="6836621" cy="2690584"/>
              <a:chOff x="3270102" y="2439176"/>
              <a:chExt cx="7818579" cy="2690584"/>
            </a:xfrm>
          </p:grpSpPr>
          <p:cxnSp>
            <p:nvCxnSpPr>
              <p:cNvPr id="84" name="Łącznik prosty 13">
                <a:extLst>
                  <a:ext uri="{FF2B5EF4-FFF2-40B4-BE49-F238E27FC236}">
                    <a16:creationId xmlns:a16="http://schemas.microsoft.com/office/drawing/2014/main" id="{1913B5BF-8730-CFAC-CF29-3DF5888505B2}"/>
                  </a:ext>
                </a:extLst>
              </p:cNvPr>
              <p:cNvCxnSpPr>
                <a:cxnSpLocks/>
              </p:cNvCxnSpPr>
              <p:nvPr/>
            </p:nvCxnSpPr>
            <p:spPr>
              <a:xfrm>
                <a:off x="3270102" y="2439176"/>
                <a:ext cx="7818579" cy="0"/>
              </a:xfrm>
              <a:prstGeom prst="line">
                <a:avLst/>
              </a:prstGeom>
              <a:ln w="38100">
                <a:solidFill>
                  <a:schemeClr val="bg2">
                    <a:lumMod val="90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5" name="Łącznik prosty 61">
                <a:extLst>
                  <a:ext uri="{FF2B5EF4-FFF2-40B4-BE49-F238E27FC236}">
                    <a16:creationId xmlns:a16="http://schemas.microsoft.com/office/drawing/2014/main" id="{82FF7706-5C07-1CA1-2231-6F90A64D0F18}"/>
                  </a:ext>
                </a:extLst>
              </p:cNvPr>
              <p:cNvCxnSpPr>
                <a:cxnSpLocks/>
              </p:cNvCxnSpPr>
              <p:nvPr/>
            </p:nvCxnSpPr>
            <p:spPr>
              <a:xfrm>
                <a:off x="3270102" y="3336037"/>
                <a:ext cx="7818579" cy="0"/>
              </a:xfrm>
              <a:prstGeom prst="line">
                <a:avLst/>
              </a:prstGeom>
              <a:ln w="38100">
                <a:solidFill>
                  <a:schemeClr val="bg2">
                    <a:lumMod val="90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6" name="Łącznik prosty 63">
                <a:extLst>
                  <a:ext uri="{FF2B5EF4-FFF2-40B4-BE49-F238E27FC236}">
                    <a16:creationId xmlns:a16="http://schemas.microsoft.com/office/drawing/2014/main" id="{71E71AA6-B10E-F834-C917-DCC1D2192F4F}"/>
                  </a:ext>
                </a:extLst>
              </p:cNvPr>
              <p:cNvCxnSpPr>
                <a:cxnSpLocks/>
              </p:cNvCxnSpPr>
              <p:nvPr/>
            </p:nvCxnSpPr>
            <p:spPr>
              <a:xfrm>
                <a:off x="3270102" y="4232898"/>
                <a:ext cx="7818579" cy="0"/>
              </a:xfrm>
              <a:prstGeom prst="line">
                <a:avLst/>
              </a:prstGeom>
              <a:ln w="38100">
                <a:solidFill>
                  <a:schemeClr val="bg2">
                    <a:lumMod val="90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7" name="Łącznik prosty 64">
                <a:extLst>
                  <a:ext uri="{FF2B5EF4-FFF2-40B4-BE49-F238E27FC236}">
                    <a16:creationId xmlns:a16="http://schemas.microsoft.com/office/drawing/2014/main" id="{16AAD111-990A-30C0-21D3-5EB5B8316956}"/>
                  </a:ext>
                </a:extLst>
              </p:cNvPr>
              <p:cNvCxnSpPr>
                <a:cxnSpLocks/>
              </p:cNvCxnSpPr>
              <p:nvPr/>
            </p:nvCxnSpPr>
            <p:spPr>
              <a:xfrm>
                <a:off x="3270102" y="5129760"/>
                <a:ext cx="7818579" cy="0"/>
              </a:xfrm>
              <a:prstGeom prst="line">
                <a:avLst/>
              </a:prstGeom>
              <a:ln w="38100">
                <a:solidFill>
                  <a:schemeClr val="bg2">
                    <a:lumMod val="90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70" name="Grupa 9">
              <a:extLst>
                <a:ext uri="{FF2B5EF4-FFF2-40B4-BE49-F238E27FC236}">
                  <a16:creationId xmlns:a16="http://schemas.microsoft.com/office/drawing/2014/main" id="{2F46B96A-B677-BA72-3279-EDEA8679FA06}"/>
                </a:ext>
              </a:extLst>
            </p:cNvPr>
            <p:cNvGrpSpPr/>
            <p:nvPr/>
          </p:nvGrpSpPr>
          <p:grpSpPr>
            <a:xfrm>
              <a:off x="388210" y="1566167"/>
              <a:ext cx="2723288" cy="4060801"/>
              <a:chOff x="388210" y="1623113"/>
              <a:chExt cx="2723288" cy="4060801"/>
            </a:xfrm>
          </p:grpSpPr>
          <p:sp>
            <p:nvSpPr>
              <p:cNvPr id="81" name="pole tekstowe 60">
                <a:extLst>
                  <a:ext uri="{FF2B5EF4-FFF2-40B4-BE49-F238E27FC236}">
                    <a16:creationId xmlns:a16="http://schemas.microsoft.com/office/drawing/2014/main" id="{F69FCB9D-2961-8782-9120-3AA5E0545564}"/>
                  </a:ext>
                </a:extLst>
              </p:cNvPr>
              <p:cNvSpPr txBox="1"/>
              <p:nvPr/>
            </p:nvSpPr>
            <p:spPr>
              <a:xfrm>
                <a:off x="424031" y="1623113"/>
                <a:ext cx="2687467" cy="972000"/>
              </a:xfrm>
              <a:prstGeom prst="rect">
                <a:avLst/>
              </a:prstGeom>
              <a:noFill/>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0" i="1" u="none" strike="noStrike" kern="1200" cap="none" spc="0" normalizeH="0" baseline="0" noProof="0" dirty="0">
                    <a:ln>
                      <a:noFill/>
                    </a:ln>
                    <a:solidFill>
                      <a:prstClr val="white"/>
                    </a:solidFill>
                    <a:effectLst/>
                    <a:uLnTx/>
                    <a:uFillTx/>
                    <a:latin typeface="Calibri" panose="020F0502020204030204"/>
                    <a:ea typeface="+mn-ea"/>
                    <a:cs typeface="+mn-cs"/>
                  </a:rPr>
                  <a:t>Placer County Community Health Clinic</a:t>
                </a:r>
              </a:p>
            </p:txBody>
          </p:sp>
          <p:sp>
            <p:nvSpPr>
              <p:cNvPr id="83" name="pole tekstowe 54">
                <a:extLst>
                  <a:ext uri="{FF2B5EF4-FFF2-40B4-BE49-F238E27FC236}">
                    <a16:creationId xmlns:a16="http://schemas.microsoft.com/office/drawing/2014/main" id="{C758653A-C823-BDED-3999-C6E74B421F8A}"/>
                  </a:ext>
                </a:extLst>
              </p:cNvPr>
              <p:cNvSpPr txBox="1"/>
              <p:nvPr/>
            </p:nvSpPr>
            <p:spPr>
              <a:xfrm>
                <a:off x="388210" y="4775315"/>
                <a:ext cx="2639602" cy="908599"/>
              </a:xfrm>
              <a:prstGeom prst="rect">
                <a:avLst/>
              </a:prstGeom>
              <a:noFill/>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i="1" dirty="0">
                    <a:solidFill>
                      <a:prstClr val="white"/>
                    </a:solidFill>
                    <a:latin typeface="Calibri" panose="020F0502020204030204"/>
                  </a:rPr>
                  <a:t>“Providing Quality Local Health Care To Our Underserved Neighbors and Communities” </a:t>
                </a:r>
                <a:endParaRPr kumimoji="0" lang="en-US" sz="1400" b="0" i="1"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71" name="pole tekstowe 12">
              <a:extLst>
                <a:ext uri="{FF2B5EF4-FFF2-40B4-BE49-F238E27FC236}">
                  <a16:creationId xmlns:a16="http://schemas.microsoft.com/office/drawing/2014/main" id="{3D56E079-B12D-D2C9-79BF-D99B6A836A25}"/>
                </a:ext>
              </a:extLst>
            </p:cNvPr>
            <p:cNvSpPr txBox="1"/>
            <p:nvPr/>
          </p:nvSpPr>
          <p:spPr>
            <a:xfrm>
              <a:off x="4101036" y="1242894"/>
              <a:ext cx="6830930" cy="821924"/>
            </a:xfrm>
            <a:prstGeom prst="rect">
              <a:avLst/>
            </a:prstGeom>
            <a:noFill/>
          </p:spPr>
          <p:txBody>
            <a:bodyPr wrap="square" numCol="1"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prstClr val="white"/>
                  </a:solidFill>
                  <a:latin typeface="Calibri" panose="020F0502020204030204"/>
                </a:rPr>
                <a:t>Clinic Organization &amp; Departments:</a:t>
              </a:r>
            </a:p>
          </p:txBody>
        </p:sp>
        <p:sp>
          <p:nvSpPr>
            <p:cNvPr id="72" name="pole tekstowe 46">
              <a:extLst>
                <a:ext uri="{FF2B5EF4-FFF2-40B4-BE49-F238E27FC236}">
                  <a16:creationId xmlns:a16="http://schemas.microsoft.com/office/drawing/2014/main" id="{AFAD43D4-502A-FFE8-0201-1E0C8881CFDC}"/>
                </a:ext>
              </a:extLst>
            </p:cNvPr>
            <p:cNvSpPr txBox="1"/>
            <p:nvPr/>
          </p:nvSpPr>
          <p:spPr>
            <a:xfrm>
              <a:off x="4101035" y="2357129"/>
              <a:ext cx="6830930" cy="722686"/>
            </a:xfrm>
            <a:prstGeom prst="rect">
              <a:avLst/>
            </a:prstGeom>
            <a:noFill/>
          </p:spPr>
          <p:txBody>
            <a:bodyPr wrap="square" numCol="2"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Customer Base &amp; Analytics: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3" name="pole tekstowe 50">
              <a:extLst>
                <a:ext uri="{FF2B5EF4-FFF2-40B4-BE49-F238E27FC236}">
                  <a16:creationId xmlns:a16="http://schemas.microsoft.com/office/drawing/2014/main" id="{B3DE09F3-129B-D4AE-2252-6257B1DEEBF9}"/>
                </a:ext>
              </a:extLst>
            </p:cNvPr>
            <p:cNvSpPr txBox="1"/>
            <p:nvPr/>
          </p:nvSpPr>
          <p:spPr>
            <a:xfrm>
              <a:off x="4199691" y="3348520"/>
              <a:ext cx="6830930" cy="827656"/>
            </a:xfrm>
            <a:prstGeom prst="rect">
              <a:avLst/>
            </a:prstGeom>
            <a:noFill/>
          </p:spPr>
          <p:txBody>
            <a:bodyPr wrap="square" numCol="1" rtlCol="0" anchor="t">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prstClr val="white"/>
                  </a:solidFill>
                  <a:latin typeface="Calibri" panose="020F0502020204030204"/>
                </a:rPr>
                <a:t>Business Objectives:</a:t>
              </a: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77" name="Freeform 31">
              <a:extLst>
                <a:ext uri="{FF2B5EF4-FFF2-40B4-BE49-F238E27FC236}">
                  <a16:creationId xmlns:a16="http://schemas.microsoft.com/office/drawing/2014/main" id="{751C454F-D718-AC85-0EAF-D2CA7C9AB529}"/>
                </a:ext>
              </a:extLst>
            </p:cNvPr>
            <p:cNvSpPr>
              <a:spLocks noEditPoints="1"/>
            </p:cNvSpPr>
            <p:nvPr/>
          </p:nvSpPr>
          <p:spPr bwMode="auto">
            <a:xfrm>
              <a:off x="3402963" y="4515187"/>
              <a:ext cx="478438" cy="352058"/>
            </a:xfrm>
            <a:custGeom>
              <a:avLst/>
              <a:gdLst>
                <a:gd name="T0" fmla="*/ 246 w 262"/>
                <a:gd name="T1" fmla="*/ 172 h 193"/>
                <a:gd name="T2" fmla="*/ 0 w 262"/>
                <a:gd name="T3" fmla="*/ 174 h 193"/>
                <a:gd name="T4" fmla="*/ 0 w 262"/>
                <a:gd name="T5" fmla="*/ 54 h 193"/>
                <a:gd name="T6" fmla="*/ 262 w 262"/>
                <a:gd name="T7" fmla="*/ 25 h 193"/>
                <a:gd name="T8" fmla="*/ 19 w 262"/>
                <a:gd name="T9" fmla="*/ 25 h 193"/>
                <a:gd name="T10" fmla="*/ 19 w 262"/>
                <a:gd name="T11" fmla="*/ 150 h 193"/>
                <a:gd name="T12" fmla="*/ 262 w 262"/>
                <a:gd name="T13" fmla="*/ 150 h 193"/>
                <a:gd name="T14" fmla="*/ 262 w 262"/>
                <a:gd name="T15" fmla="*/ 48 h 193"/>
                <a:gd name="T16" fmla="*/ 140 w 262"/>
                <a:gd name="T17" fmla="*/ 108 h 193"/>
                <a:gd name="T18" fmla="*/ 140 w 262"/>
                <a:gd name="T19" fmla="*/ 63 h 193"/>
                <a:gd name="T20" fmla="*/ 140 w 262"/>
                <a:gd name="T21" fmla="*/ 63 h 193"/>
                <a:gd name="T22" fmla="*/ 122 w 262"/>
                <a:gd name="T23" fmla="*/ 82 h 193"/>
                <a:gd name="T24" fmla="*/ 137 w 262"/>
                <a:gd name="T25" fmla="*/ 48 h 193"/>
                <a:gd name="T26" fmla="*/ 99 w 262"/>
                <a:gd name="T27" fmla="*/ 86 h 193"/>
                <a:gd name="T28" fmla="*/ 137 w 262"/>
                <a:gd name="T29" fmla="*/ 124 h 193"/>
                <a:gd name="T30" fmla="*/ 175 w 262"/>
                <a:gd name="T31" fmla="*/ 86 h 193"/>
                <a:gd name="T32" fmla="*/ 137 w 262"/>
                <a:gd name="T33" fmla="*/ 48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2" h="193">
                  <a:moveTo>
                    <a:pt x="246" y="172"/>
                  </a:moveTo>
                  <a:cubicBezTo>
                    <a:pt x="164" y="193"/>
                    <a:pt x="112" y="139"/>
                    <a:pt x="0" y="174"/>
                  </a:cubicBezTo>
                  <a:cubicBezTo>
                    <a:pt x="0" y="137"/>
                    <a:pt x="0" y="93"/>
                    <a:pt x="0" y="54"/>
                  </a:cubicBezTo>
                  <a:moveTo>
                    <a:pt x="262" y="25"/>
                  </a:moveTo>
                  <a:cubicBezTo>
                    <a:pt x="181" y="50"/>
                    <a:pt x="100" y="0"/>
                    <a:pt x="19" y="25"/>
                  </a:cubicBezTo>
                  <a:cubicBezTo>
                    <a:pt x="19" y="67"/>
                    <a:pt x="19" y="108"/>
                    <a:pt x="19" y="150"/>
                  </a:cubicBezTo>
                  <a:cubicBezTo>
                    <a:pt x="100" y="125"/>
                    <a:pt x="181" y="175"/>
                    <a:pt x="262" y="150"/>
                  </a:cubicBezTo>
                  <a:cubicBezTo>
                    <a:pt x="262" y="116"/>
                    <a:pt x="262" y="82"/>
                    <a:pt x="262" y="48"/>
                  </a:cubicBezTo>
                  <a:moveTo>
                    <a:pt x="140" y="108"/>
                  </a:moveTo>
                  <a:cubicBezTo>
                    <a:pt x="140" y="63"/>
                    <a:pt x="140" y="63"/>
                    <a:pt x="140" y="63"/>
                  </a:cubicBezTo>
                  <a:moveTo>
                    <a:pt x="140" y="63"/>
                  </a:moveTo>
                  <a:cubicBezTo>
                    <a:pt x="122" y="82"/>
                    <a:pt x="122" y="82"/>
                    <a:pt x="122" y="82"/>
                  </a:cubicBezTo>
                  <a:moveTo>
                    <a:pt x="137" y="48"/>
                  </a:moveTo>
                  <a:cubicBezTo>
                    <a:pt x="116" y="48"/>
                    <a:pt x="99" y="65"/>
                    <a:pt x="99" y="86"/>
                  </a:cubicBezTo>
                  <a:cubicBezTo>
                    <a:pt x="99" y="107"/>
                    <a:pt x="116" y="124"/>
                    <a:pt x="137" y="124"/>
                  </a:cubicBezTo>
                  <a:cubicBezTo>
                    <a:pt x="158" y="124"/>
                    <a:pt x="175" y="107"/>
                    <a:pt x="175" y="86"/>
                  </a:cubicBezTo>
                  <a:cubicBezTo>
                    <a:pt x="175" y="65"/>
                    <a:pt x="158" y="48"/>
                    <a:pt x="137" y="48"/>
                  </a:cubicBezTo>
                  <a:close/>
                </a:path>
              </a:pathLst>
            </a:custGeom>
            <a:noFill/>
            <a:ln w="19050" cap="rnd">
              <a:solidFill>
                <a:schemeClr val="tx2">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8" name="Freeform 51">
              <a:extLst>
                <a:ext uri="{FF2B5EF4-FFF2-40B4-BE49-F238E27FC236}">
                  <a16:creationId xmlns:a16="http://schemas.microsoft.com/office/drawing/2014/main" id="{A459EFC7-870D-AE62-9B2F-F76DA14AEAC7}"/>
                </a:ext>
              </a:extLst>
            </p:cNvPr>
            <p:cNvSpPr>
              <a:spLocks noEditPoints="1"/>
            </p:cNvSpPr>
            <p:nvPr/>
          </p:nvSpPr>
          <p:spPr bwMode="auto">
            <a:xfrm>
              <a:off x="3486266" y="2697240"/>
              <a:ext cx="424102" cy="378892"/>
            </a:xfrm>
            <a:custGeom>
              <a:avLst/>
              <a:gdLst>
                <a:gd name="T0" fmla="*/ 198 w 282"/>
                <a:gd name="T1" fmla="*/ 198 h 252"/>
                <a:gd name="T2" fmla="*/ 198 w 282"/>
                <a:gd name="T3" fmla="*/ 245 h 252"/>
                <a:gd name="T4" fmla="*/ 190 w 282"/>
                <a:gd name="T5" fmla="*/ 252 h 252"/>
                <a:gd name="T6" fmla="*/ 7 w 282"/>
                <a:gd name="T7" fmla="*/ 252 h 252"/>
                <a:gd name="T8" fmla="*/ 0 w 282"/>
                <a:gd name="T9" fmla="*/ 245 h 252"/>
                <a:gd name="T10" fmla="*/ 0 w 282"/>
                <a:gd name="T11" fmla="*/ 7 h 252"/>
                <a:gd name="T12" fmla="*/ 7 w 282"/>
                <a:gd name="T13" fmla="*/ 0 h 252"/>
                <a:gd name="T14" fmla="*/ 129 w 282"/>
                <a:gd name="T15" fmla="*/ 0 h 252"/>
                <a:gd name="T16" fmla="*/ 141 w 282"/>
                <a:gd name="T17" fmla="*/ 5 h 252"/>
                <a:gd name="T18" fmla="*/ 192 w 282"/>
                <a:gd name="T19" fmla="*/ 56 h 252"/>
                <a:gd name="T20" fmla="*/ 198 w 282"/>
                <a:gd name="T21" fmla="*/ 69 h 252"/>
                <a:gd name="T22" fmla="*/ 198 w 282"/>
                <a:gd name="T23" fmla="*/ 82 h 252"/>
                <a:gd name="T24" fmla="*/ 136 w 282"/>
                <a:gd name="T25" fmla="*/ 26 h 252"/>
                <a:gd name="T26" fmla="*/ 136 w 282"/>
                <a:gd name="T27" fmla="*/ 50 h 252"/>
                <a:gd name="T28" fmla="*/ 146 w 282"/>
                <a:gd name="T29" fmla="*/ 60 h 252"/>
                <a:gd name="T30" fmla="*/ 194 w 282"/>
                <a:gd name="T31" fmla="*/ 60 h 252"/>
                <a:gd name="T32" fmla="*/ 38 w 282"/>
                <a:gd name="T33" fmla="*/ 82 h 252"/>
                <a:gd name="T34" fmla="*/ 91 w 282"/>
                <a:gd name="T35" fmla="*/ 82 h 252"/>
                <a:gd name="T36" fmla="*/ 91 w 282"/>
                <a:gd name="T37" fmla="*/ 161 h 252"/>
                <a:gd name="T38" fmla="*/ 38 w 282"/>
                <a:gd name="T39" fmla="*/ 161 h 252"/>
                <a:gd name="T40" fmla="*/ 125 w 282"/>
                <a:gd name="T41" fmla="*/ 121 h 252"/>
                <a:gd name="T42" fmla="*/ 37 w 282"/>
                <a:gd name="T43" fmla="*/ 121 h 252"/>
                <a:gd name="T44" fmla="*/ 267 w 282"/>
                <a:gd name="T45" fmla="*/ 117 h 252"/>
                <a:gd name="T46" fmla="*/ 280 w 282"/>
                <a:gd name="T47" fmla="*/ 107 h 252"/>
                <a:gd name="T48" fmla="*/ 268 w 282"/>
                <a:gd name="T49" fmla="*/ 83 h 252"/>
                <a:gd name="T50" fmla="*/ 247 w 282"/>
                <a:gd name="T51" fmla="*/ 66 h 252"/>
                <a:gd name="T52" fmla="*/ 234 w 282"/>
                <a:gd name="T53" fmla="*/ 76 h 252"/>
                <a:gd name="T54" fmla="*/ 236 w 282"/>
                <a:gd name="T55" fmla="*/ 109 h 252"/>
                <a:gd name="T56" fmla="*/ 224 w 282"/>
                <a:gd name="T57" fmla="*/ 85 h 252"/>
                <a:gd name="T58" fmla="*/ 118 w 282"/>
                <a:gd name="T59" fmla="*/ 169 h 252"/>
                <a:gd name="T60" fmla="*/ 112 w 282"/>
                <a:gd name="T61" fmla="*/ 175 h 252"/>
                <a:gd name="T62" fmla="*/ 112 w 282"/>
                <a:gd name="T63" fmla="*/ 175 h 252"/>
                <a:gd name="T64" fmla="*/ 91 w 282"/>
                <a:gd name="T65" fmla="*/ 221 h 252"/>
                <a:gd name="T66" fmla="*/ 92 w 282"/>
                <a:gd name="T67" fmla="*/ 224 h 252"/>
                <a:gd name="T68" fmla="*/ 95 w 282"/>
                <a:gd name="T69" fmla="*/ 225 h 252"/>
                <a:gd name="T70" fmla="*/ 144 w 282"/>
                <a:gd name="T71" fmla="*/ 216 h 252"/>
                <a:gd name="T72" fmla="*/ 151 w 282"/>
                <a:gd name="T73" fmla="*/ 210 h 252"/>
                <a:gd name="T74" fmla="*/ 151 w 282"/>
                <a:gd name="T75" fmla="*/ 210 h 252"/>
                <a:gd name="T76" fmla="*/ 256 w 282"/>
                <a:gd name="T77" fmla="*/ 127 h 252"/>
                <a:gd name="T78" fmla="*/ 236 w 282"/>
                <a:gd name="T79" fmla="*/ 109 h 252"/>
                <a:gd name="T80" fmla="*/ 145 w 282"/>
                <a:gd name="T81" fmla="*/ 215 h 252"/>
                <a:gd name="T82" fmla="*/ 145 w 282"/>
                <a:gd name="T83" fmla="*/ 198 h 252"/>
                <a:gd name="T84" fmla="*/ 128 w 282"/>
                <a:gd name="T85" fmla="*/ 195 h 252"/>
                <a:gd name="T86" fmla="*/ 129 w 282"/>
                <a:gd name="T87" fmla="*/ 178 h 252"/>
                <a:gd name="T88" fmla="*/ 112 w 282"/>
                <a:gd name="T89" fmla="*/ 174 h 252"/>
                <a:gd name="T90" fmla="*/ 145 w 282"/>
                <a:gd name="T91" fmla="*/ 209 h 252"/>
                <a:gd name="T92" fmla="*/ 145 w 282"/>
                <a:gd name="T93" fmla="*/ 209 h 252"/>
                <a:gd name="T94" fmla="*/ 117 w 282"/>
                <a:gd name="T95" fmla="*/ 215 h 252"/>
                <a:gd name="T96" fmla="*/ 117 w 282"/>
                <a:gd name="T97" fmla="*/ 215 h 252"/>
                <a:gd name="T98" fmla="*/ 120 w 282"/>
                <a:gd name="T99" fmla="*/ 219 h 252"/>
                <a:gd name="T100" fmla="*/ 103 w 282"/>
                <a:gd name="T101" fmla="*/ 198 h 252"/>
                <a:gd name="T102" fmla="*/ 107 w 282"/>
                <a:gd name="T103" fmla="*/ 202 h 252"/>
                <a:gd name="T104" fmla="*/ 107 w 282"/>
                <a:gd name="T105" fmla="*/ 202 h 252"/>
                <a:gd name="T106" fmla="*/ 118 w 282"/>
                <a:gd name="T107" fmla="*/ 176 h 252"/>
                <a:gd name="T108" fmla="*/ 118 w 282"/>
                <a:gd name="T109" fmla="*/ 176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82" h="252">
                  <a:moveTo>
                    <a:pt x="198" y="198"/>
                  </a:moveTo>
                  <a:cubicBezTo>
                    <a:pt x="198" y="245"/>
                    <a:pt x="198" y="245"/>
                    <a:pt x="198" y="245"/>
                  </a:cubicBezTo>
                  <a:cubicBezTo>
                    <a:pt x="198" y="249"/>
                    <a:pt x="194" y="252"/>
                    <a:pt x="190" y="252"/>
                  </a:cubicBezTo>
                  <a:cubicBezTo>
                    <a:pt x="7" y="252"/>
                    <a:pt x="7" y="252"/>
                    <a:pt x="7" y="252"/>
                  </a:cubicBezTo>
                  <a:cubicBezTo>
                    <a:pt x="3" y="252"/>
                    <a:pt x="0" y="249"/>
                    <a:pt x="0" y="245"/>
                  </a:cubicBezTo>
                  <a:cubicBezTo>
                    <a:pt x="0" y="7"/>
                    <a:pt x="0" y="7"/>
                    <a:pt x="0" y="7"/>
                  </a:cubicBezTo>
                  <a:cubicBezTo>
                    <a:pt x="0" y="3"/>
                    <a:pt x="3" y="0"/>
                    <a:pt x="7" y="0"/>
                  </a:cubicBezTo>
                  <a:cubicBezTo>
                    <a:pt x="129" y="0"/>
                    <a:pt x="129" y="0"/>
                    <a:pt x="129" y="0"/>
                  </a:cubicBezTo>
                  <a:cubicBezTo>
                    <a:pt x="132" y="0"/>
                    <a:pt x="138" y="2"/>
                    <a:pt x="141" y="5"/>
                  </a:cubicBezTo>
                  <a:cubicBezTo>
                    <a:pt x="192" y="56"/>
                    <a:pt x="192" y="56"/>
                    <a:pt x="192" y="56"/>
                  </a:cubicBezTo>
                  <a:cubicBezTo>
                    <a:pt x="195" y="59"/>
                    <a:pt x="198" y="65"/>
                    <a:pt x="198" y="69"/>
                  </a:cubicBezTo>
                  <a:cubicBezTo>
                    <a:pt x="198" y="82"/>
                    <a:pt x="198" y="82"/>
                    <a:pt x="198" y="82"/>
                  </a:cubicBezTo>
                  <a:moveTo>
                    <a:pt x="136" y="26"/>
                  </a:moveTo>
                  <a:cubicBezTo>
                    <a:pt x="136" y="50"/>
                    <a:pt x="136" y="50"/>
                    <a:pt x="136" y="50"/>
                  </a:cubicBezTo>
                  <a:cubicBezTo>
                    <a:pt x="136" y="55"/>
                    <a:pt x="141" y="60"/>
                    <a:pt x="146" y="60"/>
                  </a:cubicBezTo>
                  <a:cubicBezTo>
                    <a:pt x="194" y="60"/>
                    <a:pt x="194" y="60"/>
                    <a:pt x="194" y="60"/>
                  </a:cubicBezTo>
                  <a:moveTo>
                    <a:pt x="38" y="82"/>
                  </a:moveTo>
                  <a:cubicBezTo>
                    <a:pt x="91" y="82"/>
                    <a:pt x="91" y="82"/>
                    <a:pt x="91" y="82"/>
                  </a:cubicBezTo>
                  <a:moveTo>
                    <a:pt x="91" y="161"/>
                  </a:moveTo>
                  <a:cubicBezTo>
                    <a:pt x="38" y="161"/>
                    <a:pt x="38" y="161"/>
                    <a:pt x="38" y="161"/>
                  </a:cubicBezTo>
                  <a:moveTo>
                    <a:pt x="125" y="121"/>
                  </a:moveTo>
                  <a:cubicBezTo>
                    <a:pt x="37" y="121"/>
                    <a:pt x="37" y="121"/>
                    <a:pt x="37" y="121"/>
                  </a:cubicBezTo>
                  <a:moveTo>
                    <a:pt x="267" y="117"/>
                  </a:moveTo>
                  <a:cubicBezTo>
                    <a:pt x="280" y="107"/>
                    <a:pt x="280" y="107"/>
                    <a:pt x="280" y="107"/>
                  </a:cubicBezTo>
                  <a:cubicBezTo>
                    <a:pt x="282" y="105"/>
                    <a:pt x="277" y="94"/>
                    <a:pt x="268" y="83"/>
                  </a:cubicBezTo>
                  <a:cubicBezTo>
                    <a:pt x="259" y="72"/>
                    <a:pt x="249" y="64"/>
                    <a:pt x="247" y="66"/>
                  </a:cubicBezTo>
                  <a:cubicBezTo>
                    <a:pt x="234" y="76"/>
                    <a:pt x="234" y="76"/>
                    <a:pt x="234" y="76"/>
                  </a:cubicBezTo>
                  <a:moveTo>
                    <a:pt x="236" y="109"/>
                  </a:moveTo>
                  <a:cubicBezTo>
                    <a:pt x="227" y="98"/>
                    <a:pt x="225" y="90"/>
                    <a:pt x="224" y="85"/>
                  </a:cubicBezTo>
                  <a:cubicBezTo>
                    <a:pt x="222" y="87"/>
                    <a:pt x="118" y="169"/>
                    <a:pt x="118" y="169"/>
                  </a:cubicBezTo>
                  <a:cubicBezTo>
                    <a:pt x="112" y="175"/>
                    <a:pt x="112" y="175"/>
                    <a:pt x="112" y="175"/>
                  </a:cubicBezTo>
                  <a:cubicBezTo>
                    <a:pt x="112" y="175"/>
                    <a:pt x="112" y="175"/>
                    <a:pt x="112" y="175"/>
                  </a:cubicBezTo>
                  <a:cubicBezTo>
                    <a:pt x="91" y="221"/>
                    <a:pt x="91" y="221"/>
                    <a:pt x="91" y="221"/>
                  </a:cubicBezTo>
                  <a:cubicBezTo>
                    <a:pt x="91" y="222"/>
                    <a:pt x="91" y="223"/>
                    <a:pt x="92" y="224"/>
                  </a:cubicBezTo>
                  <a:cubicBezTo>
                    <a:pt x="93" y="225"/>
                    <a:pt x="94" y="226"/>
                    <a:pt x="95" y="225"/>
                  </a:cubicBezTo>
                  <a:cubicBezTo>
                    <a:pt x="144" y="216"/>
                    <a:pt x="144" y="216"/>
                    <a:pt x="144" y="216"/>
                  </a:cubicBezTo>
                  <a:cubicBezTo>
                    <a:pt x="151" y="210"/>
                    <a:pt x="151" y="210"/>
                    <a:pt x="151" y="210"/>
                  </a:cubicBezTo>
                  <a:cubicBezTo>
                    <a:pt x="151" y="210"/>
                    <a:pt x="151" y="210"/>
                    <a:pt x="151" y="210"/>
                  </a:cubicBezTo>
                  <a:cubicBezTo>
                    <a:pt x="151" y="210"/>
                    <a:pt x="252" y="129"/>
                    <a:pt x="256" y="127"/>
                  </a:cubicBezTo>
                  <a:cubicBezTo>
                    <a:pt x="251" y="124"/>
                    <a:pt x="244" y="120"/>
                    <a:pt x="236" y="109"/>
                  </a:cubicBezTo>
                  <a:close/>
                  <a:moveTo>
                    <a:pt x="145" y="215"/>
                  </a:moveTo>
                  <a:cubicBezTo>
                    <a:pt x="145" y="198"/>
                    <a:pt x="145" y="198"/>
                    <a:pt x="145" y="198"/>
                  </a:cubicBezTo>
                  <a:cubicBezTo>
                    <a:pt x="128" y="195"/>
                    <a:pt x="128" y="195"/>
                    <a:pt x="128" y="195"/>
                  </a:cubicBezTo>
                  <a:cubicBezTo>
                    <a:pt x="129" y="178"/>
                    <a:pt x="129" y="178"/>
                    <a:pt x="129" y="178"/>
                  </a:cubicBezTo>
                  <a:cubicBezTo>
                    <a:pt x="112" y="174"/>
                    <a:pt x="112" y="174"/>
                    <a:pt x="112" y="174"/>
                  </a:cubicBezTo>
                  <a:moveTo>
                    <a:pt x="145" y="209"/>
                  </a:moveTo>
                  <a:cubicBezTo>
                    <a:pt x="145" y="209"/>
                    <a:pt x="145" y="209"/>
                    <a:pt x="145" y="209"/>
                  </a:cubicBezTo>
                  <a:moveTo>
                    <a:pt x="117" y="215"/>
                  </a:moveTo>
                  <a:cubicBezTo>
                    <a:pt x="117" y="215"/>
                    <a:pt x="117" y="215"/>
                    <a:pt x="117" y="215"/>
                  </a:cubicBezTo>
                  <a:moveTo>
                    <a:pt x="120" y="219"/>
                  </a:moveTo>
                  <a:cubicBezTo>
                    <a:pt x="116" y="208"/>
                    <a:pt x="108" y="201"/>
                    <a:pt x="103" y="198"/>
                  </a:cubicBezTo>
                  <a:moveTo>
                    <a:pt x="107" y="202"/>
                  </a:moveTo>
                  <a:cubicBezTo>
                    <a:pt x="107" y="202"/>
                    <a:pt x="107" y="202"/>
                    <a:pt x="107" y="202"/>
                  </a:cubicBezTo>
                  <a:moveTo>
                    <a:pt x="118" y="176"/>
                  </a:moveTo>
                  <a:cubicBezTo>
                    <a:pt x="118" y="176"/>
                    <a:pt x="118" y="176"/>
                    <a:pt x="118" y="176"/>
                  </a:cubicBezTo>
                </a:path>
              </a:pathLst>
            </a:custGeom>
            <a:noFill/>
            <a:ln w="19050" cap="rnd">
              <a:solidFill>
                <a:schemeClr val="tx2">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9" name="Freeform 20">
              <a:extLst>
                <a:ext uri="{FF2B5EF4-FFF2-40B4-BE49-F238E27FC236}">
                  <a16:creationId xmlns:a16="http://schemas.microsoft.com/office/drawing/2014/main" id="{1ED90BB8-CD49-802E-3506-48F9F1F29EA4}"/>
                </a:ext>
              </a:extLst>
            </p:cNvPr>
            <p:cNvSpPr>
              <a:spLocks noEditPoints="1"/>
            </p:cNvSpPr>
            <p:nvPr/>
          </p:nvSpPr>
          <p:spPr bwMode="auto">
            <a:xfrm>
              <a:off x="3382512" y="5418153"/>
              <a:ext cx="519340" cy="331522"/>
            </a:xfrm>
            <a:custGeom>
              <a:avLst/>
              <a:gdLst>
                <a:gd name="T0" fmla="*/ 295 w 295"/>
                <a:gd name="T1" fmla="*/ 165 h 188"/>
                <a:gd name="T2" fmla="*/ 295 w 295"/>
                <a:gd name="T3" fmla="*/ 177 h 188"/>
                <a:gd name="T4" fmla="*/ 284 w 295"/>
                <a:gd name="T5" fmla="*/ 188 h 188"/>
                <a:gd name="T6" fmla="*/ 11 w 295"/>
                <a:gd name="T7" fmla="*/ 188 h 188"/>
                <a:gd name="T8" fmla="*/ 0 w 295"/>
                <a:gd name="T9" fmla="*/ 177 h 188"/>
                <a:gd name="T10" fmla="*/ 0 w 295"/>
                <a:gd name="T11" fmla="*/ 165 h 188"/>
                <a:gd name="T12" fmla="*/ 120 w 295"/>
                <a:gd name="T13" fmla="*/ 165 h 188"/>
                <a:gd name="T14" fmla="*/ 121 w 295"/>
                <a:gd name="T15" fmla="*/ 170 h 188"/>
                <a:gd name="T16" fmla="*/ 124 w 295"/>
                <a:gd name="T17" fmla="*/ 173 h 188"/>
                <a:gd name="T18" fmla="*/ 170 w 295"/>
                <a:gd name="T19" fmla="*/ 173 h 188"/>
                <a:gd name="T20" fmla="*/ 173 w 295"/>
                <a:gd name="T21" fmla="*/ 170 h 188"/>
                <a:gd name="T22" fmla="*/ 174 w 295"/>
                <a:gd name="T23" fmla="*/ 165 h 188"/>
                <a:gd name="T24" fmla="*/ 295 w 295"/>
                <a:gd name="T25" fmla="*/ 165 h 188"/>
                <a:gd name="T26" fmla="*/ 268 w 295"/>
                <a:gd name="T27" fmla="*/ 144 h 188"/>
                <a:gd name="T28" fmla="*/ 268 w 295"/>
                <a:gd name="T29" fmla="*/ 11 h 188"/>
                <a:gd name="T30" fmla="*/ 256 w 295"/>
                <a:gd name="T31" fmla="*/ 0 h 188"/>
                <a:gd name="T32" fmla="*/ 38 w 295"/>
                <a:gd name="T33" fmla="*/ 0 h 188"/>
                <a:gd name="T34" fmla="*/ 27 w 295"/>
                <a:gd name="T35" fmla="*/ 11 h 188"/>
                <a:gd name="T36" fmla="*/ 27 w 295"/>
                <a:gd name="T37" fmla="*/ 144 h 188"/>
                <a:gd name="T38" fmla="*/ 248 w 295"/>
                <a:gd name="T39" fmla="*/ 145 h 188"/>
                <a:gd name="T40" fmla="*/ 248 w 295"/>
                <a:gd name="T41" fmla="*/ 26 h 188"/>
                <a:gd name="T42" fmla="*/ 248 w 295"/>
                <a:gd name="T43" fmla="*/ 25 h 188"/>
                <a:gd name="T44" fmla="*/ 47 w 295"/>
                <a:gd name="T45" fmla="*/ 25 h 188"/>
                <a:gd name="T46" fmla="*/ 47 w 295"/>
                <a:gd name="T47" fmla="*/ 26 h 188"/>
                <a:gd name="T48" fmla="*/ 47 w 295"/>
                <a:gd name="T49" fmla="*/ 145 h 188"/>
                <a:gd name="T50" fmla="*/ 248 w 295"/>
                <a:gd name="T51" fmla="*/ 14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95" h="188">
                  <a:moveTo>
                    <a:pt x="295" y="165"/>
                  </a:moveTo>
                  <a:cubicBezTo>
                    <a:pt x="295" y="177"/>
                    <a:pt x="295" y="177"/>
                    <a:pt x="295" y="177"/>
                  </a:cubicBezTo>
                  <a:cubicBezTo>
                    <a:pt x="295" y="183"/>
                    <a:pt x="290" y="188"/>
                    <a:pt x="284" y="188"/>
                  </a:cubicBezTo>
                  <a:cubicBezTo>
                    <a:pt x="11" y="188"/>
                    <a:pt x="11" y="188"/>
                    <a:pt x="11" y="188"/>
                  </a:cubicBezTo>
                  <a:cubicBezTo>
                    <a:pt x="5" y="188"/>
                    <a:pt x="0" y="183"/>
                    <a:pt x="0" y="177"/>
                  </a:cubicBezTo>
                  <a:cubicBezTo>
                    <a:pt x="0" y="165"/>
                    <a:pt x="0" y="165"/>
                    <a:pt x="0" y="165"/>
                  </a:cubicBezTo>
                  <a:cubicBezTo>
                    <a:pt x="120" y="165"/>
                    <a:pt x="120" y="165"/>
                    <a:pt x="120" y="165"/>
                  </a:cubicBezTo>
                  <a:cubicBezTo>
                    <a:pt x="120" y="166"/>
                    <a:pt x="121" y="169"/>
                    <a:pt x="121" y="170"/>
                  </a:cubicBezTo>
                  <a:cubicBezTo>
                    <a:pt x="122" y="172"/>
                    <a:pt x="123" y="173"/>
                    <a:pt x="124" y="173"/>
                  </a:cubicBezTo>
                  <a:cubicBezTo>
                    <a:pt x="170" y="173"/>
                    <a:pt x="170" y="173"/>
                    <a:pt x="170" y="173"/>
                  </a:cubicBezTo>
                  <a:cubicBezTo>
                    <a:pt x="172" y="173"/>
                    <a:pt x="173" y="172"/>
                    <a:pt x="173" y="170"/>
                  </a:cubicBezTo>
                  <a:cubicBezTo>
                    <a:pt x="174" y="169"/>
                    <a:pt x="174" y="166"/>
                    <a:pt x="174" y="165"/>
                  </a:cubicBezTo>
                  <a:lnTo>
                    <a:pt x="295" y="165"/>
                  </a:lnTo>
                  <a:close/>
                  <a:moveTo>
                    <a:pt x="268" y="144"/>
                  </a:moveTo>
                  <a:cubicBezTo>
                    <a:pt x="268" y="11"/>
                    <a:pt x="268" y="11"/>
                    <a:pt x="268" y="11"/>
                  </a:cubicBezTo>
                  <a:cubicBezTo>
                    <a:pt x="268" y="5"/>
                    <a:pt x="263" y="0"/>
                    <a:pt x="256" y="0"/>
                  </a:cubicBezTo>
                  <a:cubicBezTo>
                    <a:pt x="38" y="0"/>
                    <a:pt x="38" y="0"/>
                    <a:pt x="38" y="0"/>
                  </a:cubicBezTo>
                  <a:cubicBezTo>
                    <a:pt x="32" y="0"/>
                    <a:pt x="27" y="5"/>
                    <a:pt x="27" y="11"/>
                  </a:cubicBezTo>
                  <a:cubicBezTo>
                    <a:pt x="27" y="144"/>
                    <a:pt x="27" y="144"/>
                    <a:pt x="27" y="144"/>
                  </a:cubicBezTo>
                  <a:moveTo>
                    <a:pt x="248" y="145"/>
                  </a:moveTo>
                  <a:cubicBezTo>
                    <a:pt x="248" y="26"/>
                    <a:pt x="248" y="26"/>
                    <a:pt x="248" y="26"/>
                  </a:cubicBezTo>
                  <a:cubicBezTo>
                    <a:pt x="248" y="25"/>
                    <a:pt x="248" y="25"/>
                    <a:pt x="248" y="25"/>
                  </a:cubicBezTo>
                  <a:cubicBezTo>
                    <a:pt x="47" y="25"/>
                    <a:pt x="47" y="25"/>
                    <a:pt x="47" y="25"/>
                  </a:cubicBezTo>
                  <a:cubicBezTo>
                    <a:pt x="47" y="25"/>
                    <a:pt x="47" y="25"/>
                    <a:pt x="47" y="26"/>
                  </a:cubicBezTo>
                  <a:cubicBezTo>
                    <a:pt x="47" y="145"/>
                    <a:pt x="47" y="145"/>
                    <a:pt x="47" y="145"/>
                  </a:cubicBezTo>
                  <a:lnTo>
                    <a:pt x="248" y="145"/>
                  </a:lnTo>
                  <a:close/>
                </a:path>
              </a:pathLst>
            </a:custGeom>
            <a:noFill/>
            <a:ln w="19050" cap="rnd">
              <a:solidFill>
                <a:schemeClr val="tx2">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0" name="Freeform 79">
              <a:extLst>
                <a:ext uri="{FF2B5EF4-FFF2-40B4-BE49-F238E27FC236}">
                  <a16:creationId xmlns:a16="http://schemas.microsoft.com/office/drawing/2014/main" id="{CDE79D91-D7EE-ADF7-EA80-12F54E2BF583}"/>
                </a:ext>
              </a:extLst>
            </p:cNvPr>
            <p:cNvSpPr>
              <a:spLocks noEditPoints="1"/>
            </p:cNvSpPr>
            <p:nvPr/>
          </p:nvSpPr>
          <p:spPr bwMode="auto">
            <a:xfrm>
              <a:off x="3466948" y="3624570"/>
              <a:ext cx="443420" cy="335684"/>
            </a:xfrm>
            <a:custGeom>
              <a:avLst/>
              <a:gdLst>
                <a:gd name="T0" fmla="*/ 208 w 280"/>
                <a:gd name="T1" fmla="*/ 97 h 212"/>
                <a:gd name="T2" fmla="*/ 209 w 280"/>
                <a:gd name="T3" fmla="*/ 107 h 212"/>
                <a:gd name="T4" fmla="*/ 104 w 280"/>
                <a:gd name="T5" fmla="*/ 212 h 212"/>
                <a:gd name="T6" fmla="*/ 0 w 280"/>
                <a:gd name="T7" fmla="*/ 107 h 212"/>
                <a:gd name="T8" fmla="*/ 104 w 280"/>
                <a:gd name="T9" fmla="*/ 3 h 212"/>
                <a:gd name="T10" fmla="*/ 166 w 280"/>
                <a:gd name="T11" fmla="*/ 23 h 212"/>
                <a:gd name="T12" fmla="*/ 104 w 280"/>
                <a:gd name="T13" fmla="*/ 107 h 212"/>
                <a:gd name="T14" fmla="*/ 173 w 280"/>
                <a:gd name="T15" fmla="*/ 77 h 212"/>
                <a:gd name="T16" fmla="*/ 200 w 280"/>
                <a:gd name="T17" fmla="*/ 78 h 212"/>
                <a:gd name="T18" fmla="*/ 280 w 280"/>
                <a:gd name="T19" fmla="*/ 43 h 212"/>
                <a:gd name="T20" fmla="*/ 253 w 280"/>
                <a:gd name="T21" fmla="*/ 29 h 212"/>
                <a:gd name="T22" fmla="*/ 261 w 280"/>
                <a:gd name="T23" fmla="*/ 0 h 212"/>
                <a:gd name="T24" fmla="*/ 183 w 280"/>
                <a:gd name="T25" fmla="*/ 35 h 212"/>
                <a:gd name="T26" fmla="*/ 163 w 280"/>
                <a:gd name="T27" fmla="*/ 56 h 212"/>
                <a:gd name="T28" fmla="*/ 142 w 280"/>
                <a:gd name="T29" fmla="*/ 66 h 212"/>
                <a:gd name="T30" fmla="*/ 109 w 280"/>
                <a:gd name="T31" fmla="*/ 51 h 212"/>
                <a:gd name="T32" fmla="*/ 49 w 280"/>
                <a:gd name="T33" fmla="*/ 102 h 212"/>
                <a:gd name="T34" fmla="*/ 99 w 280"/>
                <a:gd name="T35" fmla="*/ 163 h 212"/>
                <a:gd name="T36" fmla="*/ 160 w 280"/>
                <a:gd name="T37" fmla="*/ 112 h 212"/>
                <a:gd name="T38" fmla="*/ 160 w 280"/>
                <a:gd name="T39" fmla="*/ 104 h 212"/>
                <a:gd name="T40" fmla="*/ 111 w 280"/>
                <a:gd name="T41" fmla="*/ 90 h 212"/>
                <a:gd name="T42" fmla="*/ 87 w 280"/>
                <a:gd name="T43" fmla="*/ 100 h 212"/>
                <a:gd name="T44" fmla="*/ 98 w 280"/>
                <a:gd name="T45" fmla="*/ 124 h 212"/>
                <a:gd name="T46" fmla="*/ 121 w 280"/>
                <a:gd name="T47" fmla="*/ 114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0" h="212">
                  <a:moveTo>
                    <a:pt x="208" y="97"/>
                  </a:moveTo>
                  <a:cubicBezTo>
                    <a:pt x="209" y="101"/>
                    <a:pt x="209" y="104"/>
                    <a:pt x="209" y="107"/>
                  </a:cubicBezTo>
                  <a:cubicBezTo>
                    <a:pt x="209" y="165"/>
                    <a:pt x="162" y="212"/>
                    <a:pt x="104" y="212"/>
                  </a:cubicBezTo>
                  <a:cubicBezTo>
                    <a:pt x="46" y="212"/>
                    <a:pt x="0" y="165"/>
                    <a:pt x="0" y="107"/>
                  </a:cubicBezTo>
                  <a:cubicBezTo>
                    <a:pt x="0" y="49"/>
                    <a:pt x="46" y="3"/>
                    <a:pt x="104" y="3"/>
                  </a:cubicBezTo>
                  <a:cubicBezTo>
                    <a:pt x="127" y="3"/>
                    <a:pt x="149" y="10"/>
                    <a:pt x="166" y="23"/>
                  </a:cubicBezTo>
                  <a:moveTo>
                    <a:pt x="104" y="107"/>
                  </a:moveTo>
                  <a:cubicBezTo>
                    <a:pt x="173" y="77"/>
                    <a:pt x="173" y="77"/>
                    <a:pt x="173" y="77"/>
                  </a:cubicBezTo>
                  <a:cubicBezTo>
                    <a:pt x="200" y="78"/>
                    <a:pt x="200" y="78"/>
                    <a:pt x="200" y="78"/>
                  </a:cubicBezTo>
                  <a:cubicBezTo>
                    <a:pt x="280" y="43"/>
                    <a:pt x="280" y="43"/>
                    <a:pt x="280" y="43"/>
                  </a:cubicBezTo>
                  <a:cubicBezTo>
                    <a:pt x="253" y="29"/>
                    <a:pt x="253" y="29"/>
                    <a:pt x="253" y="29"/>
                  </a:cubicBezTo>
                  <a:cubicBezTo>
                    <a:pt x="261" y="0"/>
                    <a:pt x="261" y="0"/>
                    <a:pt x="261" y="0"/>
                  </a:cubicBezTo>
                  <a:cubicBezTo>
                    <a:pt x="183" y="35"/>
                    <a:pt x="183" y="35"/>
                    <a:pt x="183" y="35"/>
                  </a:cubicBezTo>
                  <a:cubicBezTo>
                    <a:pt x="163" y="56"/>
                    <a:pt x="163" y="56"/>
                    <a:pt x="163" y="56"/>
                  </a:cubicBezTo>
                  <a:moveTo>
                    <a:pt x="142" y="66"/>
                  </a:moveTo>
                  <a:cubicBezTo>
                    <a:pt x="133" y="58"/>
                    <a:pt x="122" y="53"/>
                    <a:pt x="109" y="51"/>
                  </a:cubicBezTo>
                  <a:cubicBezTo>
                    <a:pt x="79" y="49"/>
                    <a:pt x="51" y="71"/>
                    <a:pt x="49" y="102"/>
                  </a:cubicBezTo>
                  <a:cubicBezTo>
                    <a:pt x="46" y="133"/>
                    <a:pt x="68" y="160"/>
                    <a:pt x="99" y="163"/>
                  </a:cubicBezTo>
                  <a:cubicBezTo>
                    <a:pt x="130" y="166"/>
                    <a:pt x="157" y="143"/>
                    <a:pt x="160" y="112"/>
                  </a:cubicBezTo>
                  <a:cubicBezTo>
                    <a:pt x="160" y="109"/>
                    <a:pt x="160" y="107"/>
                    <a:pt x="160" y="104"/>
                  </a:cubicBezTo>
                  <a:moveTo>
                    <a:pt x="111" y="90"/>
                  </a:moveTo>
                  <a:cubicBezTo>
                    <a:pt x="102" y="86"/>
                    <a:pt x="91" y="91"/>
                    <a:pt x="87" y="100"/>
                  </a:cubicBezTo>
                  <a:cubicBezTo>
                    <a:pt x="84" y="110"/>
                    <a:pt x="88" y="120"/>
                    <a:pt x="98" y="124"/>
                  </a:cubicBezTo>
                  <a:cubicBezTo>
                    <a:pt x="107" y="128"/>
                    <a:pt x="118" y="123"/>
                    <a:pt x="121" y="114"/>
                  </a:cubicBezTo>
                </a:path>
              </a:pathLst>
            </a:custGeom>
            <a:noFill/>
            <a:ln w="19050" cap="rnd">
              <a:solidFill>
                <a:schemeClr val="tx2">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pic>
        <p:nvPicPr>
          <p:cNvPr id="1028" name="Picture 4" descr="Health Technology Cross With Heart With Tech Icon Inside Stock Illustration  - Download Image Now - iStock">
            <a:extLst>
              <a:ext uri="{FF2B5EF4-FFF2-40B4-BE49-F238E27FC236}">
                <a16:creationId xmlns:a16="http://schemas.microsoft.com/office/drawing/2014/main" id="{18A28C96-FEB1-D679-7AA3-D2B811EBC88F}"/>
              </a:ext>
            </a:extLst>
          </p:cNvPr>
          <p:cNvPicPr>
            <a:picLocks noChangeAspect="1" noChangeArrowheads="1"/>
          </p:cNvPicPr>
          <p:nvPr/>
        </p:nvPicPr>
        <p:blipFill rotWithShape="1">
          <a:blip r:embed="rId5">
            <a:alphaModFix amt="50000"/>
            <a:biLevel thresh="25000"/>
            <a:extLst>
              <a:ext uri="{BEBA8EAE-BF5A-486C-A8C5-ECC9F3942E4B}">
                <a14:imgProps xmlns:a14="http://schemas.microsoft.com/office/drawing/2010/main">
                  <a14:imgLayer r:embed="rId6">
                    <a14:imgEffect>
                      <a14:backgroundRemoval t="10000" b="90000" l="10000" r="90000">
                        <a14:foregroundMark x1="60096" y1="21875" x2="60096" y2="21875"/>
                        <a14:foregroundMark x1="72596" y1="39423" x2="72596" y2="39423"/>
                      </a14:backgroundRemoval>
                    </a14:imgEffect>
                    <a14:imgEffect>
                      <a14:brightnessContrast bright="-100000"/>
                    </a14:imgEffect>
                  </a14:imgLayer>
                </a14:imgProps>
              </a:ext>
              <a:ext uri="{28A0092B-C50C-407E-A947-70E740481C1C}">
                <a14:useLocalDpi xmlns:a14="http://schemas.microsoft.com/office/drawing/2010/main" val="0"/>
              </a:ext>
            </a:extLst>
          </a:blip>
          <a:srcRect t="18359" b="29627"/>
          <a:stretch/>
        </p:blipFill>
        <p:spPr bwMode="auto">
          <a:xfrm>
            <a:off x="507718" y="2689701"/>
            <a:ext cx="2520093" cy="1310799"/>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D65A1E8F-79CE-EB19-B368-4574E3CB84BF}"/>
              </a:ext>
            </a:extLst>
          </p:cNvPr>
          <p:cNvPicPr>
            <a:picLocks noChangeAspect="1"/>
          </p:cNvPicPr>
          <p:nvPr/>
        </p:nvPicPr>
        <p:blipFill rotWithShape="1">
          <a:blip r:embed="rId7">
            <a:clrChange>
              <a:clrFrom>
                <a:srgbClr val="F7F7F7"/>
              </a:clrFrom>
              <a:clrTo>
                <a:srgbClr val="F7F7F7">
                  <a:alpha val="0"/>
                </a:srgbClr>
              </a:clrTo>
            </a:clrChange>
            <a:alphaModFix amt="90000"/>
            <a:extLst>
              <a:ext uri="{BEBA8EAE-BF5A-486C-A8C5-ECC9F3942E4B}">
                <a14:imgProps xmlns:a14="http://schemas.microsoft.com/office/drawing/2010/main">
                  <a14:imgLayer r:embed="rId8">
                    <a14:imgEffect>
                      <a14:backgroundRemoval t="10000" b="90000" l="10000" r="90000">
                        <a14:foregroundMark x1="81466" y1="58065" x2="81466" y2="58065"/>
                        <a14:foregroundMark x1="76293" y1="36406" x2="76293" y2="36406"/>
                        <a14:foregroundMark x1="23707" y1="37788" x2="23707" y2="37788"/>
                        <a14:foregroundMark x1="20259" y1="58065" x2="20259" y2="58065"/>
                      </a14:backgroundRemoval>
                    </a14:imgEffect>
                  </a14:imgLayer>
                </a14:imgProps>
              </a:ext>
            </a:extLst>
          </a:blip>
          <a:srcRect t="26768" b="25768"/>
          <a:stretch/>
        </p:blipFill>
        <p:spPr>
          <a:xfrm>
            <a:off x="288842" y="3751895"/>
            <a:ext cx="2889263" cy="1282700"/>
          </a:xfrm>
          <a:prstGeom prst="rect">
            <a:avLst/>
          </a:prstGeom>
          <a:noFill/>
          <a:ln>
            <a:noFill/>
          </a:ln>
        </p:spPr>
      </p:pic>
      <p:sp>
        <p:nvSpPr>
          <p:cNvPr id="60" name="pole tekstowe 50">
            <a:extLst>
              <a:ext uri="{FF2B5EF4-FFF2-40B4-BE49-F238E27FC236}">
                <a16:creationId xmlns:a16="http://schemas.microsoft.com/office/drawing/2014/main" id="{3538665C-B7EE-424E-2E98-8B018138BE4C}"/>
              </a:ext>
            </a:extLst>
          </p:cNvPr>
          <p:cNvSpPr txBox="1"/>
          <p:nvPr/>
        </p:nvSpPr>
        <p:spPr>
          <a:xfrm>
            <a:off x="4203595" y="5469360"/>
            <a:ext cx="6830931" cy="835762"/>
          </a:xfrm>
          <a:prstGeom prst="rect">
            <a:avLst/>
          </a:prstGeom>
          <a:noFill/>
        </p:spPr>
        <p:txBody>
          <a:bodyPr wrap="square" numCol="1" rtlCol="0" anchor="t">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prstClr val="white"/>
                </a:solidFill>
                <a:latin typeface="Calibri" panose="020F0502020204030204"/>
              </a:rPr>
              <a:t>Available Technology:</a:t>
            </a: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61" name="pole tekstowe 50">
            <a:extLst>
              <a:ext uri="{FF2B5EF4-FFF2-40B4-BE49-F238E27FC236}">
                <a16:creationId xmlns:a16="http://schemas.microsoft.com/office/drawing/2014/main" id="{670A273B-635C-9CDE-4566-6229B47597AD}"/>
              </a:ext>
            </a:extLst>
          </p:cNvPr>
          <p:cNvSpPr txBox="1"/>
          <p:nvPr/>
        </p:nvSpPr>
        <p:spPr>
          <a:xfrm>
            <a:off x="5996674" y="4714176"/>
            <a:ext cx="1890026" cy="678922"/>
          </a:xfrm>
          <a:prstGeom prst="rect">
            <a:avLst/>
          </a:prstGeom>
          <a:noFill/>
        </p:spPr>
        <p:txBody>
          <a:bodyPr wrap="square" numCol="1" rtlCol="0" anchor="t">
            <a:noAutofit/>
          </a:bodyPr>
          <a:lstStyle/>
          <a:p>
            <a:pPr>
              <a:spcBef>
                <a:spcPts val="300"/>
              </a:spcBef>
              <a:spcAft>
                <a:spcPts val="300"/>
              </a:spcAft>
              <a:defRPr/>
            </a:pPr>
            <a:r>
              <a:rPr lang="en-US" sz="900" dirty="0">
                <a:solidFill>
                  <a:prstClr val="white"/>
                </a:solidFill>
              </a:rPr>
              <a:t>Quarterly Expenditures: </a:t>
            </a:r>
          </a:p>
          <a:p>
            <a:pPr marL="171450" indent="-171450">
              <a:spcAft>
                <a:spcPts val="300"/>
              </a:spcAft>
              <a:buFont typeface="Arial" panose="020B0604020202020204" pitchFamily="34" charset="0"/>
              <a:buChar char="•"/>
              <a:defRPr/>
            </a:pPr>
            <a:r>
              <a:rPr lang="en-US" sz="900" dirty="0">
                <a:solidFill>
                  <a:prstClr val="white"/>
                </a:solidFill>
              </a:rPr>
              <a:t>Real-Estate: $1,151,741.48</a:t>
            </a:r>
          </a:p>
          <a:p>
            <a:pPr marL="171450" indent="-171450">
              <a:spcAft>
                <a:spcPts val="300"/>
              </a:spcAft>
              <a:buFont typeface="Arial" panose="020B0604020202020204" pitchFamily="34" charset="0"/>
              <a:buChar char="•"/>
              <a:defRPr/>
            </a:pPr>
            <a:r>
              <a:rPr lang="en-US" sz="900" dirty="0">
                <a:solidFill>
                  <a:prstClr val="white"/>
                </a:solidFill>
              </a:rPr>
              <a:t>Salaries: $3,968,682.82</a:t>
            </a:r>
          </a:p>
          <a:p>
            <a:pPr marL="171450" indent="-171450">
              <a:spcAft>
                <a:spcPts val="300"/>
              </a:spcAft>
              <a:buFont typeface="Arial" panose="020B0604020202020204" pitchFamily="34" charset="0"/>
              <a:buChar char="•"/>
              <a:defRPr/>
            </a:pPr>
            <a:r>
              <a:rPr lang="en-US" sz="900" dirty="0">
                <a:solidFill>
                  <a:prstClr val="white"/>
                </a:solidFill>
              </a:rPr>
              <a:t>Suppliers : $226,750.42</a:t>
            </a:r>
          </a:p>
          <a:p>
            <a:pPr>
              <a:spcAft>
                <a:spcPts val="300"/>
              </a:spcAft>
              <a:defRPr/>
            </a:pPr>
            <a:endParaRPr lang="en-US" sz="900" dirty="0">
              <a:solidFill>
                <a:prstClr val="white"/>
              </a:solidFill>
            </a:endParaRPr>
          </a:p>
          <a:p>
            <a:pPr marL="285750" indent="-285750">
              <a:spcBef>
                <a:spcPts val="300"/>
              </a:spcBef>
              <a:spcAft>
                <a:spcPts val="300"/>
              </a:spcAft>
              <a:buFont typeface="Arial" panose="020B0604020202020204" pitchFamily="34" charset="0"/>
              <a:buChar char="•"/>
              <a:defRPr/>
            </a:pPr>
            <a:endParaRPr lang="en-US" sz="900" dirty="0">
              <a:solidFill>
                <a:prstClr val="white"/>
              </a:solidFill>
            </a:endParaRPr>
          </a:p>
        </p:txBody>
      </p:sp>
      <p:sp>
        <p:nvSpPr>
          <p:cNvPr id="62" name="Freeform 16">
            <a:extLst>
              <a:ext uri="{FF2B5EF4-FFF2-40B4-BE49-F238E27FC236}">
                <a16:creationId xmlns:a16="http://schemas.microsoft.com/office/drawing/2014/main" id="{D7A93963-5479-431D-7304-3428FDDEAEE1}"/>
              </a:ext>
            </a:extLst>
          </p:cNvPr>
          <p:cNvSpPr>
            <a:spLocks noEditPoints="1"/>
          </p:cNvSpPr>
          <p:nvPr/>
        </p:nvSpPr>
        <p:spPr bwMode="auto">
          <a:xfrm>
            <a:off x="3355619" y="2131466"/>
            <a:ext cx="573123" cy="382603"/>
          </a:xfrm>
          <a:custGeom>
            <a:avLst/>
            <a:gdLst>
              <a:gd name="T0" fmla="*/ 180 w 310"/>
              <a:gd name="T1" fmla="*/ 122 h 227"/>
              <a:gd name="T2" fmla="*/ 205 w 310"/>
              <a:gd name="T3" fmla="*/ 107 h 227"/>
              <a:gd name="T4" fmla="*/ 205 w 310"/>
              <a:gd name="T5" fmla="*/ 102 h 227"/>
              <a:gd name="T6" fmla="*/ 178 w 310"/>
              <a:gd name="T7" fmla="*/ 95 h 227"/>
              <a:gd name="T8" fmla="*/ 187 w 310"/>
              <a:gd name="T9" fmla="*/ 23 h 227"/>
              <a:gd name="T10" fmla="*/ 202 w 310"/>
              <a:gd name="T11" fmla="*/ 11 h 227"/>
              <a:gd name="T12" fmla="*/ 210 w 310"/>
              <a:gd name="T13" fmla="*/ 10 h 227"/>
              <a:gd name="T14" fmla="*/ 216 w 310"/>
              <a:gd name="T15" fmla="*/ 7 h 227"/>
              <a:gd name="T16" fmla="*/ 225 w 310"/>
              <a:gd name="T17" fmla="*/ 6 h 227"/>
              <a:gd name="T18" fmla="*/ 263 w 310"/>
              <a:gd name="T19" fmla="*/ 36 h 227"/>
              <a:gd name="T20" fmla="*/ 263 w 310"/>
              <a:gd name="T21" fmla="*/ 96 h 227"/>
              <a:gd name="T22" fmla="*/ 243 w 310"/>
              <a:gd name="T23" fmla="*/ 100 h 227"/>
              <a:gd name="T24" fmla="*/ 243 w 310"/>
              <a:gd name="T25" fmla="*/ 101 h 227"/>
              <a:gd name="T26" fmla="*/ 249 w 310"/>
              <a:gd name="T27" fmla="*/ 114 h 227"/>
              <a:gd name="T28" fmla="*/ 268 w 310"/>
              <a:gd name="T29" fmla="*/ 124 h 227"/>
              <a:gd name="T30" fmla="*/ 293 w 310"/>
              <a:gd name="T31" fmla="*/ 136 h 227"/>
              <a:gd name="T32" fmla="*/ 305 w 310"/>
              <a:gd name="T33" fmla="*/ 155 h 227"/>
              <a:gd name="T34" fmla="*/ 309 w 310"/>
              <a:gd name="T35" fmla="*/ 195 h 227"/>
              <a:gd name="T36" fmla="*/ 215 w 310"/>
              <a:gd name="T37" fmla="*/ 227 h 227"/>
              <a:gd name="T38" fmla="*/ 210 w 310"/>
              <a:gd name="T39" fmla="*/ 177 h 227"/>
              <a:gd name="T40" fmla="*/ 195 w 310"/>
              <a:gd name="T41" fmla="*/ 154 h 227"/>
              <a:gd name="T42" fmla="*/ 165 w 310"/>
              <a:gd name="T43" fmla="*/ 139 h 227"/>
              <a:gd name="T44" fmla="*/ 142 w 310"/>
              <a:gd name="T45" fmla="*/ 127 h 227"/>
              <a:gd name="T46" fmla="*/ 138 w 310"/>
              <a:gd name="T47" fmla="*/ 111 h 227"/>
              <a:gd name="T48" fmla="*/ 143 w 310"/>
              <a:gd name="T49" fmla="*/ 92 h 227"/>
              <a:gd name="T50" fmla="*/ 154 w 310"/>
              <a:gd name="T51" fmla="*/ 65 h 227"/>
              <a:gd name="T52" fmla="*/ 152 w 310"/>
              <a:gd name="T53" fmla="*/ 51 h 227"/>
              <a:gd name="T54" fmla="*/ 152 w 310"/>
              <a:gd name="T55" fmla="*/ 39 h 227"/>
              <a:gd name="T56" fmla="*/ 151 w 310"/>
              <a:gd name="T57" fmla="*/ 26 h 227"/>
              <a:gd name="T58" fmla="*/ 132 w 310"/>
              <a:gd name="T59" fmla="*/ 6 h 227"/>
              <a:gd name="T60" fmla="*/ 115 w 310"/>
              <a:gd name="T61" fmla="*/ 0 h 227"/>
              <a:gd name="T62" fmla="*/ 102 w 310"/>
              <a:gd name="T63" fmla="*/ 0 h 227"/>
              <a:gd name="T64" fmla="*/ 90 w 310"/>
              <a:gd name="T65" fmla="*/ 4 h 227"/>
              <a:gd name="T66" fmla="*/ 79 w 310"/>
              <a:gd name="T67" fmla="*/ 12 h 227"/>
              <a:gd name="T68" fmla="*/ 68 w 310"/>
              <a:gd name="T69" fmla="*/ 29 h 227"/>
              <a:gd name="T70" fmla="*/ 66 w 310"/>
              <a:gd name="T71" fmla="*/ 51 h 227"/>
              <a:gd name="T72" fmla="*/ 68 w 310"/>
              <a:gd name="T73" fmla="*/ 80 h 227"/>
              <a:gd name="T74" fmla="*/ 75 w 310"/>
              <a:gd name="T75" fmla="*/ 92 h 227"/>
              <a:gd name="T76" fmla="*/ 83 w 310"/>
              <a:gd name="T77" fmla="*/ 119 h 227"/>
              <a:gd name="T78" fmla="*/ 57 w 310"/>
              <a:gd name="T79" fmla="*/ 135 h 227"/>
              <a:gd name="T80" fmla="*/ 33 w 310"/>
              <a:gd name="T81" fmla="*/ 146 h 227"/>
              <a:gd name="T82" fmla="*/ 8 w 310"/>
              <a:gd name="T83" fmla="*/ 171 h 227"/>
              <a:gd name="T84" fmla="*/ 0 w 310"/>
              <a:gd name="T85" fmla="*/ 227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10" h="227">
                <a:moveTo>
                  <a:pt x="180" y="122"/>
                </a:moveTo>
                <a:cubicBezTo>
                  <a:pt x="183" y="120"/>
                  <a:pt x="204" y="114"/>
                  <a:pt x="205" y="107"/>
                </a:cubicBezTo>
                <a:cubicBezTo>
                  <a:pt x="206" y="105"/>
                  <a:pt x="205" y="103"/>
                  <a:pt x="205" y="102"/>
                </a:cubicBezTo>
                <a:cubicBezTo>
                  <a:pt x="193" y="100"/>
                  <a:pt x="179" y="98"/>
                  <a:pt x="178" y="95"/>
                </a:cubicBezTo>
                <a:cubicBezTo>
                  <a:pt x="176" y="89"/>
                  <a:pt x="174" y="39"/>
                  <a:pt x="187" y="23"/>
                </a:cubicBezTo>
                <a:cubicBezTo>
                  <a:pt x="192" y="17"/>
                  <a:pt x="197" y="14"/>
                  <a:pt x="202" y="11"/>
                </a:cubicBezTo>
                <a:cubicBezTo>
                  <a:pt x="204" y="10"/>
                  <a:pt x="208" y="10"/>
                  <a:pt x="210" y="10"/>
                </a:cubicBezTo>
                <a:cubicBezTo>
                  <a:pt x="211" y="9"/>
                  <a:pt x="214" y="8"/>
                  <a:pt x="216" y="7"/>
                </a:cubicBezTo>
                <a:cubicBezTo>
                  <a:pt x="222" y="5"/>
                  <a:pt x="225" y="6"/>
                  <a:pt x="225" y="6"/>
                </a:cubicBezTo>
                <a:cubicBezTo>
                  <a:pt x="225" y="6"/>
                  <a:pt x="258" y="10"/>
                  <a:pt x="263" y="36"/>
                </a:cubicBezTo>
                <a:cubicBezTo>
                  <a:pt x="269" y="62"/>
                  <a:pt x="270" y="86"/>
                  <a:pt x="263" y="96"/>
                </a:cubicBezTo>
                <a:cubicBezTo>
                  <a:pt x="260" y="97"/>
                  <a:pt x="251" y="99"/>
                  <a:pt x="243" y="100"/>
                </a:cubicBezTo>
                <a:cubicBezTo>
                  <a:pt x="243" y="100"/>
                  <a:pt x="243" y="101"/>
                  <a:pt x="243" y="101"/>
                </a:cubicBezTo>
                <a:cubicBezTo>
                  <a:pt x="242" y="108"/>
                  <a:pt x="247" y="111"/>
                  <a:pt x="249" y="114"/>
                </a:cubicBezTo>
                <a:cubicBezTo>
                  <a:pt x="252" y="117"/>
                  <a:pt x="264" y="123"/>
                  <a:pt x="268" y="124"/>
                </a:cubicBezTo>
                <a:cubicBezTo>
                  <a:pt x="270" y="125"/>
                  <a:pt x="289" y="133"/>
                  <a:pt x="293" y="136"/>
                </a:cubicBezTo>
                <a:cubicBezTo>
                  <a:pt x="298" y="140"/>
                  <a:pt x="304" y="147"/>
                  <a:pt x="305" y="155"/>
                </a:cubicBezTo>
                <a:cubicBezTo>
                  <a:pt x="308" y="169"/>
                  <a:pt x="310" y="190"/>
                  <a:pt x="309" y="195"/>
                </a:cubicBezTo>
                <a:moveTo>
                  <a:pt x="215" y="227"/>
                </a:moveTo>
                <a:cubicBezTo>
                  <a:pt x="215" y="221"/>
                  <a:pt x="213" y="195"/>
                  <a:pt x="210" y="177"/>
                </a:cubicBezTo>
                <a:cubicBezTo>
                  <a:pt x="209" y="168"/>
                  <a:pt x="201" y="159"/>
                  <a:pt x="195" y="154"/>
                </a:cubicBezTo>
                <a:cubicBezTo>
                  <a:pt x="190" y="150"/>
                  <a:pt x="167" y="140"/>
                  <a:pt x="165" y="139"/>
                </a:cubicBezTo>
                <a:cubicBezTo>
                  <a:pt x="160" y="138"/>
                  <a:pt x="145" y="131"/>
                  <a:pt x="142" y="127"/>
                </a:cubicBezTo>
                <a:cubicBezTo>
                  <a:pt x="139" y="124"/>
                  <a:pt x="137" y="119"/>
                  <a:pt x="138" y="111"/>
                </a:cubicBezTo>
                <a:cubicBezTo>
                  <a:pt x="139" y="102"/>
                  <a:pt x="140" y="101"/>
                  <a:pt x="143" y="92"/>
                </a:cubicBezTo>
                <a:cubicBezTo>
                  <a:pt x="146" y="87"/>
                  <a:pt x="153" y="75"/>
                  <a:pt x="154" y="65"/>
                </a:cubicBezTo>
                <a:cubicBezTo>
                  <a:pt x="154" y="57"/>
                  <a:pt x="152" y="51"/>
                  <a:pt x="152" y="51"/>
                </a:cubicBezTo>
                <a:cubicBezTo>
                  <a:pt x="152" y="39"/>
                  <a:pt x="152" y="39"/>
                  <a:pt x="152" y="39"/>
                </a:cubicBezTo>
                <a:cubicBezTo>
                  <a:pt x="152" y="39"/>
                  <a:pt x="152" y="32"/>
                  <a:pt x="151" y="26"/>
                </a:cubicBezTo>
                <a:cubicBezTo>
                  <a:pt x="147" y="14"/>
                  <a:pt x="135" y="7"/>
                  <a:pt x="132" y="6"/>
                </a:cubicBezTo>
                <a:cubicBezTo>
                  <a:pt x="129" y="3"/>
                  <a:pt x="119" y="1"/>
                  <a:pt x="115" y="0"/>
                </a:cubicBezTo>
                <a:cubicBezTo>
                  <a:pt x="112" y="0"/>
                  <a:pt x="107" y="0"/>
                  <a:pt x="102" y="0"/>
                </a:cubicBezTo>
                <a:cubicBezTo>
                  <a:pt x="98" y="1"/>
                  <a:pt x="93" y="4"/>
                  <a:pt x="90" y="4"/>
                </a:cubicBezTo>
                <a:cubicBezTo>
                  <a:pt x="87" y="4"/>
                  <a:pt x="81" y="8"/>
                  <a:pt x="79" y="12"/>
                </a:cubicBezTo>
                <a:cubicBezTo>
                  <a:pt x="78" y="13"/>
                  <a:pt x="70" y="24"/>
                  <a:pt x="68" y="29"/>
                </a:cubicBezTo>
                <a:cubicBezTo>
                  <a:pt x="65" y="34"/>
                  <a:pt x="66" y="51"/>
                  <a:pt x="66" y="51"/>
                </a:cubicBezTo>
                <a:cubicBezTo>
                  <a:pt x="62" y="58"/>
                  <a:pt x="67" y="78"/>
                  <a:pt x="68" y="80"/>
                </a:cubicBezTo>
                <a:cubicBezTo>
                  <a:pt x="69" y="82"/>
                  <a:pt x="72" y="89"/>
                  <a:pt x="75" y="92"/>
                </a:cubicBezTo>
                <a:cubicBezTo>
                  <a:pt x="79" y="97"/>
                  <a:pt x="84" y="111"/>
                  <a:pt x="83" y="119"/>
                </a:cubicBezTo>
                <a:cubicBezTo>
                  <a:pt x="82" y="127"/>
                  <a:pt x="61" y="133"/>
                  <a:pt x="57" y="135"/>
                </a:cubicBezTo>
                <a:cubicBezTo>
                  <a:pt x="53" y="137"/>
                  <a:pt x="43" y="141"/>
                  <a:pt x="33" y="146"/>
                </a:cubicBezTo>
                <a:cubicBezTo>
                  <a:pt x="26" y="149"/>
                  <a:pt x="13" y="161"/>
                  <a:pt x="8" y="171"/>
                </a:cubicBezTo>
                <a:cubicBezTo>
                  <a:pt x="2" y="182"/>
                  <a:pt x="0" y="221"/>
                  <a:pt x="0" y="227"/>
                </a:cubicBezTo>
              </a:path>
            </a:pathLst>
          </a:custGeom>
          <a:noFill/>
          <a:ln w="19050" cap="rnd">
            <a:solidFill>
              <a:srgbClr val="313C4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7" name="TextBox 6">
            <a:extLst>
              <a:ext uri="{FF2B5EF4-FFF2-40B4-BE49-F238E27FC236}">
                <a16:creationId xmlns:a16="http://schemas.microsoft.com/office/drawing/2014/main" id="{0E1115D7-AFE7-9422-22B2-8C01D59737DB}"/>
              </a:ext>
            </a:extLst>
          </p:cNvPr>
          <p:cNvSpPr txBox="1"/>
          <p:nvPr/>
        </p:nvSpPr>
        <p:spPr>
          <a:xfrm>
            <a:off x="4199690" y="2031372"/>
            <a:ext cx="1796984" cy="684803"/>
          </a:xfrm>
          <a:prstGeom prst="rect">
            <a:avLst/>
          </a:prstGeom>
          <a:noFill/>
        </p:spPr>
        <p:txBody>
          <a:bodyPr wrap="square" rtlCol="0">
            <a:spAutoFit/>
          </a:bodyPr>
          <a:lstStyle/>
          <a:p>
            <a:pPr marR="0" lvl="0" algn="l" defTabSz="914400" rtl="0" eaLnBrk="1" fontAlgn="auto" latinLnBrk="0" hangingPunct="1">
              <a:lnSpc>
                <a:spcPct val="100000"/>
              </a:lnSpc>
              <a:spcAft>
                <a:spcPts val="300"/>
              </a:spcAft>
              <a:buClrTx/>
              <a:buSzTx/>
              <a:tabLst/>
              <a:defRPr/>
            </a:pPr>
            <a:r>
              <a:rPr kumimoji="0" lang="en-US" sz="900" i="0" u="none" strike="noStrike" kern="1200" cap="none" spc="0" normalizeH="0" baseline="0" noProof="0" dirty="0">
                <a:ln>
                  <a:noFill/>
                </a:ln>
                <a:solidFill>
                  <a:prstClr val="white"/>
                </a:solidFill>
                <a:effectLst/>
                <a:uLnTx/>
                <a:uFillTx/>
                <a:latin typeface="+mn-lt"/>
                <a:ea typeface="+mn-ea"/>
                <a:cs typeface="+mn-cs"/>
              </a:rPr>
              <a:t>Departments: </a:t>
            </a:r>
          </a:p>
          <a:p>
            <a:pPr marL="171450" indent="-171450">
              <a:buFont typeface="Arial" panose="020B0604020202020204" pitchFamily="34" charset="0"/>
              <a:buChar char="•"/>
              <a:defRPr/>
            </a:pPr>
            <a:r>
              <a:rPr lang="en-US" sz="900" dirty="0">
                <a:solidFill>
                  <a:prstClr val="white"/>
                </a:solidFill>
              </a:rPr>
              <a:t>On-Site Clinical Staff (80)</a:t>
            </a:r>
          </a:p>
          <a:p>
            <a:pPr marL="171450" indent="-171450">
              <a:buFont typeface="Arial" panose="020B0604020202020204" pitchFamily="34" charset="0"/>
              <a:buChar char="•"/>
              <a:defRPr/>
            </a:pPr>
            <a:r>
              <a:rPr lang="en-US" sz="900" dirty="0">
                <a:solidFill>
                  <a:prstClr val="white"/>
                </a:solidFill>
              </a:rPr>
              <a:t>Accounting &amp; Finance (20)</a:t>
            </a:r>
          </a:p>
          <a:p>
            <a:pPr marL="171450" indent="-171450">
              <a:buFont typeface="Arial" panose="020B0604020202020204" pitchFamily="34" charset="0"/>
              <a:buChar char="•"/>
              <a:defRPr/>
            </a:pPr>
            <a:r>
              <a:rPr lang="en-US" sz="900" dirty="0">
                <a:solidFill>
                  <a:prstClr val="white"/>
                </a:solidFill>
              </a:rPr>
              <a:t>Customer Service Desk (10)</a:t>
            </a:r>
            <a:endParaRPr kumimoji="0" lang="en-US" sz="900" b="0" i="0" u="none" strike="noStrike" kern="1200" cap="none" spc="0" normalizeH="0" baseline="0" noProof="0" dirty="0">
              <a:ln>
                <a:noFill/>
              </a:ln>
              <a:solidFill>
                <a:prstClr val="white"/>
              </a:solidFill>
              <a:effectLst/>
              <a:uLnTx/>
              <a:uFillTx/>
              <a:latin typeface="+mn-lt"/>
              <a:ea typeface="+mn-ea"/>
              <a:cs typeface="+mn-cs"/>
            </a:endParaRPr>
          </a:p>
        </p:txBody>
      </p:sp>
      <p:sp>
        <p:nvSpPr>
          <p:cNvPr id="115" name="TextBox 114">
            <a:extLst>
              <a:ext uri="{FF2B5EF4-FFF2-40B4-BE49-F238E27FC236}">
                <a16:creationId xmlns:a16="http://schemas.microsoft.com/office/drawing/2014/main" id="{499F0FF9-D2AF-296D-FDA5-1ACEFA600CC9}"/>
              </a:ext>
            </a:extLst>
          </p:cNvPr>
          <p:cNvSpPr txBox="1"/>
          <p:nvPr/>
        </p:nvSpPr>
        <p:spPr>
          <a:xfrm>
            <a:off x="5758597" y="2217217"/>
            <a:ext cx="2222734" cy="507831"/>
          </a:xfrm>
          <a:prstGeom prst="rect">
            <a:avLst/>
          </a:prstGeom>
          <a:noFill/>
        </p:spPr>
        <p:txBody>
          <a:bodyPr wrap="square" rtlCol="0">
            <a:spAutoFit/>
          </a:bodyPr>
          <a:lstStyle/>
          <a:p>
            <a:pPr marL="171450" indent="-171450">
              <a:buFont typeface="Arial" panose="020B0604020202020204" pitchFamily="34" charset="0"/>
              <a:buChar char="•"/>
              <a:defRPr/>
            </a:pPr>
            <a:r>
              <a:rPr lang="en-US" sz="900" dirty="0">
                <a:solidFill>
                  <a:prstClr val="white"/>
                </a:solidFill>
              </a:rPr>
              <a:t>Mobile &amp; Web App Development (12)</a:t>
            </a:r>
          </a:p>
          <a:p>
            <a:pPr marL="171450" indent="-171450">
              <a:buFont typeface="Arial" panose="020B0604020202020204" pitchFamily="34" charset="0"/>
              <a:buChar char="•"/>
              <a:defRPr/>
            </a:pPr>
            <a:r>
              <a:rPr lang="en-US" sz="900" dirty="0">
                <a:solidFill>
                  <a:prstClr val="white"/>
                </a:solidFill>
              </a:rPr>
              <a:t>Data Management (8)</a:t>
            </a:r>
          </a:p>
          <a:p>
            <a:pPr marL="171450" indent="-171450">
              <a:buFont typeface="Arial" panose="020B0604020202020204" pitchFamily="34" charset="0"/>
              <a:buChar char="•"/>
              <a:defRPr/>
            </a:pPr>
            <a:r>
              <a:rPr lang="en-US" sz="900" dirty="0">
                <a:solidFill>
                  <a:prstClr val="white"/>
                </a:solidFill>
              </a:rPr>
              <a:t>Human Resources (10)</a:t>
            </a:r>
          </a:p>
        </p:txBody>
      </p:sp>
      <p:sp>
        <p:nvSpPr>
          <p:cNvPr id="116" name="TextBox 115">
            <a:extLst>
              <a:ext uri="{FF2B5EF4-FFF2-40B4-BE49-F238E27FC236}">
                <a16:creationId xmlns:a16="http://schemas.microsoft.com/office/drawing/2014/main" id="{A1ADB930-5C5A-FE8D-7C39-42B1A9809E9F}"/>
              </a:ext>
            </a:extLst>
          </p:cNvPr>
          <p:cNvSpPr txBox="1"/>
          <p:nvPr/>
        </p:nvSpPr>
        <p:spPr>
          <a:xfrm>
            <a:off x="7812963" y="2226531"/>
            <a:ext cx="1997529" cy="507831"/>
          </a:xfrm>
          <a:prstGeom prst="rect">
            <a:avLst/>
          </a:prstGeom>
          <a:noFill/>
        </p:spPr>
        <p:txBody>
          <a:bodyPr wrap="square" rtlCol="0">
            <a:spAutoFit/>
          </a:bodyPr>
          <a:lstStyle/>
          <a:p>
            <a:pPr marL="171450" indent="-171450">
              <a:buFont typeface="Arial" panose="020B0604020202020204" pitchFamily="34" charset="0"/>
              <a:buChar char="•"/>
              <a:defRPr/>
            </a:pPr>
            <a:r>
              <a:rPr lang="en-US" sz="900" dirty="0">
                <a:solidFill>
                  <a:prstClr val="white"/>
                </a:solidFill>
              </a:rPr>
              <a:t>Sales &amp; Marketing Staff (15)</a:t>
            </a:r>
          </a:p>
          <a:p>
            <a:pPr marL="171450" indent="-171450">
              <a:buFont typeface="Arial" panose="020B0604020202020204" pitchFamily="34" charset="0"/>
              <a:buChar char="•"/>
              <a:defRPr/>
            </a:pPr>
            <a:r>
              <a:rPr lang="en-US" sz="900" dirty="0">
                <a:solidFill>
                  <a:prstClr val="white"/>
                </a:solidFill>
              </a:rPr>
              <a:t>Upper Management (5)</a:t>
            </a:r>
          </a:p>
          <a:p>
            <a:pPr marL="171450" indent="-171450">
              <a:buFont typeface="Arial" panose="020B0604020202020204" pitchFamily="34" charset="0"/>
              <a:buChar char="•"/>
              <a:defRPr/>
            </a:pPr>
            <a:r>
              <a:rPr lang="en-US" sz="900" dirty="0">
                <a:solidFill>
                  <a:prstClr val="white"/>
                </a:solidFill>
              </a:rPr>
              <a:t>Office Administration Staff (5)</a:t>
            </a:r>
          </a:p>
        </p:txBody>
      </p:sp>
      <p:sp>
        <p:nvSpPr>
          <p:cNvPr id="119" name="TextBox 118">
            <a:extLst>
              <a:ext uri="{FF2B5EF4-FFF2-40B4-BE49-F238E27FC236}">
                <a16:creationId xmlns:a16="http://schemas.microsoft.com/office/drawing/2014/main" id="{F47E4CB5-B914-2BBD-44E4-17FD1772D527}"/>
              </a:ext>
            </a:extLst>
          </p:cNvPr>
          <p:cNvSpPr txBox="1"/>
          <p:nvPr/>
        </p:nvSpPr>
        <p:spPr>
          <a:xfrm>
            <a:off x="4161410" y="3003841"/>
            <a:ext cx="2341443" cy="230832"/>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en-US" sz="900" dirty="0">
                <a:solidFill>
                  <a:prstClr val="white"/>
                </a:solidFill>
              </a:rPr>
              <a:t>Annual Clinic In-Patient Treatments</a:t>
            </a:r>
            <a:endParaRPr kumimoji="0" lang="en-US" sz="900" b="0" i="0" u="none" strike="noStrike" kern="1200" cap="none" spc="0" normalizeH="0" baseline="0" noProof="0" dirty="0">
              <a:ln>
                <a:noFill/>
              </a:ln>
              <a:solidFill>
                <a:prstClr val="white"/>
              </a:solidFill>
              <a:effectLst/>
              <a:uLnTx/>
              <a:uFillTx/>
              <a:latin typeface="+mn-lt"/>
              <a:ea typeface="+mn-ea"/>
              <a:cs typeface="+mn-cs"/>
            </a:endParaRPr>
          </a:p>
        </p:txBody>
      </p:sp>
      <p:graphicFrame>
        <p:nvGraphicFramePr>
          <p:cNvPr id="120" name="Table 6">
            <a:extLst>
              <a:ext uri="{FF2B5EF4-FFF2-40B4-BE49-F238E27FC236}">
                <a16:creationId xmlns:a16="http://schemas.microsoft.com/office/drawing/2014/main" id="{E8980CD8-4267-1557-7783-7F4C9051E0F1}"/>
              </a:ext>
            </a:extLst>
          </p:cNvPr>
          <p:cNvGraphicFramePr>
            <a:graphicFrameLocks noGrp="1"/>
          </p:cNvGraphicFramePr>
          <p:nvPr>
            <p:extLst>
              <p:ext uri="{D42A27DB-BD31-4B8C-83A1-F6EECF244321}">
                <p14:modId xmlns:p14="http://schemas.microsoft.com/office/powerpoint/2010/main" val="2072793974"/>
              </p:ext>
            </p:extLst>
          </p:nvPr>
        </p:nvGraphicFramePr>
        <p:xfrm>
          <a:off x="4246369" y="3146661"/>
          <a:ext cx="1137787" cy="457200"/>
        </p:xfrm>
        <a:graphic>
          <a:graphicData uri="http://schemas.openxmlformats.org/drawingml/2006/table">
            <a:tbl>
              <a:tblPr firstRow="1" bandRow="1">
                <a:tableStyleId>{E8034E78-7F5D-4C2E-B375-FC64B27BC917}</a:tableStyleId>
              </a:tblPr>
              <a:tblGrid>
                <a:gridCol w="544130">
                  <a:extLst>
                    <a:ext uri="{9D8B030D-6E8A-4147-A177-3AD203B41FA5}">
                      <a16:colId xmlns:a16="http://schemas.microsoft.com/office/drawing/2014/main" val="340687704"/>
                    </a:ext>
                  </a:extLst>
                </a:gridCol>
                <a:gridCol w="593657">
                  <a:extLst>
                    <a:ext uri="{9D8B030D-6E8A-4147-A177-3AD203B41FA5}">
                      <a16:colId xmlns:a16="http://schemas.microsoft.com/office/drawing/2014/main" val="2533128308"/>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900" b="0" u="none" strike="noStrike" kern="1200" cap="none" spc="0" normalizeH="0" baseline="0" noProof="0" dirty="0">
                          <a:ln>
                            <a:noFill/>
                          </a:ln>
                          <a:solidFill>
                            <a:prstClr val="white"/>
                          </a:solidFill>
                          <a:effectLst/>
                          <a:uLnTx/>
                          <a:uFillTx/>
                        </a:rPr>
                        <a:t>Auburn</a:t>
                      </a:r>
                      <a:endParaRPr kumimoji="0" lang="en-US" sz="900" b="0" i="0" u="none" strike="noStrike" kern="1200" cap="none" spc="0" normalizeH="0" baseline="0" noProof="0" dirty="0">
                        <a:ln>
                          <a:noFill/>
                        </a:ln>
                        <a:solidFill>
                          <a:prstClr val="white"/>
                        </a:solidFill>
                        <a:effectLst/>
                        <a:uLnTx/>
                        <a:uFillTx/>
                        <a:latin typeface="+mn-lt"/>
                        <a:ea typeface="+mn-ea"/>
                        <a:cs typeface="+mn-cs"/>
                      </a:endParaRPr>
                    </a:p>
                  </a:txBody>
                  <a:tcPr>
                    <a:lnB w="635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900" b="0" u="none" strike="noStrike" kern="1200" cap="none" spc="0" normalizeH="0" baseline="0" noProof="0" dirty="0">
                          <a:ln>
                            <a:noFill/>
                          </a:ln>
                          <a:solidFill>
                            <a:prstClr val="white"/>
                          </a:solidFill>
                          <a:effectLst/>
                          <a:uLnTx/>
                          <a:uFillTx/>
                        </a:rPr>
                        <a:t>8,563</a:t>
                      </a:r>
                      <a:endParaRPr kumimoji="0" lang="en-US" sz="900" b="0" i="0" u="none" strike="noStrike" kern="1200" cap="none" spc="0" normalizeH="0" baseline="0" noProof="0" dirty="0">
                        <a:ln>
                          <a:noFill/>
                        </a:ln>
                        <a:solidFill>
                          <a:prstClr val="white"/>
                        </a:solidFill>
                        <a:effectLst/>
                        <a:uLnTx/>
                        <a:uFillTx/>
                        <a:latin typeface="+mn-lt"/>
                        <a:ea typeface="+mn-ea"/>
                        <a:cs typeface="+mn-cs"/>
                      </a:endParaRPr>
                    </a:p>
                  </a:txBody>
                  <a:tcPr>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3681939356"/>
                  </a:ext>
                </a:extLst>
              </a:tr>
              <a:tr h="0">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900" b="0" u="none" strike="noStrike" kern="1200" cap="none" spc="0" normalizeH="0" baseline="0" noProof="0" dirty="0">
                          <a:ln>
                            <a:noFill/>
                          </a:ln>
                          <a:solidFill>
                            <a:prstClr val="white"/>
                          </a:solidFill>
                          <a:effectLst/>
                          <a:uLnTx/>
                          <a:uFillTx/>
                        </a:rPr>
                        <a:t>Colfax</a:t>
                      </a:r>
                      <a:endParaRPr kumimoji="0" lang="en-US" sz="900" b="0" i="0" u="none" strike="noStrike" kern="1200" cap="none" spc="0" normalizeH="0" baseline="0" noProof="0" dirty="0">
                        <a:ln>
                          <a:noFill/>
                        </a:ln>
                        <a:solidFill>
                          <a:prstClr val="white"/>
                        </a:solidFill>
                        <a:effectLst/>
                        <a:uLnTx/>
                        <a:uFillTx/>
                        <a:latin typeface="+mn-lt"/>
                        <a:ea typeface="+mn-ea"/>
                        <a:cs typeface="+mn-cs"/>
                      </a:endParaRPr>
                    </a:p>
                  </a:txBody>
                  <a:tcPr>
                    <a:lnT w="6350" cap="flat" cmpd="sng" algn="ctr">
                      <a:solidFill>
                        <a:schemeClr val="bg1"/>
                      </a:solidFill>
                      <a:prstDash val="solid"/>
                      <a:round/>
                      <a:headEnd type="none" w="med" len="med"/>
                      <a:tailEnd type="none" w="med" len="med"/>
                    </a:lnT>
                    <a:noFill/>
                  </a:tcPr>
                </a:tc>
                <a:tc>
                  <a:txBody>
                    <a:bodyPr/>
                    <a:lstStyle/>
                    <a:p>
                      <a:pPr algn="ctr"/>
                      <a:r>
                        <a:rPr kumimoji="0" lang="en-US" sz="900" b="0" u="none" strike="noStrike" kern="1200" cap="none" spc="0" normalizeH="0" baseline="0" noProof="0" dirty="0">
                          <a:ln>
                            <a:noFill/>
                          </a:ln>
                          <a:solidFill>
                            <a:prstClr val="white"/>
                          </a:solidFill>
                          <a:effectLst/>
                          <a:uLnTx/>
                          <a:uFillTx/>
                        </a:rPr>
                        <a:t>9,215</a:t>
                      </a:r>
                      <a:endParaRPr lang="en-US" dirty="0"/>
                    </a:p>
                  </a:txBody>
                  <a:tcPr>
                    <a:lnT w="6350" cap="flat" cmpd="sng" algn="ctr">
                      <a:solidFill>
                        <a:schemeClr val="bg1"/>
                      </a:solidFill>
                      <a:prstDash val="solid"/>
                      <a:round/>
                      <a:headEnd type="none" w="med" len="med"/>
                      <a:tailEnd type="none" w="med" len="med"/>
                    </a:lnT>
                    <a:noFill/>
                  </a:tcPr>
                </a:tc>
                <a:extLst>
                  <a:ext uri="{0D108BD9-81ED-4DB2-BD59-A6C34878D82A}">
                    <a16:rowId xmlns:a16="http://schemas.microsoft.com/office/drawing/2014/main" val="1415712928"/>
                  </a:ext>
                </a:extLst>
              </a:tr>
            </a:tbl>
          </a:graphicData>
        </a:graphic>
      </p:graphicFrame>
      <p:graphicFrame>
        <p:nvGraphicFramePr>
          <p:cNvPr id="9" name="Table 8">
            <a:extLst>
              <a:ext uri="{FF2B5EF4-FFF2-40B4-BE49-F238E27FC236}">
                <a16:creationId xmlns:a16="http://schemas.microsoft.com/office/drawing/2014/main" id="{256AD9C0-BA9A-0163-7156-CC4AF5B8B9C2}"/>
              </a:ext>
            </a:extLst>
          </p:cNvPr>
          <p:cNvGraphicFramePr>
            <a:graphicFrameLocks noGrp="1"/>
          </p:cNvGraphicFramePr>
          <p:nvPr>
            <p:extLst>
              <p:ext uri="{D42A27DB-BD31-4B8C-83A1-F6EECF244321}">
                <p14:modId xmlns:p14="http://schemas.microsoft.com/office/powerpoint/2010/main" val="2812379895"/>
              </p:ext>
            </p:extLst>
          </p:nvPr>
        </p:nvGraphicFramePr>
        <p:xfrm>
          <a:off x="5444532" y="3146661"/>
          <a:ext cx="1133856" cy="457200"/>
        </p:xfrm>
        <a:graphic>
          <a:graphicData uri="http://schemas.openxmlformats.org/drawingml/2006/table">
            <a:tbl>
              <a:tblPr firstRow="1" bandRow="1">
                <a:tableStyleId>{E8034E78-7F5D-4C2E-B375-FC64B27BC917}</a:tableStyleId>
              </a:tblPr>
              <a:tblGrid>
                <a:gridCol w="591936">
                  <a:extLst>
                    <a:ext uri="{9D8B030D-6E8A-4147-A177-3AD203B41FA5}">
                      <a16:colId xmlns:a16="http://schemas.microsoft.com/office/drawing/2014/main" val="793048129"/>
                    </a:ext>
                  </a:extLst>
                </a:gridCol>
                <a:gridCol w="541920">
                  <a:extLst>
                    <a:ext uri="{9D8B030D-6E8A-4147-A177-3AD203B41FA5}">
                      <a16:colId xmlns:a16="http://schemas.microsoft.com/office/drawing/2014/main" val="766748065"/>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900" b="0" u="none" strike="noStrike" kern="1200" cap="none" spc="0" normalizeH="0" baseline="0" noProof="0" dirty="0">
                          <a:ln>
                            <a:noFill/>
                          </a:ln>
                          <a:solidFill>
                            <a:prstClr val="white"/>
                          </a:solidFill>
                          <a:effectLst/>
                          <a:uLnTx/>
                          <a:uFillTx/>
                        </a:rPr>
                        <a:t>Lincoln</a:t>
                      </a:r>
                      <a:endParaRPr kumimoji="0" lang="en-US" sz="900" b="0" i="0" u="none" strike="noStrike" kern="1200" cap="none" spc="0" normalizeH="0" baseline="0" noProof="0" dirty="0">
                        <a:ln>
                          <a:noFill/>
                        </a:ln>
                        <a:solidFill>
                          <a:prstClr val="white"/>
                        </a:solidFill>
                        <a:effectLst/>
                        <a:uLnTx/>
                        <a:uFillTx/>
                        <a:latin typeface="+mn-lt"/>
                        <a:ea typeface="+mn-ea"/>
                        <a:cs typeface="+mn-cs"/>
                      </a:endParaRPr>
                    </a:p>
                  </a:txBody>
                  <a:tcPr>
                    <a:lnB w="635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900" b="0" u="none" strike="noStrike" kern="1200" cap="none" spc="0" normalizeH="0" baseline="0" noProof="0" dirty="0">
                          <a:ln>
                            <a:noFill/>
                          </a:ln>
                          <a:solidFill>
                            <a:prstClr val="white"/>
                          </a:solidFill>
                          <a:effectLst/>
                          <a:uLnTx/>
                          <a:uFillTx/>
                        </a:rPr>
                        <a:t>6,449</a:t>
                      </a:r>
                      <a:endParaRPr kumimoji="0" lang="en-US" sz="900" b="0" i="0" u="none" strike="noStrike" kern="1200" cap="none" spc="0" normalizeH="0" baseline="0" noProof="0" dirty="0">
                        <a:ln>
                          <a:noFill/>
                        </a:ln>
                        <a:solidFill>
                          <a:prstClr val="white"/>
                        </a:solidFill>
                        <a:effectLst/>
                        <a:uLnTx/>
                        <a:uFillTx/>
                        <a:latin typeface="+mn-lt"/>
                        <a:ea typeface="+mn-ea"/>
                        <a:cs typeface="+mn-cs"/>
                      </a:endParaRPr>
                    </a:p>
                  </a:txBody>
                  <a:tcPr>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333289521"/>
                  </a:ext>
                </a:extLst>
              </a:tr>
              <a:tr h="0">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900" b="0" u="none" strike="noStrike" kern="1200" cap="none" spc="0" normalizeH="0" baseline="0" noProof="0" dirty="0">
                          <a:ln>
                            <a:noFill/>
                          </a:ln>
                          <a:solidFill>
                            <a:prstClr val="white"/>
                          </a:solidFill>
                          <a:effectLst/>
                          <a:uLnTx/>
                          <a:uFillTx/>
                        </a:rPr>
                        <a:t>Loomis</a:t>
                      </a:r>
                      <a:endParaRPr kumimoji="0" lang="en-US" sz="900" b="0" i="0" u="none" strike="noStrike" kern="1200" cap="none" spc="0" normalizeH="0" baseline="0" noProof="0" dirty="0">
                        <a:ln>
                          <a:noFill/>
                        </a:ln>
                        <a:solidFill>
                          <a:prstClr val="white"/>
                        </a:solidFill>
                        <a:effectLst/>
                        <a:uLnTx/>
                        <a:uFillTx/>
                        <a:latin typeface="+mn-lt"/>
                        <a:ea typeface="+mn-ea"/>
                        <a:cs typeface="+mn-cs"/>
                      </a:endParaRPr>
                    </a:p>
                  </a:txBody>
                  <a:tcPr>
                    <a:lnT w="6350" cap="flat" cmpd="sng" algn="ctr">
                      <a:solidFill>
                        <a:schemeClr val="bg1"/>
                      </a:solidFill>
                      <a:prstDash val="solid"/>
                      <a:round/>
                      <a:headEnd type="none" w="med" len="med"/>
                      <a:tailEnd type="none" w="med" len="med"/>
                    </a:lnT>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900" b="0" u="none" strike="noStrike" kern="1200" cap="none" spc="0" normalizeH="0" baseline="0" noProof="0" dirty="0">
                          <a:ln>
                            <a:noFill/>
                          </a:ln>
                          <a:solidFill>
                            <a:prstClr val="white"/>
                          </a:solidFill>
                          <a:effectLst/>
                          <a:uLnTx/>
                          <a:uFillTx/>
                        </a:rPr>
                        <a:t>11,881</a:t>
                      </a:r>
                      <a:endParaRPr kumimoji="0" lang="en-US" sz="900" b="0" i="0" u="none" strike="noStrike" kern="1200" cap="none" spc="0" normalizeH="0" baseline="0" noProof="0" dirty="0">
                        <a:ln>
                          <a:noFill/>
                        </a:ln>
                        <a:solidFill>
                          <a:prstClr val="white"/>
                        </a:solidFill>
                        <a:effectLst/>
                        <a:uLnTx/>
                        <a:uFillTx/>
                        <a:latin typeface="+mn-lt"/>
                        <a:ea typeface="+mn-ea"/>
                        <a:cs typeface="+mn-cs"/>
                      </a:endParaRPr>
                    </a:p>
                  </a:txBody>
                  <a:tcPr>
                    <a:lnT w="6350" cap="flat" cmpd="sng" algn="ctr">
                      <a:solidFill>
                        <a:schemeClr val="bg1"/>
                      </a:solidFill>
                      <a:prstDash val="solid"/>
                      <a:round/>
                      <a:headEnd type="none" w="med" len="med"/>
                      <a:tailEnd type="none" w="med" len="med"/>
                    </a:lnT>
                    <a:noFill/>
                  </a:tcPr>
                </a:tc>
                <a:extLst>
                  <a:ext uri="{0D108BD9-81ED-4DB2-BD59-A6C34878D82A}">
                    <a16:rowId xmlns:a16="http://schemas.microsoft.com/office/drawing/2014/main" val="3908512442"/>
                  </a:ext>
                </a:extLst>
              </a:tr>
            </a:tbl>
          </a:graphicData>
        </a:graphic>
      </p:graphicFrame>
      <p:sp>
        <p:nvSpPr>
          <p:cNvPr id="121" name="TextBox 120">
            <a:extLst>
              <a:ext uri="{FF2B5EF4-FFF2-40B4-BE49-F238E27FC236}">
                <a16:creationId xmlns:a16="http://schemas.microsoft.com/office/drawing/2014/main" id="{BA5F22B4-8190-E53E-02B6-150E10310EAF}"/>
              </a:ext>
            </a:extLst>
          </p:cNvPr>
          <p:cNvSpPr txBox="1"/>
          <p:nvPr/>
        </p:nvSpPr>
        <p:spPr>
          <a:xfrm>
            <a:off x="7503177" y="4708684"/>
            <a:ext cx="2011924" cy="938719"/>
          </a:xfrm>
          <a:prstGeom prst="rect">
            <a:avLst/>
          </a:prstGeom>
          <a:noFill/>
        </p:spPr>
        <p:txBody>
          <a:bodyPr wrap="square" rtlCol="0">
            <a:spAutoFit/>
          </a:bodyPr>
          <a:lstStyle/>
          <a:p>
            <a:pPr>
              <a:spcAft>
                <a:spcPts val="300"/>
              </a:spcAft>
              <a:defRPr/>
            </a:pPr>
            <a:r>
              <a:rPr lang="en-US" sz="900" dirty="0">
                <a:solidFill>
                  <a:prstClr val="white"/>
                </a:solidFill>
              </a:rPr>
              <a:t>Quarterly Budget Allocations: </a:t>
            </a:r>
          </a:p>
          <a:p>
            <a:pPr marL="171450" indent="-171450">
              <a:spcAft>
                <a:spcPts val="300"/>
              </a:spcAft>
              <a:buFont typeface="Arial" panose="020B0604020202020204" pitchFamily="34" charset="0"/>
              <a:buChar char="•"/>
              <a:defRPr/>
            </a:pPr>
            <a:r>
              <a:rPr lang="en-US" sz="900" dirty="0">
                <a:solidFill>
                  <a:prstClr val="white"/>
                </a:solidFill>
              </a:rPr>
              <a:t>Run: $1,094,858.66</a:t>
            </a:r>
          </a:p>
          <a:p>
            <a:pPr marL="171450" indent="-171450">
              <a:spcAft>
                <a:spcPts val="300"/>
              </a:spcAft>
              <a:buFont typeface="Arial" panose="020B0604020202020204" pitchFamily="34" charset="0"/>
              <a:buChar char="•"/>
              <a:defRPr/>
            </a:pPr>
            <a:r>
              <a:rPr lang="en-US" sz="900" dirty="0">
                <a:solidFill>
                  <a:prstClr val="white"/>
                </a:solidFill>
              </a:rPr>
              <a:t>Grow: $925,773.32</a:t>
            </a:r>
          </a:p>
          <a:p>
            <a:pPr marL="171450" indent="-171450">
              <a:spcAft>
                <a:spcPts val="300"/>
              </a:spcAft>
              <a:buFont typeface="Arial" panose="020B0604020202020204" pitchFamily="34" charset="0"/>
              <a:buChar char="•"/>
              <a:defRPr/>
            </a:pPr>
            <a:r>
              <a:rPr lang="en-US" sz="900" dirty="0">
                <a:solidFill>
                  <a:prstClr val="white"/>
                </a:solidFill>
              </a:rPr>
              <a:t>Transform : $708,758.26</a:t>
            </a:r>
          </a:p>
          <a:p>
            <a:pPr marL="171450" indent="-171450">
              <a:spcAft>
                <a:spcPts val="300"/>
              </a:spcAft>
              <a:buFont typeface="Arial" panose="020B0604020202020204" pitchFamily="34" charset="0"/>
              <a:buChar char="•"/>
              <a:defRPr/>
            </a:pPr>
            <a:endParaRPr lang="en-US" sz="900" dirty="0">
              <a:solidFill>
                <a:prstClr val="white"/>
              </a:solidFill>
            </a:endParaRPr>
          </a:p>
        </p:txBody>
      </p:sp>
      <p:sp>
        <p:nvSpPr>
          <p:cNvPr id="122" name="TextBox 121">
            <a:extLst>
              <a:ext uri="{FF2B5EF4-FFF2-40B4-BE49-F238E27FC236}">
                <a16:creationId xmlns:a16="http://schemas.microsoft.com/office/drawing/2014/main" id="{D0D6DADE-A82B-90F8-3DFA-36BF944DE118}"/>
              </a:ext>
            </a:extLst>
          </p:cNvPr>
          <p:cNvSpPr txBox="1"/>
          <p:nvPr/>
        </p:nvSpPr>
        <p:spPr>
          <a:xfrm>
            <a:off x="4259532" y="4841652"/>
            <a:ext cx="2011924" cy="661720"/>
          </a:xfrm>
          <a:prstGeom prst="rect">
            <a:avLst/>
          </a:prstGeom>
          <a:noFill/>
        </p:spPr>
        <p:txBody>
          <a:bodyPr wrap="square" rtlCol="0">
            <a:spAutoFit/>
          </a:bodyPr>
          <a:lstStyle/>
          <a:p>
            <a:pPr>
              <a:spcBef>
                <a:spcPts val="300"/>
              </a:spcBef>
              <a:spcAft>
                <a:spcPts val="300"/>
              </a:spcAft>
              <a:defRPr/>
            </a:pPr>
            <a:r>
              <a:rPr lang="en-US" sz="900" dirty="0">
                <a:solidFill>
                  <a:prstClr val="white"/>
                </a:solidFill>
              </a:rPr>
              <a:t>Quarterly Revenue: $5,347,174.72</a:t>
            </a:r>
          </a:p>
          <a:p>
            <a:pPr>
              <a:spcBef>
                <a:spcPts val="300"/>
              </a:spcBef>
              <a:spcAft>
                <a:spcPts val="300"/>
              </a:spcAft>
              <a:defRPr/>
            </a:pPr>
            <a:r>
              <a:rPr lang="en-US" sz="900" dirty="0">
                <a:solidFill>
                  <a:prstClr val="white"/>
                </a:solidFill>
              </a:rPr>
              <a:t>Quarterly Net Profit: $2,729,390.24</a:t>
            </a:r>
          </a:p>
          <a:p>
            <a:pPr>
              <a:spcBef>
                <a:spcPts val="300"/>
              </a:spcBef>
              <a:spcAft>
                <a:spcPts val="300"/>
              </a:spcAft>
              <a:defRPr/>
            </a:pPr>
            <a:endParaRPr lang="en-US" sz="900" dirty="0">
              <a:solidFill>
                <a:prstClr val="white"/>
              </a:solidFill>
            </a:endParaRPr>
          </a:p>
        </p:txBody>
      </p:sp>
      <p:sp>
        <p:nvSpPr>
          <p:cNvPr id="124" name="pole tekstowe 50">
            <a:extLst>
              <a:ext uri="{FF2B5EF4-FFF2-40B4-BE49-F238E27FC236}">
                <a16:creationId xmlns:a16="http://schemas.microsoft.com/office/drawing/2014/main" id="{E1258FF8-EC45-A1F6-F4E5-5CA4E399674B}"/>
              </a:ext>
            </a:extLst>
          </p:cNvPr>
          <p:cNvSpPr txBox="1"/>
          <p:nvPr/>
        </p:nvSpPr>
        <p:spPr>
          <a:xfrm>
            <a:off x="4252060" y="4537523"/>
            <a:ext cx="6830931" cy="306248"/>
          </a:xfrm>
          <a:prstGeom prst="rect">
            <a:avLst/>
          </a:prstGeom>
          <a:noFill/>
        </p:spPr>
        <p:txBody>
          <a:bodyPr wrap="square" numCol="1" rtlCol="0" anchor="t">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prstClr val="white"/>
                </a:solidFill>
                <a:latin typeface="Calibri" panose="020F0502020204030204"/>
              </a:rPr>
              <a:t>Financial Analysis:</a:t>
            </a:r>
            <a:endPar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7" name="pole tekstowe 50">
            <a:extLst>
              <a:ext uri="{FF2B5EF4-FFF2-40B4-BE49-F238E27FC236}">
                <a16:creationId xmlns:a16="http://schemas.microsoft.com/office/drawing/2014/main" id="{99107B77-B827-A598-D711-7FF2238D2837}"/>
              </a:ext>
            </a:extLst>
          </p:cNvPr>
          <p:cNvSpPr txBox="1"/>
          <p:nvPr/>
        </p:nvSpPr>
        <p:spPr>
          <a:xfrm>
            <a:off x="6724859" y="3024502"/>
            <a:ext cx="3085014" cy="585882"/>
          </a:xfrm>
          <a:prstGeom prst="rect">
            <a:avLst/>
          </a:prstGeom>
          <a:noFill/>
        </p:spPr>
        <p:txBody>
          <a:bodyPr wrap="square" numCol="1" rtlCol="0" anchor="t">
            <a:noAutofit/>
          </a:bodyPr>
          <a:lstStyle/>
          <a:p>
            <a:pPr marL="171450" indent="-171450">
              <a:spcAft>
                <a:spcPts val="300"/>
              </a:spcAft>
              <a:buFont typeface="Arial" panose="020B0604020202020204" pitchFamily="34" charset="0"/>
              <a:buChar char="•"/>
              <a:defRPr/>
            </a:pPr>
            <a:r>
              <a:rPr lang="en-US" sz="900" dirty="0">
                <a:solidFill>
                  <a:prstClr val="white"/>
                </a:solidFill>
              </a:rPr>
              <a:t>FY22 In-Patient Treatments &amp; Services Growth Rate: 18%</a:t>
            </a:r>
          </a:p>
          <a:p>
            <a:pPr>
              <a:spcBef>
                <a:spcPts val="300"/>
              </a:spcBef>
              <a:spcAft>
                <a:spcPts val="300"/>
              </a:spcAft>
              <a:defRPr/>
            </a:pPr>
            <a:endParaRPr lang="en-US" sz="900" dirty="0">
              <a:solidFill>
                <a:prstClr val="white"/>
              </a:solidFill>
            </a:endParaRPr>
          </a:p>
        </p:txBody>
      </p:sp>
      <p:sp>
        <p:nvSpPr>
          <p:cNvPr id="13" name="TextBox 12">
            <a:extLst>
              <a:ext uri="{FF2B5EF4-FFF2-40B4-BE49-F238E27FC236}">
                <a16:creationId xmlns:a16="http://schemas.microsoft.com/office/drawing/2014/main" id="{312CAE58-7CF9-8ECA-B761-825BD91D0DB6}"/>
              </a:ext>
            </a:extLst>
          </p:cNvPr>
          <p:cNvSpPr txBox="1"/>
          <p:nvPr/>
        </p:nvSpPr>
        <p:spPr>
          <a:xfrm>
            <a:off x="4242232" y="3942275"/>
            <a:ext cx="3002409" cy="507831"/>
          </a:xfrm>
          <a:prstGeom prst="rect">
            <a:avLst/>
          </a:prstGeom>
          <a:noFill/>
        </p:spPr>
        <p:txBody>
          <a:bodyPr wrap="square" rtlCol="0">
            <a:spAutoFit/>
          </a:bodyPr>
          <a:lstStyle/>
          <a:p>
            <a:pPr marL="228600" indent="-228600">
              <a:buFont typeface="+mj-lt"/>
              <a:buAutoNum type="arabicPeriod"/>
            </a:pPr>
            <a:r>
              <a:rPr lang="en-US" sz="900" dirty="0">
                <a:solidFill>
                  <a:schemeClr val="bg1"/>
                </a:solidFill>
              </a:rPr>
              <a:t>Improving Current Mobile &amp; Web Application Usability</a:t>
            </a:r>
          </a:p>
          <a:p>
            <a:pPr marL="228600" indent="-228600">
              <a:buFont typeface="+mj-lt"/>
              <a:buAutoNum type="arabicPeriod"/>
            </a:pPr>
            <a:r>
              <a:rPr lang="en-US" sz="900" dirty="0">
                <a:solidFill>
                  <a:schemeClr val="bg1"/>
                </a:solidFill>
              </a:rPr>
              <a:t>Securing Customer/Company Data</a:t>
            </a:r>
          </a:p>
          <a:p>
            <a:pPr marL="228600" indent="-228600">
              <a:buFont typeface="+mj-lt"/>
              <a:buAutoNum type="arabicPeriod"/>
            </a:pPr>
            <a:r>
              <a:rPr lang="en-US" sz="900" dirty="0">
                <a:solidFill>
                  <a:schemeClr val="bg1"/>
                </a:solidFill>
              </a:rPr>
              <a:t>Supporting On-Site Clinical Staff</a:t>
            </a:r>
          </a:p>
        </p:txBody>
      </p:sp>
      <p:sp>
        <p:nvSpPr>
          <p:cNvPr id="128" name="TextBox 127">
            <a:extLst>
              <a:ext uri="{FF2B5EF4-FFF2-40B4-BE49-F238E27FC236}">
                <a16:creationId xmlns:a16="http://schemas.microsoft.com/office/drawing/2014/main" id="{0E02A47C-BB17-4DD7-39D3-2ED0797158E5}"/>
              </a:ext>
            </a:extLst>
          </p:cNvPr>
          <p:cNvSpPr txBox="1"/>
          <p:nvPr/>
        </p:nvSpPr>
        <p:spPr>
          <a:xfrm>
            <a:off x="7219934" y="3945836"/>
            <a:ext cx="3183586" cy="507831"/>
          </a:xfrm>
          <a:prstGeom prst="rect">
            <a:avLst/>
          </a:prstGeom>
          <a:noFill/>
        </p:spPr>
        <p:txBody>
          <a:bodyPr wrap="square" rtlCol="0">
            <a:spAutoFit/>
          </a:bodyPr>
          <a:lstStyle/>
          <a:p>
            <a:pPr marL="228600" indent="-228600">
              <a:buFont typeface="+mj-lt"/>
              <a:buAutoNum type="arabicPeriod" startAt="4"/>
            </a:pPr>
            <a:r>
              <a:rPr lang="en-US" sz="900" dirty="0">
                <a:solidFill>
                  <a:schemeClr val="bg1"/>
                </a:solidFill>
              </a:rPr>
              <a:t>Investing In Cutting Edge Clinical Technology &amp; Equipment</a:t>
            </a:r>
          </a:p>
          <a:p>
            <a:pPr marL="228600" indent="-228600">
              <a:buFont typeface="+mj-lt"/>
              <a:buAutoNum type="arabicPeriod" startAt="4"/>
            </a:pPr>
            <a:r>
              <a:rPr lang="en-US" sz="900" dirty="0">
                <a:solidFill>
                  <a:schemeClr val="bg1"/>
                </a:solidFill>
              </a:rPr>
              <a:t>Solutioning Automated Tasks To Improve Productivity</a:t>
            </a:r>
          </a:p>
          <a:p>
            <a:pPr marL="228600" indent="-228600">
              <a:buFont typeface="+mj-lt"/>
              <a:buAutoNum type="arabicPeriod" startAt="4"/>
            </a:pPr>
            <a:r>
              <a:rPr lang="en-US" sz="900" dirty="0">
                <a:solidFill>
                  <a:schemeClr val="bg1"/>
                </a:solidFill>
              </a:rPr>
              <a:t>Expanding Services &amp; Entering New Territories</a:t>
            </a:r>
          </a:p>
        </p:txBody>
      </p:sp>
      <p:sp>
        <p:nvSpPr>
          <p:cNvPr id="129" name="pole tekstowe 50">
            <a:extLst>
              <a:ext uri="{FF2B5EF4-FFF2-40B4-BE49-F238E27FC236}">
                <a16:creationId xmlns:a16="http://schemas.microsoft.com/office/drawing/2014/main" id="{DBA49018-A89C-AAE5-AADB-7AE6F9854907}"/>
              </a:ext>
            </a:extLst>
          </p:cNvPr>
          <p:cNvSpPr txBox="1"/>
          <p:nvPr/>
        </p:nvSpPr>
        <p:spPr>
          <a:xfrm>
            <a:off x="4256551" y="5764084"/>
            <a:ext cx="3085014" cy="585882"/>
          </a:xfrm>
          <a:prstGeom prst="rect">
            <a:avLst/>
          </a:prstGeom>
          <a:noFill/>
        </p:spPr>
        <p:txBody>
          <a:bodyPr wrap="square" numCol="1" rtlCol="0" anchor="t">
            <a:noAutofit/>
          </a:bodyPr>
          <a:lstStyle/>
          <a:p>
            <a:pPr marL="171450" indent="-171450">
              <a:spcAft>
                <a:spcPts val="300"/>
              </a:spcAft>
              <a:buFont typeface="Arial" panose="020B0604020202020204" pitchFamily="34" charset="0"/>
              <a:buChar char="•"/>
              <a:defRPr/>
            </a:pPr>
            <a:r>
              <a:rPr lang="en-US" sz="900" dirty="0">
                <a:solidFill>
                  <a:prstClr val="white"/>
                </a:solidFill>
              </a:rPr>
              <a:t>Micro Data Center – Rocklin, CA</a:t>
            </a:r>
          </a:p>
          <a:p>
            <a:pPr marL="171450" indent="-171450">
              <a:spcAft>
                <a:spcPts val="300"/>
              </a:spcAft>
              <a:buFont typeface="Arial" panose="020B0604020202020204" pitchFamily="34" charset="0"/>
              <a:buChar char="•"/>
              <a:defRPr/>
            </a:pPr>
            <a:r>
              <a:rPr lang="en-US" sz="900" dirty="0">
                <a:solidFill>
                  <a:prstClr val="white"/>
                </a:solidFill>
              </a:rPr>
              <a:t>AWS Storage Gateway</a:t>
            </a:r>
          </a:p>
          <a:p>
            <a:pPr marL="171450" indent="-171450">
              <a:spcAft>
                <a:spcPts val="300"/>
              </a:spcAft>
              <a:buFont typeface="Arial" panose="020B0604020202020204" pitchFamily="34" charset="0"/>
              <a:buChar char="•"/>
              <a:defRPr/>
            </a:pPr>
            <a:r>
              <a:rPr lang="en-US" sz="900" dirty="0">
                <a:solidFill>
                  <a:prstClr val="white"/>
                </a:solidFill>
              </a:rPr>
              <a:t>AWS Direct Connect</a:t>
            </a:r>
          </a:p>
        </p:txBody>
      </p:sp>
      <p:sp>
        <p:nvSpPr>
          <p:cNvPr id="130" name="pole tekstowe 50">
            <a:extLst>
              <a:ext uri="{FF2B5EF4-FFF2-40B4-BE49-F238E27FC236}">
                <a16:creationId xmlns:a16="http://schemas.microsoft.com/office/drawing/2014/main" id="{2E059C2F-1AE9-48B3-A39F-40F35FED05B9}"/>
              </a:ext>
            </a:extLst>
          </p:cNvPr>
          <p:cNvSpPr txBox="1"/>
          <p:nvPr/>
        </p:nvSpPr>
        <p:spPr>
          <a:xfrm>
            <a:off x="6119327" y="5764084"/>
            <a:ext cx="3085014" cy="585882"/>
          </a:xfrm>
          <a:prstGeom prst="rect">
            <a:avLst/>
          </a:prstGeom>
          <a:noFill/>
        </p:spPr>
        <p:txBody>
          <a:bodyPr wrap="square" numCol="1" rtlCol="0" anchor="t">
            <a:noAutofit/>
          </a:bodyPr>
          <a:lstStyle/>
          <a:p>
            <a:pPr marL="171450" indent="-171450">
              <a:spcAft>
                <a:spcPts val="300"/>
              </a:spcAft>
              <a:buFont typeface="Arial" panose="020B0604020202020204" pitchFamily="34" charset="0"/>
              <a:buChar char="•"/>
              <a:defRPr/>
            </a:pPr>
            <a:r>
              <a:rPr lang="en-US" sz="900" dirty="0">
                <a:solidFill>
                  <a:prstClr val="white"/>
                </a:solidFill>
              </a:rPr>
              <a:t>AWS Private Link</a:t>
            </a:r>
          </a:p>
          <a:p>
            <a:pPr marL="171450" indent="-171450">
              <a:spcAft>
                <a:spcPts val="300"/>
              </a:spcAft>
              <a:buFont typeface="Arial" panose="020B0604020202020204" pitchFamily="34" charset="0"/>
              <a:buChar char="•"/>
              <a:defRPr/>
            </a:pPr>
            <a:r>
              <a:rPr lang="en-US" sz="900" dirty="0">
                <a:solidFill>
                  <a:prstClr val="white"/>
                </a:solidFill>
              </a:rPr>
              <a:t>AWS Lambda</a:t>
            </a:r>
          </a:p>
          <a:p>
            <a:pPr marL="171450" indent="-171450">
              <a:spcAft>
                <a:spcPts val="300"/>
              </a:spcAft>
              <a:buFont typeface="Arial" panose="020B0604020202020204" pitchFamily="34" charset="0"/>
              <a:buChar char="•"/>
              <a:defRPr/>
            </a:pPr>
            <a:r>
              <a:rPr lang="en-US" sz="900" dirty="0">
                <a:solidFill>
                  <a:prstClr val="white"/>
                </a:solidFill>
              </a:rPr>
              <a:t>Amazon S3 Buckets</a:t>
            </a:r>
          </a:p>
        </p:txBody>
      </p:sp>
      <p:sp>
        <p:nvSpPr>
          <p:cNvPr id="131" name="pole tekstowe 50">
            <a:extLst>
              <a:ext uri="{FF2B5EF4-FFF2-40B4-BE49-F238E27FC236}">
                <a16:creationId xmlns:a16="http://schemas.microsoft.com/office/drawing/2014/main" id="{43847301-F986-F159-3FA5-58B6FEEEB58E}"/>
              </a:ext>
            </a:extLst>
          </p:cNvPr>
          <p:cNvSpPr txBox="1"/>
          <p:nvPr/>
        </p:nvSpPr>
        <p:spPr>
          <a:xfrm>
            <a:off x="7454436" y="5764084"/>
            <a:ext cx="3085014" cy="585882"/>
          </a:xfrm>
          <a:prstGeom prst="rect">
            <a:avLst/>
          </a:prstGeom>
          <a:noFill/>
        </p:spPr>
        <p:txBody>
          <a:bodyPr wrap="square" numCol="1" rtlCol="0" anchor="t">
            <a:noAutofit/>
          </a:bodyPr>
          <a:lstStyle/>
          <a:p>
            <a:pPr marL="171450" indent="-171450">
              <a:spcAft>
                <a:spcPts val="300"/>
              </a:spcAft>
              <a:buFont typeface="Arial" panose="020B0604020202020204" pitchFamily="34" charset="0"/>
              <a:buChar char="•"/>
              <a:defRPr/>
            </a:pPr>
            <a:r>
              <a:rPr lang="en-US" sz="900" dirty="0">
                <a:solidFill>
                  <a:prstClr val="white"/>
                </a:solidFill>
              </a:rPr>
              <a:t>On-Premise Active Directory</a:t>
            </a:r>
          </a:p>
          <a:p>
            <a:pPr marL="171450" indent="-171450">
              <a:spcAft>
                <a:spcPts val="300"/>
              </a:spcAft>
              <a:buFont typeface="Arial" panose="020B0604020202020204" pitchFamily="34" charset="0"/>
              <a:buChar char="•"/>
              <a:defRPr/>
            </a:pPr>
            <a:r>
              <a:rPr lang="en-US" sz="900" dirty="0">
                <a:solidFill>
                  <a:prstClr val="white"/>
                </a:solidFill>
              </a:rPr>
              <a:t>AWS CodeBuild</a:t>
            </a:r>
          </a:p>
          <a:p>
            <a:pPr marL="171450" indent="-171450">
              <a:spcAft>
                <a:spcPts val="300"/>
              </a:spcAft>
              <a:buFont typeface="Arial" panose="020B0604020202020204" pitchFamily="34" charset="0"/>
              <a:buChar char="•"/>
              <a:defRPr/>
            </a:pPr>
            <a:r>
              <a:rPr lang="en-US" sz="900" dirty="0">
                <a:solidFill>
                  <a:prstClr val="white"/>
                </a:solidFill>
              </a:rPr>
              <a:t>Amazon RDS</a:t>
            </a:r>
          </a:p>
        </p:txBody>
      </p:sp>
    </p:spTree>
    <p:extLst>
      <p:ext uri="{BB962C8B-B14F-4D97-AF65-F5344CB8AC3E}">
        <p14:creationId xmlns:p14="http://schemas.microsoft.com/office/powerpoint/2010/main" val="1498418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 name="TextBox 571">
            <a:extLst>
              <a:ext uri="{FF2B5EF4-FFF2-40B4-BE49-F238E27FC236}">
                <a16:creationId xmlns:a16="http://schemas.microsoft.com/office/drawing/2014/main" id="{964613AD-AE58-6642-2103-F01861E8DFBA}"/>
              </a:ext>
            </a:extLst>
          </p:cNvPr>
          <p:cNvSpPr txBox="1"/>
          <p:nvPr/>
        </p:nvSpPr>
        <p:spPr>
          <a:xfrm>
            <a:off x="547916" y="314910"/>
            <a:ext cx="3978076" cy="215444"/>
          </a:xfrm>
          <a:prstGeom prst="rect">
            <a:avLst/>
          </a:prstGeom>
          <a:noFill/>
          <a:ln>
            <a:no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1" u="none" strike="noStrike" kern="1200" cap="none" spc="0" normalizeH="0" baseline="0" noProof="0" dirty="0">
                <a:ln>
                  <a:noFill/>
                </a:ln>
                <a:solidFill>
                  <a:srgbClr val="4A36F7"/>
                </a:solidFill>
                <a:effectLst/>
                <a:uLnTx/>
                <a:uFillTx/>
                <a:latin typeface="Calibri Light" panose="020F0302020204030204"/>
                <a:ea typeface="+mn-ea"/>
                <a:cs typeface="+mn-cs"/>
              </a:rPr>
              <a:t>Comprehensive cloud security countermeasures available for all….always</a:t>
            </a:r>
            <a:r>
              <a:rPr kumimoji="0" lang="en-US" sz="800" b="0" i="1" u="none" strike="noStrike" kern="1200" cap="none" spc="0" normalizeH="0" baseline="0" noProof="0" dirty="0">
                <a:ln>
                  <a:noFill/>
                </a:ln>
                <a:solidFill>
                  <a:srgbClr val="332B78"/>
                </a:solidFill>
                <a:effectLst/>
                <a:uLnTx/>
                <a:uFillTx/>
                <a:latin typeface="Calibri Light" panose="020F0302020204030204"/>
                <a:ea typeface="+mn-ea"/>
                <a:cs typeface="+mn-cs"/>
              </a:rPr>
              <a:t>.</a:t>
            </a:r>
          </a:p>
        </p:txBody>
      </p:sp>
      <p:pic>
        <p:nvPicPr>
          <p:cNvPr id="575" name="Picture 574" descr="Logo, company name&#10;&#10;Description automatically generated">
            <a:extLst>
              <a:ext uri="{FF2B5EF4-FFF2-40B4-BE49-F238E27FC236}">
                <a16:creationId xmlns:a16="http://schemas.microsoft.com/office/drawing/2014/main" id="{1956EF91-1DE2-96FD-F022-96D20301D163}"/>
              </a:ext>
            </a:extLst>
          </p:cNvPr>
          <p:cNvPicPr>
            <a:picLocks noChangeAspect="1"/>
          </p:cNvPicPr>
          <p:nvPr/>
        </p:nvPicPr>
        <p:blipFill rotWithShape="1">
          <a:blip r:embed="rId3">
            <a:alphaModFix/>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rcRect l="12651" t="37826" r="10583" b="36366"/>
          <a:stretch/>
        </p:blipFill>
        <p:spPr>
          <a:xfrm>
            <a:off x="86803" y="39194"/>
            <a:ext cx="1238419" cy="392127"/>
          </a:xfrm>
          <a:prstGeom prst="rect">
            <a:avLst/>
          </a:prstGeom>
          <a:ln>
            <a:noFill/>
          </a:ln>
        </p:spPr>
      </p:pic>
      <p:sp>
        <p:nvSpPr>
          <p:cNvPr id="168" name="Prostokąt 3">
            <a:extLst>
              <a:ext uri="{FF2B5EF4-FFF2-40B4-BE49-F238E27FC236}">
                <a16:creationId xmlns:a16="http://schemas.microsoft.com/office/drawing/2014/main" id="{9294007F-5015-4E88-3015-90695BF4BF2A}"/>
              </a:ext>
            </a:extLst>
          </p:cNvPr>
          <p:cNvSpPr/>
          <p:nvPr/>
        </p:nvSpPr>
        <p:spPr>
          <a:xfrm>
            <a:off x="0" y="3183619"/>
            <a:ext cx="12192000" cy="3663456"/>
          </a:xfrm>
          <a:prstGeom prst="rect">
            <a:avLst/>
          </a:prstGeom>
          <a:solidFill>
            <a:schemeClr val="tx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95" name="TextBox 294">
            <a:extLst>
              <a:ext uri="{FF2B5EF4-FFF2-40B4-BE49-F238E27FC236}">
                <a16:creationId xmlns:a16="http://schemas.microsoft.com/office/drawing/2014/main" id="{4C85A0AE-7BF0-D1B4-6A5E-CCD0D3CC688D}"/>
              </a:ext>
            </a:extLst>
          </p:cNvPr>
          <p:cNvSpPr txBox="1"/>
          <p:nvPr/>
        </p:nvSpPr>
        <p:spPr>
          <a:xfrm>
            <a:off x="547916" y="564704"/>
            <a:ext cx="4951184" cy="400110"/>
          </a:xfrm>
          <a:prstGeom prst="rect">
            <a:avLst/>
          </a:prstGeom>
          <a:noFill/>
          <a:ln>
            <a:no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i="1" dirty="0">
                <a:solidFill>
                  <a:srgbClr val="636364"/>
                </a:solidFill>
                <a:effectLst>
                  <a:outerShdw blurRad="317500" dist="50800" dir="5400000" algn="ctr" rotWithShape="0">
                    <a:srgbClr val="000000">
                      <a:alpha val="28000"/>
                    </a:srgbClr>
                  </a:outerShdw>
                </a:effectLst>
                <a:latin typeface="Calibri Light" panose="020F0302020204030204"/>
              </a:rPr>
              <a:t>Introducing John Dev Doe</a:t>
            </a:r>
            <a:endParaRPr kumimoji="0" lang="en-US" sz="2000" b="0" i="1" u="none" strike="noStrike" kern="1200" cap="none" spc="0" normalizeH="0" baseline="0" noProof="0" dirty="0">
              <a:ln>
                <a:noFill/>
              </a:ln>
              <a:solidFill>
                <a:srgbClr val="636364"/>
              </a:solidFill>
              <a:effectLst>
                <a:outerShdw blurRad="317500" dist="50800" dir="5400000" algn="ctr" rotWithShape="0">
                  <a:srgbClr val="000000">
                    <a:alpha val="28000"/>
                  </a:srgbClr>
                </a:outerShdw>
              </a:effectLst>
              <a:uLnTx/>
              <a:uFillTx/>
              <a:latin typeface="Calibri Light" panose="020F0302020204030204"/>
              <a:ea typeface="+mn-ea"/>
              <a:cs typeface="+mn-cs"/>
            </a:endParaRPr>
          </a:p>
        </p:txBody>
      </p:sp>
      <p:grpSp>
        <p:nvGrpSpPr>
          <p:cNvPr id="65" name="Grupa 6">
            <a:extLst>
              <a:ext uri="{FF2B5EF4-FFF2-40B4-BE49-F238E27FC236}">
                <a16:creationId xmlns:a16="http://schemas.microsoft.com/office/drawing/2014/main" id="{78F52B7E-43CA-3C60-B10B-325B96A9F831}"/>
              </a:ext>
            </a:extLst>
          </p:cNvPr>
          <p:cNvGrpSpPr/>
          <p:nvPr/>
        </p:nvGrpSpPr>
        <p:grpSpPr>
          <a:xfrm>
            <a:off x="7551906" y="968205"/>
            <a:ext cx="0" cy="5348980"/>
            <a:chOff x="7719021" y="972000"/>
            <a:chExt cx="0" cy="5348980"/>
          </a:xfrm>
        </p:grpSpPr>
        <p:cxnSp>
          <p:nvCxnSpPr>
            <p:cNvPr id="67" name="Łącznik prosty 7">
              <a:extLst>
                <a:ext uri="{FF2B5EF4-FFF2-40B4-BE49-F238E27FC236}">
                  <a16:creationId xmlns:a16="http://schemas.microsoft.com/office/drawing/2014/main" id="{B9DDC00A-672C-13A8-5F30-9547FA8C966F}"/>
                </a:ext>
              </a:extLst>
            </p:cNvPr>
            <p:cNvCxnSpPr>
              <a:cxnSpLocks/>
            </p:cNvCxnSpPr>
            <p:nvPr/>
          </p:nvCxnSpPr>
          <p:spPr>
            <a:xfrm>
              <a:off x="7719021" y="3754151"/>
              <a:ext cx="0" cy="2566829"/>
            </a:xfrm>
            <a:prstGeom prst="line">
              <a:avLst/>
            </a:prstGeom>
            <a:ln w="12700">
              <a:solidFill>
                <a:schemeClr val="bg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8" name="Łącznik prosty 156">
              <a:extLst>
                <a:ext uri="{FF2B5EF4-FFF2-40B4-BE49-F238E27FC236}">
                  <a16:creationId xmlns:a16="http://schemas.microsoft.com/office/drawing/2014/main" id="{55DF7B43-9352-2B6D-A3BE-B1556F5FBA03}"/>
                </a:ext>
              </a:extLst>
            </p:cNvPr>
            <p:cNvCxnSpPr>
              <a:cxnSpLocks/>
            </p:cNvCxnSpPr>
            <p:nvPr/>
          </p:nvCxnSpPr>
          <p:spPr>
            <a:xfrm>
              <a:off x="7719021" y="972000"/>
              <a:ext cx="0" cy="2223961"/>
            </a:xfrm>
            <a:prstGeom prst="line">
              <a:avLst/>
            </a:prstGeom>
            <a:ln w="12700">
              <a:solidFill>
                <a:schemeClr val="tx2">
                  <a:lumMod val="75000"/>
                </a:schemeClr>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cxnSp>
        <p:nvCxnSpPr>
          <p:cNvPr id="71" name="Łącznik prosty 24">
            <a:extLst>
              <a:ext uri="{FF2B5EF4-FFF2-40B4-BE49-F238E27FC236}">
                <a16:creationId xmlns:a16="http://schemas.microsoft.com/office/drawing/2014/main" id="{CBBE2B31-B6F8-81F6-6179-B7FCA4D7DEA8}"/>
              </a:ext>
            </a:extLst>
          </p:cNvPr>
          <p:cNvCxnSpPr>
            <a:cxnSpLocks/>
          </p:cNvCxnSpPr>
          <p:nvPr/>
        </p:nvCxnSpPr>
        <p:spPr>
          <a:xfrm flipV="1">
            <a:off x="511924" y="964814"/>
            <a:ext cx="2827925" cy="0"/>
          </a:xfrm>
          <a:prstGeom prst="line">
            <a:avLst/>
          </a:prstGeom>
          <a:ln w="38100">
            <a:solidFill>
              <a:schemeClr val="tx2">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3" name="pole tekstowe 123">
            <a:extLst>
              <a:ext uri="{FF2B5EF4-FFF2-40B4-BE49-F238E27FC236}">
                <a16:creationId xmlns:a16="http://schemas.microsoft.com/office/drawing/2014/main" id="{846DFAF6-19CF-C09C-D7E5-56CEE0DE1874}"/>
              </a:ext>
            </a:extLst>
          </p:cNvPr>
          <p:cNvSpPr txBox="1"/>
          <p:nvPr/>
        </p:nvSpPr>
        <p:spPr>
          <a:xfrm>
            <a:off x="7801097" y="3585804"/>
            <a:ext cx="3404148" cy="458067"/>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75000"/>
                  </a:schemeClr>
                </a:solidFill>
                <a:effectLst/>
                <a:uLnTx/>
                <a:uFillTx/>
                <a:latin typeface="Calibri"/>
                <a:ea typeface="+mn-ea"/>
                <a:cs typeface="+mn-cs"/>
              </a:rPr>
              <a:t>John’s Opportunities:</a:t>
            </a:r>
            <a:endParaRPr kumimoji="0" lang="en-US" sz="2800" b="0" i="0" u="none" strike="noStrike" kern="1200" cap="none" spc="0" normalizeH="0" baseline="0" noProof="0" dirty="0">
              <a:ln>
                <a:noFill/>
              </a:ln>
              <a:solidFill>
                <a:schemeClr val="bg1">
                  <a:lumMod val="75000"/>
                </a:schemeClr>
              </a:solidFill>
              <a:effectLst/>
              <a:uLnTx/>
              <a:uFillTx/>
              <a:latin typeface="Calibri"/>
              <a:ea typeface="+mn-ea"/>
              <a:cs typeface="+mn-cs"/>
            </a:endParaRPr>
          </a:p>
        </p:txBody>
      </p:sp>
      <p:sp>
        <p:nvSpPr>
          <p:cNvPr id="100" name="pole tekstowe 200">
            <a:extLst>
              <a:ext uri="{FF2B5EF4-FFF2-40B4-BE49-F238E27FC236}">
                <a16:creationId xmlns:a16="http://schemas.microsoft.com/office/drawing/2014/main" id="{ADF64129-89F8-32F5-C279-E3F7EAEB196A}"/>
              </a:ext>
            </a:extLst>
          </p:cNvPr>
          <p:cNvSpPr txBox="1"/>
          <p:nvPr/>
        </p:nvSpPr>
        <p:spPr>
          <a:xfrm>
            <a:off x="4133258" y="3585804"/>
            <a:ext cx="3404148" cy="458067"/>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75000"/>
                  </a:schemeClr>
                </a:solidFill>
                <a:effectLst/>
                <a:uLnTx/>
                <a:uFillTx/>
                <a:latin typeface="Calibri"/>
                <a:ea typeface="+mn-ea"/>
                <a:cs typeface="+mn-cs"/>
              </a:rPr>
              <a:t>John’s Limitations &amp; Worries:</a:t>
            </a:r>
          </a:p>
        </p:txBody>
      </p:sp>
      <p:sp>
        <p:nvSpPr>
          <p:cNvPr id="104" name="pole tekstowe 206">
            <a:extLst>
              <a:ext uri="{FF2B5EF4-FFF2-40B4-BE49-F238E27FC236}">
                <a16:creationId xmlns:a16="http://schemas.microsoft.com/office/drawing/2014/main" id="{F801A938-6DDE-BBC7-D9A7-4D1DA613A58F}"/>
              </a:ext>
            </a:extLst>
          </p:cNvPr>
          <p:cNvSpPr txBox="1"/>
          <p:nvPr/>
        </p:nvSpPr>
        <p:spPr>
          <a:xfrm>
            <a:off x="7816702" y="883899"/>
            <a:ext cx="3517236" cy="458067"/>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75000"/>
                  </a:schemeClr>
                </a:solidFill>
                <a:effectLst/>
                <a:uLnTx/>
                <a:uFillTx/>
                <a:latin typeface="Calibri"/>
                <a:ea typeface="+mn-ea"/>
                <a:cs typeface="+mn-cs"/>
              </a:rPr>
              <a:t>Background &amp; Technical Work</a:t>
            </a:r>
            <a:endParaRPr kumimoji="0" lang="en-US" sz="2400" b="0" i="0" u="none" strike="noStrike" kern="1200" cap="none" spc="0" normalizeH="0" baseline="0" noProof="0" dirty="0">
              <a:ln>
                <a:noFill/>
              </a:ln>
              <a:solidFill>
                <a:schemeClr val="bg1">
                  <a:lumMod val="75000"/>
                </a:schemeClr>
              </a:solidFill>
              <a:effectLst/>
              <a:uLnTx/>
              <a:uFillTx/>
              <a:latin typeface="Calibri"/>
              <a:ea typeface="+mn-ea"/>
              <a:cs typeface="+mn-cs"/>
            </a:endParaRPr>
          </a:p>
        </p:txBody>
      </p:sp>
      <p:sp>
        <p:nvSpPr>
          <p:cNvPr id="106" name="pole tekstowe 202">
            <a:extLst>
              <a:ext uri="{FF2B5EF4-FFF2-40B4-BE49-F238E27FC236}">
                <a16:creationId xmlns:a16="http://schemas.microsoft.com/office/drawing/2014/main" id="{B9E5B066-0945-01B0-B56B-2AFB40034058}"/>
              </a:ext>
            </a:extLst>
          </p:cNvPr>
          <p:cNvSpPr txBox="1"/>
          <p:nvPr/>
        </p:nvSpPr>
        <p:spPr>
          <a:xfrm>
            <a:off x="3808071" y="906025"/>
            <a:ext cx="3782032" cy="458067"/>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bg1">
                    <a:lumMod val="75000"/>
                  </a:schemeClr>
                </a:solidFill>
                <a:latin typeface="Calibri"/>
              </a:rPr>
              <a:t>Department &amp; Duties</a:t>
            </a:r>
            <a:endParaRPr kumimoji="0" lang="en-US" sz="2000" b="0" i="0" u="none" strike="noStrike" kern="1200" cap="none" spc="0" normalizeH="0" baseline="0" noProof="0" dirty="0">
              <a:ln>
                <a:noFill/>
              </a:ln>
              <a:solidFill>
                <a:schemeClr val="bg1">
                  <a:lumMod val="75000"/>
                </a:schemeClr>
              </a:solidFill>
              <a:effectLst/>
              <a:uLnTx/>
              <a:uFillTx/>
              <a:latin typeface="Calibri"/>
              <a:ea typeface="+mn-ea"/>
              <a:cs typeface="+mn-cs"/>
            </a:endParaRPr>
          </a:p>
        </p:txBody>
      </p:sp>
      <p:grpSp>
        <p:nvGrpSpPr>
          <p:cNvPr id="114" name="Grupa 10">
            <a:extLst>
              <a:ext uri="{FF2B5EF4-FFF2-40B4-BE49-F238E27FC236}">
                <a16:creationId xmlns:a16="http://schemas.microsoft.com/office/drawing/2014/main" id="{19694985-1360-F8C9-F9CB-DEBBEBC8C9E2}"/>
              </a:ext>
            </a:extLst>
          </p:cNvPr>
          <p:cNvGrpSpPr/>
          <p:nvPr/>
        </p:nvGrpSpPr>
        <p:grpSpPr>
          <a:xfrm>
            <a:off x="141123" y="2484132"/>
            <a:ext cx="3705574" cy="4403502"/>
            <a:chOff x="4294636" y="2458293"/>
            <a:chExt cx="3705574" cy="4403502"/>
          </a:xfrm>
        </p:grpSpPr>
        <p:sp>
          <p:nvSpPr>
            <p:cNvPr id="115" name="Freeform 6">
              <a:extLst>
                <a:ext uri="{FF2B5EF4-FFF2-40B4-BE49-F238E27FC236}">
                  <a16:creationId xmlns:a16="http://schemas.microsoft.com/office/drawing/2014/main" id="{E0BC7EE3-B982-2823-4A27-EDCCAC12B24D}"/>
                </a:ext>
              </a:extLst>
            </p:cNvPr>
            <p:cNvSpPr>
              <a:spLocks/>
            </p:cNvSpPr>
            <p:nvPr/>
          </p:nvSpPr>
          <p:spPr bwMode="auto">
            <a:xfrm>
              <a:off x="4294636" y="2458293"/>
              <a:ext cx="3705574" cy="4403502"/>
            </a:xfrm>
            <a:custGeom>
              <a:avLst/>
              <a:gdLst>
                <a:gd name="T0" fmla="*/ 284 w 293"/>
                <a:gd name="T1" fmla="*/ 190 h 348"/>
                <a:gd name="T2" fmla="*/ 259 w 293"/>
                <a:gd name="T3" fmla="*/ 142 h 348"/>
                <a:gd name="T4" fmla="*/ 260 w 293"/>
                <a:gd name="T5" fmla="*/ 129 h 348"/>
                <a:gd name="T6" fmla="*/ 130 w 293"/>
                <a:gd name="T7" fmla="*/ 0 h 348"/>
                <a:gd name="T8" fmla="*/ 0 w 293"/>
                <a:gd name="T9" fmla="*/ 129 h 348"/>
                <a:gd name="T10" fmla="*/ 39 w 293"/>
                <a:gd name="T11" fmla="*/ 223 h 348"/>
                <a:gd name="T12" fmla="*/ 39 w 293"/>
                <a:gd name="T13" fmla="*/ 223 h 348"/>
                <a:gd name="T14" fmla="*/ 46 w 293"/>
                <a:gd name="T15" fmla="*/ 348 h 348"/>
                <a:gd name="T16" fmla="*/ 190 w 293"/>
                <a:gd name="T17" fmla="*/ 348 h 348"/>
                <a:gd name="T18" fmla="*/ 195 w 293"/>
                <a:gd name="T19" fmla="*/ 296 h 348"/>
                <a:gd name="T20" fmla="*/ 221 w 293"/>
                <a:gd name="T21" fmla="*/ 301 h 348"/>
                <a:gd name="T22" fmla="*/ 260 w 293"/>
                <a:gd name="T23" fmla="*/ 262 h 348"/>
                <a:gd name="T24" fmla="*/ 260 w 293"/>
                <a:gd name="T25" fmla="*/ 259 h 348"/>
                <a:gd name="T26" fmla="*/ 260 w 293"/>
                <a:gd name="T27" fmla="*/ 259 h 348"/>
                <a:gd name="T28" fmla="*/ 260 w 293"/>
                <a:gd name="T29" fmla="*/ 224 h 348"/>
                <a:gd name="T30" fmla="*/ 281 w 293"/>
                <a:gd name="T31" fmla="*/ 219 h 348"/>
                <a:gd name="T32" fmla="*/ 284 w 293"/>
                <a:gd name="T33" fmla="*/ 190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93" h="348">
                  <a:moveTo>
                    <a:pt x="284" y="190"/>
                  </a:moveTo>
                  <a:cubicBezTo>
                    <a:pt x="279" y="180"/>
                    <a:pt x="264" y="152"/>
                    <a:pt x="259" y="142"/>
                  </a:cubicBezTo>
                  <a:cubicBezTo>
                    <a:pt x="260" y="138"/>
                    <a:pt x="260" y="134"/>
                    <a:pt x="260" y="129"/>
                  </a:cubicBezTo>
                  <a:cubicBezTo>
                    <a:pt x="260" y="58"/>
                    <a:pt x="202" y="0"/>
                    <a:pt x="130" y="0"/>
                  </a:cubicBezTo>
                  <a:cubicBezTo>
                    <a:pt x="58" y="0"/>
                    <a:pt x="0" y="58"/>
                    <a:pt x="0" y="129"/>
                  </a:cubicBezTo>
                  <a:cubicBezTo>
                    <a:pt x="0" y="166"/>
                    <a:pt x="15" y="199"/>
                    <a:pt x="39" y="223"/>
                  </a:cubicBezTo>
                  <a:cubicBezTo>
                    <a:pt x="39" y="223"/>
                    <a:pt x="39" y="223"/>
                    <a:pt x="39" y="223"/>
                  </a:cubicBezTo>
                  <a:cubicBezTo>
                    <a:pt x="46" y="348"/>
                    <a:pt x="46" y="348"/>
                    <a:pt x="46" y="348"/>
                  </a:cubicBezTo>
                  <a:cubicBezTo>
                    <a:pt x="190" y="348"/>
                    <a:pt x="190" y="348"/>
                    <a:pt x="190" y="348"/>
                  </a:cubicBezTo>
                  <a:cubicBezTo>
                    <a:pt x="195" y="296"/>
                    <a:pt x="195" y="296"/>
                    <a:pt x="195" y="296"/>
                  </a:cubicBezTo>
                  <a:cubicBezTo>
                    <a:pt x="221" y="301"/>
                    <a:pt x="221" y="301"/>
                    <a:pt x="221" y="301"/>
                  </a:cubicBezTo>
                  <a:cubicBezTo>
                    <a:pt x="242" y="301"/>
                    <a:pt x="260" y="284"/>
                    <a:pt x="260" y="262"/>
                  </a:cubicBezTo>
                  <a:cubicBezTo>
                    <a:pt x="260" y="261"/>
                    <a:pt x="260" y="260"/>
                    <a:pt x="260" y="259"/>
                  </a:cubicBezTo>
                  <a:cubicBezTo>
                    <a:pt x="260" y="259"/>
                    <a:pt x="260" y="259"/>
                    <a:pt x="260" y="259"/>
                  </a:cubicBezTo>
                  <a:cubicBezTo>
                    <a:pt x="260" y="224"/>
                    <a:pt x="260" y="224"/>
                    <a:pt x="260" y="224"/>
                  </a:cubicBezTo>
                  <a:cubicBezTo>
                    <a:pt x="281" y="219"/>
                    <a:pt x="281" y="219"/>
                    <a:pt x="281" y="219"/>
                  </a:cubicBezTo>
                  <a:cubicBezTo>
                    <a:pt x="293" y="215"/>
                    <a:pt x="292" y="204"/>
                    <a:pt x="284" y="19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16" name="Dowolny kształt 8">
              <a:extLst>
                <a:ext uri="{FF2B5EF4-FFF2-40B4-BE49-F238E27FC236}">
                  <a16:creationId xmlns:a16="http://schemas.microsoft.com/office/drawing/2014/main" id="{42CF75D0-0BC4-F936-07CB-EA40AB3E2D32}"/>
                </a:ext>
              </a:extLst>
            </p:cNvPr>
            <p:cNvSpPr/>
            <p:nvPr/>
          </p:nvSpPr>
          <p:spPr>
            <a:xfrm>
              <a:off x="5397041" y="3531343"/>
              <a:ext cx="1078014" cy="1078014"/>
            </a:xfrm>
            <a:custGeom>
              <a:avLst/>
              <a:gdLst>
                <a:gd name="connsiteX0" fmla="*/ 0 w 942149"/>
                <a:gd name="connsiteY0" fmla="*/ 471075 h 942149"/>
                <a:gd name="connsiteX1" fmla="*/ 471075 w 942149"/>
                <a:gd name="connsiteY1" fmla="*/ 0 h 942149"/>
                <a:gd name="connsiteX2" fmla="*/ 942150 w 942149"/>
                <a:gd name="connsiteY2" fmla="*/ 471075 h 942149"/>
                <a:gd name="connsiteX3" fmla="*/ 471075 w 942149"/>
                <a:gd name="connsiteY3" fmla="*/ 942150 h 942149"/>
                <a:gd name="connsiteX4" fmla="*/ 0 w 942149"/>
                <a:gd name="connsiteY4" fmla="*/ 471075 h 9421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2149" h="942149">
                  <a:moveTo>
                    <a:pt x="0" y="471075"/>
                  </a:moveTo>
                  <a:cubicBezTo>
                    <a:pt x="0" y="210907"/>
                    <a:pt x="210907" y="0"/>
                    <a:pt x="471075" y="0"/>
                  </a:cubicBezTo>
                  <a:cubicBezTo>
                    <a:pt x="731243" y="0"/>
                    <a:pt x="942150" y="210907"/>
                    <a:pt x="942150" y="471075"/>
                  </a:cubicBezTo>
                  <a:cubicBezTo>
                    <a:pt x="942150" y="731243"/>
                    <a:pt x="731243" y="942150"/>
                    <a:pt x="471075" y="942150"/>
                  </a:cubicBezTo>
                  <a:cubicBezTo>
                    <a:pt x="210907" y="942150"/>
                    <a:pt x="0" y="731243"/>
                    <a:pt x="0" y="471075"/>
                  </a:cubicBezTo>
                  <a:close/>
                </a:path>
              </a:pathLst>
            </a:custGeom>
            <a:solidFill>
              <a:schemeClr val="bg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6000" tIns="36000" rIns="36000" bIns="36000" numCol="1" spcCol="1270" anchor="ctr" anchorCtr="0">
              <a:noAutofit/>
            </a:bodyPr>
            <a:lstStyle/>
            <a:p>
              <a:pPr algn="ctr" defTabSz="1733550">
                <a:lnSpc>
                  <a:spcPct val="90000"/>
                </a:lnSpc>
                <a:spcBef>
                  <a:spcPct val="0"/>
                </a:spcBef>
                <a:spcAft>
                  <a:spcPct val="35000"/>
                </a:spcAft>
              </a:pPr>
              <a:endParaRPr lang="en-US" sz="1400" i="1" dirty="0">
                <a:solidFill>
                  <a:schemeClr val="tx1"/>
                </a:solidFill>
              </a:endParaRPr>
            </a:p>
          </p:txBody>
        </p:sp>
        <p:sp>
          <p:nvSpPr>
            <p:cNvPr id="117" name="Dowolny kształt 10">
              <a:extLst>
                <a:ext uri="{FF2B5EF4-FFF2-40B4-BE49-F238E27FC236}">
                  <a16:creationId xmlns:a16="http://schemas.microsoft.com/office/drawing/2014/main" id="{0505C4DC-D16F-B76A-F777-4487447DDA43}"/>
                </a:ext>
              </a:extLst>
            </p:cNvPr>
            <p:cNvSpPr/>
            <p:nvPr/>
          </p:nvSpPr>
          <p:spPr>
            <a:xfrm>
              <a:off x="5595362" y="2627927"/>
              <a:ext cx="681372" cy="681372"/>
            </a:xfrm>
            <a:custGeom>
              <a:avLst/>
              <a:gdLst>
                <a:gd name="connsiteX0" fmla="*/ 0 w 705101"/>
                <a:gd name="connsiteY0" fmla="*/ 352551 h 705101"/>
                <a:gd name="connsiteX1" fmla="*/ 352551 w 705101"/>
                <a:gd name="connsiteY1" fmla="*/ 0 h 705101"/>
                <a:gd name="connsiteX2" fmla="*/ 705102 w 705101"/>
                <a:gd name="connsiteY2" fmla="*/ 352551 h 705101"/>
                <a:gd name="connsiteX3" fmla="*/ 352551 w 705101"/>
                <a:gd name="connsiteY3" fmla="*/ 705102 h 705101"/>
                <a:gd name="connsiteX4" fmla="*/ 0 w 705101"/>
                <a:gd name="connsiteY4" fmla="*/ 352551 h 7051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5101" h="705101">
                  <a:moveTo>
                    <a:pt x="0" y="352551"/>
                  </a:moveTo>
                  <a:cubicBezTo>
                    <a:pt x="0" y="157842"/>
                    <a:pt x="157842" y="0"/>
                    <a:pt x="352551" y="0"/>
                  </a:cubicBezTo>
                  <a:cubicBezTo>
                    <a:pt x="547260" y="0"/>
                    <a:pt x="705102" y="157842"/>
                    <a:pt x="705102" y="352551"/>
                  </a:cubicBezTo>
                  <a:cubicBezTo>
                    <a:pt x="705102" y="547260"/>
                    <a:pt x="547260" y="705102"/>
                    <a:pt x="352551" y="705102"/>
                  </a:cubicBezTo>
                  <a:cubicBezTo>
                    <a:pt x="157842" y="705102"/>
                    <a:pt x="0" y="547260"/>
                    <a:pt x="0" y="352551"/>
                  </a:cubicBezTo>
                  <a:close/>
                </a:path>
              </a:pathLst>
            </a:custGeom>
            <a:solidFill>
              <a:schemeClr val="bg2">
                <a:lumMod val="50000"/>
              </a:schemeClr>
            </a:solidFill>
            <a:ln w="101600">
              <a:solidFill>
                <a:schemeClr val="bg2">
                  <a:lumMod val="50000"/>
                  <a:alpha val="4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1360" tIns="141360" rIns="141360" bIns="141360" numCol="1" spcCol="1270" anchor="ctr" anchorCtr="0">
              <a:noAutofit/>
            </a:bodyPr>
            <a:lstStyle/>
            <a:p>
              <a:pPr algn="ctr" defTabSz="1333500">
                <a:lnSpc>
                  <a:spcPct val="90000"/>
                </a:lnSpc>
                <a:spcBef>
                  <a:spcPct val="0"/>
                </a:spcBef>
                <a:spcAft>
                  <a:spcPct val="35000"/>
                </a:spcAft>
              </a:pPr>
              <a:endParaRPr lang="en-US" sz="3000" dirty="0"/>
            </a:p>
          </p:txBody>
        </p:sp>
        <p:sp>
          <p:nvSpPr>
            <p:cNvPr id="118" name="Dowolny kształt 12">
              <a:extLst>
                <a:ext uri="{FF2B5EF4-FFF2-40B4-BE49-F238E27FC236}">
                  <a16:creationId xmlns:a16="http://schemas.microsoft.com/office/drawing/2014/main" id="{CEB2EF22-6109-CA4D-3010-DB1548592BD2}"/>
                </a:ext>
              </a:extLst>
            </p:cNvPr>
            <p:cNvSpPr/>
            <p:nvPr/>
          </p:nvSpPr>
          <p:spPr>
            <a:xfrm>
              <a:off x="6582417" y="3197805"/>
              <a:ext cx="681372" cy="681372"/>
            </a:xfrm>
            <a:custGeom>
              <a:avLst/>
              <a:gdLst>
                <a:gd name="connsiteX0" fmla="*/ 0 w 705101"/>
                <a:gd name="connsiteY0" fmla="*/ 352551 h 705101"/>
                <a:gd name="connsiteX1" fmla="*/ 352551 w 705101"/>
                <a:gd name="connsiteY1" fmla="*/ 0 h 705101"/>
                <a:gd name="connsiteX2" fmla="*/ 705102 w 705101"/>
                <a:gd name="connsiteY2" fmla="*/ 352551 h 705101"/>
                <a:gd name="connsiteX3" fmla="*/ 352551 w 705101"/>
                <a:gd name="connsiteY3" fmla="*/ 705102 h 705101"/>
                <a:gd name="connsiteX4" fmla="*/ 0 w 705101"/>
                <a:gd name="connsiteY4" fmla="*/ 352551 h 7051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5101" h="705101">
                  <a:moveTo>
                    <a:pt x="0" y="352551"/>
                  </a:moveTo>
                  <a:cubicBezTo>
                    <a:pt x="0" y="157842"/>
                    <a:pt x="157842" y="0"/>
                    <a:pt x="352551" y="0"/>
                  </a:cubicBezTo>
                  <a:cubicBezTo>
                    <a:pt x="547260" y="0"/>
                    <a:pt x="705102" y="157842"/>
                    <a:pt x="705102" y="352551"/>
                  </a:cubicBezTo>
                  <a:cubicBezTo>
                    <a:pt x="705102" y="547260"/>
                    <a:pt x="547260" y="705102"/>
                    <a:pt x="352551" y="705102"/>
                  </a:cubicBezTo>
                  <a:cubicBezTo>
                    <a:pt x="157842" y="705102"/>
                    <a:pt x="0" y="547260"/>
                    <a:pt x="0" y="352551"/>
                  </a:cubicBezTo>
                  <a:close/>
                </a:path>
              </a:pathLst>
            </a:custGeom>
            <a:solidFill>
              <a:srgbClr val="00B0F0"/>
            </a:solidFill>
            <a:ln w="101600">
              <a:solidFill>
                <a:srgbClr val="00B0F0">
                  <a:alpha val="40000"/>
                </a:srgb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1360" tIns="141360" rIns="141360" bIns="141360" numCol="1" spcCol="1270" anchor="ctr" anchorCtr="0">
              <a:noAutofit/>
            </a:bodyPr>
            <a:lstStyle/>
            <a:p>
              <a:pPr algn="ctr" defTabSz="1333500">
                <a:lnSpc>
                  <a:spcPct val="90000"/>
                </a:lnSpc>
                <a:spcBef>
                  <a:spcPct val="0"/>
                </a:spcBef>
                <a:spcAft>
                  <a:spcPct val="35000"/>
                </a:spcAft>
              </a:pPr>
              <a:endParaRPr lang="en-US" sz="3000" dirty="0"/>
            </a:p>
          </p:txBody>
        </p:sp>
        <p:sp>
          <p:nvSpPr>
            <p:cNvPr id="119" name="Dowolny kształt 14">
              <a:extLst>
                <a:ext uri="{FF2B5EF4-FFF2-40B4-BE49-F238E27FC236}">
                  <a16:creationId xmlns:a16="http://schemas.microsoft.com/office/drawing/2014/main" id="{6478A78E-E303-135D-AE77-5C3474714B4B}"/>
                </a:ext>
              </a:extLst>
            </p:cNvPr>
            <p:cNvSpPr/>
            <p:nvPr/>
          </p:nvSpPr>
          <p:spPr>
            <a:xfrm>
              <a:off x="6582417" y="4337559"/>
              <a:ext cx="681372" cy="681372"/>
            </a:xfrm>
            <a:custGeom>
              <a:avLst/>
              <a:gdLst>
                <a:gd name="connsiteX0" fmla="*/ 0 w 705101"/>
                <a:gd name="connsiteY0" fmla="*/ 352551 h 705101"/>
                <a:gd name="connsiteX1" fmla="*/ 352551 w 705101"/>
                <a:gd name="connsiteY1" fmla="*/ 0 h 705101"/>
                <a:gd name="connsiteX2" fmla="*/ 705102 w 705101"/>
                <a:gd name="connsiteY2" fmla="*/ 352551 h 705101"/>
                <a:gd name="connsiteX3" fmla="*/ 352551 w 705101"/>
                <a:gd name="connsiteY3" fmla="*/ 705102 h 705101"/>
                <a:gd name="connsiteX4" fmla="*/ 0 w 705101"/>
                <a:gd name="connsiteY4" fmla="*/ 352551 h 7051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5101" h="705101">
                  <a:moveTo>
                    <a:pt x="0" y="352551"/>
                  </a:moveTo>
                  <a:cubicBezTo>
                    <a:pt x="0" y="157842"/>
                    <a:pt x="157842" y="0"/>
                    <a:pt x="352551" y="0"/>
                  </a:cubicBezTo>
                  <a:cubicBezTo>
                    <a:pt x="547260" y="0"/>
                    <a:pt x="705102" y="157842"/>
                    <a:pt x="705102" y="352551"/>
                  </a:cubicBezTo>
                  <a:cubicBezTo>
                    <a:pt x="705102" y="547260"/>
                    <a:pt x="547260" y="705102"/>
                    <a:pt x="352551" y="705102"/>
                  </a:cubicBezTo>
                  <a:cubicBezTo>
                    <a:pt x="157842" y="705102"/>
                    <a:pt x="0" y="547260"/>
                    <a:pt x="0" y="352551"/>
                  </a:cubicBezTo>
                  <a:close/>
                </a:path>
              </a:pathLst>
            </a:custGeom>
            <a:solidFill>
              <a:schemeClr val="accent1">
                <a:lumMod val="75000"/>
              </a:schemeClr>
            </a:solidFill>
            <a:ln w="101600">
              <a:solidFill>
                <a:schemeClr val="accent1">
                  <a:lumMod val="75000"/>
                  <a:alpha val="4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1360" tIns="141360" rIns="141360" bIns="141360" numCol="1" spcCol="1270" anchor="ctr" anchorCtr="0">
              <a:noAutofit/>
            </a:bodyPr>
            <a:lstStyle/>
            <a:p>
              <a:pPr algn="ctr" defTabSz="1333500">
                <a:lnSpc>
                  <a:spcPct val="90000"/>
                </a:lnSpc>
                <a:spcBef>
                  <a:spcPct val="0"/>
                </a:spcBef>
                <a:spcAft>
                  <a:spcPct val="35000"/>
                </a:spcAft>
              </a:pPr>
              <a:endParaRPr lang="en-US" sz="3000" dirty="0"/>
            </a:p>
          </p:txBody>
        </p:sp>
        <p:sp>
          <p:nvSpPr>
            <p:cNvPr id="120" name="Dowolny kształt 18">
              <a:extLst>
                <a:ext uri="{FF2B5EF4-FFF2-40B4-BE49-F238E27FC236}">
                  <a16:creationId xmlns:a16="http://schemas.microsoft.com/office/drawing/2014/main" id="{2342B02F-6C4A-13A1-F0D7-1C57257CEAAF}"/>
                </a:ext>
              </a:extLst>
            </p:cNvPr>
            <p:cNvSpPr/>
            <p:nvPr/>
          </p:nvSpPr>
          <p:spPr>
            <a:xfrm>
              <a:off x="4608305" y="4337559"/>
              <a:ext cx="681372" cy="681372"/>
            </a:xfrm>
            <a:custGeom>
              <a:avLst/>
              <a:gdLst>
                <a:gd name="connsiteX0" fmla="*/ 0 w 705101"/>
                <a:gd name="connsiteY0" fmla="*/ 352551 h 705101"/>
                <a:gd name="connsiteX1" fmla="*/ 352551 w 705101"/>
                <a:gd name="connsiteY1" fmla="*/ 0 h 705101"/>
                <a:gd name="connsiteX2" fmla="*/ 705102 w 705101"/>
                <a:gd name="connsiteY2" fmla="*/ 352551 h 705101"/>
                <a:gd name="connsiteX3" fmla="*/ 352551 w 705101"/>
                <a:gd name="connsiteY3" fmla="*/ 705102 h 705101"/>
                <a:gd name="connsiteX4" fmla="*/ 0 w 705101"/>
                <a:gd name="connsiteY4" fmla="*/ 352551 h 7051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5101" h="705101">
                  <a:moveTo>
                    <a:pt x="0" y="352551"/>
                  </a:moveTo>
                  <a:cubicBezTo>
                    <a:pt x="0" y="157842"/>
                    <a:pt x="157842" y="0"/>
                    <a:pt x="352551" y="0"/>
                  </a:cubicBezTo>
                  <a:cubicBezTo>
                    <a:pt x="547260" y="0"/>
                    <a:pt x="705102" y="157842"/>
                    <a:pt x="705102" y="352551"/>
                  </a:cubicBezTo>
                  <a:cubicBezTo>
                    <a:pt x="705102" y="547260"/>
                    <a:pt x="547260" y="705102"/>
                    <a:pt x="352551" y="705102"/>
                  </a:cubicBezTo>
                  <a:cubicBezTo>
                    <a:pt x="157842" y="705102"/>
                    <a:pt x="0" y="547260"/>
                    <a:pt x="0" y="352551"/>
                  </a:cubicBezTo>
                  <a:close/>
                </a:path>
              </a:pathLst>
            </a:custGeom>
            <a:solidFill>
              <a:schemeClr val="tx2">
                <a:lumMod val="60000"/>
                <a:lumOff val="40000"/>
              </a:schemeClr>
            </a:solidFill>
            <a:ln w="101600">
              <a:solidFill>
                <a:schemeClr val="tx2">
                  <a:lumMod val="60000"/>
                  <a:lumOff val="40000"/>
                  <a:alpha val="4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1360" tIns="141360" rIns="141360" bIns="141360" numCol="1" spcCol="1270" anchor="ctr" anchorCtr="0">
              <a:noAutofit/>
            </a:bodyPr>
            <a:lstStyle/>
            <a:p>
              <a:pPr algn="ctr" defTabSz="1333500">
                <a:lnSpc>
                  <a:spcPct val="90000"/>
                </a:lnSpc>
                <a:spcBef>
                  <a:spcPct val="0"/>
                </a:spcBef>
                <a:spcAft>
                  <a:spcPct val="35000"/>
                </a:spcAft>
              </a:pPr>
              <a:endParaRPr lang="en-US" sz="3000" dirty="0"/>
            </a:p>
          </p:txBody>
        </p:sp>
        <p:sp>
          <p:nvSpPr>
            <p:cNvPr id="121" name="Dowolny kształt 20">
              <a:extLst>
                <a:ext uri="{FF2B5EF4-FFF2-40B4-BE49-F238E27FC236}">
                  <a16:creationId xmlns:a16="http://schemas.microsoft.com/office/drawing/2014/main" id="{77A02B6D-10DC-8B22-2AC0-6623169D48C8}"/>
                </a:ext>
              </a:extLst>
            </p:cNvPr>
            <p:cNvSpPr/>
            <p:nvPr/>
          </p:nvSpPr>
          <p:spPr>
            <a:xfrm>
              <a:off x="4608305" y="3197805"/>
              <a:ext cx="681372" cy="681372"/>
            </a:xfrm>
            <a:custGeom>
              <a:avLst/>
              <a:gdLst>
                <a:gd name="connsiteX0" fmla="*/ 0 w 705101"/>
                <a:gd name="connsiteY0" fmla="*/ 352551 h 705101"/>
                <a:gd name="connsiteX1" fmla="*/ 352551 w 705101"/>
                <a:gd name="connsiteY1" fmla="*/ 0 h 705101"/>
                <a:gd name="connsiteX2" fmla="*/ 705102 w 705101"/>
                <a:gd name="connsiteY2" fmla="*/ 352551 h 705101"/>
                <a:gd name="connsiteX3" fmla="*/ 352551 w 705101"/>
                <a:gd name="connsiteY3" fmla="*/ 705102 h 705101"/>
                <a:gd name="connsiteX4" fmla="*/ 0 w 705101"/>
                <a:gd name="connsiteY4" fmla="*/ 352551 h 7051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5101" h="705101">
                  <a:moveTo>
                    <a:pt x="0" y="352551"/>
                  </a:moveTo>
                  <a:cubicBezTo>
                    <a:pt x="0" y="157842"/>
                    <a:pt x="157842" y="0"/>
                    <a:pt x="352551" y="0"/>
                  </a:cubicBezTo>
                  <a:cubicBezTo>
                    <a:pt x="547260" y="0"/>
                    <a:pt x="705102" y="157842"/>
                    <a:pt x="705102" y="352551"/>
                  </a:cubicBezTo>
                  <a:cubicBezTo>
                    <a:pt x="705102" y="547260"/>
                    <a:pt x="547260" y="705102"/>
                    <a:pt x="352551" y="705102"/>
                  </a:cubicBezTo>
                  <a:cubicBezTo>
                    <a:pt x="157842" y="705102"/>
                    <a:pt x="0" y="547260"/>
                    <a:pt x="0" y="352551"/>
                  </a:cubicBezTo>
                  <a:close/>
                </a:path>
              </a:pathLst>
            </a:custGeom>
            <a:solidFill>
              <a:schemeClr val="accent1">
                <a:lumMod val="60000"/>
                <a:lumOff val="40000"/>
              </a:schemeClr>
            </a:solidFill>
            <a:ln w="101600">
              <a:solidFill>
                <a:schemeClr val="accent1">
                  <a:lumMod val="60000"/>
                  <a:lumOff val="40000"/>
                  <a:alpha val="4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1360" tIns="141360" rIns="141360" bIns="141360" numCol="1" spcCol="1270" anchor="ctr" anchorCtr="0">
              <a:noAutofit/>
            </a:bodyPr>
            <a:lstStyle/>
            <a:p>
              <a:pPr algn="ctr" defTabSz="1333500">
                <a:lnSpc>
                  <a:spcPct val="90000"/>
                </a:lnSpc>
                <a:spcBef>
                  <a:spcPct val="0"/>
                </a:spcBef>
                <a:spcAft>
                  <a:spcPct val="35000"/>
                </a:spcAft>
              </a:pPr>
              <a:endParaRPr lang="en-US" sz="3000" dirty="0"/>
            </a:p>
          </p:txBody>
        </p:sp>
        <p:sp>
          <p:nvSpPr>
            <p:cNvPr id="122" name="Dowolny kształt 18">
              <a:extLst>
                <a:ext uri="{FF2B5EF4-FFF2-40B4-BE49-F238E27FC236}">
                  <a16:creationId xmlns:a16="http://schemas.microsoft.com/office/drawing/2014/main" id="{91228B42-3188-124B-AD6E-80C59CE57F14}"/>
                </a:ext>
              </a:extLst>
            </p:cNvPr>
            <p:cNvSpPr/>
            <p:nvPr/>
          </p:nvSpPr>
          <p:spPr>
            <a:xfrm>
              <a:off x="5597389" y="4831401"/>
              <a:ext cx="681372" cy="681372"/>
            </a:xfrm>
            <a:custGeom>
              <a:avLst/>
              <a:gdLst>
                <a:gd name="connsiteX0" fmla="*/ 0 w 705101"/>
                <a:gd name="connsiteY0" fmla="*/ 352551 h 705101"/>
                <a:gd name="connsiteX1" fmla="*/ 352551 w 705101"/>
                <a:gd name="connsiteY1" fmla="*/ 0 h 705101"/>
                <a:gd name="connsiteX2" fmla="*/ 705102 w 705101"/>
                <a:gd name="connsiteY2" fmla="*/ 352551 h 705101"/>
                <a:gd name="connsiteX3" fmla="*/ 352551 w 705101"/>
                <a:gd name="connsiteY3" fmla="*/ 705102 h 705101"/>
                <a:gd name="connsiteX4" fmla="*/ 0 w 705101"/>
                <a:gd name="connsiteY4" fmla="*/ 352551 h 7051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5101" h="705101">
                  <a:moveTo>
                    <a:pt x="0" y="352551"/>
                  </a:moveTo>
                  <a:cubicBezTo>
                    <a:pt x="0" y="157842"/>
                    <a:pt x="157842" y="0"/>
                    <a:pt x="352551" y="0"/>
                  </a:cubicBezTo>
                  <a:cubicBezTo>
                    <a:pt x="547260" y="0"/>
                    <a:pt x="705102" y="157842"/>
                    <a:pt x="705102" y="352551"/>
                  </a:cubicBezTo>
                  <a:cubicBezTo>
                    <a:pt x="705102" y="547260"/>
                    <a:pt x="547260" y="705102"/>
                    <a:pt x="352551" y="705102"/>
                  </a:cubicBezTo>
                  <a:cubicBezTo>
                    <a:pt x="157842" y="705102"/>
                    <a:pt x="0" y="547260"/>
                    <a:pt x="0" y="352551"/>
                  </a:cubicBezTo>
                  <a:close/>
                </a:path>
              </a:pathLst>
            </a:custGeom>
            <a:solidFill>
              <a:schemeClr val="tx2"/>
            </a:solidFill>
            <a:ln w="101600">
              <a:solidFill>
                <a:schemeClr val="tx2">
                  <a:alpha val="4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1360" tIns="141360" rIns="141360" bIns="141360" numCol="1" spcCol="1270" anchor="ctr" anchorCtr="0">
              <a:noAutofit/>
            </a:bodyPr>
            <a:lstStyle/>
            <a:p>
              <a:pPr algn="ctr" defTabSz="1333500">
                <a:lnSpc>
                  <a:spcPct val="90000"/>
                </a:lnSpc>
                <a:spcBef>
                  <a:spcPct val="0"/>
                </a:spcBef>
                <a:spcAft>
                  <a:spcPct val="35000"/>
                </a:spcAft>
              </a:pPr>
              <a:endParaRPr lang="en-US" sz="3000" dirty="0"/>
            </a:p>
          </p:txBody>
        </p:sp>
        <p:sp>
          <p:nvSpPr>
            <p:cNvPr id="123" name="Freeform 51">
              <a:extLst>
                <a:ext uri="{FF2B5EF4-FFF2-40B4-BE49-F238E27FC236}">
                  <a16:creationId xmlns:a16="http://schemas.microsoft.com/office/drawing/2014/main" id="{FD91246A-8788-2E60-BA01-C8D87981F8B8}"/>
                </a:ext>
              </a:extLst>
            </p:cNvPr>
            <p:cNvSpPr>
              <a:spLocks noEditPoints="1"/>
            </p:cNvSpPr>
            <p:nvPr/>
          </p:nvSpPr>
          <p:spPr bwMode="auto">
            <a:xfrm>
              <a:off x="5806062" y="2799915"/>
              <a:ext cx="349224" cy="311997"/>
            </a:xfrm>
            <a:custGeom>
              <a:avLst/>
              <a:gdLst>
                <a:gd name="T0" fmla="*/ 198 w 282"/>
                <a:gd name="T1" fmla="*/ 198 h 252"/>
                <a:gd name="T2" fmla="*/ 198 w 282"/>
                <a:gd name="T3" fmla="*/ 245 h 252"/>
                <a:gd name="T4" fmla="*/ 190 w 282"/>
                <a:gd name="T5" fmla="*/ 252 h 252"/>
                <a:gd name="T6" fmla="*/ 7 w 282"/>
                <a:gd name="T7" fmla="*/ 252 h 252"/>
                <a:gd name="T8" fmla="*/ 0 w 282"/>
                <a:gd name="T9" fmla="*/ 245 h 252"/>
                <a:gd name="T10" fmla="*/ 0 w 282"/>
                <a:gd name="T11" fmla="*/ 7 h 252"/>
                <a:gd name="T12" fmla="*/ 7 w 282"/>
                <a:gd name="T13" fmla="*/ 0 h 252"/>
                <a:gd name="T14" fmla="*/ 129 w 282"/>
                <a:gd name="T15" fmla="*/ 0 h 252"/>
                <a:gd name="T16" fmla="*/ 141 w 282"/>
                <a:gd name="T17" fmla="*/ 5 h 252"/>
                <a:gd name="T18" fmla="*/ 192 w 282"/>
                <a:gd name="T19" fmla="*/ 56 h 252"/>
                <a:gd name="T20" fmla="*/ 198 w 282"/>
                <a:gd name="T21" fmla="*/ 69 h 252"/>
                <a:gd name="T22" fmla="*/ 198 w 282"/>
                <a:gd name="T23" fmla="*/ 82 h 252"/>
                <a:gd name="T24" fmla="*/ 136 w 282"/>
                <a:gd name="T25" fmla="*/ 26 h 252"/>
                <a:gd name="T26" fmla="*/ 136 w 282"/>
                <a:gd name="T27" fmla="*/ 50 h 252"/>
                <a:gd name="T28" fmla="*/ 146 w 282"/>
                <a:gd name="T29" fmla="*/ 60 h 252"/>
                <a:gd name="T30" fmla="*/ 194 w 282"/>
                <a:gd name="T31" fmla="*/ 60 h 252"/>
                <a:gd name="T32" fmla="*/ 38 w 282"/>
                <a:gd name="T33" fmla="*/ 82 h 252"/>
                <a:gd name="T34" fmla="*/ 91 w 282"/>
                <a:gd name="T35" fmla="*/ 82 h 252"/>
                <a:gd name="T36" fmla="*/ 91 w 282"/>
                <a:gd name="T37" fmla="*/ 161 h 252"/>
                <a:gd name="T38" fmla="*/ 38 w 282"/>
                <a:gd name="T39" fmla="*/ 161 h 252"/>
                <a:gd name="T40" fmla="*/ 125 w 282"/>
                <a:gd name="T41" fmla="*/ 121 h 252"/>
                <a:gd name="T42" fmla="*/ 37 w 282"/>
                <a:gd name="T43" fmla="*/ 121 h 252"/>
                <a:gd name="T44" fmla="*/ 267 w 282"/>
                <a:gd name="T45" fmla="*/ 117 h 252"/>
                <a:gd name="T46" fmla="*/ 280 w 282"/>
                <a:gd name="T47" fmla="*/ 107 h 252"/>
                <a:gd name="T48" fmla="*/ 268 w 282"/>
                <a:gd name="T49" fmla="*/ 83 h 252"/>
                <a:gd name="T50" fmla="*/ 247 w 282"/>
                <a:gd name="T51" fmla="*/ 66 h 252"/>
                <a:gd name="T52" fmla="*/ 234 w 282"/>
                <a:gd name="T53" fmla="*/ 76 h 252"/>
                <a:gd name="T54" fmla="*/ 236 w 282"/>
                <a:gd name="T55" fmla="*/ 109 h 252"/>
                <a:gd name="T56" fmla="*/ 224 w 282"/>
                <a:gd name="T57" fmla="*/ 85 h 252"/>
                <a:gd name="T58" fmla="*/ 118 w 282"/>
                <a:gd name="T59" fmla="*/ 169 h 252"/>
                <a:gd name="T60" fmla="*/ 112 w 282"/>
                <a:gd name="T61" fmla="*/ 175 h 252"/>
                <a:gd name="T62" fmla="*/ 112 w 282"/>
                <a:gd name="T63" fmla="*/ 175 h 252"/>
                <a:gd name="T64" fmla="*/ 91 w 282"/>
                <a:gd name="T65" fmla="*/ 221 h 252"/>
                <a:gd name="T66" fmla="*/ 92 w 282"/>
                <a:gd name="T67" fmla="*/ 224 h 252"/>
                <a:gd name="T68" fmla="*/ 95 w 282"/>
                <a:gd name="T69" fmla="*/ 225 h 252"/>
                <a:gd name="T70" fmla="*/ 144 w 282"/>
                <a:gd name="T71" fmla="*/ 216 h 252"/>
                <a:gd name="T72" fmla="*/ 151 w 282"/>
                <a:gd name="T73" fmla="*/ 210 h 252"/>
                <a:gd name="T74" fmla="*/ 151 w 282"/>
                <a:gd name="T75" fmla="*/ 210 h 252"/>
                <a:gd name="T76" fmla="*/ 256 w 282"/>
                <a:gd name="T77" fmla="*/ 127 h 252"/>
                <a:gd name="T78" fmla="*/ 236 w 282"/>
                <a:gd name="T79" fmla="*/ 109 h 252"/>
                <a:gd name="T80" fmla="*/ 145 w 282"/>
                <a:gd name="T81" fmla="*/ 215 h 252"/>
                <a:gd name="T82" fmla="*/ 145 w 282"/>
                <a:gd name="T83" fmla="*/ 198 h 252"/>
                <a:gd name="T84" fmla="*/ 128 w 282"/>
                <a:gd name="T85" fmla="*/ 195 h 252"/>
                <a:gd name="T86" fmla="*/ 129 w 282"/>
                <a:gd name="T87" fmla="*/ 178 h 252"/>
                <a:gd name="T88" fmla="*/ 112 w 282"/>
                <a:gd name="T89" fmla="*/ 174 h 252"/>
                <a:gd name="T90" fmla="*/ 145 w 282"/>
                <a:gd name="T91" fmla="*/ 209 h 252"/>
                <a:gd name="T92" fmla="*/ 145 w 282"/>
                <a:gd name="T93" fmla="*/ 209 h 252"/>
                <a:gd name="T94" fmla="*/ 117 w 282"/>
                <a:gd name="T95" fmla="*/ 215 h 252"/>
                <a:gd name="T96" fmla="*/ 117 w 282"/>
                <a:gd name="T97" fmla="*/ 215 h 252"/>
                <a:gd name="T98" fmla="*/ 120 w 282"/>
                <a:gd name="T99" fmla="*/ 219 h 252"/>
                <a:gd name="T100" fmla="*/ 103 w 282"/>
                <a:gd name="T101" fmla="*/ 198 h 252"/>
                <a:gd name="T102" fmla="*/ 107 w 282"/>
                <a:gd name="T103" fmla="*/ 202 h 252"/>
                <a:gd name="T104" fmla="*/ 107 w 282"/>
                <a:gd name="T105" fmla="*/ 202 h 252"/>
                <a:gd name="T106" fmla="*/ 118 w 282"/>
                <a:gd name="T107" fmla="*/ 176 h 252"/>
                <a:gd name="T108" fmla="*/ 118 w 282"/>
                <a:gd name="T109" fmla="*/ 176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82" h="252">
                  <a:moveTo>
                    <a:pt x="198" y="198"/>
                  </a:moveTo>
                  <a:cubicBezTo>
                    <a:pt x="198" y="245"/>
                    <a:pt x="198" y="245"/>
                    <a:pt x="198" y="245"/>
                  </a:cubicBezTo>
                  <a:cubicBezTo>
                    <a:pt x="198" y="249"/>
                    <a:pt x="194" y="252"/>
                    <a:pt x="190" y="252"/>
                  </a:cubicBezTo>
                  <a:cubicBezTo>
                    <a:pt x="7" y="252"/>
                    <a:pt x="7" y="252"/>
                    <a:pt x="7" y="252"/>
                  </a:cubicBezTo>
                  <a:cubicBezTo>
                    <a:pt x="3" y="252"/>
                    <a:pt x="0" y="249"/>
                    <a:pt x="0" y="245"/>
                  </a:cubicBezTo>
                  <a:cubicBezTo>
                    <a:pt x="0" y="7"/>
                    <a:pt x="0" y="7"/>
                    <a:pt x="0" y="7"/>
                  </a:cubicBezTo>
                  <a:cubicBezTo>
                    <a:pt x="0" y="3"/>
                    <a:pt x="3" y="0"/>
                    <a:pt x="7" y="0"/>
                  </a:cubicBezTo>
                  <a:cubicBezTo>
                    <a:pt x="129" y="0"/>
                    <a:pt x="129" y="0"/>
                    <a:pt x="129" y="0"/>
                  </a:cubicBezTo>
                  <a:cubicBezTo>
                    <a:pt x="132" y="0"/>
                    <a:pt x="138" y="2"/>
                    <a:pt x="141" y="5"/>
                  </a:cubicBezTo>
                  <a:cubicBezTo>
                    <a:pt x="192" y="56"/>
                    <a:pt x="192" y="56"/>
                    <a:pt x="192" y="56"/>
                  </a:cubicBezTo>
                  <a:cubicBezTo>
                    <a:pt x="195" y="59"/>
                    <a:pt x="198" y="65"/>
                    <a:pt x="198" y="69"/>
                  </a:cubicBezTo>
                  <a:cubicBezTo>
                    <a:pt x="198" y="82"/>
                    <a:pt x="198" y="82"/>
                    <a:pt x="198" y="82"/>
                  </a:cubicBezTo>
                  <a:moveTo>
                    <a:pt x="136" y="26"/>
                  </a:moveTo>
                  <a:cubicBezTo>
                    <a:pt x="136" y="50"/>
                    <a:pt x="136" y="50"/>
                    <a:pt x="136" y="50"/>
                  </a:cubicBezTo>
                  <a:cubicBezTo>
                    <a:pt x="136" y="55"/>
                    <a:pt x="141" y="60"/>
                    <a:pt x="146" y="60"/>
                  </a:cubicBezTo>
                  <a:cubicBezTo>
                    <a:pt x="194" y="60"/>
                    <a:pt x="194" y="60"/>
                    <a:pt x="194" y="60"/>
                  </a:cubicBezTo>
                  <a:moveTo>
                    <a:pt x="38" y="82"/>
                  </a:moveTo>
                  <a:cubicBezTo>
                    <a:pt x="91" y="82"/>
                    <a:pt x="91" y="82"/>
                    <a:pt x="91" y="82"/>
                  </a:cubicBezTo>
                  <a:moveTo>
                    <a:pt x="91" y="161"/>
                  </a:moveTo>
                  <a:cubicBezTo>
                    <a:pt x="38" y="161"/>
                    <a:pt x="38" y="161"/>
                    <a:pt x="38" y="161"/>
                  </a:cubicBezTo>
                  <a:moveTo>
                    <a:pt x="125" y="121"/>
                  </a:moveTo>
                  <a:cubicBezTo>
                    <a:pt x="37" y="121"/>
                    <a:pt x="37" y="121"/>
                    <a:pt x="37" y="121"/>
                  </a:cubicBezTo>
                  <a:moveTo>
                    <a:pt x="267" y="117"/>
                  </a:moveTo>
                  <a:cubicBezTo>
                    <a:pt x="280" y="107"/>
                    <a:pt x="280" y="107"/>
                    <a:pt x="280" y="107"/>
                  </a:cubicBezTo>
                  <a:cubicBezTo>
                    <a:pt x="282" y="105"/>
                    <a:pt x="277" y="94"/>
                    <a:pt x="268" y="83"/>
                  </a:cubicBezTo>
                  <a:cubicBezTo>
                    <a:pt x="259" y="72"/>
                    <a:pt x="249" y="64"/>
                    <a:pt x="247" y="66"/>
                  </a:cubicBezTo>
                  <a:cubicBezTo>
                    <a:pt x="234" y="76"/>
                    <a:pt x="234" y="76"/>
                    <a:pt x="234" y="76"/>
                  </a:cubicBezTo>
                  <a:moveTo>
                    <a:pt x="236" y="109"/>
                  </a:moveTo>
                  <a:cubicBezTo>
                    <a:pt x="227" y="98"/>
                    <a:pt x="225" y="90"/>
                    <a:pt x="224" y="85"/>
                  </a:cubicBezTo>
                  <a:cubicBezTo>
                    <a:pt x="222" y="87"/>
                    <a:pt x="118" y="169"/>
                    <a:pt x="118" y="169"/>
                  </a:cubicBezTo>
                  <a:cubicBezTo>
                    <a:pt x="112" y="175"/>
                    <a:pt x="112" y="175"/>
                    <a:pt x="112" y="175"/>
                  </a:cubicBezTo>
                  <a:cubicBezTo>
                    <a:pt x="112" y="175"/>
                    <a:pt x="112" y="175"/>
                    <a:pt x="112" y="175"/>
                  </a:cubicBezTo>
                  <a:cubicBezTo>
                    <a:pt x="91" y="221"/>
                    <a:pt x="91" y="221"/>
                    <a:pt x="91" y="221"/>
                  </a:cubicBezTo>
                  <a:cubicBezTo>
                    <a:pt x="91" y="222"/>
                    <a:pt x="91" y="223"/>
                    <a:pt x="92" y="224"/>
                  </a:cubicBezTo>
                  <a:cubicBezTo>
                    <a:pt x="93" y="225"/>
                    <a:pt x="94" y="226"/>
                    <a:pt x="95" y="225"/>
                  </a:cubicBezTo>
                  <a:cubicBezTo>
                    <a:pt x="144" y="216"/>
                    <a:pt x="144" y="216"/>
                    <a:pt x="144" y="216"/>
                  </a:cubicBezTo>
                  <a:cubicBezTo>
                    <a:pt x="151" y="210"/>
                    <a:pt x="151" y="210"/>
                    <a:pt x="151" y="210"/>
                  </a:cubicBezTo>
                  <a:cubicBezTo>
                    <a:pt x="151" y="210"/>
                    <a:pt x="151" y="210"/>
                    <a:pt x="151" y="210"/>
                  </a:cubicBezTo>
                  <a:cubicBezTo>
                    <a:pt x="151" y="210"/>
                    <a:pt x="252" y="129"/>
                    <a:pt x="256" y="127"/>
                  </a:cubicBezTo>
                  <a:cubicBezTo>
                    <a:pt x="251" y="124"/>
                    <a:pt x="244" y="120"/>
                    <a:pt x="236" y="109"/>
                  </a:cubicBezTo>
                  <a:close/>
                  <a:moveTo>
                    <a:pt x="145" y="215"/>
                  </a:moveTo>
                  <a:cubicBezTo>
                    <a:pt x="145" y="198"/>
                    <a:pt x="145" y="198"/>
                    <a:pt x="145" y="198"/>
                  </a:cubicBezTo>
                  <a:cubicBezTo>
                    <a:pt x="128" y="195"/>
                    <a:pt x="128" y="195"/>
                    <a:pt x="128" y="195"/>
                  </a:cubicBezTo>
                  <a:cubicBezTo>
                    <a:pt x="129" y="178"/>
                    <a:pt x="129" y="178"/>
                    <a:pt x="129" y="178"/>
                  </a:cubicBezTo>
                  <a:cubicBezTo>
                    <a:pt x="112" y="174"/>
                    <a:pt x="112" y="174"/>
                    <a:pt x="112" y="174"/>
                  </a:cubicBezTo>
                  <a:moveTo>
                    <a:pt x="145" y="209"/>
                  </a:moveTo>
                  <a:cubicBezTo>
                    <a:pt x="145" y="209"/>
                    <a:pt x="145" y="209"/>
                    <a:pt x="145" y="209"/>
                  </a:cubicBezTo>
                  <a:moveTo>
                    <a:pt x="117" y="215"/>
                  </a:moveTo>
                  <a:cubicBezTo>
                    <a:pt x="117" y="215"/>
                    <a:pt x="117" y="215"/>
                    <a:pt x="117" y="215"/>
                  </a:cubicBezTo>
                  <a:moveTo>
                    <a:pt x="120" y="219"/>
                  </a:moveTo>
                  <a:cubicBezTo>
                    <a:pt x="116" y="208"/>
                    <a:pt x="108" y="201"/>
                    <a:pt x="103" y="198"/>
                  </a:cubicBezTo>
                  <a:moveTo>
                    <a:pt x="107" y="202"/>
                  </a:moveTo>
                  <a:cubicBezTo>
                    <a:pt x="107" y="202"/>
                    <a:pt x="107" y="202"/>
                    <a:pt x="107" y="202"/>
                  </a:cubicBezTo>
                  <a:moveTo>
                    <a:pt x="118" y="176"/>
                  </a:moveTo>
                  <a:cubicBezTo>
                    <a:pt x="118" y="176"/>
                    <a:pt x="118" y="176"/>
                    <a:pt x="118" y="176"/>
                  </a:cubicBezTo>
                </a:path>
              </a:pathLst>
            </a:custGeom>
            <a:noFill/>
            <a:ln w="158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4" name="Freeform 50">
              <a:extLst>
                <a:ext uri="{FF2B5EF4-FFF2-40B4-BE49-F238E27FC236}">
                  <a16:creationId xmlns:a16="http://schemas.microsoft.com/office/drawing/2014/main" id="{98200F41-C382-1DB4-5E4B-1F79123BDED3}"/>
                </a:ext>
              </a:extLst>
            </p:cNvPr>
            <p:cNvSpPr>
              <a:spLocks noEditPoints="1"/>
            </p:cNvSpPr>
            <p:nvPr/>
          </p:nvSpPr>
          <p:spPr bwMode="auto">
            <a:xfrm>
              <a:off x="4777039" y="4532040"/>
              <a:ext cx="343905" cy="292411"/>
            </a:xfrm>
            <a:custGeom>
              <a:avLst/>
              <a:gdLst>
                <a:gd name="T0" fmla="*/ 200 w 268"/>
                <a:gd name="T1" fmla="*/ 17 h 227"/>
                <a:gd name="T2" fmla="*/ 219 w 268"/>
                <a:gd name="T3" fmla="*/ 2 h 227"/>
                <a:gd name="T4" fmla="*/ 248 w 268"/>
                <a:gd name="T5" fmla="*/ 26 h 227"/>
                <a:gd name="T6" fmla="*/ 265 w 268"/>
                <a:gd name="T7" fmla="*/ 60 h 227"/>
                <a:gd name="T8" fmla="*/ 247 w 268"/>
                <a:gd name="T9" fmla="*/ 74 h 227"/>
                <a:gd name="T10" fmla="*/ 204 w 268"/>
                <a:gd name="T11" fmla="*/ 62 h 227"/>
                <a:gd name="T12" fmla="*/ 188 w 268"/>
                <a:gd name="T13" fmla="*/ 28 h 227"/>
                <a:gd name="T14" fmla="*/ 39 w 268"/>
                <a:gd name="T15" fmla="*/ 147 h 227"/>
                <a:gd name="T16" fmla="*/ 29 w 268"/>
                <a:gd name="T17" fmla="*/ 155 h 227"/>
                <a:gd name="T18" fmla="*/ 29 w 268"/>
                <a:gd name="T19" fmla="*/ 155 h 227"/>
                <a:gd name="T20" fmla="*/ 1 w 268"/>
                <a:gd name="T21" fmla="*/ 220 h 227"/>
                <a:gd name="T22" fmla="*/ 1 w 268"/>
                <a:gd name="T23" fmla="*/ 225 h 227"/>
                <a:gd name="T24" fmla="*/ 6 w 268"/>
                <a:gd name="T25" fmla="*/ 226 h 227"/>
                <a:gd name="T26" fmla="*/ 75 w 268"/>
                <a:gd name="T27" fmla="*/ 213 h 227"/>
                <a:gd name="T28" fmla="*/ 85 w 268"/>
                <a:gd name="T29" fmla="*/ 205 h 227"/>
                <a:gd name="T30" fmla="*/ 85 w 268"/>
                <a:gd name="T31" fmla="*/ 205 h 227"/>
                <a:gd name="T32" fmla="*/ 233 w 268"/>
                <a:gd name="T33" fmla="*/ 87 h 227"/>
                <a:gd name="T34" fmla="*/ 204 w 268"/>
                <a:gd name="T35" fmla="*/ 62 h 227"/>
                <a:gd name="T36" fmla="*/ 76 w 268"/>
                <a:gd name="T37" fmla="*/ 211 h 227"/>
                <a:gd name="T38" fmla="*/ 77 w 268"/>
                <a:gd name="T39" fmla="*/ 188 h 227"/>
                <a:gd name="T40" fmla="*/ 52 w 268"/>
                <a:gd name="T41" fmla="*/ 184 h 227"/>
                <a:gd name="T42" fmla="*/ 53 w 268"/>
                <a:gd name="T43" fmla="*/ 159 h 227"/>
                <a:gd name="T44" fmla="*/ 30 w 268"/>
                <a:gd name="T45" fmla="*/ 154 h 227"/>
                <a:gd name="T46" fmla="*/ 76 w 268"/>
                <a:gd name="T47" fmla="*/ 203 h 227"/>
                <a:gd name="T48" fmla="*/ 76 w 268"/>
                <a:gd name="T49" fmla="*/ 203 h 227"/>
                <a:gd name="T50" fmla="*/ 36 w 268"/>
                <a:gd name="T51" fmla="*/ 211 h 227"/>
                <a:gd name="T52" fmla="*/ 36 w 268"/>
                <a:gd name="T53" fmla="*/ 211 h 227"/>
                <a:gd name="T54" fmla="*/ 41 w 268"/>
                <a:gd name="T55" fmla="*/ 217 h 227"/>
                <a:gd name="T56" fmla="*/ 17 w 268"/>
                <a:gd name="T57" fmla="*/ 187 h 227"/>
                <a:gd name="T58" fmla="*/ 22 w 268"/>
                <a:gd name="T59" fmla="*/ 194 h 227"/>
                <a:gd name="T60" fmla="*/ 22 w 268"/>
                <a:gd name="T61" fmla="*/ 194 h 227"/>
                <a:gd name="T62" fmla="*/ 39 w 268"/>
                <a:gd name="T63" fmla="*/ 157 h 227"/>
                <a:gd name="T64" fmla="*/ 39 w 268"/>
                <a:gd name="T65" fmla="*/ 157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68" h="227">
                  <a:moveTo>
                    <a:pt x="200" y="17"/>
                  </a:moveTo>
                  <a:cubicBezTo>
                    <a:pt x="219" y="2"/>
                    <a:pt x="219" y="2"/>
                    <a:pt x="219" y="2"/>
                  </a:cubicBezTo>
                  <a:cubicBezTo>
                    <a:pt x="222" y="0"/>
                    <a:pt x="235" y="10"/>
                    <a:pt x="248" y="26"/>
                  </a:cubicBezTo>
                  <a:cubicBezTo>
                    <a:pt x="261" y="42"/>
                    <a:pt x="268" y="57"/>
                    <a:pt x="265" y="60"/>
                  </a:cubicBezTo>
                  <a:cubicBezTo>
                    <a:pt x="247" y="74"/>
                    <a:pt x="247" y="74"/>
                    <a:pt x="247" y="74"/>
                  </a:cubicBezTo>
                  <a:moveTo>
                    <a:pt x="204" y="62"/>
                  </a:moveTo>
                  <a:cubicBezTo>
                    <a:pt x="192" y="47"/>
                    <a:pt x="189" y="36"/>
                    <a:pt x="188" y="28"/>
                  </a:cubicBezTo>
                  <a:cubicBezTo>
                    <a:pt x="186" y="30"/>
                    <a:pt x="39" y="147"/>
                    <a:pt x="39" y="147"/>
                  </a:cubicBezTo>
                  <a:cubicBezTo>
                    <a:pt x="29" y="155"/>
                    <a:pt x="29" y="155"/>
                    <a:pt x="29" y="155"/>
                  </a:cubicBezTo>
                  <a:cubicBezTo>
                    <a:pt x="29" y="155"/>
                    <a:pt x="29" y="155"/>
                    <a:pt x="29" y="155"/>
                  </a:cubicBezTo>
                  <a:cubicBezTo>
                    <a:pt x="1" y="220"/>
                    <a:pt x="1" y="220"/>
                    <a:pt x="1" y="220"/>
                  </a:cubicBezTo>
                  <a:cubicBezTo>
                    <a:pt x="0" y="222"/>
                    <a:pt x="0" y="223"/>
                    <a:pt x="1" y="225"/>
                  </a:cubicBezTo>
                  <a:cubicBezTo>
                    <a:pt x="2" y="226"/>
                    <a:pt x="4" y="227"/>
                    <a:pt x="6" y="226"/>
                  </a:cubicBezTo>
                  <a:cubicBezTo>
                    <a:pt x="75" y="213"/>
                    <a:pt x="75" y="213"/>
                    <a:pt x="75" y="213"/>
                  </a:cubicBezTo>
                  <a:cubicBezTo>
                    <a:pt x="85" y="205"/>
                    <a:pt x="85" y="205"/>
                    <a:pt x="85" y="205"/>
                  </a:cubicBezTo>
                  <a:cubicBezTo>
                    <a:pt x="85" y="205"/>
                    <a:pt x="85" y="205"/>
                    <a:pt x="85" y="205"/>
                  </a:cubicBezTo>
                  <a:cubicBezTo>
                    <a:pt x="85" y="205"/>
                    <a:pt x="228" y="90"/>
                    <a:pt x="233" y="87"/>
                  </a:cubicBezTo>
                  <a:cubicBezTo>
                    <a:pt x="226" y="83"/>
                    <a:pt x="217" y="78"/>
                    <a:pt x="204" y="62"/>
                  </a:cubicBezTo>
                  <a:close/>
                  <a:moveTo>
                    <a:pt x="76" y="211"/>
                  </a:moveTo>
                  <a:cubicBezTo>
                    <a:pt x="77" y="188"/>
                    <a:pt x="77" y="188"/>
                    <a:pt x="77" y="188"/>
                  </a:cubicBezTo>
                  <a:cubicBezTo>
                    <a:pt x="52" y="184"/>
                    <a:pt x="52" y="184"/>
                    <a:pt x="52" y="184"/>
                  </a:cubicBezTo>
                  <a:cubicBezTo>
                    <a:pt x="53" y="159"/>
                    <a:pt x="53" y="159"/>
                    <a:pt x="53" y="159"/>
                  </a:cubicBezTo>
                  <a:cubicBezTo>
                    <a:pt x="30" y="154"/>
                    <a:pt x="30" y="154"/>
                    <a:pt x="30" y="154"/>
                  </a:cubicBezTo>
                  <a:moveTo>
                    <a:pt x="76" y="203"/>
                  </a:moveTo>
                  <a:cubicBezTo>
                    <a:pt x="76" y="203"/>
                    <a:pt x="76" y="203"/>
                    <a:pt x="76" y="203"/>
                  </a:cubicBezTo>
                  <a:moveTo>
                    <a:pt x="36" y="211"/>
                  </a:moveTo>
                  <a:cubicBezTo>
                    <a:pt x="36" y="211"/>
                    <a:pt x="36" y="211"/>
                    <a:pt x="36" y="211"/>
                  </a:cubicBezTo>
                  <a:moveTo>
                    <a:pt x="41" y="217"/>
                  </a:moveTo>
                  <a:cubicBezTo>
                    <a:pt x="36" y="202"/>
                    <a:pt x="24" y="192"/>
                    <a:pt x="17" y="187"/>
                  </a:cubicBezTo>
                  <a:moveTo>
                    <a:pt x="22" y="194"/>
                  </a:moveTo>
                  <a:cubicBezTo>
                    <a:pt x="22" y="194"/>
                    <a:pt x="22" y="194"/>
                    <a:pt x="22" y="194"/>
                  </a:cubicBezTo>
                  <a:moveTo>
                    <a:pt x="39" y="157"/>
                  </a:moveTo>
                  <a:cubicBezTo>
                    <a:pt x="39" y="157"/>
                    <a:pt x="39" y="157"/>
                    <a:pt x="39" y="157"/>
                  </a:cubicBezTo>
                </a:path>
              </a:pathLst>
            </a:custGeom>
            <a:noFill/>
            <a:ln w="15875" cap="rnd">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5" name="Freeform 20">
              <a:extLst>
                <a:ext uri="{FF2B5EF4-FFF2-40B4-BE49-F238E27FC236}">
                  <a16:creationId xmlns:a16="http://schemas.microsoft.com/office/drawing/2014/main" id="{262F41D0-AAA0-E564-4308-A48890231297}"/>
                </a:ext>
              </a:extLst>
            </p:cNvPr>
            <p:cNvSpPr>
              <a:spLocks noEditPoints="1"/>
            </p:cNvSpPr>
            <p:nvPr/>
          </p:nvSpPr>
          <p:spPr bwMode="auto">
            <a:xfrm>
              <a:off x="6738992" y="4560717"/>
              <a:ext cx="368223" cy="235056"/>
            </a:xfrm>
            <a:custGeom>
              <a:avLst/>
              <a:gdLst>
                <a:gd name="T0" fmla="*/ 295 w 295"/>
                <a:gd name="T1" fmla="*/ 165 h 188"/>
                <a:gd name="T2" fmla="*/ 295 w 295"/>
                <a:gd name="T3" fmla="*/ 177 h 188"/>
                <a:gd name="T4" fmla="*/ 284 w 295"/>
                <a:gd name="T5" fmla="*/ 188 h 188"/>
                <a:gd name="T6" fmla="*/ 11 w 295"/>
                <a:gd name="T7" fmla="*/ 188 h 188"/>
                <a:gd name="T8" fmla="*/ 0 w 295"/>
                <a:gd name="T9" fmla="*/ 177 h 188"/>
                <a:gd name="T10" fmla="*/ 0 w 295"/>
                <a:gd name="T11" fmla="*/ 165 h 188"/>
                <a:gd name="T12" fmla="*/ 120 w 295"/>
                <a:gd name="T13" fmla="*/ 165 h 188"/>
                <a:gd name="T14" fmla="*/ 121 w 295"/>
                <a:gd name="T15" fmla="*/ 170 h 188"/>
                <a:gd name="T16" fmla="*/ 124 w 295"/>
                <a:gd name="T17" fmla="*/ 173 h 188"/>
                <a:gd name="T18" fmla="*/ 170 w 295"/>
                <a:gd name="T19" fmla="*/ 173 h 188"/>
                <a:gd name="T20" fmla="*/ 173 w 295"/>
                <a:gd name="T21" fmla="*/ 170 h 188"/>
                <a:gd name="T22" fmla="*/ 174 w 295"/>
                <a:gd name="T23" fmla="*/ 165 h 188"/>
                <a:gd name="T24" fmla="*/ 295 w 295"/>
                <a:gd name="T25" fmla="*/ 165 h 188"/>
                <a:gd name="T26" fmla="*/ 268 w 295"/>
                <a:gd name="T27" fmla="*/ 144 h 188"/>
                <a:gd name="T28" fmla="*/ 268 w 295"/>
                <a:gd name="T29" fmla="*/ 11 h 188"/>
                <a:gd name="T30" fmla="*/ 256 w 295"/>
                <a:gd name="T31" fmla="*/ 0 h 188"/>
                <a:gd name="T32" fmla="*/ 38 w 295"/>
                <a:gd name="T33" fmla="*/ 0 h 188"/>
                <a:gd name="T34" fmla="*/ 27 w 295"/>
                <a:gd name="T35" fmla="*/ 11 h 188"/>
                <a:gd name="T36" fmla="*/ 27 w 295"/>
                <a:gd name="T37" fmla="*/ 144 h 188"/>
                <a:gd name="T38" fmla="*/ 248 w 295"/>
                <a:gd name="T39" fmla="*/ 145 h 188"/>
                <a:gd name="T40" fmla="*/ 248 w 295"/>
                <a:gd name="T41" fmla="*/ 26 h 188"/>
                <a:gd name="T42" fmla="*/ 248 w 295"/>
                <a:gd name="T43" fmla="*/ 25 h 188"/>
                <a:gd name="T44" fmla="*/ 47 w 295"/>
                <a:gd name="T45" fmla="*/ 25 h 188"/>
                <a:gd name="T46" fmla="*/ 47 w 295"/>
                <a:gd name="T47" fmla="*/ 26 h 188"/>
                <a:gd name="T48" fmla="*/ 47 w 295"/>
                <a:gd name="T49" fmla="*/ 145 h 188"/>
                <a:gd name="T50" fmla="*/ 248 w 295"/>
                <a:gd name="T51" fmla="*/ 14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95" h="188">
                  <a:moveTo>
                    <a:pt x="295" y="165"/>
                  </a:moveTo>
                  <a:cubicBezTo>
                    <a:pt x="295" y="177"/>
                    <a:pt x="295" y="177"/>
                    <a:pt x="295" y="177"/>
                  </a:cubicBezTo>
                  <a:cubicBezTo>
                    <a:pt x="295" y="183"/>
                    <a:pt x="290" y="188"/>
                    <a:pt x="284" y="188"/>
                  </a:cubicBezTo>
                  <a:cubicBezTo>
                    <a:pt x="11" y="188"/>
                    <a:pt x="11" y="188"/>
                    <a:pt x="11" y="188"/>
                  </a:cubicBezTo>
                  <a:cubicBezTo>
                    <a:pt x="5" y="188"/>
                    <a:pt x="0" y="183"/>
                    <a:pt x="0" y="177"/>
                  </a:cubicBezTo>
                  <a:cubicBezTo>
                    <a:pt x="0" y="165"/>
                    <a:pt x="0" y="165"/>
                    <a:pt x="0" y="165"/>
                  </a:cubicBezTo>
                  <a:cubicBezTo>
                    <a:pt x="120" y="165"/>
                    <a:pt x="120" y="165"/>
                    <a:pt x="120" y="165"/>
                  </a:cubicBezTo>
                  <a:cubicBezTo>
                    <a:pt x="120" y="166"/>
                    <a:pt x="121" y="169"/>
                    <a:pt x="121" y="170"/>
                  </a:cubicBezTo>
                  <a:cubicBezTo>
                    <a:pt x="122" y="172"/>
                    <a:pt x="123" y="173"/>
                    <a:pt x="124" y="173"/>
                  </a:cubicBezTo>
                  <a:cubicBezTo>
                    <a:pt x="170" y="173"/>
                    <a:pt x="170" y="173"/>
                    <a:pt x="170" y="173"/>
                  </a:cubicBezTo>
                  <a:cubicBezTo>
                    <a:pt x="172" y="173"/>
                    <a:pt x="173" y="172"/>
                    <a:pt x="173" y="170"/>
                  </a:cubicBezTo>
                  <a:cubicBezTo>
                    <a:pt x="174" y="169"/>
                    <a:pt x="174" y="166"/>
                    <a:pt x="174" y="165"/>
                  </a:cubicBezTo>
                  <a:lnTo>
                    <a:pt x="295" y="165"/>
                  </a:lnTo>
                  <a:close/>
                  <a:moveTo>
                    <a:pt x="268" y="144"/>
                  </a:moveTo>
                  <a:cubicBezTo>
                    <a:pt x="268" y="11"/>
                    <a:pt x="268" y="11"/>
                    <a:pt x="268" y="11"/>
                  </a:cubicBezTo>
                  <a:cubicBezTo>
                    <a:pt x="268" y="5"/>
                    <a:pt x="263" y="0"/>
                    <a:pt x="256" y="0"/>
                  </a:cubicBezTo>
                  <a:cubicBezTo>
                    <a:pt x="38" y="0"/>
                    <a:pt x="38" y="0"/>
                    <a:pt x="38" y="0"/>
                  </a:cubicBezTo>
                  <a:cubicBezTo>
                    <a:pt x="32" y="0"/>
                    <a:pt x="27" y="5"/>
                    <a:pt x="27" y="11"/>
                  </a:cubicBezTo>
                  <a:cubicBezTo>
                    <a:pt x="27" y="144"/>
                    <a:pt x="27" y="144"/>
                    <a:pt x="27" y="144"/>
                  </a:cubicBezTo>
                  <a:moveTo>
                    <a:pt x="248" y="145"/>
                  </a:moveTo>
                  <a:cubicBezTo>
                    <a:pt x="248" y="26"/>
                    <a:pt x="248" y="26"/>
                    <a:pt x="248" y="26"/>
                  </a:cubicBezTo>
                  <a:cubicBezTo>
                    <a:pt x="248" y="25"/>
                    <a:pt x="248" y="25"/>
                    <a:pt x="248" y="25"/>
                  </a:cubicBezTo>
                  <a:cubicBezTo>
                    <a:pt x="47" y="25"/>
                    <a:pt x="47" y="25"/>
                    <a:pt x="47" y="25"/>
                  </a:cubicBezTo>
                  <a:cubicBezTo>
                    <a:pt x="47" y="25"/>
                    <a:pt x="47" y="25"/>
                    <a:pt x="47" y="26"/>
                  </a:cubicBezTo>
                  <a:cubicBezTo>
                    <a:pt x="47" y="145"/>
                    <a:pt x="47" y="145"/>
                    <a:pt x="47" y="145"/>
                  </a:cubicBezTo>
                  <a:lnTo>
                    <a:pt x="248" y="145"/>
                  </a:lnTo>
                  <a:close/>
                </a:path>
              </a:pathLst>
            </a:custGeom>
            <a:noFill/>
            <a:ln w="158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6" name="Freeform 12">
              <a:extLst>
                <a:ext uri="{FF2B5EF4-FFF2-40B4-BE49-F238E27FC236}">
                  <a16:creationId xmlns:a16="http://schemas.microsoft.com/office/drawing/2014/main" id="{10F72999-958F-BD00-CD20-EF6602AF0FFE}"/>
                </a:ext>
              </a:extLst>
            </p:cNvPr>
            <p:cNvSpPr>
              <a:spLocks/>
            </p:cNvSpPr>
            <p:nvPr/>
          </p:nvSpPr>
          <p:spPr bwMode="auto">
            <a:xfrm>
              <a:off x="4780772" y="3361367"/>
              <a:ext cx="336440" cy="354250"/>
            </a:xfrm>
            <a:custGeom>
              <a:avLst/>
              <a:gdLst>
                <a:gd name="T0" fmla="*/ 1 w 240"/>
                <a:gd name="T1" fmla="*/ 253 h 253"/>
                <a:gd name="T2" fmla="*/ 9 w 240"/>
                <a:gd name="T3" fmla="*/ 191 h 253"/>
                <a:gd name="T4" fmla="*/ 38 w 240"/>
                <a:gd name="T5" fmla="*/ 162 h 253"/>
                <a:gd name="T6" fmla="*/ 64 w 240"/>
                <a:gd name="T7" fmla="*/ 151 h 253"/>
                <a:gd name="T8" fmla="*/ 93 w 240"/>
                <a:gd name="T9" fmla="*/ 132 h 253"/>
                <a:gd name="T10" fmla="*/ 84 w 240"/>
                <a:gd name="T11" fmla="*/ 103 h 253"/>
                <a:gd name="T12" fmla="*/ 76 w 240"/>
                <a:gd name="T13" fmla="*/ 90 h 253"/>
                <a:gd name="T14" fmla="*/ 74 w 240"/>
                <a:gd name="T15" fmla="*/ 57 h 253"/>
                <a:gd name="T16" fmla="*/ 76 w 240"/>
                <a:gd name="T17" fmla="*/ 33 h 253"/>
                <a:gd name="T18" fmla="*/ 88 w 240"/>
                <a:gd name="T19" fmla="*/ 14 h 253"/>
                <a:gd name="T20" fmla="*/ 100 w 240"/>
                <a:gd name="T21" fmla="*/ 5 h 253"/>
                <a:gd name="T22" fmla="*/ 114 w 240"/>
                <a:gd name="T23" fmla="*/ 1 h 253"/>
                <a:gd name="T24" fmla="*/ 128 w 240"/>
                <a:gd name="T25" fmla="*/ 1 h 253"/>
                <a:gd name="T26" fmla="*/ 148 w 240"/>
                <a:gd name="T27" fmla="*/ 7 h 253"/>
                <a:gd name="T28" fmla="*/ 168 w 240"/>
                <a:gd name="T29" fmla="*/ 29 h 253"/>
                <a:gd name="T30" fmla="*/ 170 w 240"/>
                <a:gd name="T31" fmla="*/ 44 h 253"/>
                <a:gd name="T32" fmla="*/ 169 w 240"/>
                <a:gd name="T33" fmla="*/ 57 h 253"/>
                <a:gd name="T34" fmla="*/ 171 w 240"/>
                <a:gd name="T35" fmla="*/ 73 h 253"/>
                <a:gd name="T36" fmla="*/ 159 w 240"/>
                <a:gd name="T37" fmla="*/ 103 h 253"/>
                <a:gd name="T38" fmla="*/ 154 w 240"/>
                <a:gd name="T39" fmla="*/ 124 h 253"/>
                <a:gd name="T40" fmla="*/ 158 w 240"/>
                <a:gd name="T41" fmla="*/ 142 h 253"/>
                <a:gd name="T42" fmla="*/ 183 w 240"/>
                <a:gd name="T43" fmla="*/ 156 h 253"/>
                <a:gd name="T44" fmla="*/ 218 w 240"/>
                <a:gd name="T45" fmla="*/ 172 h 253"/>
                <a:gd name="T46" fmla="*/ 234 w 240"/>
                <a:gd name="T47" fmla="*/ 197 h 253"/>
                <a:gd name="T48" fmla="*/ 240 w 240"/>
                <a:gd name="T49" fmla="*/ 253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0" h="253">
                  <a:moveTo>
                    <a:pt x="1" y="253"/>
                  </a:moveTo>
                  <a:cubicBezTo>
                    <a:pt x="0" y="246"/>
                    <a:pt x="3" y="202"/>
                    <a:pt x="9" y="191"/>
                  </a:cubicBezTo>
                  <a:cubicBezTo>
                    <a:pt x="15" y="179"/>
                    <a:pt x="29" y="166"/>
                    <a:pt x="38" y="162"/>
                  </a:cubicBezTo>
                  <a:cubicBezTo>
                    <a:pt x="48" y="158"/>
                    <a:pt x="60" y="153"/>
                    <a:pt x="64" y="151"/>
                  </a:cubicBezTo>
                  <a:cubicBezTo>
                    <a:pt x="68" y="149"/>
                    <a:pt x="91" y="142"/>
                    <a:pt x="93" y="132"/>
                  </a:cubicBezTo>
                  <a:cubicBezTo>
                    <a:pt x="94" y="124"/>
                    <a:pt x="88" y="108"/>
                    <a:pt x="84" y="103"/>
                  </a:cubicBezTo>
                  <a:cubicBezTo>
                    <a:pt x="80" y="100"/>
                    <a:pt x="77" y="92"/>
                    <a:pt x="76" y="90"/>
                  </a:cubicBezTo>
                  <a:cubicBezTo>
                    <a:pt x="75" y="88"/>
                    <a:pt x="69" y="65"/>
                    <a:pt x="74" y="57"/>
                  </a:cubicBezTo>
                  <a:cubicBezTo>
                    <a:pt x="74" y="57"/>
                    <a:pt x="73" y="39"/>
                    <a:pt x="76" y="33"/>
                  </a:cubicBezTo>
                  <a:cubicBezTo>
                    <a:pt x="78" y="27"/>
                    <a:pt x="86" y="15"/>
                    <a:pt x="88" y="14"/>
                  </a:cubicBezTo>
                  <a:cubicBezTo>
                    <a:pt x="91" y="10"/>
                    <a:pt x="97" y="6"/>
                    <a:pt x="100" y="5"/>
                  </a:cubicBezTo>
                  <a:cubicBezTo>
                    <a:pt x="104" y="5"/>
                    <a:pt x="109" y="1"/>
                    <a:pt x="114" y="1"/>
                  </a:cubicBezTo>
                  <a:cubicBezTo>
                    <a:pt x="119" y="1"/>
                    <a:pt x="125" y="0"/>
                    <a:pt x="128" y="1"/>
                  </a:cubicBezTo>
                  <a:cubicBezTo>
                    <a:pt x="133" y="2"/>
                    <a:pt x="144" y="5"/>
                    <a:pt x="148" y="7"/>
                  </a:cubicBezTo>
                  <a:cubicBezTo>
                    <a:pt x="150" y="9"/>
                    <a:pt x="164" y="16"/>
                    <a:pt x="168" y="29"/>
                  </a:cubicBezTo>
                  <a:cubicBezTo>
                    <a:pt x="170" y="37"/>
                    <a:pt x="170" y="44"/>
                    <a:pt x="170" y="44"/>
                  </a:cubicBezTo>
                  <a:cubicBezTo>
                    <a:pt x="169" y="57"/>
                    <a:pt x="169" y="57"/>
                    <a:pt x="169" y="57"/>
                  </a:cubicBezTo>
                  <a:cubicBezTo>
                    <a:pt x="169" y="57"/>
                    <a:pt x="172" y="64"/>
                    <a:pt x="171" y="73"/>
                  </a:cubicBezTo>
                  <a:cubicBezTo>
                    <a:pt x="170" y="84"/>
                    <a:pt x="163" y="98"/>
                    <a:pt x="159" y="103"/>
                  </a:cubicBezTo>
                  <a:cubicBezTo>
                    <a:pt x="156" y="113"/>
                    <a:pt x="155" y="114"/>
                    <a:pt x="154" y="124"/>
                  </a:cubicBezTo>
                  <a:cubicBezTo>
                    <a:pt x="153" y="133"/>
                    <a:pt x="155" y="139"/>
                    <a:pt x="158" y="142"/>
                  </a:cubicBezTo>
                  <a:cubicBezTo>
                    <a:pt x="162" y="146"/>
                    <a:pt x="178" y="154"/>
                    <a:pt x="183" y="156"/>
                  </a:cubicBezTo>
                  <a:cubicBezTo>
                    <a:pt x="186" y="156"/>
                    <a:pt x="212" y="168"/>
                    <a:pt x="218" y="172"/>
                  </a:cubicBezTo>
                  <a:cubicBezTo>
                    <a:pt x="224" y="177"/>
                    <a:pt x="232" y="187"/>
                    <a:pt x="234" y="197"/>
                  </a:cubicBezTo>
                  <a:cubicBezTo>
                    <a:pt x="237" y="217"/>
                    <a:pt x="240" y="246"/>
                    <a:pt x="240" y="253"/>
                  </a:cubicBezTo>
                </a:path>
              </a:pathLst>
            </a:custGeom>
            <a:noFill/>
            <a:ln w="158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7" name="Freeform 31">
              <a:extLst>
                <a:ext uri="{FF2B5EF4-FFF2-40B4-BE49-F238E27FC236}">
                  <a16:creationId xmlns:a16="http://schemas.microsoft.com/office/drawing/2014/main" id="{C4A69B59-FE12-ADD9-AE2C-9DF66C570E52}"/>
                </a:ext>
              </a:extLst>
            </p:cNvPr>
            <p:cNvSpPr>
              <a:spLocks noEditPoints="1"/>
            </p:cNvSpPr>
            <p:nvPr/>
          </p:nvSpPr>
          <p:spPr bwMode="auto">
            <a:xfrm>
              <a:off x="5745498" y="5030380"/>
              <a:ext cx="385154" cy="283415"/>
            </a:xfrm>
            <a:custGeom>
              <a:avLst/>
              <a:gdLst>
                <a:gd name="T0" fmla="*/ 246 w 262"/>
                <a:gd name="T1" fmla="*/ 172 h 193"/>
                <a:gd name="T2" fmla="*/ 0 w 262"/>
                <a:gd name="T3" fmla="*/ 174 h 193"/>
                <a:gd name="T4" fmla="*/ 0 w 262"/>
                <a:gd name="T5" fmla="*/ 54 h 193"/>
                <a:gd name="T6" fmla="*/ 262 w 262"/>
                <a:gd name="T7" fmla="*/ 25 h 193"/>
                <a:gd name="T8" fmla="*/ 19 w 262"/>
                <a:gd name="T9" fmla="*/ 25 h 193"/>
                <a:gd name="T10" fmla="*/ 19 w 262"/>
                <a:gd name="T11" fmla="*/ 150 h 193"/>
                <a:gd name="T12" fmla="*/ 262 w 262"/>
                <a:gd name="T13" fmla="*/ 150 h 193"/>
                <a:gd name="T14" fmla="*/ 262 w 262"/>
                <a:gd name="T15" fmla="*/ 48 h 193"/>
                <a:gd name="T16" fmla="*/ 140 w 262"/>
                <a:gd name="T17" fmla="*/ 108 h 193"/>
                <a:gd name="T18" fmla="*/ 140 w 262"/>
                <a:gd name="T19" fmla="*/ 63 h 193"/>
                <a:gd name="T20" fmla="*/ 140 w 262"/>
                <a:gd name="T21" fmla="*/ 63 h 193"/>
                <a:gd name="T22" fmla="*/ 122 w 262"/>
                <a:gd name="T23" fmla="*/ 82 h 193"/>
                <a:gd name="T24" fmla="*/ 137 w 262"/>
                <a:gd name="T25" fmla="*/ 48 h 193"/>
                <a:gd name="T26" fmla="*/ 99 w 262"/>
                <a:gd name="T27" fmla="*/ 86 h 193"/>
                <a:gd name="T28" fmla="*/ 137 w 262"/>
                <a:gd name="T29" fmla="*/ 124 h 193"/>
                <a:gd name="T30" fmla="*/ 175 w 262"/>
                <a:gd name="T31" fmla="*/ 86 h 193"/>
                <a:gd name="T32" fmla="*/ 137 w 262"/>
                <a:gd name="T33" fmla="*/ 48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2" h="193">
                  <a:moveTo>
                    <a:pt x="246" y="172"/>
                  </a:moveTo>
                  <a:cubicBezTo>
                    <a:pt x="164" y="193"/>
                    <a:pt x="112" y="139"/>
                    <a:pt x="0" y="174"/>
                  </a:cubicBezTo>
                  <a:cubicBezTo>
                    <a:pt x="0" y="137"/>
                    <a:pt x="0" y="93"/>
                    <a:pt x="0" y="54"/>
                  </a:cubicBezTo>
                  <a:moveTo>
                    <a:pt x="262" y="25"/>
                  </a:moveTo>
                  <a:cubicBezTo>
                    <a:pt x="181" y="50"/>
                    <a:pt x="100" y="0"/>
                    <a:pt x="19" y="25"/>
                  </a:cubicBezTo>
                  <a:cubicBezTo>
                    <a:pt x="19" y="67"/>
                    <a:pt x="19" y="108"/>
                    <a:pt x="19" y="150"/>
                  </a:cubicBezTo>
                  <a:cubicBezTo>
                    <a:pt x="100" y="125"/>
                    <a:pt x="181" y="175"/>
                    <a:pt x="262" y="150"/>
                  </a:cubicBezTo>
                  <a:cubicBezTo>
                    <a:pt x="262" y="116"/>
                    <a:pt x="262" y="82"/>
                    <a:pt x="262" y="48"/>
                  </a:cubicBezTo>
                  <a:moveTo>
                    <a:pt x="140" y="108"/>
                  </a:moveTo>
                  <a:cubicBezTo>
                    <a:pt x="140" y="63"/>
                    <a:pt x="140" y="63"/>
                    <a:pt x="140" y="63"/>
                  </a:cubicBezTo>
                  <a:moveTo>
                    <a:pt x="140" y="63"/>
                  </a:moveTo>
                  <a:cubicBezTo>
                    <a:pt x="122" y="82"/>
                    <a:pt x="122" y="82"/>
                    <a:pt x="122" y="82"/>
                  </a:cubicBezTo>
                  <a:moveTo>
                    <a:pt x="137" y="48"/>
                  </a:moveTo>
                  <a:cubicBezTo>
                    <a:pt x="116" y="48"/>
                    <a:pt x="99" y="65"/>
                    <a:pt x="99" y="86"/>
                  </a:cubicBezTo>
                  <a:cubicBezTo>
                    <a:pt x="99" y="107"/>
                    <a:pt x="116" y="124"/>
                    <a:pt x="137" y="124"/>
                  </a:cubicBezTo>
                  <a:cubicBezTo>
                    <a:pt x="158" y="124"/>
                    <a:pt x="175" y="107"/>
                    <a:pt x="175" y="86"/>
                  </a:cubicBezTo>
                  <a:cubicBezTo>
                    <a:pt x="175" y="65"/>
                    <a:pt x="158" y="48"/>
                    <a:pt x="137" y="48"/>
                  </a:cubicBezTo>
                  <a:close/>
                </a:path>
              </a:pathLst>
            </a:custGeom>
            <a:noFill/>
            <a:ln w="158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8" name="Freeform 79">
              <a:extLst>
                <a:ext uri="{FF2B5EF4-FFF2-40B4-BE49-F238E27FC236}">
                  <a16:creationId xmlns:a16="http://schemas.microsoft.com/office/drawing/2014/main" id="{B7F9369E-969E-7EB6-020E-5A8395CBAB62}"/>
                </a:ext>
              </a:extLst>
            </p:cNvPr>
            <p:cNvSpPr>
              <a:spLocks noEditPoints="1"/>
            </p:cNvSpPr>
            <p:nvPr/>
          </p:nvSpPr>
          <p:spPr bwMode="auto">
            <a:xfrm>
              <a:off x="6774452" y="3379762"/>
              <a:ext cx="419346" cy="317458"/>
            </a:xfrm>
            <a:custGeom>
              <a:avLst/>
              <a:gdLst>
                <a:gd name="T0" fmla="*/ 208 w 280"/>
                <a:gd name="T1" fmla="*/ 97 h 212"/>
                <a:gd name="T2" fmla="*/ 209 w 280"/>
                <a:gd name="T3" fmla="*/ 107 h 212"/>
                <a:gd name="T4" fmla="*/ 104 w 280"/>
                <a:gd name="T5" fmla="*/ 212 h 212"/>
                <a:gd name="T6" fmla="*/ 0 w 280"/>
                <a:gd name="T7" fmla="*/ 107 h 212"/>
                <a:gd name="T8" fmla="*/ 104 w 280"/>
                <a:gd name="T9" fmla="*/ 3 h 212"/>
                <a:gd name="T10" fmla="*/ 166 w 280"/>
                <a:gd name="T11" fmla="*/ 23 h 212"/>
                <a:gd name="T12" fmla="*/ 104 w 280"/>
                <a:gd name="T13" fmla="*/ 107 h 212"/>
                <a:gd name="T14" fmla="*/ 173 w 280"/>
                <a:gd name="T15" fmla="*/ 77 h 212"/>
                <a:gd name="T16" fmla="*/ 200 w 280"/>
                <a:gd name="T17" fmla="*/ 78 h 212"/>
                <a:gd name="T18" fmla="*/ 280 w 280"/>
                <a:gd name="T19" fmla="*/ 43 h 212"/>
                <a:gd name="T20" fmla="*/ 253 w 280"/>
                <a:gd name="T21" fmla="*/ 29 h 212"/>
                <a:gd name="T22" fmla="*/ 261 w 280"/>
                <a:gd name="T23" fmla="*/ 0 h 212"/>
                <a:gd name="T24" fmla="*/ 183 w 280"/>
                <a:gd name="T25" fmla="*/ 35 h 212"/>
                <a:gd name="T26" fmla="*/ 163 w 280"/>
                <a:gd name="T27" fmla="*/ 56 h 212"/>
                <a:gd name="T28" fmla="*/ 142 w 280"/>
                <a:gd name="T29" fmla="*/ 66 h 212"/>
                <a:gd name="T30" fmla="*/ 109 w 280"/>
                <a:gd name="T31" fmla="*/ 51 h 212"/>
                <a:gd name="T32" fmla="*/ 49 w 280"/>
                <a:gd name="T33" fmla="*/ 102 h 212"/>
                <a:gd name="T34" fmla="*/ 99 w 280"/>
                <a:gd name="T35" fmla="*/ 163 h 212"/>
                <a:gd name="T36" fmla="*/ 160 w 280"/>
                <a:gd name="T37" fmla="*/ 112 h 212"/>
                <a:gd name="T38" fmla="*/ 160 w 280"/>
                <a:gd name="T39" fmla="*/ 104 h 212"/>
                <a:gd name="T40" fmla="*/ 111 w 280"/>
                <a:gd name="T41" fmla="*/ 90 h 212"/>
                <a:gd name="T42" fmla="*/ 87 w 280"/>
                <a:gd name="T43" fmla="*/ 100 h 212"/>
                <a:gd name="T44" fmla="*/ 98 w 280"/>
                <a:gd name="T45" fmla="*/ 124 h 212"/>
                <a:gd name="T46" fmla="*/ 121 w 280"/>
                <a:gd name="T47" fmla="*/ 114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0" h="212">
                  <a:moveTo>
                    <a:pt x="208" y="97"/>
                  </a:moveTo>
                  <a:cubicBezTo>
                    <a:pt x="209" y="101"/>
                    <a:pt x="209" y="104"/>
                    <a:pt x="209" y="107"/>
                  </a:cubicBezTo>
                  <a:cubicBezTo>
                    <a:pt x="209" y="165"/>
                    <a:pt x="162" y="212"/>
                    <a:pt x="104" y="212"/>
                  </a:cubicBezTo>
                  <a:cubicBezTo>
                    <a:pt x="46" y="212"/>
                    <a:pt x="0" y="165"/>
                    <a:pt x="0" y="107"/>
                  </a:cubicBezTo>
                  <a:cubicBezTo>
                    <a:pt x="0" y="49"/>
                    <a:pt x="46" y="3"/>
                    <a:pt x="104" y="3"/>
                  </a:cubicBezTo>
                  <a:cubicBezTo>
                    <a:pt x="127" y="3"/>
                    <a:pt x="149" y="10"/>
                    <a:pt x="166" y="23"/>
                  </a:cubicBezTo>
                  <a:moveTo>
                    <a:pt x="104" y="107"/>
                  </a:moveTo>
                  <a:cubicBezTo>
                    <a:pt x="173" y="77"/>
                    <a:pt x="173" y="77"/>
                    <a:pt x="173" y="77"/>
                  </a:cubicBezTo>
                  <a:cubicBezTo>
                    <a:pt x="200" y="78"/>
                    <a:pt x="200" y="78"/>
                    <a:pt x="200" y="78"/>
                  </a:cubicBezTo>
                  <a:cubicBezTo>
                    <a:pt x="280" y="43"/>
                    <a:pt x="280" y="43"/>
                    <a:pt x="280" y="43"/>
                  </a:cubicBezTo>
                  <a:cubicBezTo>
                    <a:pt x="253" y="29"/>
                    <a:pt x="253" y="29"/>
                    <a:pt x="253" y="29"/>
                  </a:cubicBezTo>
                  <a:cubicBezTo>
                    <a:pt x="261" y="0"/>
                    <a:pt x="261" y="0"/>
                    <a:pt x="261" y="0"/>
                  </a:cubicBezTo>
                  <a:cubicBezTo>
                    <a:pt x="183" y="35"/>
                    <a:pt x="183" y="35"/>
                    <a:pt x="183" y="35"/>
                  </a:cubicBezTo>
                  <a:cubicBezTo>
                    <a:pt x="163" y="56"/>
                    <a:pt x="163" y="56"/>
                    <a:pt x="163" y="56"/>
                  </a:cubicBezTo>
                  <a:moveTo>
                    <a:pt x="142" y="66"/>
                  </a:moveTo>
                  <a:cubicBezTo>
                    <a:pt x="133" y="58"/>
                    <a:pt x="122" y="53"/>
                    <a:pt x="109" y="51"/>
                  </a:cubicBezTo>
                  <a:cubicBezTo>
                    <a:pt x="79" y="49"/>
                    <a:pt x="51" y="71"/>
                    <a:pt x="49" y="102"/>
                  </a:cubicBezTo>
                  <a:cubicBezTo>
                    <a:pt x="46" y="133"/>
                    <a:pt x="68" y="160"/>
                    <a:pt x="99" y="163"/>
                  </a:cubicBezTo>
                  <a:cubicBezTo>
                    <a:pt x="130" y="166"/>
                    <a:pt x="157" y="143"/>
                    <a:pt x="160" y="112"/>
                  </a:cubicBezTo>
                  <a:cubicBezTo>
                    <a:pt x="160" y="109"/>
                    <a:pt x="160" y="107"/>
                    <a:pt x="160" y="104"/>
                  </a:cubicBezTo>
                  <a:moveTo>
                    <a:pt x="111" y="90"/>
                  </a:moveTo>
                  <a:cubicBezTo>
                    <a:pt x="102" y="86"/>
                    <a:pt x="91" y="91"/>
                    <a:pt x="87" y="100"/>
                  </a:cubicBezTo>
                  <a:cubicBezTo>
                    <a:pt x="84" y="110"/>
                    <a:pt x="88" y="120"/>
                    <a:pt x="98" y="124"/>
                  </a:cubicBezTo>
                  <a:cubicBezTo>
                    <a:pt x="107" y="128"/>
                    <a:pt x="118" y="123"/>
                    <a:pt x="121" y="114"/>
                  </a:cubicBezTo>
                </a:path>
              </a:pathLst>
            </a:custGeom>
            <a:noFill/>
            <a:ln w="158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sp>
        <p:nvSpPr>
          <p:cNvPr id="131" name="Freeform 68">
            <a:extLst>
              <a:ext uri="{FF2B5EF4-FFF2-40B4-BE49-F238E27FC236}">
                <a16:creationId xmlns:a16="http://schemas.microsoft.com/office/drawing/2014/main" id="{96DF2E5D-15C3-5C0F-EC73-F30E3D46690F}"/>
              </a:ext>
            </a:extLst>
          </p:cNvPr>
          <p:cNvSpPr>
            <a:spLocks noEditPoints="1"/>
          </p:cNvSpPr>
          <p:nvPr/>
        </p:nvSpPr>
        <p:spPr bwMode="auto">
          <a:xfrm>
            <a:off x="1524564" y="3752996"/>
            <a:ext cx="532111" cy="706862"/>
          </a:xfrm>
          <a:custGeom>
            <a:avLst/>
            <a:gdLst>
              <a:gd name="T0" fmla="*/ 133 w 194"/>
              <a:gd name="T1" fmla="*/ 207 h 258"/>
              <a:gd name="T2" fmla="*/ 125 w 194"/>
              <a:gd name="T3" fmla="*/ 214 h 258"/>
              <a:gd name="T4" fmla="*/ 125 w 194"/>
              <a:gd name="T5" fmla="*/ 214 h 258"/>
              <a:gd name="T6" fmla="*/ 69 w 194"/>
              <a:gd name="T7" fmla="*/ 214 h 258"/>
              <a:gd name="T8" fmla="*/ 61 w 194"/>
              <a:gd name="T9" fmla="*/ 207 h 258"/>
              <a:gd name="T10" fmla="*/ 55 w 194"/>
              <a:gd name="T11" fmla="*/ 182 h 258"/>
              <a:gd name="T12" fmla="*/ 37 w 194"/>
              <a:gd name="T13" fmla="*/ 161 h 258"/>
              <a:gd name="T14" fmla="*/ 7 w 194"/>
              <a:gd name="T15" fmla="*/ 119 h 258"/>
              <a:gd name="T16" fmla="*/ 9 w 194"/>
              <a:gd name="T17" fmla="*/ 59 h 258"/>
              <a:gd name="T18" fmla="*/ 45 w 194"/>
              <a:gd name="T19" fmla="*/ 15 h 258"/>
              <a:gd name="T20" fmla="*/ 97 w 194"/>
              <a:gd name="T21" fmla="*/ 0 h 258"/>
              <a:gd name="T22" fmla="*/ 149 w 194"/>
              <a:gd name="T23" fmla="*/ 15 h 258"/>
              <a:gd name="T24" fmla="*/ 185 w 194"/>
              <a:gd name="T25" fmla="*/ 59 h 258"/>
              <a:gd name="T26" fmla="*/ 187 w 194"/>
              <a:gd name="T27" fmla="*/ 119 h 258"/>
              <a:gd name="T28" fmla="*/ 157 w 194"/>
              <a:gd name="T29" fmla="*/ 161 h 258"/>
              <a:gd name="T30" fmla="*/ 139 w 194"/>
              <a:gd name="T31" fmla="*/ 182 h 258"/>
              <a:gd name="T32" fmla="*/ 138 w 194"/>
              <a:gd name="T33" fmla="*/ 186 h 258"/>
              <a:gd name="T34" fmla="*/ 47 w 194"/>
              <a:gd name="T35" fmla="*/ 100 h 258"/>
              <a:gd name="T36" fmla="*/ 72 w 194"/>
              <a:gd name="T37" fmla="*/ 133 h 258"/>
              <a:gd name="T38" fmla="*/ 97 w 194"/>
              <a:gd name="T39" fmla="*/ 89 h 258"/>
              <a:gd name="T40" fmla="*/ 122 w 194"/>
              <a:gd name="T41" fmla="*/ 133 h 258"/>
              <a:gd name="T42" fmla="*/ 147 w 194"/>
              <a:gd name="T43" fmla="*/ 100 h 258"/>
              <a:gd name="T44" fmla="*/ 65 w 194"/>
              <a:gd name="T45" fmla="*/ 237 h 258"/>
              <a:gd name="T46" fmla="*/ 130 w 194"/>
              <a:gd name="T47" fmla="*/ 237 h 258"/>
              <a:gd name="T48" fmla="*/ 120 w 194"/>
              <a:gd name="T49" fmla="*/ 258 h 258"/>
              <a:gd name="T50" fmla="*/ 76 w 194"/>
              <a:gd name="T51" fmla="*/ 258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4" h="258">
                <a:moveTo>
                  <a:pt x="133" y="207"/>
                </a:moveTo>
                <a:cubicBezTo>
                  <a:pt x="133" y="211"/>
                  <a:pt x="129" y="214"/>
                  <a:pt x="125" y="214"/>
                </a:cubicBezTo>
                <a:cubicBezTo>
                  <a:pt x="125" y="214"/>
                  <a:pt x="125" y="214"/>
                  <a:pt x="125" y="214"/>
                </a:cubicBezTo>
                <a:cubicBezTo>
                  <a:pt x="69" y="214"/>
                  <a:pt x="69" y="214"/>
                  <a:pt x="69" y="214"/>
                </a:cubicBezTo>
                <a:cubicBezTo>
                  <a:pt x="65" y="214"/>
                  <a:pt x="61" y="211"/>
                  <a:pt x="61" y="207"/>
                </a:cubicBezTo>
                <a:cubicBezTo>
                  <a:pt x="60" y="202"/>
                  <a:pt x="58" y="188"/>
                  <a:pt x="55" y="182"/>
                </a:cubicBezTo>
                <a:cubicBezTo>
                  <a:pt x="51" y="175"/>
                  <a:pt x="37" y="161"/>
                  <a:pt x="37" y="161"/>
                </a:cubicBezTo>
                <a:cubicBezTo>
                  <a:pt x="25" y="149"/>
                  <a:pt x="14" y="137"/>
                  <a:pt x="7" y="119"/>
                </a:cubicBezTo>
                <a:cubicBezTo>
                  <a:pt x="0" y="101"/>
                  <a:pt x="1" y="80"/>
                  <a:pt x="9" y="59"/>
                </a:cubicBezTo>
                <a:cubicBezTo>
                  <a:pt x="16" y="41"/>
                  <a:pt x="29" y="25"/>
                  <a:pt x="45" y="15"/>
                </a:cubicBezTo>
                <a:cubicBezTo>
                  <a:pt x="60" y="5"/>
                  <a:pt x="80" y="0"/>
                  <a:pt x="97" y="0"/>
                </a:cubicBezTo>
                <a:cubicBezTo>
                  <a:pt x="114" y="0"/>
                  <a:pt x="134" y="5"/>
                  <a:pt x="149" y="15"/>
                </a:cubicBezTo>
                <a:cubicBezTo>
                  <a:pt x="165" y="25"/>
                  <a:pt x="178" y="41"/>
                  <a:pt x="185" y="59"/>
                </a:cubicBezTo>
                <a:cubicBezTo>
                  <a:pt x="193" y="80"/>
                  <a:pt x="194" y="101"/>
                  <a:pt x="187" y="119"/>
                </a:cubicBezTo>
                <a:cubicBezTo>
                  <a:pt x="180" y="137"/>
                  <a:pt x="169" y="149"/>
                  <a:pt x="157" y="161"/>
                </a:cubicBezTo>
                <a:cubicBezTo>
                  <a:pt x="157" y="161"/>
                  <a:pt x="143" y="175"/>
                  <a:pt x="139" y="182"/>
                </a:cubicBezTo>
                <a:cubicBezTo>
                  <a:pt x="139" y="183"/>
                  <a:pt x="138" y="184"/>
                  <a:pt x="138" y="186"/>
                </a:cubicBezTo>
                <a:moveTo>
                  <a:pt x="47" y="100"/>
                </a:moveTo>
                <a:cubicBezTo>
                  <a:pt x="72" y="133"/>
                  <a:pt x="72" y="133"/>
                  <a:pt x="72" y="133"/>
                </a:cubicBezTo>
                <a:cubicBezTo>
                  <a:pt x="97" y="89"/>
                  <a:pt x="97" y="89"/>
                  <a:pt x="97" y="89"/>
                </a:cubicBezTo>
                <a:cubicBezTo>
                  <a:pt x="122" y="133"/>
                  <a:pt x="122" y="133"/>
                  <a:pt x="122" y="133"/>
                </a:cubicBezTo>
                <a:cubicBezTo>
                  <a:pt x="147" y="100"/>
                  <a:pt x="147" y="100"/>
                  <a:pt x="147" y="100"/>
                </a:cubicBezTo>
                <a:moveTo>
                  <a:pt x="65" y="237"/>
                </a:moveTo>
                <a:cubicBezTo>
                  <a:pt x="130" y="237"/>
                  <a:pt x="130" y="237"/>
                  <a:pt x="130" y="237"/>
                </a:cubicBezTo>
                <a:moveTo>
                  <a:pt x="120" y="258"/>
                </a:moveTo>
                <a:cubicBezTo>
                  <a:pt x="76" y="258"/>
                  <a:pt x="76" y="258"/>
                  <a:pt x="76" y="258"/>
                </a:cubicBezTo>
              </a:path>
            </a:pathLst>
          </a:custGeom>
          <a:noFill/>
          <a:ln w="28575" cap="rnd">
            <a:solidFill>
              <a:schemeClr val="bg2">
                <a:lumMod val="5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2" name="pole tekstowe 207">
            <a:extLst>
              <a:ext uri="{FF2B5EF4-FFF2-40B4-BE49-F238E27FC236}">
                <a16:creationId xmlns:a16="http://schemas.microsoft.com/office/drawing/2014/main" id="{853825E0-35B2-201E-CC17-E735091B7152}"/>
              </a:ext>
            </a:extLst>
          </p:cNvPr>
          <p:cNvSpPr txBox="1"/>
          <p:nvPr/>
        </p:nvSpPr>
        <p:spPr>
          <a:xfrm>
            <a:off x="3863499" y="1341966"/>
            <a:ext cx="3577555" cy="1863621"/>
          </a:xfrm>
          <a:prstGeom prst="rect">
            <a:avLst/>
          </a:prstGeom>
          <a:noFill/>
        </p:spPr>
        <p:txBody>
          <a:bodyPr wrap="square" rtlCol="0">
            <a:no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1200" i="1" dirty="0">
                <a:solidFill>
                  <a:schemeClr val="bg1">
                    <a:lumMod val="75000"/>
                  </a:schemeClr>
                </a:solidFill>
                <a:latin typeface="Calibri"/>
              </a:rPr>
              <a:t>A</a:t>
            </a:r>
            <a:r>
              <a:rPr kumimoji="0" lang="en-US" sz="1200" b="0" i="1" u="none" strike="noStrike" kern="1200" cap="none" spc="0" normalizeH="0" baseline="0" noProof="0" dirty="0">
                <a:ln>
                  <a:noFill/>
                </a:ln>
                <a:solidFill>
                  <a:schemeClr val="bg1">
                    <a:lumMod val="75000"/>
                  </a:schemeClr>
                </a:solidFill>
                <a:effectLst/>
                <a:uLnTx/>
                <a:uFillTx/>
                <a:latin typeface="Calibri"/>
                <a:ea typeface="+mn-ea"/>
                <a:cs typeface="+mn-cs"/>
              </a:rPr>
              <a:t> spirited technologist </a:t>
            </a:r>
            <a:r>
              <a:rPr lang="en-US" sz="1200" i="1" dirty="0">
                <a:solidFill>
                  <a:schemeClr val="bg1">
                    <a:lumMod val="75000"/>
                  </a:schemeClr>
                </a:solidFill>
                <a:latin typeface="Calibri"/>
              </a:rPr>
              <a:t>for the Mobile &amp; Web Application Development at the Placer County Community Health Headquarters.  Duties Include:</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200" i="1" dirty="0">
                <a:solidFill>
                  <a:schemeClr val="bg1">
                    <a:lumMod val="75000"/>
                  </a:schemeClr>
                </a:solidFill>
                <a:latin typeface="Calibri"/>
              </a:rPr>
              <a:t>Back-End Data Integration</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1200" b="0" i="1" u="none" strike="noStrike" kern="1200" cap="none" spc="0" normalizeH="0" baseline="0" noProof="0" dirty="0">
                <a:ln>
                  <a:noFill/>
                </a:ln>
                <a:solidFill>
                  <a:schemeClr val="bg1">
                    <a:lumMod val="75000"/>
                  </a:schemeClr>
                </a:solidFill>
                <a:effectLst/>
                <a:uLnTx/>
                <a:uFillTx/>
                <a:latin typeface="Calibri"/>
                <a:ea typeface="+mn-ea"/>
                <a:cs typeface="+mn-cs"/>
              </a:rPr>
              <a:t>UI Development </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200" i="1" dirty="0">
                <a:solidFill>
                  <a:schemeClr val="bg1">
                    <a:lumMod val="75000"/>
                  </a:schemeClr>
                </a:solidFill>
                <a:latin typeface="Calibri"/>
              </a:rPr>
              <a:t>Application Architecture&amp; Debug</a:t>
            </a:r>
            <a:endParaRPr kumimoji="0" lang="en-US" sz="1200" b="0" i="1" u="none" strike="noStrike" kern="1200" cap="none" spc="0" normalizeH="0" baseline="0" noProof="0" dirty="0">
              <a:ln>
                <a:noFill/>
              </a:ln>
              <a:solidFill>
                <a:schemeClr val="bg1">
                  <a:lumMod val="75000"/>
                </a:schemeClr>
              </a:solidFill>
              <a:effectLst/>
              <a:uLnTx/>
              <a:uFillTx/>
              <a:latin typeface="Calibri"/>
              <a:ea typeface="+mn-ea"/>
              <a:cs typeface="+mn-cs"/>
            </a:endParaRPr>
          </a:p>
        </p:txBody>
      </p:sp>
      <p:sp>
        <p:nvSpPr>
          <p:cNvPr id="135" name="pole tekstowe 207">
            <a:extLst>
              <a:ext uri="{FF2B5EF4-FFF2-40B4-BE49-F238E27FC236}">
                <a16:creationId xmlns:a16="http://schemas.microsoft.com/office/drawing/2014/main" id="{B50678D7-7475-8002-6671-900F68D6F801}"/>
              </a:ext>
            </a:extLst>
          </p:cNvPr>
          <p:cNvSpPr txBox="1"/>
          <p:nvPr/>
        </p:nvSpPr>
        <p:spPr>
          <a:xfrm>
            <a:off x="7738300" y="1360405"/>
            <a:ext cx="3632983" cy="1863621"/>
          </a:xfrm>
          <a:prstGeom prst="rect">
            <a:avLst/>
          </a:prstGeom>
          <a:noFill/>
        </p:spPr>
        <p:txBody>
          <a:bodyPr wrap="square" rtlCol="0">
            <a:no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1200" b="0" i="1" u="none" strike="noStrike" kern="1200" cap="none" spc="0" normalizeH="0" baseline="0" noProof="0" dirty="0">
                <a:ln>
                  <a:noFill/>
                </a:ln>
                <a:solidFill>
                  <a:schemeClr val="bg1">
                    <a:lumMod val="75000"/>
                  </a:schemeClr>
                </a:solidFill>
                <a:effectLst/>
                <a:uLnTx/>
                <a:uFillTx/>
                <a:latin typeface="Calibri"/>
                <a:ea typeface="+mn-ea"/>
                <a:cs typeface="+mn-cs"/>
              </a:rPr>
              <a:t>John has been with Placer County Community Health for three years and has extensive contacts throughout the business. His technical expertise include: </a:t>
            </a:r>
            <a:endParaRPr lang="en-US" sz="1200" i="1" dirty="0">
              <a:solidFill>
                <a:schemeClr val="bg1">
                  <a:lumMod val="75000"/>
                </a:schemeClr>
              </a:solidFill>
              <a:latin typeface="Calibri"/>
            </a:endParaRP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200" i="1" dirty="0">
                <a:solidFill>
                  <a:schemeClr val="bg1">
                    <a:lumMod val="75000"/>
                  </a:schemeClr>
                </a:solidFill>
                <a:latin typeface="Calibri"/>
              </a:rPr>
              <a:t>JavaScript, HTML, Python, .NET, XML, and C#</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1200" b="0" i="1" u="none" strike="noStrike" kern="1200" cap="none" spc="0" normalizeH="0" baseline="0" noProof="0" dirty="0">
                <a:ln>
                  <a:noFill/>
                </a:ln>
                <a:solidFill>
                  <a:schemeClr val="bg1">
                    <a:lumMod val="75000"/>
                  </a:schemeClr>
                </a:solidFill>
                <a:effectLst/>
                <a:uLnTx/>
                <a:uFillTx/>
                <a:latin typeface="Calibri"/>
                <a:ea typeface="+mn-ea"/>
                <a:cs typeface="+mn-cs"/>
              </a:rPr>
              <a:t>CSS, SQL, Object-Oriented Programming, PowerShell</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200" i="1" dirty="0">
                <a:solidFill>
                  <a:schemeClr val="bg1">
                    <a:lumMod val="75000"/>
                  </a:schemeClr>
                </a:solidFill>
                <a:latin typeface="Calibri"/>
              </a:rPr>
              <a:t>Troubleshooting &amp; Software Composition Analysis</a:t>
            </a:r>
            <a:endParaRPr kumimoji="0" lang="en-US" sz="1200" b="0" i="1" u="none" strike="noStrike" kern="1200" cap="none" spc="0" normalizeH="0" baseline="0" noProof="0" dirty="0">
              <a:ln>
                <a:noFill/>
              </a:ln>
              <a:solidFill>
                <a:schemeClr val="bg1">
                  <a:lumMod val="75000"/>
                </a:schemeClr>
              </a:solidFill>
              <a:effectLst/>
              <a:uLnTx/>
              <a:uFillTx/>
              <a:latin typeface="Calibri"/>
              <a:ea typeface="+mn-ea"/>
              <a:cs typeface="+mn-cs"/>
            </a:endParaRPr>
          </a:p>
        </p:txBody>
      </p:sp>
      <p:sp>
        <p:nvSpPr>
          <p:cNvPr id="136" name="pole tekstowe 207">
            <a:extLst>
              <a:ext uri="{FF2B5EF4-FFF2-40B4-BE49-F238E27FC236}">
                <a16:creationId xmlns:a16="http://schemas.microsoft.com/office/drawing/2014/main" id="{2FA4C4E0-4627-7AFB-1013-79EEF528B645}"/>
              </a:ext>
            </a:extLst>
          </p:cNvPr>
          <p:cNvSpPr txBox="1"/>
          <p:nvPr/>
        </p:nvSpPr>
        <p:spPr>
          <a:xfrm>
            <a:off x="7961669" y="4058178"/>
            <a:ext cx="3632983" cy="2119751"/>
          </a:xfrm>
          <a:prstGeom prst="rect">
            <a:avLst/>
          </a:prstGeom>
          <a:noFill/>
        </p:spPr>
        <p:txBody>
          <a:bodyPr wrap="square" rtlCol="0">
            <a:noAutofit/>
          </a:bodyPr>
          <a:lstStyle/>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200" i="1" dirty="0">
                <a:solidFill>
                  <a:schemeClr val="bg1">
                    <a:lumMod val="75000"/>
                  </a:schemeClr>
                </a:solidFill>
                <a:latin typeface="Calibri"/>
              </a:rPr>
              <a:t>Due to his seniority, John is department delegate to leadership.</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200" i="1" dirty="0">
                <a:solidFill>
                  <a:schemeClr val="bg1">
                    <a:lumMod val="75000"/>
                  </a:schemeClr>
                </a:solidFill>
                <a:latin typeface="Calibri"/>
              </a:rPr>
              <a:t>The Mobile &amp; Web Application Team specifically is allocated  15% of the FY22 Grow Budget and 10% of the Transform Budget. </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200" i="1" dirty="0">
                <a:solidFill>
                  <a:schemeClr val="bg1">
                    <a:lumMod val="75000"/>
                  </a:schemeClr>
                </a:solidFill>
                <a:latin typeface="Calibri"/>
              </a:rPr>
              <a:t>Recognizes the potential for a multi-cloud environment to encourage future innovation.</a:t>
            </a:r>
          </a:p>
          <a:p>
            <a:pPr marR="0" lvl="0" algn="l" defTabSz="914400" rtl="0" eaLnBrk="1" fontAlgn="auto" latinLnBrk="0" hangingPunct="1">
              <a:lnSpc>
                <a:spcPct val="150000"/>
              </a:lnSpc>
              <a:spcBef>
                <a:spcPts val="0"/>
              </a:spcBef>
              <a:spcAft>
                <a:spcPts val="0"/>
              </a:spcAft>
              <a:buClrTx/>
              <a:buSzTx/>
              <a:tabLst/>
              <a:defRPr/>
            </a:pPr>
            <a:endParaRPr lang="en-US" sz="1200" i="1" dirty="0">
              <a:solidFill>
                <a:schemeClr val="bg1">
                  <a:lumMod val="75000"/>
                </a:schemeClr>
              </a:solidFill>
              <a:latin typeface="Calibri"/>
            </a:endParaRP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kumimoji="0" lang="en-US" sz="1200" b="0" i="1" u="none" strike="noStrike" kern="1200" cap="none" spc="0" normalizeH="0" baseline="0" noProof="0" dirty="0">
              <a:ln>
                <a:noFill/>
              </a:ln>
              <a:solidFill>
                <a:schemeClr val="bg1">
                  <a:lumMod val="75000"/>
                </a:schemeClr>
              </a:solidFill>
              <a:effectLst/>
              <a:uLnTx/>
              <a:uFillTx/>
              <a:latin typeface="Calibri"/>
              <a:ea typeface="+mn-ea"/>
              <a:cs typeface="+mn-cs"/>
            </a:endParaRPr>
          </a:p>
        </p:txBody>
      </p:sp>
      <p:sp>
        <p:nvSpPr>
          <p:cNvPr id="137" name="pole tekstowe 207">
            <a:extLst>
              <a:ext uri="{FF2B5EF4-FFF2-40B4-BE49-F238E27FC236}">
                <a16:creationId xmlns:a16="http://schemas.microsoft.com/office/drawing/2014/main" id="{2F5CE24C-0517-4669-15A9-3B3401B64C7C}"/>
              </a:ext>
            </a:extLst>
          </p:cNvPr>
          <p:cNvSpPr txBox="1"/>
          <p:nvPr/>
        </p:nvSpPr>
        <p:spPr>
          <a:xfrm>
            <a:off x="3846697" y="4058178"/>
            <a:ext cx="3632983" cy="2119751"/>
          </a:xfrm>
          <a:prstGeom prst="rect">
            <a:avLst/>
          </a:prstGeom>
          <a:noFill/>
        </p:spPr>
        <p:txBody>
          <a:bodyPr wrap="square" rtlCol="0">
            <a:noAutofit/>
          </a:bodyPr>
          <a:lstStyle/>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200" i="1" dirty="0">
                <a:solidFill>
                  <a:schemeClr val="bg1">
                    <a:lumMod val="75000"/>
                  </a:schemeClr>
                </a:solidFill>
                <a:latin typeface="Calibri"/>
              </a:rPr>
              <a:t>Limited Cloud Security Expertise</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200" i="1" dirty="0">
                <a:solidFill>
                  <a:schemeClr val="bg1">
                    <a:lumMod val="75000"/>
                  </a:schemeClr>
                </a:solidFill>
                <a:latin typeface="Calibri"/>
              </a:rPr>
              <a:t>Service Architecture Ambiguity – Service Requirements Needing To Be Reevaluated</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200" i="1" dirty="0">
                <a:solidFill>
                  <a:schemeClr val="bg1">
                    <a:lumMod val="75000"/>
                  </a:schemeClr>
                </a:solidFill>
                <a:latin typeface="Calibri"/>
              </a:rPr>
              <a:t>Infrastructure Visibility &amp; Discovery </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200" i="1" dirty="0">
                <a:solidFill>
                  <a:schemeClr val="bg1">
                    <a:lumMod val="75000"/>
                  </a:schemeClr>
                </a:solidFill>
                <a:latin typeface="Calibri"/>
              </a:rPr>
              <a:t>Front-End Interface Availability</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200" i="1" dirty="0">
                <a:solidFill>
                  <a:schemeClr val="bg1">
                    <a:lumMod val="75000"/>
                  </a:schemeClr>
                </a:solidFill>
                <a:latin typeface="Calibri"/>
              </a:rPr>
              <a:t>Overly Permissive Access &amp; Insecure Defaults</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200" i="1" dirty="0">
                <a:solidFill>
                  <a:schemeClr val="bg1">
                    <a:lumMod val="75000"/>
                  </a:schemeClr>
                </a:solidFill>
                <a:latin typeface="Calibri"/>
              </a:rPr>
              <a:t>Misconfigured Resources Prone To Attack</a:t>
            </a:r>
          </a:p>
          <a:p>
            <a:pPr marR="0" lvl="0" algn="l" defTabSz="914400" rtl="0" eaLnBrk="1" fontAlgn="auto" latinLnBrk="0" hangingPunct="1">
              <a:lnSpc>
                <a:spcPct val="150000"/>
              </a:lnSpc>
              <a:spcBef>
                <a:spcPts val="0"/>
              </a:spcBef>
              <a:spcAft>
                <a:spcPts val="0"/>
              </a:spcAft>
              <a:buClrTx/>
              <a:buSzTx/>
              <a:tabLst/>
              <a:defRPr/>
            </a:pPr>
            <a:endParaRPr lang="en-US" sz="1200" i="1" dirty="0">
              <a:solidFill>
                <a:schemeClr val="bg1">
                  <a:lumMod val="75000"/>
                </a:schemeClr>
              </a:solidFill>
              <a:latin typeface="Calibri"/>
            </a:endParaRP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kumimoji="0" lang="en-US" sz="1200" b="0" i="1" u="none" strike="noStrike" kern="1200" cap="none" spc="0" normalizeH="0" baseline="0" noProof="0" dirty="0">
              <a:ln>
                <a:noFill/>
              </a:ln>
              <a:solidFill>
                <a:schemeClr val="bg1">
                  <a:lumMod val="75000"/>
                </a:schemeClr>
              </a:solidFill>
              <a:effectLst/>
              <a:uLnTx/>
              <a:uFillTx/>
              <a:latin typeface="Calibri"/>
              <a:ea typeface="+mn-ea"/>
              <a:cs typeface="+mn-cs"/>
            </a:endParaRPr>
          </a:p>
        </p:txBody>
      </p:sp>
    </p:spTree>
    <p:extLst>
      <p:ext uri="{BB962C8B-B14F-4D97-AF65-F5344CB8AC3E}">
        <p14:creationId xmlns:p14="http://schemas.microsoft.com/office/powerpoint/2010/main" val="1616252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 name="TextBox 571">
            <a:extLst>
              <a:ext uri="{FF2B5EF4-FFF2-40B4-BE49-F238E27FC236}">
                <a16:creationId xmlns:a16="http://schemas.microsoft.com/office/drawing/2014/main" id="{964613AD-AE58-6642-2103-F01861E8DFBA}"/>
              </a:ext>
            </a:extLst>
          </p:cNvPr>
          <p:cNvSpPr txBox="1"/>
          <p:nvPr/>
        </p:nvSpPr>
        <p:spPr>
          <a:xfrm>
            <a:off x="547916" y="314910"/>
            <a:ext cx="3978076" cy="215444"/>
          </a:xfrm>
          <a:prstGeom prst="rect">
            <a:avLst/>
          </a:prstGeom>
          <a:noFill/>
          <a:ln>
            <a:no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1" u="none" strike="noStrike" kern="1200" cap="none" spc="0" normalizeH="0" baseline="0" noProof="0" dirty="0">
                <a:ln>
                  <a:noFill/>
                </a:ln>
                <a:solidFill>
                  <a:srgbClr val="4A36F7"/>
                </a:solidFill>
                <a:effectLst/>
                <a:uLnTx/>
                <a:uFillTx/>
                <a:latin typeface="Calibri Light" panose="020F0302020204030204"/>
                <a:ea typeface="+mn-ea"/>
                <a:cs typeface="+mn-cs"/>
              </a:rPr>
              <a:t>Comprehensive cloud security countermeasures available for all….always</a:t>
            </a:r>
            <a:r>
              <a:rPr kumimoji="0" lang="en-US" sz="800" b="0" i="1" u="none" strike="noStrike" kern="1200" cap="none" spc="0" normalizeH="0" baseline="0" noProof="0" dirty="0">
                <a:ln>
                  <a:noFill/>
                </a:ln>
                <a:solidFill>
                  <a:srgbClr val="332B78"/>
                </a:solidFill>
                <a:effectLst/>
                <a:uLnTx/>
                <a:uFillTx/>
                <a:latin typeface="Calibri Light" panose="020F0302020204030204"/>
                <a:ea typeface="+mn-ea"/>
                <a:cs typeface="+mn-cs"/>
              </a:rPr>
              <a:t>.</a:t>
            </a:r>
          </a:p>
        </p:txBody>
      </p:sp>
      <p:pic>
        <p:nvPicPr>
          <p:cNvPr id="575" name="Picture 574" descr="Logo, company name&#10;&#10;Description automatically generated">
            <a:extLst>
              <a:ext uri="{FF2B5EF4-FFF2-40B4-BE49-F238E27FC236}">
                <a16:creationId xmlns:a16="http://schemas.microsoft.com/office/drawing/2014/main" id="{1956EF91-1DE2-96FD-F022-96D20301D163}"/>
              </a:ext>
            </a:extLst>
          </p:cNvPr>
          <p:cNvPicPr>
            <a:picLocks noChangeAspect="1"/>
          </p:cNvPicPr>
          <p:nvPr/>
        </p:nvPicPr>
        <p:blipFill rotWithShape="1">
          <a:blip r:embed="rId3">
            <a:alphaModFix/>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rcRect l="12651" t="37826" r="10583" b="36366"/>
          <a:stretch/>
        </p:blipFill>
        <p:spPr>
          <a:xfrm>
            <a:off x="86803" y="39194"/>
            <a:ext cx="1238419" cy="392127"/>
          </a:xfrm>
          <a:prstGeom prst="rect">
            <a:avLst/>
          </a:prstGeom>
          <a:ln>
            <a:noFill/>
          </a:ln>
        </p:spPr>
      </p:pic>
      <p:sp>
        <p:nvSpPr>
          <p:cNvPr id="168" name="Prostokąt 3">
            <a:extLst>
              <a:ext uri="{FF2B5EF4-FFF2-40B4-BE49-F238E27FC236}">
                <a16:creationId xmlns:a16="http://schemas.microsoft.com/office/drawing/2014/main" id="{9294007F-5015-4E88-3015-90695BF4BF2A}"/>
              </a:ext>
            </a:extLst>
          </p:cNvPr>
          <p:cNvSpPr/>
          <p:nvPr/>
        </p:nvSpPr>
        <p:spPr>
          <a:xfrm>
            <a:off x="0" y="3183619"/>
            <a:ext cx="12192000" cy="3663456"/>
          </a:xfrm>
          <a:prstGeom prst="rect">
            <a:avLst/>
          </a:prstGeom>
          <a:solidFill>
            <a:schemeClr val="tx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052" name="Picture 4" descr="App, demo, demonstration, demonstrations, show, technology icon - Download  on Iconfinder">
            <a:extLst>
              <a:ext uri="{FF2B5EF4-FFF2-40B4-BE49-F238E27FC236}">
                <a16:creationId xmlns:a16="http://schemas.microsoft.com/office/drawing/2014/main" id="{CAFDA359-E8FD-B19C-BAAB-422B87C6DB14}"/>
              </a:ext>
            </a:extLst>
          </p:cNvPr>
          <p:cNvPicPr>
            <a:picLocks noChangeAspect="1" noChangeArrowheads="1"/>
          </p:cNvPicPr>
          <p:nvPr/>
        </p:nvPicPr>
        <p:blipFill>
          <a:blip r:embed="rId5">
            <a:duotone>
              <a:prstClr val="black"/>
              <a:schemeClr val="accent3">
                <a:tint val="45000"/>
                <a:satMod val="400000"/>
              </a:schemeClr>
            </a:duotone>
            <a:alphaModFix amt="50000"/>
            <a:extLst>
              <a:ext uri="{BEBA8EAE-BF5A-486C-A8C5-ECC9F3942E4B}">
                <a14:imgProps xmlns:a14="http://schemas.microsoft.com/office/drawing/2010/main">
                  <a14:imgLayer r:embed="rId6">
                    <a14:imgEffect>
                      <a14:saturation sat="0"/>
                    </a14:imgEffect>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3527867" y="904487"/>
            <a:ext cx="5136266" cy="5049026"/>
          </a:xfrm>
          <a:prstGeom prst="rect">
            <a:avLst/>
          </a:prstGeom>
          <a:noFill/>
          <a:extLst>
            <a:ext uri="{909E8E84-426E-40DD-AFC4-6F175D3DCCD1}">
              <a14:hiddenFill xmlns:a14="http://schemas.microsoft.com/office/drawing/2010/main">
                <a:solidFill>
                  <a:srgbClr val="FFFFFF"/>
                </a:solidFill>
              </a14:hiddenFill>
            </a:ext>
          </a:extLst>
        </p:spPr>
      </p:pic>
      <p:sp>
        <p:nvSpPr>
          <p:cNvPr id="40" name="TextBox 39">
            <a:extLst>
              <a:ext uri="{FF2B5EF4-FFF2-40B4-BE49-F238E27FC236}">
                <a16:creationId xmlns:a16="http://schemas.microsoft.com/office/drawing/2014/main" id="{5014C726-975C-A355-918C-91D6826D7F61}"/>
              </a:ext>
            </a:extLst>
          </p:cNvPr>
          <p:cNvSpPr txBox="1"/>
          <p:nvPr/>
        </p:nvSpPr>
        <p:spPr>
          <a:xfrm>
            <a:off x="547916" y="564704"/>
            <a:ext cx="3160484" cy="400110"/>
          </a:xfrm>
          <a:prstGeom prst="rect">
            <a:avLst/>
          </a:prstGeom>
          <a:noFill/>
          <a:ln>
            <a:no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srgbClr val="636364"/>
                </a:solidFill>
                <a:effectLst>
                  <a:outerShdw blurRad="317500" dist="50800" dir="5400000" algn="ctr" rotWithShape="0">
                    <a:srgbClr val="000000">
                      <a:alpha val="28000"/>
                    </a:srgbClr>
                  </a:outerShdw>
                </a:effectLst>
                <a:uLnTx/>
                <a:uFillTx/>
                <a:latin typeface="Calibri Light" panose="020F0302020204030204"/>
                <a:ea typeface="+mn-ea"/>
                <a:cs typeface="+mn-cs"/>
              </a:rPr>
              <a:t>Live Product Demonstration</a:t>
            </a:r>
          </a:p>
        </p:txBody>
      </p:sp>
      <p:sp>
        <p:nvSpPr>
          <p:cNvPr id="41" name="TextBox 40">
            <a:extLst>
              <a:ext uri="{FF2B5EF4-FFF2-40B4-BE49-F238E27FC236}">
                <a16:creationId xmlns:a16="http://schemas.microsoft.com/office/drawing/2014/main" id="{A0CAA839-DA0F-4B08-5520-2C3943A42F8A}"/>
              </a:ext>
            </a:extLst>
          </p:cNvPr>
          <p:cNvSpPr txBox="1"/>
          <p:nvPr/>
        </p:nvSpPr>
        <p:spPr>
          <a:xfrm>
            <a:off x="571500" y="999164"/>
            <a:ext cx="4660376" cy="954107"/>
          </a:xfrm>
          <a:prstGeom prst="rect">
            <a:avLst/>
          </a:prstGeom>
          <a:noFill/>
          <a:ln>
            <a:no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636364"/>
                </a:solidFill>
                <a:effectLst>
                  <a:outerShdw blurRad="317500" dist="50800" dir="5400000" algn="ctr" rotWithShape="0">
                    <a:srgbClr val="000000">
                      <a:alpha val="28000"/>
                    </a:srgbClr>
                  </a:outerShdw>
                </a:effectLst>
                <a:uLnTx/>
                <a:uFillTx/>
                <a:latin typeface="Calibri Light" panose="020F0302020204030204"/>
                <a:ea typeface="+mn-ea"/>
                <a:cs typeface="+mn-cs"/>
              </a:rPr>
              <a:t>Presented By: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636364"/>
                </a:solidFill>
                <a:effectLst>
                  <a:outerShdw blurRad="317500" dist="50800" dir="5400000" algn="ctr" rotWithShape="0">
                    <a:srgbClr val="000000">
                      <a:alpha val="28000"/>
                    </a:srgbClr>
                  </a:outerShdw>
                </a:effectLst>
                <a:uLnTx/>
                <a:uFillTx/>
                <a:latin typeface="Calibri Light" panose="020F0302020204030204"/>
                <a:ea typeface="+mn-ea"/>
                <a:cs typeface="+mn-cs"/>
              </a:rPr>
              <a:t>Architecture &amp; Engineering Managing Director - Matt Culbert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636364"/>
                </a:solidFill>
                <a:effectLst>
                  <a:outerShdw blurRad="317500" dist="50800" dir="5400000" algn="ctr" rotWithShape="0">
                    <a:srgbClr val="000000">
                      <a:alpha val="28000"/>
                    </a:srgbClr>
                  </a:outerShdw>
                </a:effectLst>
                <a:uLnTx/>
                <a:uFillTx/>
                <a:latin typeface="Calibri Light" panose="020F0302020204030204"/>
                <a:ea typeface="+mn-ea"/>
                <a:cs typeface="+mn-cs"/>
              </a:rPr>
              <a:t>DevOps &amp; System Security Managing Director -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636364"/>
                </a:solidFill>
                <a:effectLst>
                  <a:outerShdw blurRad="317500" dist="50800" dir="5400000" algn="ctr" rotWithShape="0">
                    <a:srgbClr val="000000">
                      <a:alpha val="28000"/>
                    </a:srgbClr>
                  </a:outerShdw>
                </a:effectLst>
                <a:uLnTx/>
                <a:uFillTx/>
                <a:latin typeface="Calibri Light" panose="020F0302020204030204"/>
                <a:ea typeface="+mn-ea"/>
                <a:cs typeface="+mn-cs"/>
              </a:rPr>
              <a:t>Justin Wasden</a:t>
            </a:r>
          </a:p>
        </p:txBody>
      </p:sp>
    </p:spTree>
    <p:extLst>
      <p:ext uri="{BB962C8B-B14F-4D97-AF65-F5344CB8AC3E}">
        <p14:creationId xmlns:p14="http://schemas.microsoft.com/office/powerpoint/2010/main" val="3876818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 name="TextBox 571">
            <a:extLst>
              <a:ext uri="{FF2B5EF4-FFF2-40B4-BE49-F238E27FC236}">
                <a16:creationId xmlns:a16="http://schemas.microsoft.com/office/drawing/2014/main" id="{964613AD-AE58-6642-2103-F01861E8DFBA}"/>
              </a:ext>
            </a:extLst>
          </p:cNvPr>
          <p:cNvSpPr txBox="1"/>
          <p:nvPr/>
        </p:nvSpPr>
        <p:spPr>
          <a:xfrm>
            <a:off x="547916" y="314910"/>
            <a:ext cx="3978076" cy="215444"/>
          </a:xfrm>
          <a:prstGeom prst="rect">
            <a:avLst/>
          </a:prstGeom>
          <a:noFill/>
          <a:ln>
            <a:no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1" u="none" strike="noStrike" kern="1200" cap="none" spc="0" normalizeH="0" baseline="0" noProof="0" dirty="0">
                <a:ln>
                  <a:noFill/>
                </a:ln>
                <a:solidFill>
                  <a:srgbClr val="4A36F7"/>
                </a:solidFill>
                <a:effectLst/>
                <a:uLnTx/>
                <a:uFillTx/>
                <a:latin typeface="Calibri Light" panose="020F0302020204030204"/>
                <a:ea typeface="+mn-ea"/>
                <a:cs typeface="+mn-cs"/>
              </a:rPr>
              <a:t>Comprehensive cloud security countermeasures available for all….always</a:t>
            </a:r>
            <a:r>
              <a:rPr kumimoji="0" lang="en-US" sz="800" b="0" i="1" u="none" strike="noStrike" kern="1200" cap="none" spc="0" normalizeH="0" baseline="0" noProof="0" dirty="0">
                <a:ln>
                  <a:noFill/>
                </a:ln>
                <a:solidFill>
                  <a:srgbClr val="332B78"/>
                </a:solidFill>
                <a:effectLst/>
                <a:uLnTx/>
                <a:uFillTx/>
                <a:latin typeface="Calibri Light" panose="020F0302020204030204"/>
                <a:ea typeface="+mn-ea"/>
                <a:cs typeface="+mn-cs"/>
              </a:rPr>
              <a:t>.</a:t>
            </a:r>
          </a:p>
        </p:txBody>
      </p:sp>
      <p:pic>
        <p:nvPicPr>
          <p:cNvPr id="575" name="Picture 574" descr="Logo, company name&#10;&#10;Description automatically generated">
            <a:extLst>
              <a:ext uri="{FF2B5EF4-FFF2-40B4-BE49-F238E27FC236}">
                <a16:creationId xmlns:a16="http://schemas.microsoft.com/office/drawing/2014/main" id="{1956EF91-1DE2-96FD-F022-96D20301D163}"/>
              </a:ext>
            </a:extLst>
          </p:cNvPr>
          <p:cNvPicPr>
            <a:picLocks noChangeAspect="1"/>
          </p:cNvPicPr>
          <p:nvPr/>
        </p:nvPicPr>
        <p:blipFill rotWithShape="1">
          <a:blip r:embed="rId3">
            <a:alphaModFix/>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rcRect l="12651" t="37826" r="10583" b="36366"/>
          <a:stretch/>
        </p:blipFill>
        <p:spPr>
          <a:xfrm>
            <a:off x="86803" y="39194"/>
            <a:ext cx="1238419" cy="392127"/>
          </a:xfrm>
          <a:prstGeom prst="rect">
            <a:avLst/>
          </a:prstGeom>
          <a:ln>
            <a:noFill/>
          </a:ln>
        </p:spPr>
      </p:pic>
      <p:sp>
        <p:nvSpPr>
          <p:cNvPr id="168" name="Prostokąt 3">
            <a:extLst>
              <a:ext uri="{FF2B5EF4-FFF2-40B4-BE49-F238E27FC236}">
                <a16:creationId xmlns:a16="http://schemas.microsoft.com/office/drawing/2014/main" id="{9294007F-5015-4E88-3015-90695BF4BF2A}"/>
              </a:ext>
            </a:extLst>
          </p:cNvPr>
          <p:cNvSpPr/>
          <p:nvPr/>
        </p:nvSpPr>
        <p:spPr>
          <a:xfrm>
            <a:off x="0" y="3183619"/>
            <a:ext cx="12192000" cy="3663456"/>
          </a:xfrm>
          <a:prstGeom prst="rect">
            <a:avLst/>
          </a:prstGeom>
          <a:solidFill>
            <a:schemeClr val="tx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0" name="TextBox 39">
            <a:extLst>
              <a:ext uri="{FF2B5EF4-FFF2-40B4-BE49-F238E27FC236}">
                <a16:creationId xmlns:a16="http://schemas.microsoft.com/office/drawing/2014/main" id="{5014C726-975C-A355-918C-91D6826D7F61}"/>
              </a:ext>
            </a:extLst>
          </p:cNvPr>
          <p:cNvSpPr txBox="1"/>
          <p:nvPr/>
        </p:nvSpPr>
        <p:spPr>
          <a:xfrm>
            <a:off x="547916" y="564704"/>
            <a:ext cx="3630384" cy="400110"/>
          </a:xfrm>
          <a:prstGeom prst="rect">
            <a:avLst/>
          </a:prstGeom>
          <a:noFill/>
          <a:ln>
            <a:no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srgbClr val="636364"/>
                </a:solidFill>
                <a:effectLst>
                  <a:outerShdw blurRad="317500" dist="50800" dir="5400000" algn="ctr" rotWithShape="0">
                    <a:srgbClr val="000000">
                      <a:alpha val="28000"/>
                    </a:srgbClr>
                  </a:outerShdw>
                </a:effectLst>
                <a:uLnTx/>
                <a:uFillTx/>
                <a:latin typeface="Calibri Light" panose="020F0302020204030204"/>
                <a:ea typeface="+mn-ea"/>
                <a:cs typeface="+mn-cs"/>
              </a:rPr>
              <a:t>Designed For An Intuitive Flow</a:t>
            </a:r>
          </a:p>
        </p:txBody>
      </p:sp>
      <p:pic>
        <p:nvPicPr>
          <p:cNvPr id="4098" name="Picture 2">
            <a:extLst>
              <a:ext uri="{FF2B5EF4-FFF2-40B4-BE49-F238E27FC236}">
                <a16:creationId xmlns:a16="http://schemas.microsoft.com/office/drawing/2014/main" id="{959F7807-FB9A-0843-ECBD-66761D709E8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16168" y="235257"/>
            <a:ext cx="5934867" cy="632583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661346EE-16B2-562B-1DAF-07D128C9FF2C}"/>
              </a:ext>
            </a:extLst>
          </p:cNvPr>
          <p:cNvSpPr txBox="1"/>
          <p:nvPr/>
        </p:nvSpPr>
        <p:spPr>
          <a:xfrm>
            <a:off x="547916" y="1213027"/>
            <a:ext cx="4968252" cy="2477601"/>
          </a:xfrm>
          <a:prstGeom prst="rect">
            <a:avLst/>
          </a:prstGeom>
          <a:noFill/>
        </p:spPr>
        <p:txBody>
          <a:bodyPr wrap="square">
            <a:spAutoFit/>
          </a:bodyPr>
          <a:lstStyle/>
          <a:p>
            <a:pPr marL="285750" indent="-285750" rtl="0" fontAlgn="base">
              <a:spcBef>
                <a:spcPts val="300"/>
              </a:spcBef>
              <a:spcAft>
                <a:spcPts val="300"/>
              </a:spcAft>
              <a:buFont typeface="Arial" panose="020B0604020202020204" pitchFamily="34" charset="0"/>
              <a:buChar char="•"/>
            </a:pPr>
            <a:r>
              <a:rPr lang="en-US" sz="2000" b="0" i="0" u="none" strike="noStrike" dirty="0">
                <a:solidFill>
                  <a:srgbClr val="FFFFFF"/>
                </a:solidFill>
                <a:effectLst/>
                <a:latin typeface="Calibri" panose="020F0502020204030204" pitchFamily="34" charset="0"/>
              </a:rPr>
              <a:t>The questions are built around your needs</a:t>
            </a:r>
          </a:p>
          <a:p>
            <a:pPr marL="742950" lvl="1" indent="-285750" rtl="0" fontAlgn="base">
              <a:spcBef>
                <a:spcPts val="300"/>
              </a:spcBef>
              <a:spcAft>
                <a:spcPts val="300"/>
              </a:spcAft>
              <a:buFont typeface="Arial" panose="020B0604020202020204" pitchFamily="34" charset="0"/>
              <a:buChar char="•"/>
            </a:pPr>
            <a:r>
              <a:rPr lang="en-US" sz="2000" b="0" i="0" u="none" strike="noStrike" dirty="0">
                <a:solidFill>
                  <a:srgbClr val="FFFFFF"/>
                </a:solidFill>
                <a:effectLst/>
                <a:latin typeface="Calibri" panose="020F0502020204030204" pitchFamily="34" charset="0"/>
              </a:rPr>
              <a:t>John is a developer - security isn’t his focus</a:t>
            </a:r>
          </a:p>
          <a:p>
            <a:pPr marL="742950" lvl="1" indent="-285750" rtl="0" fontAlgn="base">
              <a:spcBef>
                <a:spcPts val="300"/>
              </a:spcBef>
              <a:spcAft>
                <a:spcPts val="300"/>
              </a:spcAft>
              <a:buFont typeface="Arial" panose="020B0604020202020204" pitchFamily="34" charset="0"/>
              <a:buChar char="•"/>
            </a:pPr>
            <a:r>
              <a:rPr lang="en-US" sz="2000" b="0" i="0" u="none" strike="noStrike" dirty="0">
                <a:solidFill>
                  <a:srgbClr val="FFFFFF"/>
                </a:solidFill>
                <a:effectLst/>
                <a:latin typeface="Calibri" panose="020F0502020204030204" pitchFamily="34" charset="0"/>
              </a:rPr>
              <a:t>John needs to protect PHI first and foremost</a:t>
            </a:r>
          </a:p>
          <a:p>
            <a:pPr marL="742950" lvl="1" indent="-285750" rtl="0" fontAlgn="base">
              <a:spcBef>
                <a:spcPts val="300"/>
              </a:spcBef>
              <a:spcAft>
                <a:spcPts val="300"/>
              </a:spcAft>
              <a:buFont typeface="Arial" panose="020B0604020202020204" pitchFamily="34" charset="0"/>
              <a:buChar char="•"/>
            </a:pPr>
            <a:r>
              <a:rPr lang="en-US" sz="2000" b="0" i="0" u="none" strike="noStrike" dirty="0">
                <a:solidFill>
                  <a:srgbClr val="FFFFFF"/>
                </a:solidFill>
                <a:effectLst/>
                <a:latin typeface="Calibri" panose="020F0502020204030204" pitchFamily="34" charset="0"/>
              </a:rPr>
              <a:t>John also needs to manage a team of contractors</a:t>
            </a:r>
          </a:p>
        </p:txBody>
      </p:sp>
    </p:spTree>
    <p:extLst>
      <p:ext uri="{BB962C8B-B14F-4D97-AF65-F5344CB8AC3E}">
        <p14:creationId xmlns:p14="http://schemas.microsoft.com/office/powerpoint/2010/main" val="273018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 name="TextBox 571">
            <a:extLst>
              <a:ext uri="{FF2B5EF4-FFF2-40B4-BE49-F238E27FC236}">
                <a16:creationId xmlns:a16="http://schemas.microsoft.com/office/drawing/2014/main" id="{964613AD-AE58-6642-2103-F01861E8DFBA}"/>
              </a:ext>
            </a:extLst>
          </p:cNvPr>
          <p:cNvSpPr txBox="1"/>
          <p:nvPr/>
        </p:nvSpPr>
        <p:spPr>
          <a:xfrm>
            <a:off x="547916" y="314910"/>
            <a:ext cx="3978076" cy="215444"/>
          </a:xfrm>
          <a:prstGeom prst="rect">
            <a:avLst/>
          </a:prstGeom>
          <a:noFill/>
          <a:ln>
            <a:no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1" u="none" strike="noStrike" kern="1200" cap="none" spc="0" normalizeH="0" baseline="0" noProof="0" dirty="0">
                <a:ln>
                  <a:noFill/>
                </a:ln>
                <a:solidFill>
                  <a:srgbClr val="4A36F7"/>
                </a:solidFill>
                <a:effectLst/>
                <a:uLnTx/>
                <a:uFillTx/>
                <a:latin typeface="Calibri Light" panose="020F0302020204030204"/>
                <a:ea typeface="+mn-ea"/>
                <a:cs typeface="+mn-cs"/>
              </a:rPr>
              <a:t>Comprehensive cloud security countermeasures available for all….always</a:t>
            </a:r>
            <a:r>
              <a:rPr kumimoji="0" lang="en-US" sz="800" b="0" i="1" u="none" strike="noStrike" kern="1200" cap="none" spc="0" normalizeH="0" baseline="0" noProof="0" dirty="0">
                <a:ln>
                  <a:noFill/>
                </a:ln>
                <a:solidFill>
                  <a:srgbClr val="332B78"/>
                </a:solidFill>
                <a:effectLst/>
                <a:uLnTx/>
                <a:uFillTx/>
                <a:latin typeface="Calibri Light" panose="020F0302020204030204"/>
                <a:ea typeface="+mn-ea"/>
                <a:cs typeface="+mn-cs"/>
              </a:rPr>
              <a:t>.</a:t>
            </a:r>
          </a:p>
        </p:txBody>
      </p:sp>
      <p:pic>
        <p:nvPicPr>
          <p:cNvPr id="575" name="Picture 574" descr="Logo, company name&#10;&#10;Description automatically generated">
            <a:extLst>
              <a:ext uri="{FF2B5EF4-FFF2-40B4-BE49-F238E27FC236}">
                <a16:creationId xmlns:a16="http://schemas.microsoft.com/office/drawing/2014/main" id="{1956EF91-1DE2-96FD-F022-96D20301D163}"/>
              </a:ext>
            </a:extLst>
          </p:cNvPr>
          <p:cNvPicPr>
            <a:picLocks noChangeAspect="1"/>
          </p:cNvPicPr>
          <p:nvPr/>
        </p:nvPicPr>
        <p:blipFill rotWithShape="1">
          <a:blip r:embed="rId3">
            <a:alphaModFix/>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rcRect l="12651" t="37826" r="10583" b="36366"/>
          <a:stretch/>
        </p:blipFill>
        <p:spPr>
          <a:xfrm>
            <a:off x="86803" y="39194"/>
            <a:ext cx="1238419" cy="392127"/>
          </a:xfrm>
          <a:prstGeom prst="rect">
            <a:avLst/>
          </a:prstGeom>
          <a:ln>
            <a:noFill/>
          </a:ln>
        </p:spPr>
      </p:pic>
      <p:sp>
        <p:nvSpPr>
          <p:cNvPr id="168" name="Prostokąt 3">
            <a:extLst>
              <a:ext uri="{FF2B5EF4-FFF2-40B4-BE49-F238E27FC236}">
                <a16:creationId xmlns:a16="http://schemas.microsoft.com/office/drawing/2014/main" id="{9294007F-5015-4E88-3015-90695BF4BF2A}"/>
              </a:ext>
            </a:extLst>
          </p:cNvPr>
          <p:cNvSpPr/>
          <p:nvPr/>
        </p:nvSpPr>
        <p:spPr>
          <a:xfrm>
            <a:off x="0" y="3183619"/>
            <a:ext cx="12192000" cy="3663456"/>
          </a:xfrm>
          <a:prstGeom prst="rect">
            <a:avLst/>
          </a:prstGeom>
          <a:solidFill>
            <a:schemeClr val="tx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0" name="TextBox 39">
            <a:extLst>
              <a:ext uri="{FF2B5EF4-FFF2-40B4-BE49-F238E27FC236}">
                <a16:creationId xmlns:a16="http://schemas.microsoft.com/office/drawing/2014/main" id="{5014C726-975C-A355-918C-91D6826D7F61}"/>
              </a:ext>
            </a:extLst>
          </p:cNvPr>
          <p:cNvSpPr txBox="1"/>
          <p:nvPr/>
        </p:nvSpPr>
        <p:spPr>
          <a:xfrm>
            <a:off x="547916" y="564704"/>
            <a:ext cx="5319484" cy="707886"/>
          </a:xfrm>
          <a:prstGeom prst="rect">
            <a:avLst/>
          </a:prstGeom>
          <a:noFill/>
          <a:ln>
            <a:no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srgbClr val="636364"/>
                </a:solidFill>
                <a:effectLst>
                  <a:outerShdw blurRad="317500" dist="50800" dir="5400000" algn="ctr" rotWithShape="0">
                    <a:srgbClr val="000000">
                      <a:alpha val="28000"/>
                    </a:srgbClr>
                  </a:outerShdw>
                </a:effectLst>
                <a:uLnTx/>
                <a:uFillTx/>
                <a:latin typeface="Calibri Light" panose="020F0302020204030204"/>
                <a:ea typeface="+mn-ea"/>
                <a:cs typeface="+mn-cs"/>
              </a:rPr>
              <a:t>The Survey Continually Evolves, Ensuring Controls Are Tailored To Your Specific Environment</a:t>
            </a:r>
          </a:p>
        </p:txBody>
      </p:sp>
      <p:sp>
        <p:nvSpPr>
          <p:cNvPr id="9" name="TextBox 8">
            <a:extLst>
              <a:ext uri="{FF2B5EF4-FFF2-40B4-BE49-F238E27FC236}">
                <a16:creationId xmlns:a16="http://schemas.microsoft.com/office/drawing/2014/main" id="{661346EE-16B2-562B-1DAF-07D128C9FF2C}"/>
              </a:ext>
            </a:extLst>
          </p:cNvPr>
          <p:cNvSpPr txBox="1"/>
          <p:nvPr/>
        </p:nvSpPr>
        <p:spPr>
          <a:xfrm>
            <a:off x="547916" y="1421240"/>
            <a:ext cx="4709884" cy="2708434"/>
          </a:xfrm>
          <a:prstGeom prst="rect">
            <a:avLst/>
          </a:prstGeom>
          <a:noFill/>
        </p:spPr>
        <p:txBody>
          <a:bodyPr wrap="square">
            <a:spAutoFit/>
          </a:bodyPr>
          <a:lstStyle/>
          <a:p>
            <a:pPr marL="285750" indent="-285750" rtl="0" fontAlgn="base">
              <a:spcBef>
                <a:spcPts val="300"/>
              </a:spcBef>
              <a:spcAft>
                <a:spcPts val="300"/>
              </a:spcAft>
              <a:buFont typeface="Arial" panose="020B0604020202020204" pitchFamily="34" charset="0"/>
              <a:buChar char="•"/>
            </a:pPr>
            <a:r>
              <a:rPr lang="en-US" sz="2000" b="0" i="0" u="none" strike="noStrike" dirty="0">
                <a:solidFill>
                  <a:srgbClr val="FFFFFF"/>
                </a:solidFill>
                <a:effectLst/>
                <a:latin typeface="Calibri" panose="020F0502020204030204" pitchFamily="34" charset="0"/>
              </a:rPr>
              <a:t>You don’t have to worry about questions not applying to your cloud architecture</a:t>
            </a:r>
          </a:p>
          <a:p>
            <a:pPr marL="285750" indent="-285750" rtl="0" fontAlgn="base">
              <a:spcBef>
                <a:spcPts val="300"/>
              </a:spcBef>
              <a:spcAft>
                <a:spcPts val="300"/>
              </a:spcAft>
              <a:buFont typeface="Arial" panose="020B0604020202020204" pitchFamily="34" charset="0"/>
              <a:buChar char="•"/>
            </a:pPr>
            <a:r>
              <a:rPr lang="en-US" sz="2000" b="0" i="0" u="none" strike="noStrike" dirty="0">
                <a:solidFill>
                  <a:srgbClr val="FFFFFF"/>
                </a:solidFill>
                <a:effectLst/>
                <a:latin typeface="Calibri" panose="020F0502020204030204" pitchFamily="34" charset="0"/>
              </a:rPr>
              <a:t>You can be confident that we understand your needs and will provide all relevant information</a:t>
            </a:r>
          </a:p>
          <a:p>
            <a:pPr marL="285750" indent="-285750" rtl="0" fontAlgn="base">
              <a:spcBef>
                <a:spcPts val="300"/>
              </a:spcBef>
              <a:spcAft>
                <a:spcPts val="300"/>
              </a:spcAft>
              <a:buFont typeface="Arial" panose="020B0604020202020204" pitchFamily="34" charset="0"/>
              <a:buChar char="•"/>
            </a:pPr>
            <a:r>
              <a:rPr lang="en-US" sz="2000" b="0" i="0" u="none" strike="noStrike" dirty="0">
                <a:solidFill>
                  <a:srgbClr val="FFFFFF"/>
                </a:solidFill>
                <a:effectLst/>
                <a:latin typeface="Calibri" panose="020F0502020204030204" pitchFamily="34" charset="0"/>
              </a:rPr>
              <a:t>John needs to get his cloud app running and running properly - health care can’t afford for you to misstep</a:t>
            </a:r>
          </a:p>
        </p:txBody>
      </p:sp>
      <p:pic>
        <p:nvPicPr>
          <p:cNvPr id="5122" name="Picture 2">
            <a:extLst>
              <a:ext uri="{FF2B5EF4-FFF2-40B4-BE49-F238E27FC236}">
                <a16:creationId xmlns:a16="http://schemas.microsoft.com/office/drawing/2014/main" id="{8DF675A5-EDBD-F4CF-89C7-47206A76F5B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72151" y="530354"/>
            <a:ext cx="5744384" cy="5651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52462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8931</TotalTime>
  <Words>4436</Words>
  <Application>Microsoft Office PowerPoint</Application>
  <PresentationFormat>Widescreen</PresentationFormat>
  <Paragraphs>387</Paragraphs>
  <Slides>15</Slides>
  <Notes>15</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Roboto</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Summer Zakaria</dc:creator>
  <cp:lastModifiedBy>Robert J Crawford</cp:lastModifiedBy>
  <cp:revision>4</cp:revision>
  <dcterms:created xsi:type="dcterms:W3CDTF">2022-07-27T22:55:08Z</dcterms:created>
  <dcterms:modified xsi:type="dcterms:W3CDTF">2022-08-03T20:28:34Z</dcterms:modified>
</cp:coreProperties>
</file>