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embeddedFontLst>
    <p:embeddedFont>
      <p:font typeface="PT Sans Narrow"/>
      <p:regular r:id="rId29"/>
      <p:bold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8C0BA73-E290-44A5-83A9-31B449CAE2FF}">
  <a:tblStyle styleId="{58C0BA73-E290-44A5-83A9-31B449CAE2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TSansNarrow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regular.fntdata"/><Relationship Id="rId30" Type="http://schemas.openxmlformats.org/officeDocument/2006/relationships/font" Target="fonts/PTSansNarrow-bold.fntdata"/><Relationship Id="rId11" Type="http://schemas.openxmlformats.org/officeDocument/2006/relationships/slide" Target="slides/slide5.xml"/><Relationship Id="rId33" Type="http://schemas.openxmlformats.org/officeDocument/2006/relationships/font" Target="fonts/OpenSans-italic.fntdata"/><Relationship Id="rId10" Type="http://schemas.openxmlformats.org/officeDocument/2006/relationships/slide" Target="slides/slide4.xml"/><Relationship Id="rId32" Type="http://schemas.openxmlformats.org/officeDocument/2006/relationships/font" Target="fonts/OpenSans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9d74855e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9d74855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➢"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Standardization =&gt; Zero mean and unit variance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➢"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Normalization   =&gt;  Rescale between 1,0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9bc22641a_6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9bc22641a_6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T Sans Narrow"/>
                <a:ea typeface="PT Sans Narrow"/>
                <a:cs typeface="PT Sans Narrow"/>
                <a:sym typeface="PT Sans Narrow"/>
              </a:rPr>
              <a:t>Data having both cross sectional and time series dimensions is termed as Panel data. The user session  dataset with the blue header </a:t>
            </a:r>
            <a:r>
              <a:rPr lang="en" sz="1000">
                <a:latin typeface="PT Sans Narrow"/>
                <a:ea typeface="PT Sans Narrow"/>
                <a:cs typeface="PT Sans Narrow"/>
                <a:sym typeface="PT Sans Narrow"/>
              </a:rPr>
              <a:t> is an</a:t>
            </a:r>
            <a:r>
              <a:rPr lang="en" sz="1000">
                <a:latin typeface="PT Sans Narrow"/>
                <a:ea typeface="PT Sans Narrow"/>
                <a:cs typeface="PT Sans Narrow"/>
                <a:sym typeface="PT Sans Narrow"/>
              </a:rPr>
              <a:t> unbalanced panel with continuous time and unequally spaced intervals.</a:t>
            </a:r>
            <a:endParaRPr sz="10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PT Sans Narrow"/>
                <a:ea typeface="PT Sans Narrow"/>
                <a:cs typeface="PT Sans Narrow"/>
                <a:sym typeface="PT Sans Narrow"/>
              </a:rPr>
              <a:t>There were 2 approaches tried - as a dataset of multiple time series - one for each user. There are not many time series packages available for continuous time unequally spaced series - This didn’t work and I have documented this in the what worked and what didn’t slide. The other alternatives the  Panel Data models(static and dynamic) for which the package plm was available and Ensemble techniques</a:t>
            </a:r>
            <a:endParaRPr sz="10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3abd56495_6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3abd56495_6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the results for the Panel Data approach we see that the best result here is with an ensemble model  - combination of Decision trees for Regression and Random Effects models. REEMtree(Random Effects Expectation Maximization tree) - . The dataset used does not have outliers - if sessions exceeded 12 hours they were split into sessions of 12 hours. Sessions &lt; 3 minutes were discarded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9bc22641a_6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49bc22641a_6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9cc17147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9cc17147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9bc22641a_4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49bc22641a_4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49bc22641a_4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49bc22641a_4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9bc22641a_2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49bc22641a_2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3abd56495_6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3abd56495_6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Panel data has both a cross-sectional and a time series dimension, where all cross section units are observed during the whole time period.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Pooled OLS - </a:t>
            </a:r>
            <a:r>
              <a:rPr lang="en" sz="1000">
                <a:solidFill>
                  <a:srgbClr val="070000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We simply pool all observations and estimate the grand regression, ignoring the cross-section and time series nature of the data. This camouflages the heterogeneity or individuality that exists between the variables</a:t>
            </a:r>
            <a:endParaRPr sz="1000">
              <a:solidFill>
                <a:srgbClr val="070000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70000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First Differences - First Differences rids of the unobserved time-invariant components by differencing adjacent time periods</a:t>
            </a:r>
            <a:endParaRPr sz="1000">
              <a:solidFill>
                <a:srgbClr val="070000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70000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Between - </a:t>
            </a:r>
            <a:r>
              <a:rPr lang="en" sz="1150">
                <a:solidFill>
                  <a:srgbClr val="242729"/>
                </a:solidFill>
              </a:rPr>
              <a:t>Regresses the averages of the explanatory variables of the subjects against the averages of the outcome variables of the subjects</a:t>
            </a:r>
            <a:endParaRPr sz="1000">
              <a:solidFill>
                <a:srgbClr val="070000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Fixed Effects - Here the individual means are subtracted to controls </a:t>
            </a:r>
            <a:r>
              <a:rPr lang="en" sz="1000">
                <a:solidFill>
                  <a:srgbClr val="070000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for all time-invariant differences between the individuals, so the estimated coefficients of the fixed-effects models cannot be biased because of omitted time-invariant characteristics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Random Effects - </a:t>
            </a:r>
            <a:r>
              <a:rPr lang="en" sz="1000">
                <a:solidFill>
                  <a:srgbClr val="070000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The rationale behind random effects model is that the individual-specific effect or variation across entities is assumed to be a random variable that is uncorrelated with the predictor/explanatory variables.</a:t>
            </a:r>
            <a:endParaRPr sz="1000">
              <a:solidFill>
                <a:srgbClr val="070000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FE or FD estimation, we would like to eliminate </a:t>
            </a:r>
            <a:r>
              <a:rPr lang="en" sz="1000">
                <a:solidFill>
                  <a:srgbClr val="070000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the individual-specific effect or variation </a:t>
            </a:r>
            <a:r>
              <a:rPr lang="en"/>
              <a:t>because we think it is correlated with the explanatory variables. Now, suppose the individual effect </a:t>
            </a:r>
            <a:r>
              <a:rPr lang="en" sz="800"/>
              <a:t> </a:t>
            </a:r>
            <a:r>
              <a:rPr lang="en"/>
              <a:t>is uncorrelated with each explanatory variable at all periods then FE and FD are inefficient as we eliminate unobserved individual effect </a:t>
            </a:r>
            <a:r>
              <a:rPr lang="en" sz="800"/>
              <a:t> </a:t>
            </a:r>
            <a:r>
              <a:rPr lang="en"/>
              <a:t>in this case. Random effects uses quasi demeaned(we subtract a fraction of the mean) data to get uncorrelated errors and the estimators are the pooled OLS estimators of this transformation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3abd56495_6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3abd56495_6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3abd56495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3abd5649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49bc22641a_2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49bc22641a_2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49bc22641a_2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49bc22641a_2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3abd56495_2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3abd56495_2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➢"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Standardization =&gt; Zero mean and unit variance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➢"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Normalization   =&gt;  Rescale between 1,0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9bc22641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9bc22641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9bc22641a_2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9bc22641a_2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 data included two tab-delimited files from lastFM </a:t>
            </a:r>
            <a:r>
              <a:rPr lang="en"/>
              <a:t>w</a:t>
            </a:r>
            <a:r>
              <a:rPr lang="en"/>
              <a:t>ith user profile data and session data (event playback data).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9bc22641a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9bc22641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model employs a common data pipeline that: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Imports User profile and discrete playback event data from LastFM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Computes the local timezone based on geographic data in the user profile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Sessionalizes the data by grouping consecutive playback events that occur within a 30 minute window as belonging to a single session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Feature engineering including: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Imputing duration of each track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Performing log transformations of session length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Computing various time series statistics (session length moving average, etc)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Enriches data by adding locally specific dates (e.g. holidays per country)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Importing genre data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Generating cross validation train/dev/test data sets using a 75/10/15% split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9bc22641a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9bc22641a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data exhibit a number of interesting characteristics: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-- The minimum and average session lengths of 3 and 54 mins respectively seem intuitive: suggesting that users might play just one song, or listen to music during a natural time window (of ~1 hour).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-- The distribution of session counts is near normal with most usage by 20~40 year demographics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-- The service attracts international audiences, with the majority coming from US and western Europe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data also presents some challenges: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-- Log transformation of session lengths yielded a near-normal distribution.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-- Missing session data for females between ages 36 and 56 as well as for males older than 56. These data points were excluded in models that used age as a predictor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abd56495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3abd56495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this project, we chose to</a:t>
            </a:r>
            <a:r>
              <a:rPr lang="en"/>
              <a:t> evaluate the performance of three approaches: Time Series, Machine Learning and Deep Learning.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time series approach employed techniques that included panel data with clustering, implemented in 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machine learning, we employed classification techniques -- evaluating multi-label classifiers -- initially against a decile-label target. These were implemented using MLlib in PySpark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Finally, we evaluated a number of deep learning techniques, of which sequence to sequence models were demonstrably most proficient. These were implemented in both Python/SciKit Learn as well as MLlib in PySpark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3abd56495_2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3abd56495_2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least performant model evaluated a novel use of multi-label classification to the problem of session length prediction.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this approach, session-length data was initially separated into 10/decile classes. Using this base-set, we evaluated the performance of a series of classifiers using accuracy as a performance measure. The best performing model was then hyper-parameter tuned to determine the best tradeoff of accuracy and number of bins. At 25 bins/classes, the model yielded an accuracy of 81% (15mins MAE error against an average playtime of ~81 mins)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9bc22641a_2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9bc22641a_2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bodowinter.com/tutorial/bw_LME_tutorial2.pdf" TargetMode="External"/><Relationship Id="rId4" Type="http://schemas.openxmlformats.org/officeDocument/2006/relationships/hyperlink" Target="http://dergipark.gov.tr/download/article-file/8867" TargetMode="External"/><Relationship Id="rId5" Type="http://schemas.openxmlformats.org/officeDocument/2006/relationships/hyperlink" Target="https://statisticalhorizons.com/lagged-dependent-variables" TargetMode="External"/><Relationship Id="rId6" Type="http://schemas.openxmlformats.org/officeDocument/2006/relationships/hyperlink" Target="https://stats.stackexchange.com/questions/166531/hand-computation-for-plm-package-in-r-for-predicted-values" TargetMode="External"/><Relationship Id="rId7" Type="http://schemas.openxmlformats.org/officeDocument/2006/relationships/hyperlink" Target="https://core.ac.uk/download/pdf/43023166.pdf" TargetMode="External"/><Relationship Id="rId8" Type="http://schemas.openxmlformats.org/officeDocument/2006/relationships/hyperlink" Target="https://github.com/leeper/prediction/issues/19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11" Type="http://schemas.openxmlformats.org/officeDocument/2006/relationships/image" Target="../media/image11.png"/><Relationship Id="rId10" Type="http://schemas.openxmlformats.org/officeDocument/2006/relationships/image" Target="../media/image3.png"/><Relationship Id="rId9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dtic.upf.edu/~ocelma/MusicRecommendationDataset/lastfm-1K.html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Relationship Id="rId6" Type="http://schemas.openxmlformats.org/officeDocument/2006/relationships/image" Target="../media/image13.png"/><Relationship Id="rId7" Type="http://schemas.openxmlformats.org/officeDocument/2006/relationships/image" Target="../media/image18.png"/><Relationship Id="rId8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Session Length Prediction for Streaming Services</a:t>
            </a:r>
            <a:endParaRPr sz="4000"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062300" y="2850050"/>
            <a:ext cx="5045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Jayashree Raman, </a:t>
            </a: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Ranga Muvavarirwa, Nishanth Nair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525" y="701375"/>
            <a:ext cx="8199079" cy="413782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2"/>
          <p:cNvSpPr txBox="1"/>
          <p:nvPr>
            <p:ph type="title"/>
          </p:nvPr>
        </p:nvSpPr>
        <p:spPr>
          <a:xfrm>
            <a:off x="6900" y="-88375"/>
            <a:ext cx="8520600" cy="5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Deep Learning - Results timeline</a:t>
            </a:r>
            <a:endParaRPr sz="3000"/>
          </a:p>
        </p:txBody>
      </p:sp>
      <p:sp>
        <p:nvSpPr>
          <p:cNvPr id="212" name="Google Shape;212;p22"/>
          <p:cNvSpPr txBox="1"/>
          <p:nvPr>
            <p:ph idx="1" type="body"/>
          </p:nvPr>
        </p:nvSpPr>
        <p:spPr>
          <a:xfrm>
            <a:off x="7291600" y="701375"/>
            <a:ext cx="1672800" cy="480300"/>
          </a:xfrm>
          <a:prstGeom prst="rect">
            <a:avLst/>
          </a:prstGeom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Baseline model:</a:t>
            </a:r>
            <a:r>
              <a:rPr lang="en" sz="10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      </a:t>
            </a:r>
            <a:endParaRPr sz="100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Average of previous sessions</a:t>
            </a:r>
            <a:endParaRPr sz="100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213" name="Google Shape;213;p22"/>
          <p:cNvCxnSpPr/>
          <p:nvPr/>
        </p:nvCxnSpPr>
        <p:spPr>
          <a:xfrm flipH="1" rot="10800000">
            <a:off x="0" y="516875"/>
            <a:ext cx="9150300" cy="321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4" name="Google Shape;214;p22"/>
          <p:cNvSpPr txBox="1"/>
          <p:nvPr/>
        </p:nvSpPr>
        <p:spPr>
          <a:xfrm>
            <a:off x="83100" y="4784450"/>
            <a:ext cx="5636100" cy="267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B7B7B7"/>
                </a:solidFill>
              </a:rPr>
              <a:t>https://github.com/UCB-MIDS/w210_lastFM/tree/master/sequence_to_sequence</a:t>
            </a:r>
            <a:endParaRPr i="1" sz="80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"/>
          <p:cNvSpPr txBox="1"/>
          <p:nvPr>
            <p:ph type="title"/>
          </p:nvPr>
        </p:nvSpPr>
        <p:spPr>
          <a:xfrm>
            <a:off x="159300" y="-79925"/>
            <a:ext cx="8520600" cy="6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Rationale-Time Series/Panel Data Approach</a:t>
            </a:r>
            <a:endParaRPr sz="3000"/>
          </a:p>
        </p:txBody>
      </p:sp>
      <p:cxnSp>
        <p:nvCxnSpPr>
          <p:cNvPr id="220" name="Google Shape;220;p23"/>
          <p:cNvCxnSpPr/>
          <p:nvPr/>
        </p:nvCxnSpPr>
        <p:spPr>
          <a:xfrm flipH="1" rot="10800000">
            <a:off x="0" y="516875"/>
            <a:ext cx="9150300" cy="321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1" name="Google Shape;221;p23"/>
          <p:cNvSpPr txBox="1"/>
          <p:nvPr/>
        </p:nvSpPr>
        <p:spPr>
          <a:xfrm>
            <a:off x="159300" y="650625"/>
            <a:ext cx="4542300" cy="33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Time Series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ans Narrow"/>
              <a:buChar char="○"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Require data to be discrete and equally spaced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Dynamic Panel Data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ans Narrow"/>
              <a:buChar char="○"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Require data to be in Wide format and this is not feasible with this kind of  dataset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Static Panel Data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ans Narrow"/>
              <a:buChar char="○"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The package plm supported unbalanced panels and unequally spaced observations in the long format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T Sans Narrow"/>
              <a:buChar char="●"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Ensemble models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 Narrow"/>
              <a:buChar char="○"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Combination of ML and Panel data techniques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graphicFrame>
        <p:nvGraphicFramePr>
          <p:cNvPr id="222" name="Google Shape;222;p23"/>
          <p:cNvGraphicFramePr/>
          <p:nvPr/>
        </p:nvGraphicFramePr>
        <p:xfrm>
          <a:off x="4963738" y="650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{58C0BA73-E290-44A5-83A9-31B449CAE2FF}</a:tableStyleId>
              </a:tblPr>
              <a:tblGrid>
                <a:gridCol w="457525"/>
                <a:gridCol w="457525"/>
                <a:gridCol w="457525"/>
                <a:gridCol w="463775"/>
                <a:gridCol w="476000"/>
                <a:gridCol w="524925"/>
                <a:gridCol w="573875"/>
                <a:gridCol w="537150"/>
              </a:tblGrid>
              <a:tr h="257225">
                <a:tc gridSpan="8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6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Wide Format</a:t>
                      </a:r>
                      <a:endParaRPr b="1" sz="6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9900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2572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6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Person</a:t>
                      </a:r>
                      <a:endParaRPr b="1" sz="6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6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Gender</a:t>
                      </a:r>
                      <a:endParaRPr b="1" sz="6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6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Age2015</a:t>
                      </a:r>
                      <a:endParaRPr b="1" sz="6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6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Age2016</a:t>
                      </a:r>
                      <a:endParaRPr b="1" sz="6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6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Age2017</a:t>
                      </a:r>
                      <a:endParaRPr b="1" sz="6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99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6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Income2015</a:t>
                      </a:r>
                      <a:endParaRPr b="1" sz="6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6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Income2016</a:t>
                      </a:r>
                      <a:endParaRPr b="1" sz="6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6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Income2017</a:t>
                      </a:r>
                      <a:endParaRPr b="1" sz="6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</a:tr>
              <a:tr h="2572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1</a:t>
                      </a:r>
                      <a:endParaRPr sz="6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F</a:t>
                      </a:r>
                      <a:endParaRPr sz="6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25</a:t>
                      </a:r>
                      <a:endParaRPr sz="6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26</a:t>
                      </a:r>
                      <a:endParaRPr sz="6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27</a:t>
                      </a:r>
                      <a:endParaRPr sz="6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60000</a:t>
                      </a:r>
                      <a:endParaRPr sz="6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65000</a:t>
                      </a:r>
                      <a:endParaRPr sz="6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80000</a:t>
                      </a:r>
                      <a:endParaRPr sz="6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572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2</a:t>
                      </a:r>
                      <a:endParaRPr sz="6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M</a:t>
                      </a:r>
                      <a:endParaRPr sz="6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29</a:t>
                      </a:r>
                      <a:endParaRPr sz="6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30</a:t>
                      </a:r>
                      <a:endParaRPr sz="6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31</a:t>
                      </a:r>
                      <a:endParaRPr sz="6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85000</a:t>
                      </a:r>
                      <a:endParaRPr sz="6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112000</a:t>
                      </a:r>
                      <a:endParaRPr sz="6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115000</a:t>
                      </a:r>
                      <a:endParaRPr sz="6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</a:tr>
              <a:tr h="2572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3</a:t>
                      </a:r>
                      <a:endParaRPr sz="6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M</a:t>
                      </a:r>
                      <a:endParaRPr sz="6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23</a:t>
                      </a:r>
                      <a:endParaRPr sz="6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24</a:t>
                      </a:r>
                      <a:endParaRPr sz="6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25</a:t>
                      </a:r>
                      <a:endParaRPr sz="6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50000</a:t>
                      </a:r>
                      <a:endParaRPr sz="6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55000</a:t>
                      </a:r>
                      <a:endParaRPr sz="6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60000</a:t>
                      </a:r>
                      <a:endParaRPr sz="6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23" name="Google Shape;223;p23"/>
          <p:cNvGraphicFramePr/>
          <p:nvPr/>
        </p:nvGraphicFramePr>
        <p:xfrm>
          <a:off x="5094750" y="2142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{58C0BA73-E290-44A5-83A9-31B449CAE2FF}</a:tableStyleId>
              </a:tblPr>
              <a:tblGrid>
                <a:gridCol w="380525"/>
                <a:gridCol w="854000"/>
                <a:gridCol w="471100"/>
                <a:gridCol w="445375"/>
                <a:gridCol w="765050"/>
                <a:gridCol w="770225"/>
              </a:tblGrid>
              <a:tr h="293900">
                <a:tc gridSpan="6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Long Format</a:t>
                      </a:r>
                      <a:endParaRPr b="1"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DB6AC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439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User</a:t>
                      </a:r>
                      <a:endParaRPr b="1"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DB6A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Time</a:t>
                      </a:r>
                      <a:endParaRPr b="1"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DB6A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Gender</a:t>
                      </a:r>
                      <a:endParaRPr b="1"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DB6A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Age</a:t>
                      </a:r>
                      <a:endParaRPr b="1"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DB6A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Session Length</a:t>
                      </a:r>
                      <a:endParaRPr b="1"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DB6A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Absence</a:t>
                      </a:r>
                      <a:endParaRPr b="1"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DB6AC"/>
                    </a:solidFill>
                  </a:tcPr>
                </a:tc>
              </a:tr>
              <a:tr h="293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1</a:t>
                      </a:r>
                      <a:endParaRPr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08/14/2006 00:59</a:t>
                      </a:r>
                      <a:endParaRPr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F</a:t>
                      </a:r>
                      <a:endParaRPr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25</a:t>
                      </a:r>
                      <a:endParaRPr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11200</a:t>
                      </a:r>
                      <a:endParaRPr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167311</a:t>
                      </a:r>
                      <a:endParaRPr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1</a:t>
                      </a:r>
                      <a:endParaRPr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08/15/2006 23:27</a:t>
                      </a:r>
                      <a:endParaRPr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F</a:t>
                      </a:r>
                      <a:endParaRPr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26</a:t>
                      </a:r>
                      <a:endParaRPr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11746</a:t>
                      </a:r>
                      <a:endParaRPr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5778</a:t>
                      </a:r>
                      <a:endParaRPr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2</a:t>
                      </a:r>
                      <a:endParaRPr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07/12/2006 20:37</a:t>
                      </a:r>
                      <a:endParaRPr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M</a:t>
                      </a:r>
                      <a:endParaRPr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29</a:t>
                      </a:r>
                      <a:endParaRPr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26740</a:t>
                      </a:r>
                      <a:endParaRPr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1334</a:t>
                      </a:r>
                      <a:endParaRPr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2</a:t>
                      </a:r>
                      <a:endParaRPr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07/13/2006 20:37</a:t>
                      </a:r>
                      <a:endParaRPr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M</a:t>
                      </a:r>
                      <a:endParaRPr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30</a:t>
                      </a:r>
                      <a:endParaRPr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35692</a:t>
                      </a:r>
                      <a:endParaRPr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2819</a:t>
                      </a:r>
                      <a:endParaRPr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2</a:t>
                      </a:r>
                      <a:endParaRPr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10/30/2005 2:23</a:t>
                      </a:r>
                      <a:endParaRPr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M</a:t>
                      </a:r>
                      <a:endParaRPr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23</a:t>
                      </a:r>
                      <a:endParaRPr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51214</a:t>
                      </a:r>
                      <a:endParaRPr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10704</a:t>
                      </a:r>
                      <a:endParaRPr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3</a:t>
                      </a:r>
                      <a:endParaRPr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11/1/2005 7:02</a:t>
                      </a:r>
                      <a:endParaRPr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M</a:t>
                      </a:r>
                      <a:endParaRPr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24</a:t>
                      </a:r>
                      <a:endParaRPr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15219</a:t>
                      </a:r>
                      <a:endParaRPr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5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6782</a:t>
                      </a:r>
                      <a:endParaRPr sz="8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4"/>
          <p:cNvSpPr txBox="1"/>
          <p:nvPr>
            <p:ph type="title"/>
          </p:nvPr>
        </p:nvSpPr>
        <p:spPr>
          <a:xfrm>
            <a:off x="97925" y="46400"/>
            <a:ext cx="8520600" cy="4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Ensemble Panel Data Models</a:t>
            </a:r>
            <a:endParaRPr sz="3000"/>
          </a:p>
        </p:txBody>
      </p:sp>
      <p:sp>
        <p:nvSpPr>
          <p:cNvPr id="229" name="Google Shape;229;p24"/>
          <p:cNvSpPr txBox="1"/>
          <p:nvPr>
            <p:ph idx="1" type="body"/>
          </p:nvPr>
        </p:nvSpPr>
        <p:spPr>
          <a:xfrm>
            <a:off x="455350" y="898075"/>
            <a:ext cx="4017600" cy="7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Baseline Model</a:t>
            </a:r>
            <a:endParaRPr b="1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Average of previous sessions</a:t>
            </a:r>
            <a:endParaRPr/>
          </a:p>
        </p:txBody>
      </p:sp>
      <p:graphicFrame>
        <p:nvGraphicFramePr>
          <p:cNvPr id="230" name="Google Shape;230;p24"/>
          <p:cNvGraphicFramePr/>
          <p:nvPr/>
        </p:nvGraphicFramePr>
        <p:xfrm>
          <a:off x="455350" y="1665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{58C0BA73-E290-44A5-83A9-31B449CAE2FF}</a:tableStyleId>
              </a:tblPr>
              <a:tblGrid>
                <a:gridCol w="1725325"/>
                <a:gridCol w="1193950"/>
                <a:gridCol w="1804075"/>
                <a:gridCol w="1458675"/>
              </a:tblGrid>
              <a:tr h="396200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Model</a:t>
                      </a:r>
                      <a:endParaRPr b="1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Normalized MAE</a:t>
                      </a:r>
                      <a:endParaRPr b="1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 hMerge="1"/>
                <a:tc hMerge="1"/>
              </a:tr>
              <a:tr h="39620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Raw</a:t>
                      </a:r>
                      <a:endParaRPr b="1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(plm, lme4)</a:t>
                      </a:r>
                      <a:endParaRPr b="1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Clustered + Scaled</a:t>
                      </a:r>
                      <a:endParaRPr b="1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(plm, lme4)</a:t>
                      </a:r>
                      <a:endParaRPr b="1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Regression Trees</a:t>
                      </a:r>
                      <a:endParaRPr b="1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(REEMtree)</a:t>
                      </a:r>
                      <a:endParaRPr b="1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State of the Art</a:t>
                      </a:r>
                      <a:endParaRPr b="1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0.81</a:t>
                      </a:r>
                      <a:endParaRPr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Fixed Effects</a:t>
                      </a:r>
                      <a:endParaRPr b="1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1.143</a:t>
                      </a:r>
                      <a:endParaRPr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Random Effects</a:t>
                      </a:r>
                      <a:endParaRPr b="1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0.92</a:t>
                      </a:r>
                      <a:endParaRPr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0.94(min 0.72)</a:t>
                      </a:r>
                      <a:endParaRPr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0.816</a:t>
                      </a:r>
                      <a:endParaRPr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Linear Mixed Effects</a:t>
                      </a:r>
                      <a:endParaRPr b="1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0.94</a:t>
                      </a:r>
                      <a:endParaRPr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0.92(min 0.63)</a:t>
                      </a:r>
                      <a:endParaRPr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cxnSp>
        <p:nvCxnSpPr>
          <p:cNvPr id="231" name="Google Shape;231;p24"/>
          <p:cNvCxnSpPr/>
          <p:nvPr/>
        </p:nvCxnSpPr>
        <p:spPr>
          <a:xfrm flipH="1" rot="10800000">
            <a:off x="0" y="516875"/>
            <a:ext cx="9150300" cy="321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"/>
          <p:cNvSpPr txBox="1"/>
          <p:nvPr>
            <p:ph type="title"/>
          </p:nvPr>
        </p:nvSpPr>
        <p:spPr>
          <a:xfrm>
            <a:off x="97925" y="46400"/>
            <a:ext cx="8520600" cy="4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worked, What didn’t</a:t>
            </a:r>
            <a:endParaRPr sz="3000"/>
          </a:p>
        </p:txBody>
      </p:sp>
      <p:cxnSp>
        <p:nvCxnSpPr>
          <p:cNvPr id="237" name="Google Shape;237;p25"/>
          <p:cNvCxnSpPr/>
          <p:nvPr/>
        </p:nvCxnSpPr>
        <p:spPr>
          <a:xfrm flipH="1" rot="10800000">
            <a:off x="0" y="516875"/>
            <a:ext cx="9150300" cy="321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238" name="Google Shape;238;p25"/>
          <p:cNvGraphicFramePr/>
          <p:nvPr/>
        </p:nvGraphicFramePr>
        <p:xfrm>
          <a:off x="311700" y="7649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{58C0BA73-E290-44A5-83A9-31B449CAE2FF}</a:tableStyleId>
              </a:tblPr>
              <a:tblGrid>
                <a:gridCol w="2256075"/>
                <a:gridCol w="1199300"/>
                <a:gridCol w="5065200"/>
              </a:tblGrid>
              <a:tr h="431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Model</a:t>
                      </a:r>
                      <a:endParaRPr b="1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Package</a:t>
                      </a:r>
                      <a:endParaRPr b="1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Issues observed</a:t>
                      </a:r>
                      <a:endParaRPr b="1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</a:tr>
              <a:tr h="536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Continuous Time Series</a:t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cts (R)</a:t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Underlying implementation was in Fortran - error ROOT WITH POSITIVE REAL PART WHICH WAS CALLED IN loop.f</a:t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</a:tr>
              <a:tr h="704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Dynamic Panel Model</a:t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plm-pgmm (R)</a:t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Tries to balance the panel and kept giving </a:t>
                      </a:r>
                      <a:r>
                        <a:rPr lang="en" sz="1000">
                          <a:solidFill>
                            <a:srgbClr val="303336"/>
                          </a:solidFill>
                          <a:highlight>
                            <a:srgbClr val="EFF0F1"/>
                          </a:highlight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Error </a:t>
                      </a:r>
                      <a:r>
                        <a:rPr lang="en" sz="1000">
                          <a:solidFill>
                            <a:srgbClr val="101094"/>
                          </a:solidFill>
                          <a:highlight>
                            <a:srgbClr val="EFF0F1"/>
                          </a:highlight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in</a:t>
                      </a:r>
                      <a:r>
                        <a:rPr lang="en" sz="1000">
                          <a:solidFill>
                            <a:srgbClr val="303336"/>
                          </a:solidFill>
                          <a:highlight>
                            <a:srgbClr val="EFF0F1"/>
                          </a:highlight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 solve.default(crossprod(WX, t(crossprod(WX, A1)))) : Lapack routine dgesv: system is exactly singular</a:t>
                      </a:r>
                      <a:endParaRPr sz="1000">
                        <a:solidFill>
                          <a:srgbClr val="303336"/>
                        </a:solidFill>
                        <a:highlight>
                          <a:srgbClr val="EFF0F1"/>
                        </a:highlight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Bug in package - refer to stackoverflow message in References section  for details</a:t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</a:tr>
              <a:tr h="3973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Dynamic Panel Model</a:t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dynpanel - dpd (R)</a:t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Memory issues - </a:t>
                      </a: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Cannot allocate vector of size 98GB for a small dataset of ~115K for  year 2005</a:t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</a:tr>
              <a:tr h="3973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Panel Model - Fixed Effects</a:t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plm - plm (R)</a:t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Predict function gives error - The fitted values were computed using the fixef values and model coefficients </a:t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</a:tr>
              <a:tr h="704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Panel Model - Random Effects</a:t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plm - plm (R) </a:t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The predict function works but per the package github  the </a:t>
                      </a:r>
                      <a:r>
                        <a:rPr lang="en" sz="1000">
                          <a:solidFill>
                            <a:srgbClr val="24292E"/>
                          </a:solidFill>
                          <a:highlight>
                            <a:srgbClr val="FFFFFF"/>
                          </a:highlight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fitted values are of the (quasi-)demeaned model and not the overall model. There is an experimental, non-exported function </a:t>
                      </a:r>
                      <a:r>
                        <a:rPr lang="en" sz="1000">
                          <a:solidFill>
                            <a:srgbClr val="24292E"/>
                          </a:solidFill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plm:::fitted_exp.plm()</a:t>
                      </a:r>
                      <a:r>
                        <a:rPr lang="en" sz="1000">
                          <a:solidFill>
                            <a:srgbClr val="24292E"/>
                          </a:solidFill>
                          <a:highlight>
                            <a:srgbClr val="FFFFFF"/>
                          </a:highlight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 for that in the development version of plm</a:t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</a:tr>
              <a:tr h="3973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Linear Mixed Effects</a:t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lme4 - lmer (R)</a:t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</a:tr>
              <a:tr h="3973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Regression Trees for Longitudinal Data</a:t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REEMtree (R)</a:t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6"/>
          <p:cNvSpPr txBox="1"/>
          <p:nvPr>
            <p:ph type="title"/>
          </p:nvPr>
        </p:nvSpPr>
        <p:spPr>
          <a:xfrm>
            <a:off x="97925" y="-4875"/>
            <a:ext cx="85206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Conclusion</a:t>
            </a:r>
            <a:endParaRPr sz="3000"/>
          </a:p>
        </p:txBody>
      </p:sp>
      <p:cxnSp>
        <p:nvCxnSpPr>
          <p:cNvPr id="244" name="Google Shape;244;p26"/>
          <p:cNvCxnSpPr/>
          <p:nvPr/>
        </p:nvCxnSpPr>
        <p:spPr>
          <a:xfrm flipH="1" rot="10800000">
            <a:off x="0" y="516875"/>
            <a:ext cx="9150300" cy="321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5" name="Google Shape;245;p26"/>
          <p:cNvSpPr txBox="1"/>
          <p:nvPr/>
        </p:nvSpPr>
        <p:spPr>
          <a:xfrm>
            <a:off x="309075" y="887625"/>
            <a:ext cx="8416800" cy="3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Sequence to sequence models can be effectively used to make predictions using unbalanced panel data.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A basic LSTM with clustering is able to outperform the current state of the art by nearly 25% on the normalized MAE using the last.fm dataset.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Panel data techniques are still a work in progress and the prediction methods are yet to be completely implemented in R and Python 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Continuous time model could not be applied successfully to this data set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51" name="Google Shape;251;p27"/>
          <p:cNvSpPr txBox="1"/>
          <p:nvPr>
            <p:ph idx="1" type="body"/>
          </p:nvPr>
        </p:nvSpPr>
        <p:spPr>
          <a:xfrm>
            <a:off x="311700" y="1152425"/>
            <a:ext cx="8520600" cy="37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ans Narrow"/>
              <a:buAutoNum type="arabicPeriod"/>
            </a:pPr>
            <a:r>
              <a:rPr lang="en" sz="14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 very basic tutorial for performing linear mixed effects analyses</a:t>
            </a:r>
            <a:endParaRPr sz="1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PT Sans Narrow"/>
                <a:ea typeface="PT Sans Narrow"/>
                <a:cs typeface="PT Sans Narrow"/>
                <a:sym typeface="PT Sans Narrow"/>
              </a:rPr>
              <a:t>            </a:t>
            </a:r>
            <a:r>
              <a:rPr lang="en" sz="1400" u="sng">
                <a:solidFill>
                  <a:schemeClr val="hlink"/>
                </a:solidFill>
                <a:latin typeface="PT Sans Narrow"/>
                <a:ea typeface="PT Sans Narrow"/>
                <a:cs typeface="PT Sans Narrow"/>
                <a:sym typeface="PT Sans Narrow"/>
                <a:hlinkClick r:id="rId3"/>
              </a:rPr>
              <a:t>http://www.bodowinter.com/tutorial/bw_LME_tutorial2.pdf</a:t>
            </a:r>
            <a:endParaRPr sz="140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ESTIMATING AND FORECASTING TRADE FLOWS BY PANEL DATA ANALYSIS AND NEURAL NETWORKS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</a:t>
            </a:r>
            <a:r>
              <a:rPr lang="en" sz="14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Elif NUROĞLU</a:t>
            </a:r>
            <a:endParaRPr sz="140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           </a:t>
            </a:r>
            <a:r>
              <a:rPr lang="en" sz="1400" u="sng">
                <a:solidFill>
                  <a:schemeClr val="hlink"/>
                </a:solidFill>
                <a:latin typeface="PT Sans Narrow"/>
                <a:ea typeface="PT Sans Narrow"/>
                <a:cs typeface="PT Sans Narrow"/>
                <a:sym typeface="PT Sans Narrow"/>
                <a:hlinkClick r:id="rId4"/>
              </a:rPr>
              <a:t>http://dergipark.gov.tr/download/article-file/8867</a:t>
            </a:r>
            <a:endParaRPr sz="1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0" marL="457200" rtl="0" algn="l">
              <a:lnSpc>
                <a:spcPct val="111764"/>
              </a:lnSpc>
              <a:spcBef>
                <a:spcPts val="0"/>
              </a:spcBef>
              <a:spcAft>
                <a:spcPts val="0"/>
              </a:spcAft>
              <a:buClr>
                <a:srgbClr val="214351"/>
              </a:buClr>
              <a:buSzPts val="1400"/>
              <a:buFont typeface="PT Sans Narrow"/>
              <a:buAutoNum type="arabicPeriod"/>
            </a:pPr>
            <a:r>
              <a:rPr lang="en" sz="1400">
                <a:solidFill>
                  <a:srgbClr val="21435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Don’t Put Lagged Dependent Variables in Mixed Models - Paul Allison</a:t>
            </a:r>
            <a:endParaRPr sz="1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400">
                <a:latin typeface="PT Sans Narrow"/>
                <a:ea typeface="PT Sans Narrow"/>
                <a:cs typeface="PT Sans Narrow"/>
                <a:sym typeface="PT Sans Narrow"/>
              </a:rPr>
              <a:t>            </a:t>
            </a:r>
            <a:r>
              <a:rPr lang="en" sz="1400" u="sng">
                <a:solidFill>
                  <a:schemeClr val="hlink"/>
                </a:solidFill>
                <a:latin typeface="PT Sans Narrow"/>
                <a:ea typeface="PT Sans Narrow"/>
                <a:cs typeface="PT Sans Narrow"/>
                <a:sym typeface="PT Sans Narrow"/>
                <a:hlinkClick r:id="rId5"/>
              </a:rPr>
              <a:t>https://statisticalhorizons.com/lagged-dependent-variables</a:t>
            </a:r>
            <a:endParaRPr sz="1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 Narrow"/>
              <a:buAutoNum type="arabicPeriod"/>
            </a:pPr>
            <a:r>
              <a:rPr lang="en" sz="1400">
                <a:latin typeface="PT Sans Narrow"/>
                <a:ea typeface="PT Sans Narrow"/>
                <a:cs typeface="PT Sans Narrow"/>
                <a:sym typeface="PT Sans Narrow"/>
              </a:rPr>
              <a:t>Manually compute out of sample prediction for Fixed effects</a:t>
            </a:r>
            <a:endParaRPr sz="1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PT Sans Narrow"/>
                <a:ea typeface="PT Sans Narrow"/>
                <a:cs typeface="PT Sans Narrow"/>
                <a:sym typeface="PT Sans Narrow"/>
              </a:rPr>
              <a:t>            </a:t>
            </a:r>
            <a:r>
              <a:rPr lang="en" sz="1400" u="sng">
                <a:solidFill>
                  <a:schemeClr val="hlink"/>
                </a:solidFill>
                <a:latin typeface="PT Sans Narrow"/>
                <a:ea typeface="PT Sans Narrow"/>
                <a:cs typeface="PT Sans Narrow"/>
                <a:sym typeface="PT Sans Narrow"/>
                <a:hlinkClick r:id="rId6"/>
              </a:rPr>
              <a:t>https://stats.stackexchange.com/questions/166531/hand-computation-for-plm-package-in-r-for-predicted-values</a:t>
            </a:r>
            <a:endParaRPr sz="1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 Narrow"/>
              <a:buAutoNum type="arabicPeriod"/>
            </a:pPr>
            <a:r>
              <a:rPr lang="en" sz="1400">
                <a:latin typeface="PT Sans Narrow"/>
                <a:ea typeface="PT Sans Narrow"/>
                <a:cs typeface="PT Sans Narrow"/>
                <a:sym typeface="PT Sans Narrow"/>
              </a:rPr>
              <a:t>Issues with plm prediction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lang="en" sz="1400" u="sng">
                <a:solidFill>
                  <a:schemeClr val="hlink"/>
                </a:solidFill>
                <a:latin typeface="PT Sans Narrow"/>
                <a:ea typeface="PT Sans Narrow"/>
                <a:cs typeface="PT Sans Narrow"/>
                <a:sym typeface="PT Sans Narrow"/>
                <a:hlinkClick r:id="rId7"/>
              </a:rPr>
              <a:t>https://core.ac.uk/download/pdf/43023166.pdf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ans Narrow"/>
              <a:buAutoNum type="arabicPeriod"/>
            </a:pPr>
            <a:r>
              <a:rPr lang="en" sz="12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RE-EM Trees: A New Data Mining Approach for Longitudinal Data</a:t>
            </a:r>
            <a:endParaRPr sz="120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lang="en" sz="14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en" sz="1400" u="sng">
                <a:solidFill>
                  <a:schemeClr val="hlink"/>
                </a:solidFill>
                <a:latin typeface="PT Sans Narrow"/>
                <a:ea typeface="PT Sans Narrow"/>
                <a:cs typeface="PT Sans Narrow"/>
                <a:sym typeface="PT Sans Narrow"/>
                <a:hlinkClick r:id="rId8"/>
              </a:rPr>
              <a:t>https://github.com/leeper/prediction/issues/19</a:t>
            </a:r>
            <a:endParaRPr sz="1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257" name="Google Shape;257;p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695D4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Thank you to:</a:t>
            </a:r>
            <a:endParaRPr sz="2400">
              <a:solidFill>
                <a:srgbClr val="695D4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695D4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810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2400"/>
              <a:buFont typeface="PT Sans Narrow"/>
              <a:buChar char="○"/>
            </a:pPr>
            <a:r>
              <a:rPr lang="en" sz="2400">
                <a:solidFill>
                  <a:srgbClr val="695D4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Prof.Vahabi and Prof.Todeschini for their guidance and support</a:t>
            </a:r>
            <a:endParaRPr sz="2400">
              <a:solidFill>
                <a:srgbClr val="695D4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810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2400"/>
              <a:buFont typeface="PT Sans Narrow"/>
              <a:buChar char="○"/>
            </a:pPr>
            <a:r>
              <a:rPr lang="en" sz="2400">
                <a:solidFill>
                  <a:srgbClr val="695D4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Simon Storey for his help in debugging the problem with the pgmm package and suggestions for the model</a:t>
            </a:r>
            <a:endParaRPr sz="2400">
              <a:solidFill>
                <a:srgbClr val="695D4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"/>
          <p:cNvSpPr txBox="1"/>
          <p:nvPr>
            <p:ph type="title"/>
          </p:nvPr>
        </p:nvSpPr>
        <p:spPr>
          <a:xfrm>
            <a:off x="3520250" y="1864350"/>
            <a:ext cx="15741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</a:t>
            </a:r>
            <a:endParaRPr/>
          </a:p>
        </p:txBody>
      </p:sp>
      <p:sp>
        <p:nvSpPr>
          <p:cNvPr id="263" name="Google Shape;263;p29"/>
          <p:cNvSpPr txBox="1"/>
          <p:nvPr>
            <p:ph idx="1" type="body"/>
          </p:nvPr>
        </p:nvSpPr>
        <p:spPr>
          <a:xfrm>
            <a:off x="311700" y="1152425"/>
            <a:ext cx="8520600" cy="37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"/>
          <p:cNvSpPr txBox="1"/>
          <p:nvPr>
            <p:ph type="title"/>
          </p:nvPr>
        </p:nvSpPr>
        <p:spPr>
          <a:xfrm>
            <a:off x="83100" y="-782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Panel Data Regression</a:t>
            </a:r>
            <a:endParaRPr sz="3000"/>
          </a:p>
        </p:txBody>
      </p:sp>
      <p:sp>
        <p:nvSpPr>
          <p:cNvPr id="269" name="Google Shape;269;p30"/>
          <p:cNvSpPr txBox="1"/>
          <p:nvPr>
            <p:ph idx="1" type="body"/>
          </p:nvPr>
        </p:nvSpPr>
        <p:spPr>
          <a:xfrm>
            <a:off x="311700" y="699800"/>
            <a:ext cx="3800700" cy="42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Linear Models for Panel Data(plm)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ans Narrow"/>
              <a:buChar char="○"/>
            </a:pP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Pooled OLS(plm, model=’pooled’)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ans Narrow"/>
              <a:buChar char="○"/>
            </a:pP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First Differences</a:t>
            </a: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(plm, model=’fd’)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ans Narrow"/>
              <a:buChar char="○"/>
            </a:pP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Between</a:t>
            </a: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(plm, model=’between’)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ans Narrow"/>
              <a:buChar char="○"/>
            </a:pP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Fixed Effects</a:t>
            </a: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(plm, model=’fe’)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ans Narrow"/>
              <a:buChar char="○"/>
            </a:pP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Random Effects</a:t>
            </a: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(plm, model=’random’’)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Mixed Effects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ans Narrow"/>
              <a:buChar char="○"/>
            </a:pP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Linear Mixed Effects Model(lme4)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ans Narrow"/>
              <a:buChar char="○"/>
            </a:pP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Non-Linear Mixed Effects Model(nlme)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Ensemble Models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ans Narrow"/>
              <a:buChar char="○"/>
            </a:pP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Random Effects with K-Means clustering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ans Narrow"/>
              <a:buChar char="○"/>
            </a:pP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Mixed Effects with K-Means clustering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ans Narrow"/>
              <a:buChar char="○"/>
            </a:pP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Random effects with Decision trees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270" name="Google Shape;270;p30"/>
          <p:cNvCxnSpPr/>
          <p:nvPr/>
        </p:nvCxnSpPr>
        <p:spPr>
          <a:xfrm flipH="1" rot="10800000">
            <a:off x="0" y="516875"/>
            <a:ext cx="9150300" cy="321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1"/>
          <p:cNvSpPr txBox="1"/>
          <p:nvPr>
            <p:ph type="title"/>
          </p:nvPr>
        </p:nvSpPr>
        <p:spPr>
          <a:xfrm>
            <a:off x="6900" y="-414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Ensemble Models for Session Lengths</a:t>
            </a:r>
            <a:endParaRPr sz="3000"/>
          </a:p>
        </p:txBody>
      </p:sp>
      <p:sp>
        <p:nvSpPr>
          <p:cNvPr id="276" name="Google Shape;276;p31"/>
          <p:cNvSpPr txBox="1"/>
          <p:nvPr>
            <p:ph idx="1" type="body"/>
          </p:nvPr>
        </p:nvSpPr>
        <p:spPr>
          <a:xfrm>
            <a:off x="311700" y="894575"/>
            <a:ext cx="8520600" cy="36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Machine Learning techniques + Panel Data models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K-Means clustering of userids on Average Session Length, Average Absence Time, Average Previous Absence Time, Total sessions for user(# of clusters = 5)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Scaling of Session Length - Standardized to zero mean and unit variance 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ans Narrow"/>
              <a:buChar char="○"/>
            </a:pP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Scaled Session Length = (Session Length - A</a:t>
            </a: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verage </a:t>
            </a: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Session Length of previous sessions)/Standard deviation of previous session lengths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Panel Data Models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ans Narrow"/>
              <a:buChar char="○"/>
            </a:pP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Fixed Effects - session_length ~ previous_duration + absence_time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ans Narrow"/>
              <a:buChar char="○"/>
            </a:pP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Random Effects - </a:t>
            </a: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session_length ~ </a:t>
            </a: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previous_duration + absence_time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T Sans Narrow"/>
              <a:buChar char="○"/>
            </a:pP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Linear Mixed Model - session_length ~ 1 + (1|userid)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277" name="Google Shape;277;p31"/>
          <p:cNvCxnSpPr/>
          <p:nvPr/>
        </p:nvCxnSpPr>
        <p:spPr>
          <a:xfrm flipH="1" rot="10800000">
            <a:off x="0" y="516875"/>
            <a:ext cx="9150300" cy="321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159300" y="-47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Motivation</a:t>
            </a:r>
            <a:endParaRPr sz="3000"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888975"/>
            <a:ext cx="8520600" cy="29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T Sans Narrow"/>
              <a:buChar char="➢"/>
            </a:pPr>
            <a:r>
              <a:rPr lang="en" sz="20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User session length is an important metric that determines a user’s satisfaction with a streaming service.</a:t>
            </a:r>
            <a:endParaRPr sz="200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T Sans Narrow"/>
              <a:buChar char="➢"/>
            </a:pPr>
            <a:r>
              <a:rPr lang="en" sz="20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It provides a baseline for user engagement with any app, web content or streaming service.</a:t>
            </a:r>
            <a:endParaRPr sz="200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T Sans Narrow"/>
              <a:buChar char="➢"/>
            </a:pPr>
            <a:r>
              <a:rPr lang="en" sz="20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Predicting user session length  is extremely useful for tasks like ad scheduling and recommendations.</a:t>
            </a:r>
            <a:endParaRPr sz="200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T Sans Narrow"/>
              <a:buChar char="➢"/>
            </a:pPr>
            <a:r>
              <a:rPr lang="en" sz="20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The challenges in predicting session length arise due to unobservable effects and lack of predictive covariates.</a:t>
            </a:r>
            <a:endParaRPr sz="200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74" name="Google Shape;74;p14"/>
          <p:cNvCxnSpPr/>
          <p:nvPr/>
        </p:nvCxnSpPr>
        <p:spPr>
          <a:xfrm flipH="1" rot="10800000">
            <a:off x="0" y="516875"/>
            <a:ext cx="9150300" cy="321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2" name="Google Shape;282;p32"/>
          <p:cNvCxnSpPr/>
          <p:nvPr/>
        </p:nvCxnSpPr>
        <p:spPr>
          <a:xfrm flipH="1" rot="10800000">
            <a:off x="0" y="516875"/>
            <a:ext cx="9150300" cy="321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3" name="Google Shape;283;p32"/>
          <p:cNvSpPr txBox="1"/>
          <p:nvPr>
            <p:ph type="title"/>
          </p:nvPr>
        </p:nvSpPr>
        <p:spPr>
          <a:xfrm>
            <a:off x="82300" y="-76200"/>
            <a:ext cx="5379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Deep Learning - </a:t>
            </a:r>
            <a:r>
              <a:rPr lang="en" sz="3000"/>
              <a:t>Basic Model</a:t>
            </a:r>
            <a:endParaRPr sz="3000"/>
          </a:p>
        </p:txBody>
      </p:sp>
      <p:pic>
        <p:nvPicPr>
          <p:cNvPr id="284" name="Google Shape;28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2500" y="1905176"/>
            <a:ext cx="429429" cy="27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6563" y="2181863"/>
            <a:ext cx="325893" cy="24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2200" y="1416000"/>
            <a:ext cx="377800" cy="2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2"/>
          <p:cNvSpPr/>
          <p:nvPr/>
        </p:nvSpPr>
        <p:spPr>
          <a:xfrm>
            <a:off x="973400" y="1693000"/>
            <a:ext cx="1176900" cy="7176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2"/>
          <p:cNvSpPr/>
          <p:nvPr/>
        </p:nvSpPr>
        <p:spPr>
          <a:xfrm>
            <a:off x="2648725" y="1659975"/>
            <a:ext cx="1176900" cy="7176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2"/>
          <p:cNvSpPr/>
          <p:nvPr/>
        </p:nvSpPr>
        <p:spPr>
          <a:xfrm>
            <a:off x="4284525" y="1659975"/>
            <a:ext cx="1176900" cy="7176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2"/>
          <p:cNvSpPr/>
          <p:nvPr/>
        </p:nvSpPr>
        <p:spPr>
          <a:xfrm>
            <a:off x="217675" y="2914775"/>
            <a:ext cx="1402800" cy="2016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User1, time1, session1….</a:t>
            </a:r>
            <a:endParaRPr sz="800"/>
          </a:p>
        </p:txBody>
      </p:sp>
      <p:cxnSp>
        <p:nvCxnSpPr>
          <p:cNvPr id="291" name="Google Shape;291;p32"/>
          <p:cNvCxnSpPr/>
          <p:nvPr/>
        </p:nvCxnSpPr>
        <p:spPr>
          <a:xfrm flipH="1" rot="10800000">
            <a:off x="1174375" y="2434775"/>
            <a:ext cx="6900" cy="4800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2" name="Google Shape;292;p32"/>
          <p:cNvCxnSpPr/>
          <p:nvPr/>
        </p:nvCxnSpPr>
        <p:spPr>
          <a:xfrm flipH="1" rot="10800000">
            <a:off x="2843075" y="2406175"/>
            <a:ext cx="6900" cy="4800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3" name="Google Shape;293;p32"/>
          <p:cNvCxnSpPr/>
          <p:nvPr/>
        </p:nvCxnSpPr>
        <p:spPr>
          <a:xfrm flipH="1" rot="10800000">
            <a:off x="4482000" y="2406175"/>
            <a:ext cx="6900" cy="4800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4" name="Google Shape;294;p32"/>
          <p:cNvCxnSpPr/>
          <p:nvPr/>
        </p:nvCxnSpPr>
        <p:spPr>
          <a:xfrm>
            <a:off x="2165663" y="2216250"/>
            <a:ext cx="4677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5" name="Google Shape;295;p32"/>
          <p:cNvCxnSpPr/>
          <p:nvPr/>
        </p:nvCxnSpPr>
        <p:spPr>
          <a:xfrm>
            <a:off x="3825625" y="2175175"/>
            <a:ext cx="4677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6" name="Google Shape;296;p32"/>
          <p:cNvSpPr txBox="1"/>
          <p:nvPr/>
        </p:nvSpPr>
        <p:spPr>
          <a:xfrm>
            <a:off x="4520625" y="3723825"/>
            <a:ext cx="4038900" cy="1254000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Model parameters: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Hidden dimensions: 250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Batch size: 400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Adam Optimizer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Loss: Mean Absolute Error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Glorot Uniform Initializer</a:t>
            </a:r>
            <a:endParaRPr sz="1200"/>
          </a:p>
        </p:txBody>
      </p:sp>
      <p:sp>
        <p:nvSpPr>
          <p:cNvPr id="297" name="Google Shape;297;p32"/>
          <p:cNvSpPr txBox="1"/>
          <p:nvPr/>
        </p:nvSpPr>
        <p:spPr>
          <a:xfrm>
            <a:off x="200775" y="3617625"/>
            <a:ext cx="3431400" cy="1393200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Input: </a:t>
            </a:r>
            <a:endParaRPr b="1"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Timestamp,user_id,session_id,gender,age,country,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registered,previous_session_length, average_session_length (historic)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Predicted:</a:t>
            </a:r>
            <a:endParaRPr b="1"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Session Length(seconds)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999999"/>
                </a:solidFill>
              </a:rPr>
              <a:t>Note</a:t>
            </a:r>
            <a:r>
              <a:rPr lang="en" sz="800">
                <a:solidFill>
                  <a:srgbClr val="999999"/>
                </a:solidFill>
              </a:rPr>
              <a:t>:</a:t>
            </a:r>
            <a:endParaRPr sz="8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99999"/>
                </a:solidFill>
              </a:rPr>
              <a:t>Session length = min(time diff, track duration)</a:t>
            </a:r>
            <a:endParaRPr sz="8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99999"/>
                </a:solidFill>
              </a:rPr>
              <a:t>Max allowed gap = 30 mins</a:t>
            </a:r>
            <a:r>
              <a:rPr lang="en" sz="800"/>
              <a:t> 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298" name="Google Shape;298;p32"/>
          <p:cNvSpPr/>
          <p:nvPr/>
        </p:nvSpPr>
        <p:spPr>
          <a:xfrm>
            <a:off x="1077050" y="696588"/>
            <a:ext cx="969600" cy="2016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session_length1</a:t>
            </a:r>
            <a:endParaRPr sz="800"/>
          </a:p>
        </p:txBody>
      </p:sp>
      <p:cxnSp>
        <p:nvCxnSpPr>
          <p:cNvPr id="299" name="Google Shape;299;p32"/>
          <p:cNvCxnSpPr>
            <a:stCxn id="298" idx="3"/>
            <a:endCxn id="288" idx="1"/>
          </p:cNvCxnSpPr>
          <p:nvPr/>
        </p:nvCxnSpPr>
        <p:spPr>
          <a:xfrm>
            <a:off x="2046650" y="797388"/>
            <a:ext cx="602100" cy="12213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0" name="Google Shape;300;p32"/>
          <p:cNvSpPr/>
          <p:nvPr/>
        </p:nvSpPr>
        <p:spPr>
          <a:xfrm>
            <a:off x="1894075" y="2914775"/>
            <a:ext cx="1402800" cy="2016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User1, time2, session2….</a:t>
            </a:r>
            <a:endParaRPr sz="800"/>
          </a:p>
        </p:txBody>
      </p:sp>
      <p:sp>
        <p:nvSpPr>
          <p:cNvPr id="301" name="Google Shape;301;p32"/>
          <p:cNvSpPr/>
          <p:nvPr/>
        </p:nvSpPr>
        <p:spPr>
          <a:xfrm>
            <a:off x="3646675" y="2914775"/>
            <a:ext cx="1402800" cy="2016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User1, time3, session3….</a:t>
            </a:r>
            <a:endParaRPr sz="800"/>
          </a:p>
        </p:txBody>
      </p:sp>
      <p:sp>
        <p:nvSpPr>
          <p:cNvPr id="302" name="Google Shape;302;p32"/>
          <p:cNvSpPr/>
          <p:nvPr/>
        </p:nvSpPr>
        <p:spPr>
          <a:xfrm>
            <a:off x="2752375" y="696588"/>
            <a:ext cx="969600" cy="2016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session_length2</a:t>
            </a:r>
            <a:endParaRPr sz="800"/>
          </a:p>
        </p:txBody>
      </p:sp>
      <p:cxnSp>
        <p:nvCxnSpPr>
          <p:cNvPr id="303" name="Google Shape;303;p32"/>
          <p:cNvCxnSpPr>
            <a:stCxn id="302" idx="3"/>
            <a:endCxn id="289" idx="1"/>
          </p:cNvCxnSpPr>
          <p:nvPr/>
        </p:nvCxnSpPr>
        <p:spPr>
          <a:xfrm>
            <a:off x="3721975" y="797388"/>
            <a:ext cx="562500" cy="1221300"/>
          </a:xfrm>
          <a:prstGeom prst="bentConnector3">
            <a:avLst>
              <a:gd fmla="val 50004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4" name="Google Shape;304;p32"/>
          <p:cNvSpPr/>
          <p:nvPr/>
        </p:nvSpPr>
        <p:spPr>
          <a:xfrm>
            <a:off x="4386525" y="696588"/>
            <a:ext cx="969600" cy="2016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session_length3</a:t>
            </a:r>
            <a:endParaRPr sz="800"/>
          </a:p>
        </p:txBody>
      </p:sp>
      <p:cxnSp>
        <p:nvCxnSpPr>
          <p:cNvPr id="305" name="Google Shape;305;p32"/>
          <p:cNvCxnSpPr/>
          <p:nvPr/>
        </p:nvCxnSpPr>
        <p:spPr>
          <a:xfrm>
            <a:off x="1161450" y="3329575"/>
            <a:ext cx="3668100" cy="126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306" name="Google Shape;306;p32"/>
          <p:cNvSpPr txBox="1"/>
          <p:nvPr/>
        </p:nvSpPr>
        <p:spPr>
          <a:xfrm>
            <a:off x="2660575" y="3316000"/>
            <a:ext cx="8625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69138"/>
                </a:solidFill>
              </a:rPr>
              <a:t>time</a:t>
            </a:r>
            <a:endParaRPr>
              <a:solidFill>
                <a:srgbClr val="E69138"/>
              </a:solidFill>
            </a:endParaRPr>
          </a:p>
        </p:txBody>
      </p:sp>
      <p:cxnSp>
        <p:nvCxnSpPr>
          <p:cNvPr id="307" name="Google Shape;307;p32"/>
          <p:cNvCxnSpPr>
            <a:endCxn id="287" idx="1"/>
          </p:cNvCxnSpPr>
          <p:nvPr/>
        </p:nvCxnSpPr>
        <p:spPr>
          <a:xfrm>
            <a:off x="715700" y="2051800"/>
            <a:ext cx="2577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8" name="Google Shape;308;p32"/>
          <p:cNvCxnSpPr>
            <a:stCxn id="289" idx="3"/>
          </p:cNvCxnSpPr>
          <p:nvPr/>
        </p:nvCxnSpPr>
        <p:spPr>
          <a:xfrm>
            <a:off x="5461425" y="2018775"/>
            <a:ext cx="2736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9" name="Google Shape;309;p32"/>
          <p:cNvCxnSpPr/>
          <p:nvPr/>
        </p:nvCxnSpPr>
        <p:spPr>
          <a:xfrm>
            <a:off x="6788125" y="685275"/>
            <a:ext cx="0" cy="8070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10" name="Google Shape;310;p32"/>
          <p:cNvSpPr txBox="1"/>
          <p:nvPr/>
        </p:nvSpPr>
        <p:spPr>
          <a:xfrm>
            <a:off x="6877575" y="872250"/>
            <a:ext cx="12576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00FF"/>
                </a:solidFill>
              </a:rPr>
              <a:t>Output layer</a:t>
            </a:r>
            <a:endParaRPr sz="1000">
              <a:solidFill>
                <a:srgbClr val="9900FF"/>
              </a:solidFill>
            </a:endParaRPr>
          </a:p>
        </p:txBody>
      </p:sp>
      <p:cxnSp>
        <p:nvCxnSpPr>
          <p:cNvPr id="311" name="Google Shape;311;p32"/>
          <p:cNvCxnSpPr/>
          <p:nvPr/>
        </p:nvCxnSpPr>
        <p:spPr>
          <a:xfrm flipH="1">
            <a:off x="6788100" y="1644600"/>
            <a:ext cx="8100" cy="693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12" name="Google Shape;312;p32"/>
          <p:cNvSpPr txBox="1"/>
          <p:nvPr/>
        </p:nvSpPr>
        <p:spPr>
          <a:xfrm>
            <a:off x="6953775" y="1786650"/>
            <a:ext cx="12576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34F5C"/>
                </a:solidFill>
              </a:rPr>
              <a:t>Recurrent layer</a:t>
            </a:r>
            <a:endParaRPr sz="1000">
              <a:solidFill>
                <a:srgbClr val="134F5C"/>
              </a:solidFill>
            </a:endParaRPr>
          </a:p>
        </p:txBody>
      </p:sp>
      <p:cxnSp>
        <p:nvCxnSpPr>
          <p:cNvPr id="313" name="Google Shape;313;p32"/>
          <p:cNvCxnSpPr/>
          <p:nvPr/>
        </p:nvCxnSpPr>
        <p:spPr>
          <a:xfrm flipH="1">
            <a:off x="6788100" y="2406600"/>
            <a:ext cx="8100" cy="693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14" name="Google Shape;314;p32"/>
          <p:cNvSpPr txBox="1"/>
          <p:nvPr/>
        </p:nvSpPr>
        <p:spPr>
          <a:xfrm>
            <a:off x="6953775" y="2551650"/>
            <a:ext cx="12576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55CC"/>
                </a:solidFill>
              </a:rPr>
              <a:t>Input</a:t>
            </a:r>
            <a:endParaRPr sz="1000">
              <a:solidFill>
                <a:srgbClr val="1155CC"/>
              </a:solidFill>
            </a:endParaRPr>
          </a:p>
        </p:txBody>
      </p:sp>
      <p:pic>
        <p:nvPicPr>
          <p:cNvPr id="315" name="Google Shape;315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1475" y="1915838"/>
            <a:ext cx="354182" cy="2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2"/>
          <p:cNvSpPr/>
          <p:nvPr/>
        </p:nvSpPr>
        <p:spPr>
          <a:xfrm>
            <a:off x="1315675" y="1153800"/>
            <a:ext cx="502500" cy="2016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affine</a:t>
            </a:r>
            <a:endParaRPr sz="700"/>
          </a:p>
        </p:txBody>
      </p:sp>
      <p:cxnSp>
        <p:nvCxnSpPr>
          <p:cNvPr id="317" name="Google Shape;317;p32"/>
          <p:cNvCxnSpPr>
            <a:stCxn id="287" idx="0"/>
            <a:endCxn id="316" idx="2"/>
          </p:cNvCxnSpPr>
          <p:nvPr/>
        </p:nvCxnSpPr>
        <p:spPr>
          <a:xfrm flipH="1" rot="10800000">
            <a:off x="1561850" y="1355500"/>
            <a:ext cx="5100" cy="3375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8" name="Google Shape;318;p32"/>
          <p:cNvCxnSpPr>
            <a:stCxn id="316" idx="0"/>
            <a:endCxn id="298" idx="2"/>
          </p:cNvCxnSpPr>
          <p:nvPr/>
        </p:nvCxnSpPr>
        <p:spPr>
          <a:xfrm rot="10800000">
            <a:off x="1561825" y="898200"/>
            <a:ext cx="5100" cy="2556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9" name="Google Shape;319;p32"/>
          <p:cNvSpPr/>
          <p:nvPr/>
        </p:nvSpPr>
        <p:spPr>
          <a:xfrm>
            <a:off x="2992075" y="1153800"/>
            <a:ext cx="502500" cy="2016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affine</a:t>
            </a:r>
            <a:endParaRPr sz="700"/>
          </a:p>
        </p:txBody>
      </p:sp>
      <p:sp>
        <p:nvSpPr>
          <p:cNvPr id="320" name="Google Shape;320;p32"/>
          <p:cNvSpPr/>
          <p:nvPr/>
        </p:nvSpPr>
        <p:spPr>
          <a:xfrm>
            <a:off x="4620075" y="1178288"/>
            <a:ext cx="502500" cy="2016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affine</a:t>
            </a:r>
            <a:endParaRPr sz="700"/>
          </a:p>
        </p:txBody>
      </p:sp>
      <p:cxnSp>
        <p:nvCxnSpPr>
          <p:cNvPr id="321" name="Google Shape;321;p32"/>
          <p:cNvCxnSpPr>
            <a:stCxn id="288" idx="0"/>
            <a:endCxn id="319" idx="2"/>
          </p:cNvCxnSpPr>
          <p:nvPr/>
        </p:nvCxnSpPr>
        <p:spPr>
          <a:xfrm flipH="1" rot="10800000">
            <a:off x="3237175" y="1355475"/>
            <a:ext cx="6300" cy="3045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2" name="Google Shape;322;p32"/>
          <p:cNvCxnSpPr>
            <a:stCxn id="319" idx="0"/>
            <a:endCxn id="302" idx="2"/>
          </p:cNvCxnSpPr>
          <p:nvPr/>
        </p:nvCxnSpPr>
        <p:spPr>
          <a:xfrm rot="10800000">
            <a:off x="3237325" y="898200"/>
            <a:ext cx="6000" cy="2556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3" name="Google Shape;323;p32"/>
          <p:cNvCxnSpPr>
            <a:stCxn id="289" idx="0"/>
            <a:endCxn id="320" idx="2"/>
          </p:cNvCxnSpPr>
          <p:nvPr/>
        </p:nvCxnSpPr>
        <p:spPr>
          <a:xfrm rot="10800000">
            <a:off x="4871475" y="1379775"/>
            <a:ext cx="1500" cy="2802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4" name="Google Shape;324;p32"/>
          <p:cNvCxnSpPr>
            <a:stCxn id="320" idx="0"/>
            <a:endCxn id="304" idx="2"/>
          </p:cNvCxnSpPr>
          <p:nvPr/>
        </p:nvCxnSpPr>
        <p:spPr>
          <a:xfrm rot="10800000">
            <a:off x="4871325" y="898088"/>
            <a:ext cx="0" cy="2802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25" name="Google Shape;325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40725" y="1413138"/>
            <a:ext cx="273600" cy="2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32038" y="2183288"/>
            <a:ext cx="257700" cy="242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35950" y="2554063"/>
            <a:ext cx="325875" cy="21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85113" y="2559025"/>
            <a:ext cx="273600" cy="23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511775" y="2570775"/>
            <a:ext cx="325875" cy="20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"/>
          <p:cNvSpPr txBox="1"/>
          <p:nvPr>
            <p:ph type="title"/>
          </p:nvPr>
        </p:nvSpPr>
        <p:spPr>
          <a:xfrm>
            <a:off x="6900" y="-883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/>
              <a:t>Deep Learning - Approach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335" name="Google Shape;33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542825"/>
            <a:ext cx="6545558" cy="3991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33"/>
          <p:cNvCxnSpPr/>
          <p:nvPr/>
        </p:nvCxnSpPr>
        <p:spPr>
          <a:xfrm flipH="1" rot="10800000">
            <a:off x="0" y="516875"/>
            <a:ext cx="9150300" cy="321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4"/>
          <p:cNvSpPr txBox="1"/>
          <p:nvPr>
            <p:ph type="title"/>
          </p:nvPr>
        </p:nvSpPr>
        <p:spPr>
          <a:xfrm>
            <a:off x="6900" y="-88375"/>
            <a:ext cx="8520600" cy="5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Deep Learning</a:t>
            </a:r>
            <a:endParaRPr sz="3000"/>
          </a:p>
        </p:txBody>
      </p:sp>
      <p:sp>
        <p:nvSpPr>
          <p:cNvPr id="342" name="Google Shape;342;p34"/>
          <p:cNvSpPr txBox="1"/>
          <p:nvPr/>
        </p:nvSpPr>
        <p:spPr>
          <a:xfrm>
            <a:off x="4743400" y="1478525"/>
            <a:ext cx="3976200" cy="1541100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T Sans Narrow"/>
                <a:ea typeface="PT Sans Narrow"/>
                <a:cs typeface="PT Sans Narrow"/>
                <a:sym typeface="PT Sans Narrow"/>
              </a:rPr>
              <a:t>Notes on clustering</a:t>
            </a:r>
            <a:endParaRPr b="1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T Sans Narrow"/>
              <a:buChar char="➢"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Elbow curve to determine optimal number of clusters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T Sans Narrow"/>
              <a:buChar char="➢"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Tested multiple user dimensions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T Sans Narrow"/>
              <a:buChar char="➢"/>
            </a:pPr>
            <a:r>
              <a:rPr lang="en">
                <a:latin typeface="PT Sans Narrow"/>
                <a:ea typeface="PT Sans Narrow"/>
                <a:cs typeface="PT Sans Narrow"/>
                <a:sym typeface="PT Sans Narrow"/>
              </a:rPr>
              <a:t>Standardized data for clusters where difference between mean and median was high (generally clusters with user count &lt; 200)</a:t>
            </a:r>
            <a:endParaRPr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343" name="Google Shape;343;p34"/>
          <p:cNvCxnSpPr/>
          <p:nvPr/>
        </p:nvCxnSpPr>
        <p:spPr>
          <a:xfrm flipH="1" rot="10800000">
            <a:off x="0" y="516875"/>
            <a:ext cx="9150300" cy="321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44" name="Google Shape;344;p34"/>
          <p:cNvGrpSpPr/>
          <p:nvPr/>
        </p:nvGrpSpPr>
        <p:grpSpPr>
          <a:xfrm>
            <a:off x="334225" y="558125"/>
            <a:ext cx="3833721" cy="2696925"/>
            <a:chOff x="4857725" y="2294175"/>
            <a:chExt cx="3833721" cy="2696925"/>
          </a:xfrm>
        </p:grpSpPr>
        <p:pic>
          <p:nvPicPr>
            <p:cNvPr id="345" name="Google Shape;34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044750" y="2401450"/>
              <a:ext cx="3646696" cy="2343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6" name="Google Shape;346;p34"/>
            <p:cNvSpPr txBox="1"/>
            <p:nvPr/>
          </p:nvSpPr>
          <p:spPr>
            <a:xfrm>
              <a:off x="6762750" y="4648200"/>
              <a:ext cx="5769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User</a:t>
              </a:r>
              <a:endParaRPr sz="900"/>
            </a:p>
          </p:txBody>
        </p:sp>
        <p:sp>
          <p:nvSpPr>
            <p:cNvPr id="347" name="Google Shape;347;p34"/>
            <p:cNvSpPr txBox="1"/>
            <p:nvPr/>
          </p:nvSpPr>
          <p:spPr>
            <a:xfrm rot="-5400000">
              <a:off x="4018175" y="3133725"/>
              <a:ext cx="20220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Average Session  Length (secs)</a:t>
              </a:r>
              <a:endParaRPr sz="900"/>
            </a:p>
          </p:txBody>
        </p:sp>
      </p:grpSp>
      <p:pic>
        <p:nvPicPr>
          <p:cNvPr id="348" name="Google Shape;34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450" y="3456375"/>
            <a:ext cx="3943350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83100" y="-883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Objective</a:t>
            </a:r>
            <a:endParaRPr sz="3000"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159300" y="732925"/>
            <a:ext cx="8520600" cy="37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T Sans Narrow"/>
              <a:buChar char="➢"/>
            </a:pPr>
            <a:r>
              <a:rPr lang="en" sz="20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The current state of the art research used survival analysis techniques and outperforms a baseline estimator by a margin of 13% to 19% in terms of Mean Absolute Error measured in seconds on 2 different real world datasets.</a:t>
            </a:r>
            <a:endParaRPr sz="200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T Sans Narrow"/>
              <a:buChar char="➢"/>
            </a:pPr>
            <a:r>
              <a:rPr lang="en" sz="20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Examine models that take into account the time component of the data - Time series, Panel Data techniques and also other approaches in Machine Learning,Deep Learning/Neural Networks</a:t>
            </a:r>
            <a:endParaRPr sz="200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T Sans Narrow"/>
              <a:buChar char="➢"/>
            </a:pPr>
            <a:r>
              <a:rPr lang="en" sz="20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Our goal is to explore these techniques and also Ensemble models that can perform better than the current state of the art  in session length predictions.</a:t>
            </a:r>
            <a:endParaRPr/>
          </a:p>
        </p:txBody>
      </p:sp>
      <p:cxnSp>
        <p:nvCxnSpPr>
          <p:cNvPr id="81" name="Google Shape;81;p15"/>
          <p:cNvCxnSpPr/>
          <p:nvPr/>
        </p:nvCxnSpPr>
        <p:spPr>
          <a:xfrm flipH="1" rot="10800000">
            <a:off x="0" y="516875"/>
            <a:ext cx="9150300" cy="321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15575" y="-53700"/>
            <a:ext cx="6426000" cy="4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Dataset and Feature Engineering</a:t>
            </a:r>
            <a:endParaRPr sz="3000"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235500" y="695225"/>
            <a:ext cx="3897600" cy="4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</a:rPr>
              <a:t>Dataset: lastfm - Consists of 2 files</a:t>
            </a:r>
            <a:endParaRPr b="1"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8" name="Google Shape;88;p16"/>
          <p:cNvSpPr txBox="1"/>
          <p:nvPr/>
        </p:nvSpPr>
        <p:spPr>
          <a:xfrm>
            <a:off x="375400" y="1737843"/>
            <a:ext cx="2124600" cy="1790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2"/>
                </a:solidFill>
              </a:rPr>
              <a:t>User_profiles.tsv</a:t>
            </a:r>
            <a:endParaRPr b="1" sz="1200">
              <a:solidFill>
                <a:schemeClr val="accen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en" sz="1200">
                <a:solidFill>
                  <a:schemeClr val="accent2"/>
                </a:solidFill>
              </a:rPr>
              <a:t>Userid</a:t>
            </a:r>
            <a:endParaRPr sz="1200">
              <a:solidFill>
                <a:schemeClr val="accen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en" sz="1200">
                <a:solidFill>
                  <a:schemeClr val="accent2"/>
                </a:solidFill>
              </a:rPr>
              <a:t>Age</a:t>
            </a:r>
            <a:endParaRPr sz="1200">
              <a:solidFill>
                <a:schemeClr val="accen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en" sz="1200">
                <a:solidFill>
                  <a:schemeClr val="accent2"/>
                </a:solidFill>
              </a:rPr>
              <a:t>Gender</a:t>
            </a:r>
            <a:endParaRPr sz="1200">
              <a:solidFill>
                <a:schemeClr val="accen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en" sz="1200">
                <a:solidFill>
                  <a:schemeClr val="accent2"/>
                </a:solidFill>
              </a:rPr>
              <a:t>Country</a:t>
            </a:r>
            <a:endParaRPr sz="1200">
              <a:solidFill>
                <a:schemeClr val="accen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en" sz="1200">
                <a:solidFill>
                  <a:schemeClr val="accent2"/>
                </a:solidFill>
              </a:rPr>
              <a:t>Registered Date</a:t>
            </a:r>
            <a:endParaRPr sz="1200">
              <a:solidFill>
                <a:schemeClr val="accent2"/>
              </a:solidFill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3021867" y="1737843"/>
            <a:ext cx="2211300" cy="1790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2"/>
                </a:solidFill>
              </a:rPr>
              <a:t>User_sessions.tsv</a:t>
            </a:r>
            <a:endParaRPr b="1" sz="1200">
              <a:solidFill>
                <a:schemeClr val="accen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en" sz="1200">
                <a:solidFill>
                  <a:schemeClr val="accent2"/>
                </a:solidFill>
              </a:rPr>
              <a:t>Userid</a:t>
            </a:r>
            <a:endParaRPr sz="1200">
              <a:solidFill>
                <a:schemeClr val="accen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en" sz="1200">
                <a:solidFill>
                  <a:schemeClr val="accent2"/>
                </a:solidFill>
              </a:rPr>
              <a:t>Timestamp</a:t>
            </a:r>
            <a:endParaRPr sz="1200">
              <a:solidFill>
                <a:schemeClr val="accen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en" sz="1200">
                <a:solidFill>
                  <a:schemeClr val="accent2"/>
                </a:solidFill>
              </a:rPr>
              <a:t>Trackid</a:t>
            </a:r>
            <a:endParaRPr sz="1200">
              <a:solidFill>
                <a:schemeClr val="accen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en" sz="1200">
                <a:solidFill>
                  <a:schemeClr val="accent2"/>
                </a:solidFill>
              </a:rPr>
              <a:t>Track name</a:t>
            </a:r>
            <a:endParaRPr sz="1200">
              <a:solidFill>
                <a:schemeClr val="accen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en" sz="1200">
                <a:solidFill>
                  <a:schemeClr val="accent2"/>
                </a:solidFill>
              </a:rPr>
              <a:t>Artist id</a:t>
            </a:r>
            <a:endParaRPr sz="1200">
              <a:solidFill>
                <a:schemeClr val="accen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en" sz="1200">
                <a:solidFill>
                  <a:schemeClr val="accent2"/>
                </a:solidFill>
              </a:rPr>
              <a:t>Artist Name</a:t>
            </a:r>
            <a:endParaRPr sz="1200">
              <a:solidFill>
                <a:schemeClr val="accent2"/>
              </a:solidFill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5879710" y="1352075"/>
            <a:ext cx="2952000" cy="25743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2"/>
                </a:solidFill>
              </a:rPr>
              <a:t>Engineered Features</a:t>
            </a:r>
            <a:endParaRPr b="1" sz="1200">
              <a:solidFill>
                <a:schemeClr val="accen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en" sz="1200">
                <a:solidFill>
                  <a:schemeClr val="accent2"/>
                </a:solidFill>
              </a:rPr>
              <a:t>Userid</a:t>
            </a:r>
            <a:endParaRPr sz="1200">
              <a:solidFill>
                <a:schemeClr val="accen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en" sz="1200">
                <a:solidFill>
                  <a:schemeClr val="accent2"/>
                </a:solidFill>
              </a:rPr>
              <a:t>Age</a:t>
            </a:r>
            <a:endParaRPr sz="1200">
              <a:solidFill>
                <a:schemeClr val="accen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en" sz="1200">
                <a:solidFill>
                  <a:schemeClr val="accent2"/>
                </a:solidFill>
              </a:rPr>
              <a:t>Gender</a:t>
            </a:r>
            <a:endParaRPr sz="1200">
              <a:solidFill>
                <a:schemeClr val="accen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en" sz="1200">
                <a:solidFill>
                  <a:schemeClr val="accent2"/>
                </a:solidFill>
              </a:rPr>
              <a:t>Country</a:t>
            </a:r>
            <a:endParaRPr sz="1200">
              <a:solidFill>
                <a:schemeClr val="accen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</a:pPr>
            <a:r>
              <a:rPr lang="en" sz="1200">
                <a:solidFill>
                  <a:schemeClr val="accent2"/>
                </a:solidFill>
              </a:rPr>
              <a:t>Session Start(Timestamp)</a:t>
            </a:r>
            <a:endParaRPr sz="1200">
              <a:solidFill>
                <a:schemeClr val="accent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Char char="●"/>
            </a:pPr>
            <a:r>
              <a:rPr lang="en" sz="1200">
                <a:solidFill>
                  <a:srgbClr val="4A86E8"/>
                </a:solidFill>
              </a:rPr>
              <a:t>Holiday Flag</a:t>
            </a:r>
            <a:endParaRPr sz="1200">
              <a:solidFill>
                <a:srgbClr val="4A86E8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Char char="●"/>
            </a:pPr>
            <a:r>
              <a:rPr lang="en" sz="1200">
                <a:solidFill>
                  <a:srgbClr val="4A86E8"/>
                </a:solidFill>
              </a:rPr>
              <a:t>Genre</a:t>
            </a:r>
            <a:endParaRPr sz="1200">
              <a:solidFill>
                <a:srgbClr val="4A86E8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Char char="●"/>
            </a:pPr>
            <a:r>
              <a:rPr lang="en" sz="1200">
                <a:solidFill>
                  <a:srgbClr val="4A86E8"/>
                </a:solidFill>
              </a:rPr>
              <a:t>Track Duration</a:t>
            </a:r>
            <a:endParaRPr sz="1200">
              <a:solidFill>
                <a:srgbClr val="4A86E8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Char char="●"/>
            </a:pPr>
            <a:r>
              <a:rPr lang="en" sz="1200">
                <a:solidFill>
                  <a:srgbClr val="4A86E8"/>
                </a:solidFill>
              </a:rPr>
              <a:t>Session ID</a:t>
            </a:r>
            <a:endParaRPr sz="1200">
              <a:solidFill>
                <a:srgbClr val="4A86E8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Char char="●"/>
            </a:pPr>
            <a:r>
              <a:rPr lang="en" sz="1200">
                <a:solidFill>
                  <a:srgbClr val="4A86E8"/>
                </a:solidFill>
              </a:rPr>
              <a:t>Session Length(in seconds)</a:t>
            </a:r>
            <a:endParaRPr sz="1200">
              <a:solidFill>
                <a:srgbClr val="4A86E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2611867" y="2482057"/>
            <a:ext cx="310800" cy="286800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2" name="Google Shape;92;p16"/>
          <p:cNvSpPr/>
          <p:nvPr/>
        </p:nvSpPr>
        <p:spPr>
          <a:xfrm>
            <a:off x="5394984" y="2551409"/>
            <a:ext cx="310800" cy="19110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cxnSp>
        <p:nvCxnSpPr>
          <p:cNvPr id="93" name="Google Shape;93;p16"/>
          <p:cNvCxnSpPr/>
          <p:nvPr/>
        </p:nvCxnSpPr>
        <p:spPr>
          <a:xfrm flipH="1" rot="10800000">
            <a:off x="0" y="516875"/>
            <a:ext cx="9150300" cy="321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" name="Google Shape;94;p16"/>
          <p:cNvSpPr txBox="1"/>
          <p:nvPr/>
        </p:nvSpPr>
        <p:spPr>
          <a:xfrm>
            <a:off x="83100" y="4708250"/>
            <a:ext cx="53604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4A86E8"/>
                </a:solidFill>
                <a:uFill>
                  <a:noFill/>
                </a:uFill>
                <a:hlinkClick r:id="rId3"/>
              </a:rPr>
              <a:t>http://www.dtic.upf.edu/~ocelma/MusicRecommendationDataset/lastfm-1K.html</a:t>
            </a:r>
            <a:endParaRPr i="1" sz="1200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5562403" y="791500"/>
            <a:ext cx="1260600" cy="1384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00" name="Google Shape;100;p17"/>
          <p:cNvSpPr/>
          <p:nvPr/>
        </p:nvSpPr>
        <p:spPr>
          <a:xfrm>
            <a:off x="228600" y="1186475"/>
            <a:ext cx="2867100" cy="3936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User Profiles</a:t>
            </a:r>
            <a:endParaRPr b="1"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700">
                <a:solidFill>
                  <a:srgbClr val="0000FF"/>
                </a:solidFill>
              </a:rPr>
              <a:t>Userid, Age, Gender, Country, Registered Date</a:t>
            </a:r>
            <a:endParaRPr b="1" i="1" sz="700">
              <a:solidFill>
                <a:srgbClr val="0000FF"/>
              </a:solidFill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228600" y="1649775"/>
            <a:ext cx="2867100" cy="4296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User Playback Events</a:t>
            </a:r>
            <a:endParaRPr b="1"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700">
                <a:solidFill>
                  <a:srgbClr val="0000FF"/>
                </a:solidFill>
              </a:rPr>
              <a:t>Userid, Timestamp, TrackID, Track name, ArtistID, Artist Name</a:t>
            </a:r>
            <a:endParaRPr b="1" i="1" sz="700">
              <a:solidFill>
                <a:srgbClr val="0000FF"/>
              </a:solidFill>
            </a:endParaRPr>
          </a:p>
        </p:txBody>
      </p:sp>
      <p:cxnSp>
        <p:nvCxnSpPr>
          <p:cNvPr id="102" name="Google Shape;102;p17"/>
          <p:cNvCxnSpPr>
            <a:endCxn id="103" idx="1"/>
          </p:cNvCxnSpPr>
          <p:nvPr/>
        </p:nvCxnSpPr>
        <p:spPr>
          <a:xfrm>
            <a:off x="3197850" y="1629100"/>
            <a:ext cx="368400" cy="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04" name="Google Shape;104;p17"/>
          <p:cNvSpPr/>
          <p:nvPr/>
        </p:nvSpPr>
        <p:spPr>
          <a:xfrm>
            <a:off x="5648175" y="1236050"/>
            <a:ext cx="1084200" cy="2709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Train </a:t>
            </a:r>
            <a:endParaRPr b="1"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FF"/>
                </a:solidFill>
              </a:rPr>
              <a:t>(</a:t>
            </a:r>
            <a:r>
              <a:rPr b="1" lang="en" sz="600">
                <a:solidFill>
                  <a:srgbClr val="0000FF"/>
                </a:solidFill>
              </a:rPr>
              <a:t>75%</a:t>
            </a:r>
            <a:r>
              <a:rPr lang="en" sz="600">
                <a:solidFill>
                  <a:srgbClr val="0000FF"/>
                </a:solidFill>
              </a:rPr>
              <a:t>)</a:t>
            </a:r>
            <a:endParaRPr sz="600">
              <a:solidFill>
                <a:srgbClr val="0000FF"/>
              </a:solidFill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5648188" y="1553778"/>
            <a:ext cx="1084200" cy="2709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Validate </a:t>
            </a:r>
            <a:endParaRPr b="1"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0000FF"/>
                </a:solidFill>
              </a:rPr>
              <a:t>(10%)</a:t>
            </a:r>
            <a:endParaRPr b="1" sz="600">
              <a:solidFill>
                <a:srgbClr val="0000FF"/>
              </a:solidFill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5648175" y="1871472"/>
            <a:ext cx="1084200" cy="2709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Test </a:t>
            </a:r>
            <a:endParaRPr b="1"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0000FF"/>
                </a:solidFill>
              </a:rPr>
              <a:t>(15%)</a:t>
            </a:r>
            <a:endParaRPr b="1" sz="600">
              <a:solidFill>
                <a:srgbClr val="0000FF"/>
              </a:solidFill>
            </a:endParaRPr>
          </a:p>
        </p:txBody>
      </p:sp>
      <p:cxnSp>
        <p:nvCxnSpPr>
          <p:cNvPr id="107" name="Google Shape;107;p17"/>
          <p:cNvCxnSpPr/>
          <p:nvPr/>
        </p:nvCxnSpPr>
        <p:spPr>
          <a:xfrm flipH="1" rot="10800000">
            <a:off x="0" y="516875"/>
            <a:ext cx="9150300" cy="321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" name="Google Shape;108;p17"/>
          <p:cNvSpPr txBox="1"/>
          <p:nvPr>
            <p:ph type="title"/>
          </p:nvPr>
        </p:nvSpPr>
        <p:spPr>
          <a:xfrm>
            <a:off x="83100" y="-822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Data Pipeline</a:t>
            </a:r>
            <a:endParaRPr sz="3000"/>
          </a:p>
        </p:txBody>
      </p:sp>
      <p:sp>
        <p:nvSpPr>
          <p:cNvPr id="109" name="Google Shape;109;p17"/>
          <p:cNvSpPr txBox="1"/>
          <p:nvPr/>
        </p:nvSpPr>
        <p:spPr>
          <a:xfrm>
            <a:off x="6900" y="4784450"/>
            <a:ext cx="23505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700">
                <a:solidFill>
                  <a:srgbClr val="0000FF"/>
                </a:solidFill>
              </a:rPr>
              <a:t>*</a:t>
            </a:r>
            <a:r>
              <a:rPr b="1" i="1" lang="en" sz="700">
                <a:solidFill>
                  <a:srgbClr val="0000FF"/>
                </a:solidFill>
              </a:rPr>
              <a:t>https://github.com/UCB-MIDS/w210_lastFM</a:t>
            </a:r>
            <a:endParaRPr b="1" i="1" sz="700">
              <a:solidFill>
                <a:srgbClr val="0000FF"/>
              </a:solidFill>
            </a:endParaRPr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00" y="3005975"/>
            <a:ext cx="3492002" cy="1776451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1" name="Google Shape;111;p17"/>
          <p:cNvSpPr/>
          <p:nvPr/>
        </p:nvSpPr>
        <p:spPr>
          <a:xfrm>
            <a:off x="123900" y="791500"/>
            <a:ext cx="3066900" cy="1384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12" name="Google Shape;112;p17"/>
          <p:cNvSpPr/>
          <p:nvPr/>
        </p:nvSpPr>
        <p:spPr>
          <a:xfrm>
            <a:off x="123975" y="791500"/>
            <a:ext cx="3066900" cy="307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</a:rPr>
              <a:t>*LastFM</a:t>
            </a:r>
            <a:endParaRPr b="1" sz="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FFFFFF"/>
                </a:solidFill>
              </a:rPr>
              <a:t>user_profiles.tsv, user_sessions.tsv</a:t>
            </a:r>
            <a:endParaRPr i="1" sz="800">
              <a:solidFill>
                <a:srgbClr val="FFFFFF"/>
              </a:solidFill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3566250" y="791500"/>
            <a:ext cx="1462800" cy="1676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13" name="Google Shape;113;p17"/>
          <p:cNvSpPr/>
          <p:nvPr/>
        </p:nvSpPr>
        <p:spPr>
          <a:xfrm>
            <a:off x="3566328" y="791500"/>
            <a:ext cx="1462800" cy="307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</a:rPr>
              <a:t>ETL</a:t>
            </a:r>
            <a:endParaRPr i="1" sz="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FFFFFF"/>
                </a:solidFill>
              </a:rPr>
              <a:t>pySpark, postGres, MRJob</a:t>
            </a:r>
            <a:endParaRPr i="1" sz="800">
              <a:solidFill>
                <a:srgbClr val="FFFFFF"/>
              </a:solidFill>
            </a:endParaRPr>
          </a:p>
        </p:txBody>
      </p:sp>
      <p:grpSp>
        <p:nvGrpSpPr>
          <p:cNvPr id="114" name="Google Shape;114;p17"/>
          <p:cNvGrpSpPr/>
          <p:nvPr/>
        </p:nvGrpSpPr>
        <p:grpSpPr>
          <a:xfrm>
            <a:off x="3651800" y="1195928"/>
            <a:ext cx="1287301" cy="429523"/>
            <a:chOff x="453340" y="1449275"/>
            <a:chExt cx="933300" cy="954921"/>
          </a:xfrm>
        </p:grpSpPr>
        <p:sp>
          <p:nvSpPr>
            <p:cNvPr id="115" name="Google Shape;115;p17"/>
            <p:cNvSpPr/>
            <p:nvPr/>
          </p:nvSpPr>
          <p:spPr>
            <a:xfrm>
              <a:off x="453340" y="1449275"/>
              <a:ext cx="933300" cy="421200"/>
            </a:xfrm>
            <a:prstGeom prst="rect">
              <a:avLst/>
            </a:prstGeom>
            <a:noFill/>
            <a:ln cap="flat" cmpd="sng" w="9525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Genre</a:t>
              </a:r>
              <a:endParaRPr b="1" i="1" sz="600">
                <a:solidFill>
                  <a:srgbClr val="0000FF"/>
                </a:solidFill>
              </a:endParaRPr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453340" y="1982996"/>
              <a:ext cx="933300" cy="421200"/>
            </a:xfrm>
            <a:prstGeom prst="rect">
              <a:avLst/>
            </a:prstGeom>
            <a:noFill/>
            <a:ln cap="flat" cmpd="sng" w="9525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Localization</a:t>
              </a:r>
              <a:endParaRPr b="1" sz="600">
                <a:solidFill>
                  <a:srgbClr val="0000FF"/>
                </a:solidFill>
              </a:endParaRPr>
            </a:p>
          </p:txBody>
        </p:sp>
      </p:grpSp>
      <p:grpSp>
        <p:nvGrpSpPr>
          <p:cNvPr id="117" name="Google Shape;117;p17"/>
          <p:cNvGrpSpPr/>
          <p:nvPr/>
        </p:nvGrpSpPr>
        <p:grpSpPr>
          <a:xfrm>
            <a:off x="3651800" y="1686106"/>
            <a:ext cx="1287301" cy="429523"/>
            <a:chOff x="453340" y="1449275"/>
            <a:chExt cx="933300" cy="954921"/>
          </a:xfrm>
        </p:grpSpPr>
        <p:sp>
          <p:nvSpPr>
            <p:cNvPr id="118" name="Google Shape;118;p17"/>
            <p:cNvSpPr/>
            <p:nvPr/>
          </p:nvSpPr>
          <p:spPr>
            <a:xfrm>
              <a:off x="453340" y="1449275"/>
              <a:ext cx="933300" cy="421200"/>
            </a:xfrm>
            <a:prstGeom prst="rect">
              <a:avLst/>
            </a:prstGeom>
            <a:noFill/>
            <a:ln cap="flat" cmpd="sng" w="9525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Normalization</a:t>
              </a:r>
              <a:endParaRPr b="1" sz="800"/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453340" y="1982996"/>
              <a:ext cx="933300" cy="421200"/>
            </a:xfrm>
            <a:prstGeom prst="rect">
              <a:avLst/>
            </a:prstGeom>
            <a:noFill/>
            <a:ln cap="flat" cmpd="sng" w="9525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/>
                <a:t>Moving Average</a:t>
              </a:r>
              <a:endParaRPr b="1" sz="800"/>
            </a:p>
          </p:txBody>
        </p:sp>
      </p:grpSp>
      <p:sp>
        <p:nvSpPr>
          <p:cNvPr id="120" name="Google Shape;120;p17"/>
          <p:cNvSpPr/>
          <p:nvPr/>
        </p:nvSpPr>
        <p:spPr>
          <a:xfrm>
            <a:off x="140000" y="2652125"/>
            <a:ext cx="3492000" cy="3537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</a:rPr>
              <a:t>SESSIONIZATION</a:t>
            </a:r>
            <a:endParaRPr i="1" sz="800">
              <a:solidFill>
                <a:srgbClr val="FFFFFF"/>
              </a:solidFill>
            </a:endParaRPr>
          </a:p>
        </p:txBody>
      </p:sp>
      <p:cxnSp>
        <p:nvCxnSpPr>
          <p:cNvPr id="121" name="Google Shape;121;p17"/>
          <p:cNvCxnSpPr>
            <a:stCxn id="103" idx="3"/>
          </p:cNvCxnSpPr>
          <p:nvPr/>
        </p:nvCxnSpPr>
        <p:spPr>
          <a:xfrm flipH="1" rot="10800000">
            <a:off x="5029050" y="1629100"/>
            <a:ext cx="545400" cy="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22" name="Google Shape;122;p17"/>
          <p:cNvSpPr/>
          <p:nvPr/>
        </p:nvSpPr>
        <p:spPr>
          <a:xfrm>
            <a:off x="5562275" y="791500"/>
            <a:ext cx="1260600" cy="307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</a:rPr>
              <a:t>DATA SPLIT</a:t>
            </a:r>
            <a:endParaRPr i="1" sz="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FFFFFF"/>
                </a:solidFill>
              </a:rPr>
              <a:t>Cross Validation</a:t>
            </a:r>
            <a:endParaRPr i="1" sz="800">
              <a:solidFill>
                <a:srgbClr val="FFFFFF"/>
              </a:solidFill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7406250" y="791795"/>
            <a:ext cx="1642200" cy="13845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24" name="Google Shape;124;p17"/>
          <p:cNvSpPr/>
          <p:nvPr/>
        </p:nvSpPr>
        <p:spPr>
          <a:xfrm>
            <a:off x="7406261" y="791800"/>
            <a:ext cx="1642174" cy="307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</a:rPr>
              <a:t>MODEL DEVELOPMENT</a:t>
            </a:r>
            <a:endParaRPr i="1" sz="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FFFFFF"/>
                </a:solidFill>
              </a:rPr>
              <a:t>Python, MLlib, R</a:t>
            </a:r>
            <a:endParaRPr i="1" sz="800">
              <a:solidFill>
                <a:srgbClr val="FFFFFF"/>
              </a:solidFill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7544507" y="1236075"/>
            <a:ext cx="1365608" cy="2709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Classifier</a:t>
            </a:r>
            <a:r>
              <a:rPr b="1" lang="en" sz="800"/>
              <a:t> </a:t>
            </a:r>
            <a:endParaRPr b="1"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0000FF"/>
                </a:solidFill>
              </a:rPr>
              <a:t>Underperformed Benchmark</a:t>
            </a:r>
            <a:endParaRPr b="1" sz="600">
              <a:solidFill>
                <a:srgbClr val="0000FF"/>
              </a:solidFill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7544523" y="1553795"/>
            <a:ext cx="1365608" cy="2709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Time Series + Ensemble</a:t>
            </a:r>
            <a:r>
              <a:rPr b="1" lang="en" sz="800"/>
              <a:t> </a:t>
            </a:r>
            <a:endParaRPr b="1"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0000FF"/>
                </a:solidFill>
              </a:rPr>
              <a:t>Matched Benchmark</a:t>
            </a:r>
            <a:endParaRPr b="1" sz="600">
              <a:solidFill>
                <a:srgbClr val="0000FF"/>
              </a:solidFill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7544507" y="1871482"/>
            <a:ext cx="1365608" cy="2709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Deep Learning</a:t>
            </a:r>
            <a:endParaRPr b="1"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0000FF"/>
                </a:solidFill>
              </a:rPr>
              <a:t>Outperformed Benchmark</a:t>
            </a:r>
            <a:endParaRPr b="1" sz="600">
              <a:solidFill>
                <a:srgbClr val="0000FF"/>
              </a:solidFill>
            </a:endParaRPr>
          </a:p>
        </p:txBody>
      </p:sp>
      <p:cxnSp>
        <p:nvCxnSpPr>
          <p:cNvPr id="128" name="Google Shape;128;p17"/>
          <p:cNvCxnSpPr/>
          <p:nvPr/>
        </p:nvCxnSpPr>
        <p:spPr>
          <a:xfrm>
            <a:off x="6847925" y="1594375"/>
            <a:ext cx="533400" cy="600"/>
          </a:xfrm>
          <a:prstGeom prst="bentConnector3">
            <a:avLst>
              <a:gd fmla="val 49996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29" name="Google Shape;129;p17"/>
          <p:cNvCxnSpPr>
            <a:stCxn id="120" idx="3"/>
            <a:endCxn id="130" idx="2"/>
          </p:cNvCxnSpPr>
          <p:nvPr/>
        </p:nvCxnSpPr>
        <p:spPr>
          <a:xfrm flipH="1" rot="10800000">
            <a:off x="3632000" y="2365775"/>
            <a:ext cx="665700" cy="4632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triangle"/>
            <a:tailEnd len="med" w="med" type="triangle"/>
          </a:ln>
        </p:spPr>
      </p:cxnSp>
      <p:sp>
        <p:nvSpPr>
          <p:cNvPr id="131" name="Google Shape;131;p17"/>
          <p:cNvSpPr/>
          <p:nvPr/>
        </p:nvSpPr>
        <p:spPr>
          <a:xfrm>
            <a:off x="5550075" y="3103075"/>
            <a:ext cx="1287300" cy="58860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 Original Features</a:t>
            </a:r>
            <a:endParaRPr b="1"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700">
                <a:solidFill>
                  <a:srgbClr val="0000FF"/>
                </a:solidFill>
              </a:rPr>
              <a:t>       </a:t>
            </a:r>
            <a:r>
              <a:rPr b="1" i="1" lang="en" sz="700">
                <a:solidFill>
                  <a:srgbClr val="0000FF"/>
                </a:solidFill>
              </a:rPr>
              <a:t>UserID</a:t>
            </a:r>
            <a:endParaRPr b="1" i="1" sz="7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700">
                <a:solidFill>
                  <a:srgbClr val="FF0000"/>
                </a:solidFill>
              </a:rPr>
              <a:t>        </a:t>
            </a:r>
            <a:r>
              <a:rPr b="1" i="1" lang="en" sz="700">
                <a:solidFill>
                  <a:srgbClr val="0000FF"/>
                </a:solidFill>
              </a:rPr>
              <a:t>Age</a:t>
            </a:r>
            <a:endParaRPr b="1" i="1" sz="7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700">
                <a:solidFill>
                  <a:srgbClr val="FF0000"/>
                </a:solidFill>
              </a:rPr>
              <a:t>        </a:t>
            </a:r>
            <a:r>
              <a:rPr b="1" i="1" lang="en" sz="700">
                <a:solidFill>
                  <a:srgbClr val="0000FF"/>
                </a:solidFill>
              </a:rPr>
              <a:t>Gender</a:t>
            </a:r>
            <a:endParaRPr b="1" i="1" sz="7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700">
                <a:solidFill>
                  <a:srgbClr val="FF0000"/>
                </a:solidFill>
              </a:rPr>
              <a:t>        </a:t>
            </a:r>
            <a:r>
              <a:rPr b="1" i="1" lang="en" sz="700">
                <a:solidFill>
                  <a:srgbClr val="0000FF"/>
                </a:solidFill>
              </a:rPr>
              <a:t>Country</a:t>
            </a:r>
            <a:endParaRPr b="1" i="1" sz="700">
              <a:solidFill>
                <a:srgbClr val="FF0000"/>
              </a:solidFill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5419725" y="2640375"/>
            <a:ext cx="1543800" cy="213240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33" name="Google Shape;133;p17"/>
          <p:cNvSpPr/>
          <p:nvPr/>
        </p:nvSpPr>
        <p:spPr>
          <a:xfrm>
            <a:off x="5419725" y="2640375"/>
            <a:ext cx="1543800" cy="4083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</a:rPr>
              <a:t>MODEL FEATURES</a:t>
            </a:r>
            <a:endParaRPr b="1" sz="800">
              <a:solidFill>
                <a:srgbClr val="FFFFFF"/>
              </a:solidFill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5550075" y="3746075"/>
            <a:ext cx="1287300" cy="97650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Engineered Features</a:t>
            </a:r>
            <a:endParaRPr b="1" i="1" sz="7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700">
                <a:solidFill>
                  <a:srgbClr val="FF0000"/>
                </a:solidFill>
              </a:rPr>
              <a:t>        Local TZ</a:t>
            </a:r>
            <a:endParaRPr b="1" i="1" sz="7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700">
                <a:solidFill>
                  <a:srgbClr val="FF0000"/>
                </a:solidFill>
              </a:rPr>
              <a:t>        Day_of_week</a:t>
            </a:r>
            <a:endParaRPr b="1" i="1" sz="7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700">
                <a:solidFill>
                  <a:srgbClr val="FF0000"/>
                </a:solidFill>
              </a:rPr>
              <a:t>        </a:t>
            </a:r>
            <a:r>
              <a:rPr b="1" i="1" lang="en" sz="700">
                <a:solidFill>
                  <a:srgbClr val="FF0000"/>
                </a:solidFill>
              </a:rPr>
              <a:t>Holiday Flag</a:t>
            </a:r>
            <a:endParaRPr b="1" i="1" sz="7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700">
                <a:solidFill>
                  <a:srgbClr val="FF0000"/>
                </a:solidFill>
              </a:rPr>
              <a:t>        </a:t>
            </a:r>
            <a:r>
              <a:rPr b="1" i="1" lang="en" sz="700">
                <a:solidFill>
                  <a:srgbClr val="FF0000"/>
                </a:solidFill>
              </a:rPr>
              <a:t>Genre</a:t>
            </a:r>
            <a:endParaRPr b="1" i="1" sz="7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700">
                <a:solidFill>
                  <a:srgbClr val="FF0000"/>
                </a:solidFill>
              </a:rPr>
              <a:t>        </a:t>
            </a:r>
            <a:r>
              <a:rPr b="1" i="1" lang="en" sz="700">
                <a:solidFill>
                  <a:srgbClr val="FF0000"/>
                </a:solidFill>
              </a:rPr>
              <a:t>Track Duration</a:t>
            </a:r>
            <a:endParaRPr b="1" i="1" sz="7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700">
                <a:solidFill>
                  <a:srgbClr val="FF0000"/>
                </a:solidFill>
              </a:rPr>
              <a:t>        </a:t>
            </a:r>
            <a:r>
              <a:rPr b="1" i="1" lang="en" sz="700">
                <a:solidFill>
                  <a:srgbClr val="FF0000"/>
                </a:solidFill>
              </a:rPr>
              <a:t>SessionID</a:t>
            </a:r>
            <a:endParaRPr b="1" i="1" sz="7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700">
                <a:solidFill>
                  <a:srgbClr val="FF0000"/>
                </a:solidFill>
              </a:rPr>
              <a:t>        </a:t>
            </a:r>
            <a:r>
              <a:rPr b="1" i="1" lang="en" sz="700">
                <a:solidFill>
                  <a:srgbClr val="FF0000"/>
                </a:solidFill>
              </a:rPr>
              <a:t>Sessing Length</a:t>
            </a:r>
            <a:endParaRPr b="1" i="1" sz="7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700">
                <a:solidFill>
                  <a:srgbClr val="FF0000"/>
                </a:solidFill>
              </a:rPr>
              <a:t>        Absence Time</a:t>
            </a:r>
            <a:endParaRPr b="1" i="1" sz="700">
              <a:solidFill>
                <a:srgbClr val="FF0000"/>
              </a:solidFill>
            </a:endParaRPr>
          </a:p>
        </p:txBody>
      </p:sp>
      <p:cxnSp>
        <p:nvCxnSpPr>
          <p:cNvPr id="135" name="Google Shape;135;p17"/>
          <p:cNvCxnSpPr>
            <a:stCxn id="133" idx="0"/>
            <a:endCxn id="99" idx="2"/>
          </p:cNvCxnSpPr>
          <p:nvPr/>
        </p:nvCxnSpPr>
        <p:spPr>
          <a:xfrm rot="-5400000">
            <a:off x="5960025" y="2407575"/>
            <a:ext cx="464400" cy="12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triangle"/>
            <a:tailEnd len="med" w="med" type="triangle"/>
          </a:ln>
        </p:spPr>
      </p:cxnSp>
      <p:sp>
        <p:nvSpPr>
          <p:cNvPr id="130" name="Google Shape;130;p17"/>
          <p:cNvSpPr/>
          <p:nvPr/>
        </p:nvSpPr>
        <p:spPr>
          <a:xfrm>
            <a:off x="3654075" y="2176274"/>
            <a:ext cx="1287300" cy="1896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Sessionization</a:t>
            </a:r>
            <a:endParaRPr b="1" sz="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type="title"/>
          </p:nvPr>
        </p:nvSpPr>
        <p:spPr>
          <a:xfrm>
            <a:off x="119750" y="-12175"/>
            <a:ext cx="4914900" cy="4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Exploratory Data Analysis</a:t>
            </a:r>
            <a:endParaRPr sz="3000"/>
          </a:p>
        </p:txBody>
      </p:sp>
      <p:pic>
        <p:nvPicPr>
          <p:cNvPr id="141" name="Google Shape;14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25" y="732325"/>
            <a:ext cx="3048001" cy="184902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 txBox="1"/>
          <p:nvPr>
            <p:ph type="title"/>
          </p:nvPr>
        </p:nvSpPr>
        <p:spPr>
          <a:xfrm>
            <a:off x="212350" y="536125"/>
            <a:ext cx="2841000" cy="1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000000"/>
                </a:solidFill>
              </a:rPr>
              <a:t>Frequency Distribution of log_Session_Length</a:t>
            </a:r>
            <a:endParaRPr i="1" sz="800">
              <a:solidFill>
                <a:srgbClr val="000000"/>
              </a:solidFill>
            </a:endParaRPr>
          </a:p>
        </p:txBody>
      </p:sp>
      <p:pic>
        <p:nvPicPr>
          <p:cNvPr id="143" name="Google Shape;14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1825" y="2818175"/>
            <a:ext cx="3048001" cy="1765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 txBox="1"/>
          <p:nvPr>
            <p:ph type="title"/>
          </p:nvPr>
        </p:nvSpPr>
        <p:spPr>
          <a:xfrm>
            <a:off x="3227700" y="2641275"/>
            <a:ext cx="2841000" cy="1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000000"/>
                </a:solidFill>
              </a:rPr>
              <a:t>Frequency Distribution of Session Counts by Gender</a:t>
            </a:r>
            <a:endParaRPr i="1" sz="800">
              <a:solidFill>
                <a:srgbClr val="000000"/>
              </a:solidFill>
            </a:endParaRPr>
          </a:p>
        </p:txBody>
      </p:sp>
      <p:pic>
        <p:nvPicPr>
          <p:cNvPr id="145" name="Google Shape;14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1500" y="754275"/>
            <a:ext cx="3047999" cy="18490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 txBox="1"/>
          <p:nvPr>
            <p:ph type="title"/>
          </p:nvPr>
        </p:nvSpPr>
        <p:spPr>
          <a:xfrm>
            <a:off x="3248800" y="559375"/>
            <a:ext cx="2841000" cy="1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000000"/>
                </a:solidFill>
              </a:rPr>
              <a:t>Frequency Distribution of Sessions by Age</a:t>
            </a:r>
            <a:endParaRPr i="1" sz="800">
              <a:solidFill>
                <a:srgbClr val="000000"/>
              </a:solidFill>
            </a:endParaRPr>
          </a:p>
        </p:txBody>
      </p:sp>
      <p:pic>
        <p:nvPicPr>
          <p:cNvPr id="147" name="Google Shape;14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2350" y="2865675"/>
            <a:ext cx="2945877" cy="184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 txBox="1"/>
          <p:nvPr>
            <p:ph type="title"/>
          </p:nvPr>
        </p:nvSpPr>
        <p:spPr>
          <a:xfrm>
            <a:off x="188588" y="2612475"/>
            <a:ext cx="2841000" cy="1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000000"/>
                </a:solidFill>
              </a:rPr>
              <a:t>Frequency Distribution of Sessions by Time of Day</a:t>
            </a:r>
            <a:endParaRPr i="1" sz="800">
              <a:solidFill>
                <a:srgbClr val="000000"/>
              </a:solidFill>
            </a:endParaRPr>
          </a:p>
        </p:txBody>
      </p:sp>
      <p:pic>
        <p:nvPicPr>
          <p:cNvPr id="149" name="Google Shape;14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4150" y="2818275"/>
            <a:ext cx="2763653" cy="198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/>
          <p:nvPr>
            <p:ph type="title"/>
          </p:nvPr>
        </p:nvSpPr>
        <p:spPr>
          <a:xfrm>
            <a:off x="6226800" y="2612475"/>
            <a:ext cx="2841000" cy="1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000000"/>
                </a:solidFill>
              </a:rPr>
              <a:t>Frequency Distribution of Session Counts by Country of Origin</a:t>
            </a:r>
            <a:endParaRPr i="1" sz="800">
              <a:solidFill>
                <a:srgbClr val="000000"/>
              </a:solidFill>
            </a:endParaRPr>
          </a:p>
        </p:txBody>
      </p:sp>
      <p:pic>
        <p:nvPicPr>
          <p:cNvPr id="151" name="Google Shape;151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26800" y="729865"/>
            <a:ext cx="2840999" cy="191470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 txBox="1"/>
          <p:nvPr>
            <p:ph type="title"/>
          </p:nvPr>
        </p:nvSpPr>
        <p:spPr>
          <a:xfrm>
            <a:off x="6285250" y="559375"/>
            <a:ext cx="2478300" cy="1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000000"/>
                </a:solidFill>
              </a:rPr>
              <a:t>Daily Session Counts by Time of Day and by Gender</a:t>
            </a:r>
            <a:endParaRPr i="1" sz="800">
              <a:solidFill>
                <a:srgbClr val="000000"/>
              </a:solidFill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4089663" y="4642600"/>
            <a:ext cx="1298400" cy="329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solidFill>
                  <a:srgbClr val="FF0000"/>
                </a:solidFill>
              </a:rPr>
              <a:t>Missing session data for females 39 &lt; age &gt; 56</a:t>
            </a:r>
            <a:endParaRPr i="1" sz="700">
              <a:solidFill>
                <a:srgbClr val="FF0000"/>
              </a:solidFill>
            </a:endParaRPr>
          </a:p>
        </p:txBody>
      </p:sp>
      <p:cxnSp>
        <p:nvCxnSpPr>
          <p:cNvPr id="154" name="Google Shape;154;p18"/>
          <p:cNvCxnSpPr/>
          <p:nvPr/>
        </p:nvCxnSpPr>
        <p:spPr>
          <a:xfrm flipH="1" rot="10800000">
            <a:off x="5052050" y="4227100"/>
            <a:ext cx="238200" cy="415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5" name="Google Shape;155;p18"/>
          <p:cNvSpPr txBox="1"/>
          <p:nvPr/>
        </p:nvSpPr>
        <p:spPr>
          <a:xfrm>
            <a:off x="5497930" y="4642600"/>
            <a:ext cx="965100" cy="329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solidFill>
                  <a:srgbClr val="FF0000"/>
                </a:solidFill>
              </a:rPr>
              <a:t>Missing age for males ages &gt; 56</a:t>
            </a:r>
            <a:endParaRPr i="1" sz="700">
              <a:solidFill>
                <a:srgbClr val="FF0000"/>
              </a:solidFill>
            </a:endParaRPr>
          </a:p>
        </p:txBody>
      </p:sp>
      <p:cxnSp>
        <p:nvCxnSpPr>
          <p:cNvPr id="156" name="Google Shape;156;p18"/>
          <p:cNvCxnSpPr/>
          <p:nvPr/>
        </p:nvCxnSpPr>
        <p:spPr>
          <a:xfrm flipH="1" rot="10800000">
            <a:off x="5858288" y="4276000"/>
            <a:ext cx="128100" cy="366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7" name="Google Shape;157;p18"/>
          <p:cNvSpPr txBox="1"/>
          <p:nvPr/>
        </p:nvSpPr>
        <p:spPr>
          <a:xfrm>
            <a:off x="4935800" y="1331050"/>
            <a:ext cx="1153800" cy="329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solidFill>
                  <a:srgbClr val="FF0000"/>
                </a:solidFill>
              </a:rPr>
              <a:t>Near normal distribution age vs session counts</a:t>
            </a:r>
            <a:endParaRPr i="1" sz="700">
              <a:solidFill>
                <a:srgbClr val="FF0000"/>
              </a:solidFill>
            </a:endParaRPr>
          </a:p>
        </p:txBody>
      </p:sp>
      <p:cxnSp>
        <p:nvCxnSpPr>
          <p:cNvPr id="158" name="Google Shape;158;p18"/>
          <p:cNvCxnSpPr>
            <a:stCxn id="157" idx="1"/>
          </p:cNvCxnSpPr>
          <p:nvPr/>
        </p:nvCxnSpPr>
        <p:spPr>
          <a:xfrm flipH="1">
            <a:off x="4440800" y="1495900"/>
            <a:ext cx="495000" cy="287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9" name="Google Shape;159;p18"/>
          <p:cNvSpPr txBox="1"/>
          <p:nvPr/>
        </p:nvSpPr>
        <p:spPr>
          <a:xfrm>
            <a:off x="1440200" y="770025"/>
            <a:ext cx="1589400" cy="818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solidFill>
                  <a:srgbClr val="FF0000"/>
                </a:solidFill>
              </a:rPr>
              <a:t>Upper decile: 	183 mins</a:t>
            </a:r>
            <a:endParaRPr i="1" sz="7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solidFill>
                  <a:srgbClr val="FF0000"/>
                </a:solidFill>
              </a:rPr>
              <a:t>Median:		81   mins</a:t>
            </a:r>
            <a:endParaRPr i="1" sz="7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solidFill>
                  <a:srgbClr val="FF0000"/>
                </a:solidFill>
              </a:rPr>
              <a:t>Average:		54   mins</a:t>
            </a:r>
            <a:endParaRPr i="1" sz="7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solidFill>
                  <a:srgbClr val="FF0000"/>
                </a:solidFill>
              </a:rPr>
              <a:t>Stddev:		65   mins</a:t>
            </a:r>
            <a:endParaRPr i="1" sz="7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solidFill>
                  <a:srgbClr val="FF0000"/>
                </a:solidFill>
              </a:rPr>
              <a:t>Min:		 3    mins</a:t>
            </a:r>
            <a:endParaRPr i="1" sz="7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solidFill>
                  <a:srgbClr val="FF0000"/>
                </a:solidFill>
              </a:rPr>
              <a:t>Max:		720 mins</a:t>
            </a:r>
            <a:endParaRPr i="1" sz="7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00">
              <a:solidFill>
                <a:srgbClr val="FF0000"/>
              </a:solidFill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7036777" y="3218950"/>
            <a:ext cx="1527600" cy="329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solidFill>
                  <a:srgbClr val="FF0000"/>
                </a:solidFill>
              </a:rPr>
              <a:t>Most traffic from USA, UK, Italy</a:t>
            </a:r>
            <a:endParaRPr i="1" sz="700">
              <a:solidFill>
                <a:srgbClr val="FF0000"/>
              </a:solidFill>
            </a:endParaRPr>
          </a:p>
        </p:txBody>
      </p:sp>
      <p:cxnSp>
        <p:nvCxnSpPr>
          <p:cNvPr id="161" name="Google Shape;161;p18"/>
          <p:cNvCxnSpPr>
            <a:stCxn id="160" idx="1"/>
          </p:cNvCxnSpPr>
          <p:nvPr/>
        </p:nvCxnSpPr>
        <p:spPr>
          <a:xfrm flipH="1">
            <a:off x="6597277" y="3383800"/>
            <a:ext cx="439500" cy="537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2" name="Google Shape;162;p18"/>
          <p:cNvCxnSpPr/>
          <p:nvPr/>
        </p:nvCxnSpPr>
        <p:spPr>
          <a:xfrm flipH="1" rot="10800000">
            <a:off x="0" y="516875"/>
            <a:ext cx="9150300" cy="321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3" name="Google Shape;163;p18"/>
          <p:cNvSpPr txBox="1"/>
          <p:nvPr/>
        </p:nvSpPr>
        <p:spPr>
          <a:xfrm>
            <a:off x="706700" y="1660750"/>
            <a:ext cx="550500" cy="329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solidFill>
                  <a:srgbClr val="FF0000"/>
                </a:solidFill>
              </a:rPr>
              <a:t>Outliners </a:t>
            </a:r>
            <a:r>
              <a:rPr b="1" i="1" lang="en" sz="700"/>
              <a:t>dropped</a:t>
            </a:r>
            <a:endParaRPr b="1" i="1" sz="700"/>
          </a:p>
        </p:txBody>
      </p:sp>
      <p:cxnSp>
        <p:nvCxnSpPr>
          <p:cNvPr id="164" name="Google Shape;164;p18"/>
          <p:cNvCxnSpPr>
            <a:stCxn id="163" idx="1"/>
          </p:cNvCxnSpPr>
          <p:nvPr/>
        </p:nvCxnSpPr>
        <p:spPr>
          <a:xfrm flipH="1">
            <a:off x="362000" y="1825600"/>
            <a:ext cx="344700" cy="229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5" name="Google Shape;165;p18"/>
          <p:cNvSpPr txBox="1"/>
          <p:nvPr/>
        </p:nvSpPr>
        <p:spPr>
          <a:xfrm>
            <a:off x="7907600" y="35650"/>
            <a:ext cx="1153800" cy="329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solidFill>
                  <a:srgbClr val="FF0000"/>
                </a:solidFill>
              </a:rPr>
              <a:t>Time of day normalized to local timezone</a:t>
            </a:r>
            <a:endParaRPr i="1" sz="700">
              <a:solidFill>
                <a:srgbClr val="FF0000"/>
              </a:solidFill>
            </a:endParaRPr>
          </a:p>
        </p:txBody>
      </p:sp>
      <p:cxnSp>
        <p:nvCxnSpPr>
          <p:cNvPr id="166" name="Google Shape;166;p18"/>
          <p:cNvCxnSpPr>
            <a:stCxn id="165" idx="2"/>
          </p:cNvCxnSpPr>
          <p:nvPr/>
        </p:nvCxnSpPr>
        <p:spPr>
          <a:xfrm>
            <a:off x="8484500" y="365350"/>
            <a:ext cx="2400" cy="461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/>
          <p:nvPr>
            <p:ph type="title"/>
          </p:nvPr>
        </p:nvSpPr>
        <p:spPr>
          <a:xfrm>
            <a:off x="159300" y="-79925"/>
            <a:ext cx="8520600" cy="6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Models Explored</a:t>
            </a:r>
            <a:endParaRPr sz="3000"/>
          </a:p>
        </p:txBody>
      </p:sp>
      <p:sp>
        <p:nvSpPr>
          <p:cNvPr id="172" name="Google Shape;172;p19"/>
          <p:cNvSpPr txBox="1"/>
          <p:nvPr>
            <p:ph idx="1" type="body"/>
          </p:nvPr>
        </p:nvSpPr>
        <p:spPr>
          <a:xfrm>
            <a:off x="311700" y="661075"/>
            <a:ext cx="8520600" cy="43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Machine Learning (PySpark)</a:t>
            </a:r>
            <a:endParaRPr b="1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Classifiers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Decision Trees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Deep Learning (Python)</a:t>
            </a:r>
            <a:endParaRPr b="1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Sequence to Sequence models (GRU, LSTM, Layered LSTM)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Sequence to Sequence models with Clustering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Time Series techniques (R)</a:t>
            </a:r>
            <a:endParaRPr b="1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Panel data(Fixed effects, Random effects) with clustering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Linear Mixed effects model with clustering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Ensemble models (R)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 Narrow"/>
              <a:buChar char="●"/>
            </a:pPr>
            <a:r>
              <a:rPr lang="en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Regression trees for Longitudinal data</a:t>
            </a:r>
            <a:endParaRPr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173" name="Google Shape;173;p19"/>
          <p:cNvCxnSpPr/>
          <p:nvPr/>
        </p:nvCxnSpPr>
        <p:spPr>
          <a:xfrm flipH="1" rot="10800000">
            <a:off x="0" y="516875"/>
            <a:ext cx="9150300" cy="321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/>
          <p:nvPr>
            <p:ph type="title"/>
          </p:nvPr>
        </p:nvSpPr>
        <p:spPr>
          <a:xfrm>
            <a:off x="83100" y="-88375"/>
            <a:ext cx="5691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Machine Learning: Classification</a:t>
            </a:r>
            <a:endParaRPr sz="3000"/>
          </a:p>
        </p:txBody>
      </p:sp>
      <p:graphicFrame>
        <p:nvGraphicFramePr>
          <p:cNvPr id="179" name="Google Shape;179;p20"/>
          <p:cNvGraphicFramePr/>
          <p:nvPr/>
        </p:nvGraphicFramePr>
        <p:xfrm>
          <a:off x="200025" y="257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{58C0BA73-E290-44A5-83A9-31B449CAE2FF}</a:tableStyleId>
              </a:tblPr>
              <a:tblGrid>
                <a:gridCol w="2011000"/>
                <a:gridCol w="503450"/>
                <a:gridCol w="503450"/>
                <a:gridCol w="503450"/>
                <a:gridCol w="503450"/>
                <a:gridCol w="503450"/>
                <a:gridCol w="503450"/>
              </a:tblGrid>
              <a:tr h="384825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CLASSIFIER</a:t>
                      </a:r>
                      <a:endParaRPr b="1" sz="12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 gridSpan="6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PERFORMANCE</a:t>
                      </a:r>
                      <a:endParaRPr b="1" sz="12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465575">
                <a:tc v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num_classes=10</a:t>
                      </a:r>
                      <a:endParaRPr b="1"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Accuracy       MAE</a:t>
                      </a:r>
                      <a:endParaRPr b="1"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num_classes=25</a:t>
                      </a:r>
                      <a:endParaRPr b="1"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Accuracy       MAE</a:t>
                      </a:r>
                      <a:endParaRPr b="1"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num_classes=30</a:t>
                      </a:r>
                      <a:endParaRPr b="1"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Accuracy       MAE</a:t>
                      </a:r>
                      <a:endParaRPr i="1"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 hMerge="1"/>
              </a:tr>
              <a:tr h="250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Multinomial</a:t>
                      </a:r>
                      <a:r>
                        <a:rPr b="1"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 Naive Bayes</a:t>
                      </a:r>
                      <a:endParaRPr b="1"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0.14</a:t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2.05</a:t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Multinomial Logistic Regression</a:t>
                      </a:r>
                      <a:endParaRPr b="1"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0.</a:t>
                      </a: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5</a:t>
                      </a: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5</a:t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1.14</a:t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0.88</a:t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1.32</a:t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0.</a:t>
                      </a: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80</a:t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1.73</a:t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</a:tr>
              <a:tr h="250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Decision Tree </a:t>
                      </a:r>
                      <a:endParaRPr b="1"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0.64</a:t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1.63</a:t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0.75</a:t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1.74</a:t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0.83</a:t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1.</a:t>
                      </a:r>
                      <a:r>
                        <a:rPr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63</a:t>
                      </a:r>
                      <a:endParaRPr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Random Forest </a:t>
                      </a:r>
                      <a:endParaRPr b="1"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0.98</a:t>
                      </a:r>
                      <a:endParaRPr b="1"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1.18</a:t>
                      </a:r>
                      <a:endParaRPr b="1"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0.98</a:t>
                      </a:r>
                      <a:endParaRPr b="1"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0.28</a:t>
                      </a:r>
                      <a:endParaRPr b="1"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0.84</a:t>
                      </a:r>
                      <a:endParaRPr b="1"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1.59</a:t>
                      </a:r>
                      <a:endParaRPr b="1" sz="1000">
                        <a:latin typeface="PT Sans Narrow"/>
                        <a:ea typeface="PT Sans Narrow"/>
                        <a:cs typeface="PT Sans Narrow"/>
                        <a:sym typeface="PT Sans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3C47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  <p:cxnSp>
        <p:nvCxnSpPr>
          <p:cNvPr id="180" name="Google Shape;180;p20"/>
          <p:cNvCxnSpPr/>
          <p:nvPr/>
        </p:nvCxnSpPr>
        <p:spPr>
          <a:xfrm flipH="1" rot="10800000">
            <a:off x="0" y="516875"/>
            <a:ext cx="9150300" cy="321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1" name="Google Shape;181;p20"/>
          <p:cNvSpPr txBox="1"/>
          <p:nvPr/>
        </p:nvSpPr>
        <p:spPr>
          <a:xfrm>
            <a:off x="5553075" y="607600"/>
            <a:ext cx="3486300" cy="4290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100"/>
              <a:t>Treat session length prediction as classification problem</a:t>
            </a:r>
            <a:endParaRPr sz="1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100"/>
              <a:t>Segmentation heuristics by session length</a:t>
            </a:r>
            <a:endParaRPr sz="1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100"/>
              <a:t>Choose best performing classifier: Identify max_classes vs accuracy</a:t>
            </a:r>
            <a:endParaRPr sz="1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100"/>
              <a:t>Model responsive to feature engineering (clusterization):</a:t>
            </a:r>
            <a:endParaRPr sz="11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user ⇔ top_10_genre 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" sz="1000"/>
              <a:t>user ⇔ time_of_day</a:t>
            </a:r>
            <a:endParaRPr sz="1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100"/>
              <a:t>Classification accuracy falls as number of classes increases</a:t>
            </a:r>
            <a:endParaRPr sz="1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100"/>
              <a:t>Best results:</a:t>
            </a:r>
            <a:endParaRPr sz="11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Random Forest</a:t>
            </a:r>
            <a:endParaRPr sz="11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N=25; 40 Trees, 20 deep</a:t>
            </a:r>
            <a:endParaRPr sz="11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MAE = </a:t>
            </a:r>
            <a:r>
              <a:rPr b="1" lang="en" sz="1100"/>
              <a:t>0</a:t>
            </a:r>
            <a:r>
              <a:rPr b="1" lang="en" sz="1100"/>
              <a:t>.28</a:t>
            </a:r>
            <a:endParaRPr sz="1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100"/>
              <a:t>Training performance slow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82" name="Google Shape;182;p20"/>
          <p:cNvSpPr/>
          <p:nvPr/>
        </p:nvSpPr>
        <p:spPr>
          <a:xfrm>
            <a:off x="5552975" y="593350"/>
            <a:ext cx="3372900" cy="425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</a:rPr>
              <a:t>SUMMARY</a:t>
            </a:r>
            <a:endParaRPr i="1" sz="900">
              <a:solidFill>
                <a:srgbClr val="FFFFFF"/>
              </a:solidFill>
            </a:endParaRPr>
          </a:p>
        </p:txBody>
      </p:sp>
      <p:grpSp>
        <p:nvGrpSpPr>
          <p:cNvPr id="183" name="Google Shape;183;p20"/>
          <p:cNvGrpSpPr/>
          <p:nvPr/>
        </p:nvGrpSpPr>
        <p:grpSpPr>
          <a:xfrm>
            <a:off x="109989" y="586596"/>
            <a:ext cx="5119010" cy="1895375"/>
            <a:chOff x="171475" y="891425"/>
            <a:chExt cx="4961724" cy="2292700"/>
          </a:xfrm>
        </p:grpSpPr>
        <p:sp>
          <p:nvSpPr>
            <p:cNvPr id="184" name="Google Shape;184;p20"/>
            <p:cNvSpPr/>
            <p:nvPr/>
          </p:nvSpPr>
          <p:spPr>
            <a:xfrm>
              <a:off x="538400" y="3012825"/>
              <a:ext cx="571200" cy="1713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latin typeface="Calibri"/>
                  <a:ea typeface="Calibri"/>
                  <a:cs typeface="Calibri"/>
                  <a:sym typeface="Calibri"/>
                </a:rPr>
                <a:t>quantile-1</a:t>
              </a:r>
              <a:endParaRPr sz="6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0"/>
            <p:cNvSpPr/>
            <p:nvPr/>
          </p:nvSpPr>
          <p:spPr>
            <a:xfrm>
              <a:off x="1132625" y="3012825"/>
              <a:ext cx="523800" cy="1713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latin typeface="Calibri"/>
                  <a:ea typeface="Calibri"/>
                  <a:cs typeface="Calibri"/>
                  <a:sym typeface="Calibri"/>
                </a:rPr>
                <a:t>quantile-2</a:t>
              </a:r>
              <a:endParaRPr sz="6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0"/>
            <p:cNvSpPr/>
            <p:nvPr/>
          </p:nvSpPr>
          <p:spPr>
            <a:xfrm>
              <a:off x="1671225" y="3012825"/>
              <a:ext cx="523800" cy="1713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latin typeface="Calibri"/>
                  <a:ea typeface="Calibri"/>
                  <a:cs typeface="Calibri"/>
                  <a:sym typeface="Calibri"/>
                </a:rPr>
                <a:t>quantile-3</a:t>
              </a:r>
              <a:endParaRPr sz="6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3061450" y="3084250"/>
              <a:ext cx="38100" cy="525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0"/>
            <p:cNvSpPr/>
            <p:nvPr/>
          </p:nvSpPr>
          <p:spPr>
            <a:xfrm>
              <a:off x="3137650" y="3084250"/>
              <a:ext cx="38100" cy="525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0"/>
            <p:cNvSpPr/>
            <p:nvPr/>
          </p:nvSpPr>
          <p:spPr>
            <a:xfrm>
              <a:off x="3213850" y="3084250"/>
              <a:ext cx="38100" cy="525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3290050" y="3084250"/>
              <a:ext cx="38100" cy="525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0"/>
            <p:cNvSpPr/>
            <p:nvPr/>
          </p:nvSpPr>
          <p:spPr>
            <a:xfrm>
              <a:off x="3366250" y="3084250"/>
              <a:ext cx="38100" cy="525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0"/>
            <p:cNvSpPr/>
            <p:nvPr/>
          </p:nvSpPr>
          <p:spPr>
            <a:xfrm>
              <a:off x="3694400" y="3012825"/>
              <a:ext cx="571200" cy="1713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latin typeface="Calibri"/>
                  <a:ea typeface="Calibri"/>
                  <a:cs typeface="Calibri"/>
                  <a:sym typeface="Calibri"/>
                </a:rPr>
                <a:t>quantile-24</a:t>
              </a:r>
              <a:endParaRPr sz="6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4286275" y="3012825"/>
              <a:ext cx="756000" cy="1713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latin typeface="Calibri"/>
                  <a:ea typeface="Calibri"/>
                  <a:cs typeface="Calibri"/>
                  <a:sym typeface="Calibri"/>
                </a:rPr>
                <a:t>quantile-25</a:t>
              </a:r>
              <a:endParaRPr sz="6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4" name="Google Shape;194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1475" y="891425"/>
              <a:ext cx="4961724" cy="184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20"/>
            <p:cNvSpPr/>
            <p:nvPr/>
          </p:nvSpPr>
          <p:spPr>
            <a:xfrm>
              <a:off x="2211325" y="3012825"/>
              <a:ext cx="523800" cy="1713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latin typeface="Calibri"/>
                  <a:ea typeface="Calibri"/>
                  <a:cs typeface="Calibri"/>
                  <a:sym typeface="Calibri"/>
                </a:rPr>
                <a:t>quantile-4</a:t>
              </a:r>
              <a:endParaRPr sz="6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20"/>
          <p:cNvSpPr/>
          <p:nvPr/>
        </p:nvSpPr>
        <p:spPr>
          <a:xfrm>
            <a:off x="3217925" y="4543250"/>
            <a:ext cx="1005300" cy="348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 txBox="1"/>
          <p:nvPr>
            <p:ph type="title"/>
          </p:nvPr>
        </p:nvSpPr>
        <p:spPr>
          <a:xfrm>
            <a:off x="6900" y="-88375"/>
            <a:ext cx="8520600" cy="5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Deep Learning</a:t>
            </a:r>
            <a:endParaRPr sz="3000"/>
          </a:p>
        </p:txBody>
      </p:sp>
      <p:cxnSp>
        <p:nvCxnSpPr>
          <p:cNvPr id="202" name="Google Shape;202;p21"/>
          <p:cNvCxnSpPr/>
          <p:nvPr/>
        </p:nvCxnSpPr>
        <p:spPr>
          <a:xfrm flipH="1" rot="10800000">
            <a:off x="0" y="516875"/>
            <a:ext cx="9150300" cy="321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3" name="Google Shape;203;p21"/>
          <p:cNvSpPr txBox="1"/>
          <p:nvPr/>
        </p:nvSpPr>
        <p:spPr>
          <a:xfrm>
            <a:off x="83100" y="4784450"/>
            <a:ext cx="5636100" cy="267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B7B7B7"/>
                </a:solidFill>
              </a:rPr>
              <a:t>https://github.com/UCB-MIDS/w210_lastFM/tree/master/sequence_to_sequence</a:t>
            </a:r>
            <a:endParaRPr i="1" sz="800">
              <a:solidFill>
                <a:srgbClr val="B7B7B7"/>
              </a:solidFill>
            </a:endParaRPr>
          </a:p>
        </p:txBody>
      </p:sp>
      <p:sp>
        <p:nvSpPr>
          <p:cNvPr id="204" name="Google Shape;204;p21"/>
          <p:cNvSpPr txBox="1"/>
          <p:nvPr/>
        </p:nvSpPr>
        <p:spPr>
          <a:xfrm>
            <a:off x="88400" y="632200"/>
            <a:ext cx="61896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LSTM network worked best to predict session length in seconds.</a:t>
            </a:r>
            <a:endParaRPr/>
          </a:p>
        </p:txBody>
      </p:sp>
      <p:sp>
        <p:nvSpPr>
          <p:cNvPr id="205" name="Google Shape;205;p21"/>
          <p:cNvSpPr txBox="1"/>
          <p:nvPr/>
        </p:nvSpPr>
        <p:spPr>
          <a:xfrm>
            <a:off x="88400" y="1089400"/>
            <a:ext cx="8732400" cy="36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</a:rPr>
              <a:t>Why LSTM?</a:t>
            </a:r>
            <a:endParaRPr b="1" sz="18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data provided can be </a:t>
            </a:r>
            <a:r>
              <a:rPr lang="en"/>
              <a:t>viewed</a:t>
            </a:r>
            <a:r>
              <a:rPr lang="en"/>
              <a:t> as a time series of user session information.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Intuitively, past sessions affect current and future use of a streaming service.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Considering that order matters and that there could be long range dependencies, an LSTM seemed like a good fit for this problem.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</a:rPr>
              <a:t>Approach that worked best</a:t>
            </a:r>
            <a:endParaRPr b="1" sz="18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Cluster users into ‘k’ clusters based on average session length(secs).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Train ‘k’ models, one for each cluster.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During the test phase: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Determine the cluster a user belongs to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Pick the appropriate model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Make predictions.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