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20.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9.xml"/>
  <Override ContentType="application/vnd.openxmlformats-officedocument.presentationml.notesSlide+xml" PartName="/ppt/notesSlides/notesSlide13.xml"/>
  <Override ContentType="application/vnd.openxmlformats-officedocument.presentationml.notesSlide+xml" PartName="/ppt/notesSlides/notesSlide21.xml"/>
  <Override ContentType="application/vnd.openxmlformats-officedocument.presentationml.notesSlide+xml" PartName="/ppt/notesSlides/notesSlide16.xml"/>
  <Override ContentType="application/vnd.openxmlformats-officedocument.presentationml.notesSlide+xml" PartName="/ppt/notesSlides/notesSlide18.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7.xml"/>
  <Override ContentType="application/vnd.openxmlformats-officedocument.presentationml.slide+xml" PartName="/ppt/slides/slide8.xml"/>
  <Override ContentType="application/vnd.openxmlformats-officedocument.presentationml.slide+xml" PartName="/ppt/slides/slide19.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92A8550-50EE-41D7-A810-1A6C1D07AF4F}">
  <a:tblStyle styleId="{192A8550-50EE-41D7-A810-1A6C1D07AF4F}" styleName="Table_0"/>
</a:tblStyleLst>
</file>

<file path=ppt/_rels/presentation.xml.rels><?xml version="1.0" encoding="UTF-8" standalone="yes"?><Relationships xmlns="http://schemas.openxmlformats.org/package/2006/relationships"><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2" Type="http://schemas.openxmlformats.org/officeDocument/2006/relationships/slide" Target="slides/slide7.xml"/><Relationship Id="rId13" Type="http://schemas.openxmlformats.org/officeDocument/2006/relationships/slide" Target="slides/slide8.xml"/><Relationship Id="rId10" Type="http://schemas.openxmlformats.org/officeDocument/2006/relationships/slide" Target="slides/slide5.xml"/><Relationship Id="rId11" Type="http://schemas.openxmlformats.org/officeDocument/2006/relationships/slide" Target="slides/slide6.xml"/><Relationship Id="rId26" Type="http://schemas.openxmlformats.org/officeDocument/2006/relationships/slide" Target="slides/slide21.xml"/><Relationship Id="rId25" Type="http://schemas.openxmlformats.org/officeDocument/2006/relationships/slide" Target="slides/slide20.xml"/><Relationship Id="rId2" Type="http://schemas.openxmlformats.org/officeDocument/2006/relationships/presProps" Target="presProps.xml"/><Relationship Id="rId21" Type="http://schemas.openxmlformats.org/officeDocument/2006/relationships/slide" Target="slides/slide16.xml"/><Relationship Id="rId1" Type="http://schemas.openxmlformats.org/officeDocument/2006/relationships/theme" Target="theme/theme1.xml"/><Relationship Id="rId22" Type="http://schemas.openxmlformats.org/officeDocument/2006/relationships/slide" Target="slides/slide17.xml"/><Relationship Id="rId4" Type="http://schemas.openxmlformats.org/officeDocument/2006/relationships/slideMaster" Target="slideMasters/slideMaster1.xml"/><Relationship Id="rId23" Type="http://schemas.openxmlformats.org/officeDocument/2006/relationships/slide" Target="slides/slide18.xml"/><Relationship Id="rId3" Type="http://schemas.openxmlformats.org/officeDocument/2006/relationships/tableStyles" Target="tableStyles.xml"/><Relationship Id="rId24" Type="http://schemas.openxmlformats.org/officeDocument/2006/relationships/slide" Target="slides/slide19.xml"/><Relationship Id="rId20" Type="http://schemas.openxmlformats.org/officeDocument/2006/relationships/slide" Target="slides/slide15.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 name="Shape 33"/>
        <p:cNvGrpSpPr/>
        <p:nvPr/>
      </p:nvGrpSpPr>
      <p:grpSpPr>
        <a:xfrm>
          <a:off x="0" y="0"/>
          <a:ext cx="0" cy="0"/>
          <a:chOff x="0" y="0"/>
          <a:chExt cx="0" cy="0"/>
        </a:xfrm>
      </p:grpSpPr>
      <p:sp>
        <p:nvSpPr>
          <p:cNvPr id="34" name="Shape 3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5" name="Shape 3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9" name="Shape 8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7" name="Shape 9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9" name="Shape 11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6" name="Shape 12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t/>
            </a:r>
            <a:endParaRPr/>
          </a:p>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5" name="Shape 13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1" name="Shape 14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5" name="Shape 17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 name="Shape 39"/>
        <p:cNvGrpSpPr/>
        <p:nvPr/>
      </p:nvGrpSpPr>
      <p:grpSpPr>
        <a:xfrm>
          <a:off x="0" y="0"/>
          <a:ext cx="0" cy="0"/>
          <a:chOff x="0" y="0"/>
          <a:chExt cx="0" cy="0"/>
        </a:xfrm>
      </p:grpSpPr>
      <p:sp>
        <p:nvSpPr>
          <p:cNvPr id="40" name="Shape 4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1" name="Shape 4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1" name="Shape 1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7" name="Shape 18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 name="Shape 45"/>
        <p:cNvGrpSpPr/>
        <p:nvPr/>
      </p:nvGrpSpPr>
      <p:grpSpPr>
        <a:xfrm>
          <a:off x="0" y="0"/>
          <a:ext cx="0" cy="0"/>
          <a:chOff x="0" y="0"/>
          <a:chExt cx="0" cy="0"/>
        </a:xfrm>
      </p:grpSpPr>
      <p:sp>
        <p:nvSpPr>
          <p:cNvPr id="46" name="Shape 4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7" name="Shape 4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 name="Shape 51"/>
        <p:cNvGrpSpPr/>
        <p:nvPr/>
      </p:nvGrpSpPr>
      <p:grpSpPr>
        <a:xfrm>
          <a:off x="0" y="0"/>
          <a:ext cx="0" cy="0"/>
          <a:chOff x="0" y="0"/>
          <a:chExt cx="0" cy="0"/>
        </a:xfrm>
      </p:grpSpPr>
      <p:sp>
        <p:nvSpPr>
          <p:cNvPr id="52" name="Shape 5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3" name="Shape 5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9" name="Shape 5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7" name="Shape 7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3" name="Shape 8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685800" y="1583342"/>
            <a:ext cx="7772400" cy="1159856"/>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0" name="Shape 10"/>
          <p:cNvSpPr txBox="1"/>
          <p:nvPr>
            <p:ph idx="1" type="subTitle"/>
          </p:nvPr>
        </p:nvSpPr>
        <p:spPr>
          <a:xfrm>
            <a:off x="685800" y="2840053"/>
            <a:ext cx="7772400" cy="784737"/>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1" name="Shape 11"/>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457200" y="1200150"/>
            <a:ext cx="8229600"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4692273"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457200" y="4406309"/>
            <a:ext cx="8229600" cy="519520"/>
          </a:xfrm>
          <a:prstGeom prst="rect">
            <a:avLst/>
          </a:prstGeom>
        </p:spPr>
        <p:txBody>
          <a:bodyPr anchorCtr="0" anchor="t" bIns="91425" lIns="91425" rIns="91425" tIns="91425"/>
          <a:lstStyle>
            <a:lvl1pPr algn="ctr">
              <a:spcBef>
                <a:spcPts val="360"/>
              </a:spcBef>
              <a:buSzPct val="100000"/>
              <a:buNone/>
              <a:defRPr sz="1800"/>
            </a:lvl1pPr>
          </a:lstStyle>
          <a:p/>
        </p:txBody>
      </p:sp>
      <p:sp>
        <p:nvSpPr>
          <p:cNvPr id="26" name="Shape 26"/>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8556791" y="4749850"/>
            <a:ext cx="548699" cy="393524"/>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25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8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556791" y="4749850"/>
            <a:ext cx="548699" cy="393524"/>
          </a:xfrm>
          <a:prstGeom prst="rect">
            <a:avLst/>
          </a:prstGeom>
          <a:noFill/>
          <a:ln>
            <a:noFill/>
          </a:ln>
        </p:spPr>
        <p:txBody>
          <a:bodyPr anchorCtr="0" anchor="ctr" bIns="91425" lIns="91425" rIns="91425" tIns="91425">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 Id="rId3" Type="http://schemas.openxmlformats.org/officeDocument/2006/relationships/image" Target="../media/image0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3" Type="http://schemas.openxmlformats.org/officeDocument/2006/relationships/image" Target="../media/image0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 Id="rId3" Type="http://schemas.openxmlformats.org/officeDocument/2006/relationships/image" Target="../media/image0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00.png"/><Relationship Id="rId3" Type="http://schemas.openxmlformats.org/officeDocument/2006/relationships/image" Target="../media/image0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 Id="rId3" Type="http://schemas.openxmlformats.org/officeDocument/2006/relationships/image" Target="../media/image0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x="0" y="0"/>
          <a:ext cx="0" cy="0"/>
          <a:chOff x="0" y="0"/>
          <a:chExt cx="0" cy="0"/>
        </a:xfrm>
      </p:grpSpPr>
      <p:pic>
        <p:nvPicPr>
          <p:cNvPr id="30" name="Shape 30"/>
          <p:cNvPicPr preferRelativeResize="0"/>
          <p:nvPr/>
        </p:nvPicPr>
        <p:blipFill>
          <a:blip r:embed="rId3">
            <a:alphaModFix amt="69000"/>
          </a:blip>
          <a:stretch>
            <a:fillRect/>
          </a:stretch>
        </p:blipFill>
        <p:spPr>
          <a:xfrm>
            <a:off x="-172300" y="-236550"/>
            <a:ext cx="9371799" cy="6008474"/>
          </a:xfrm>
          <a:prstGeom prst="rect">
            <a:avLst/>
          </a:prstGeom>
          <a:noFill/>
          <a:ln>
            <a:noFill/>
          </a:ln>
        </p:spPr>
      </p:pic>
      <p:sp>
        <p:nvSpPr>
          <p:cNvPr id="31" name="Shape 31"/>
          <p:cNvSpPr txBox="1"/>
          <p:nvPr>
            <p:ph type="ctrTitle"/>
          </p:nvPr>
        </p:nvSpPr>
        <p:spPr>
          <a:xfrm>
            <a:off x="183000" y="757800"/>
            <a:ext cx="8778000" cy="1754099"/>
          </a:xfrm>
          <a:prstGeom prst="rect">
            <a:avLst/>
          </a:prstGeom>
        </p:spPr>
        <p:txBody>
          <a:bodyPr anchorCtr="0" anchor="b" bIns="91425" lIns="91425" rIns="91425" tIns="91425">
            <a:noAutofit/>
          </a:bodyPr>
          <a:lstStyle/>
          <a:p>
            <a:pPr indent="457200" lvl="0" rtl="0">
              <a:lnSpc>
                <a:spcPct val="138000"/>
              </a:lnSpc>
              <a:spcBef>
                <a:spcPts val="0"/>
              </a:spcBef>
              <a:buClr>
                <a:schemeClr val="dk1"/>
              </a:buClr>
              <a:buSzPct val="42307"/>
              <a:buFont typeface="Arial"/>
              <a:buNone/>
            </a:pPr>
            <a:r>
              <a:rPr lang="en" sz="2600">
                <a:solidFill>
                  <a:schemeClr val="lt1"/>
                </a:solidFill>
                <a:latin typeface="Ubuntu"/>
                <a:ea typeface="Ubuntu"/>
                <a:cs typeface="Ubuntu"/>
                <a:sym typeface="Ubuntu"/>
              </a:rPr>
              <a:t>Dark Matter Halos </a:t>
            </a:r>
          </a:p>
          <a:p>
            <a:pPr indent="457200" lvl="0" rtl="0">
              <a:lnSpc>
                <a:spcPct val="138000"/>
              </a:lnSpc>
              <a:spcBef>
                <a:spcPts val="0"/>
              </a:spcBef>
              <a:buClr>
                <a:schemeClr val="dk1"/>
              </a:buClr>
              <a:buSzPct val="42307"/>
              <a:buFont typeface="Arial"/>
              <a:buNone/>
            </a:pPr>
            <a:r>
              <a:rPr lang="en" sz="2600">
                <a:solidFill>
                  <a:schemeClr val="lt1"/>
                </a:solidFill>
                <a:latin typeface="Ubuntu"/>
                <a:ea typeface="Ubuntu"/>
                <a:cs typeface="Ubuntu"/>
                <a:sym typeface="Ubuntu"/>
              </a:rPr>
              <a:t>Analyzing Correlations in the Bolshoi Simulations</a:t>
            </a:r>
          </a:p>
          <a:p>
            <a:pPr indent="457200" lvl="0" rtl="0">
              <a:lnSpc>
                <a:spcPct val="138000"/>
              </a:lnSpc>
              <a:spcBef>
                <a:spcPts val="0"/>
              </a:spcBef>
              <a:buClr>
                <a:schemeClr val="dk1"/>
              </a:buClr>
              <a:buSzPct val="61111"/>
              <a:buFont typeface="Arial"/>
              <a:buNone/>
            </a:pPr>
            <a:r>
              <a:rPr lang="en" sz="1800">
                <a:solidFill>
                  <a:schemeClr val="lt1"/>
                </a:solidFill>
                <a:latin typeface="Ubuntu"/>
                <a:ea typeface="Ubuntu"/>
                <a:cs typeface="Ubuntu"/>
                <a:sym typeface="Ubuntu"/>
              </a:rPr>
              <a:t>(The Search for New Correlations in Cosmology)</a:t>
            </a:r>
          </a:p>
        </p:txBody>
      </p:sp>
      <p:sp>
        <p:nvSpPr>
          <p:cNvPr id="32" name="Shape 32"/>
          <p:cNvSpPr txBox="1"/>
          <p:nvPr>
            <p:ph idx="1" type="subTitle"/>
          </p:nvPr>
        </p:nvSpPr>
        <p:spPr>
          <a:xfrm>
            <a:off x="685800" y="3754453"/>
            <a:ext cx="7772400" cy="784799"/>
          </a:xfrm>
          <a:prstGeom prst="rect">
            <a:avLst/>
          </a:prstGeom>
          <a:noFill/>
          <a:ln cap="flat" cmpd="sng" w="9525">
            <a:solidFill>
              <a:srgbClr val="1155CC"/>
            </a:solidFill>
            <a:prstDash val="solid"/>
            <a:round/>
            <a:headEnd len="med" w="med" type="none"/>
            <a:tailEnd len="med" w="med" type="none"/>
          </a:ln>
        </p:spPr>
        <p:txBody>
          <a:bodyPr anchorCtr="0" anchor="t" bIns="91425" lIns="91425" rIns="91425" tIns="91425">
            <a:noAutofit/>
          </a:bodyPr>
          <a:lstStyle/>
          <a:p>
            <a:pPr rtl="0">
              <a:spcBef>
                <a:spcPts val="0"/>
              </a:spcBef>
              <a:buNone/>
            </a:pPr>
            <a:r>
              <a:rPr lang="en" sz="1800">
                <a:solidFill>
                  <a:srgbClr val="FFFFFF"/>
                </a:solidFill>
              </a:rPr>
              <a:t>Samuel Kahn, Lisa Kirch, Nikhil Gopinath Kurup, Wei Shi, Bovard Tiberi</a:t>
            </a:r>
          </a:p>
          <a:p>
            <a:pPr>
              <a:spcBef>
                <a:spcPts val="0"/>
              </a:spcBef>
              <a:buNone/>
            </a:pPr>
            <a:r>
              <a:rPr lang="en" sz="1400">
                <a:solidFill>
                  <a:srgbClr val="FFFFFF"/>
                </a:solidFill>
              </a:rPr>
              <a:t>W251 Spring 2015</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Data Processing</a:t>
            </a:r>
          </a:p>
        </p:txBody>
      </p:sp>
      <p:sp>
        <p:nvSpPr>
          <p:cNvPr id="86" name="Shape 86"/>
          <p:cNvSpPr txBox="1"/>
          <p:nvPr>
            <p:ph idx="1" type="body"/>
          </p:nvPr>
        </p:nvSpPr>
        <p:spPr>
          <a:xfrm>
            <a:off x="457200" y="1200150"/>
            <a:ext cx="84408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Python scripts used to </a:t>
            </a:r>
          </a:p>
          <a:p>
            <a:pPr indent="-381000" lvl="1" marL="914400" rtl="0">
              <a:spcBef>
                <a:spcPts val="0"/>
              </a:spcBef>
              <a:buClr>
                <a:schemeClr val="dk1"/>
              </a:buClr>
              <a:buSzPct val="80000"/>
              <a:buFont typeface="Courier New"/>
              <a:buChar char="o"/>
            </a:pPr>
            <a:r>
              <a:rPr lang="en"/>
              <a:t>Cleanup individual data files</a:t>
            </a:r>
          </a:p>
          <a:p>
            <a:pPr indent="-381000" lvl="1" marL="914400" rtl="0">
              <a:spcBef>
                <a:spcPts val="0"/>
              </a:spcBef>
              <a:buClr>
                <a:schemeClr val="dk1"/>
              </a:buClr>
              <a:buSzPct val="80000"/>
              <a:buFont typeface="Courier New"/>
              <a:buChar char="o"/>
            </a:pPr>
            <a:r>
              <a:rPr lang="en"/>
              <a:t>Remove superfluous features from analysis (ids, etc.)</a:t>
            </a:r>
          </a:p>
          <a:p>
            <a:pPr indent="-381000" lvl="1" marL="914400" rtl="0">
              <a:spcBef>
                <a:spcPts val="0"/>
              </a:spcBef>
              <a:buClr>
                <a:schemeClr val="dk1"/>
              </a:buClr>
              <a:buSzPct val="80000"/>
              <a:buFont typeface="Courier New"/>
              <a:buChar char="o"/>
            </a:pPr>
            <a:r>
              <a:rPr lang="en"/>
              <a:t>Filter out halos with masses less than </a:t>
            </a:r>
            <a:r>
              <a:rPr lang="en">
                <a:solidFill>
                  <a:srgbClr val="000000"/>
                </a:solidFill>
              </a:rPr>
              <a:t>10^10</a:t>
            </a:r>
            <a:r>
              <a:rPr lang="en"/>
              <a:t> solar mass (roughly the mass of the Milky Way)</a:t>
            </a:r>
          </a:p>
          <a:p>
            <a:pPr indent="-381000" lvl="1" marL="914400" rtl="0">
              <a:spcBef>
                <a:spcPts val="0"/>
              </a:spcBef>
              <a:buClr>
                <a:schemeClr val="dk1"/>
              </a:buClr>
              <a:buSzPct val="80000"/>
              <a:buFont typeface="Courier New"/>
              <a:buChar char="o"/>
            </a:pPr>
            <a:r>
              <a:rPr lang="en"/>
              <a:t>Reduce the data size 500%, from 2TB to 308 GB</a:t>
            </a:r>
          </a:p>
          <a:p>
            <a:pPr indent="-381000" lvl="1" marL="914400" rtl="0">
              <a:spcBef>
                <a:spcPts val="0"/>
              </a:spcBef>
              <a:buClr>
                <a:schemeClr val="dk1"/>
              </a:buClr>
              <a:buSzPct val="80000"/>
              <a:buFont typeface="Courier New"/>
              <a:buChar char="o"/>
            </a:pPr>
            <a:r>
              <a:rPr lang="en"/>
              <a:t>The data is partitioned across 180 timesteps</a:t>
            </a:r>
          </a:p>
          <a:p>
            <a:pPr indent="-381000" lvl="1" marL="914400" rtl="0">
              <a:spcBef>
                <a:spcPts val="0"/>
              </a:spcBef>
              <a:buClr>
                <a:schemeClr val="dk1"/>
              </a:buClr>
              <a:buSzPct val="80000"/>
              <a:buFont typeface="Courier New"/>
              <a:buChar char="o"/>
            </a:pPr>
            <a:r>
              <a:rPr lang="en"/>
              <a:t>No normalization is needed as PCA was abandoned</a:t>
            </a:r>
          </a:p>
          <a:p>
            <a:pPr lvl="0">
              <a:spcBef>
                <a:spcPts val="0"/>
              </a:spcBef>
              <a:buNone/>
            </a:pPr>
            <a:r>
              <a:t/>
            </a: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Cosmological Scale</a:t>
            </a:r>
          </a:p>
        </p:txBody>
      </p:sp>
      <p:sp>
        <p:nvSpPr>
          <p:cNvPr id="92" name="Shape 92"/>
          <p:cNvSpPr txBox="1"/>
          <p:nvPr>
            <p:ph idx="1" type="body"/>
          </p:nvPr>
        </p:nvSpPr>
        <p:spPr>
          <a:xfrm>
            <a:off x="457200" y="1200150"/>
            <a:ext cx="8229600" cy="3725699"/>
          </a:xfrm>
          <a:prstGeom prst="rect">
            <a:avLst/>
          </a:prstGeom>
        </p:spPr>
        <p:txBody>
          <a:bodyPr anchorCtr="0" anchor="t" bIns="91425" lIns="91425" rIns="91425" tIns="91425">
            <a:noAutofit/>
          </a:bodyPr>
          <a:lstStyle/>
          <a:p>
            <a:pPr>
              <a:spcBef>
                <a:spcPts val="0"/>
              </a:spcBef>
              <a:buNone/>
            </a:pPr>
            <a:r>
              <a:rPr lang="en"/>
              <a:t> </a:t>
            </a:r>
          </a:p>
        </p:txBody>
      </p:sp>
      <p:pic>
        <p:nvPicPr>
          <p:cNvPr id="93" name="Shape 93"/>
          <p:cNvPicPr preferRelativeResize="0"/>
          <p:nvPr/>
        </p:nvPicPr>
        <p:blipFill>
          <a:blip r:embed="rId3">
            <a:alphaModFix/>
          </a:blip>
          <a:stretch>
            <a:fillRect/>
          </a:stretch>
        </p:blipFill>
        <p:spPr>
          <a:xfrm>
            <a:off x="551400" y="1012255"/>
            <a:ext cx="5167474" cy="3627950"/>
          </a:xfrm>
          <a:prstGeom prst="rect">
            <a:avLst/>
          </a:prstGeom>
          <a:noFill/>
          <a:ln>
            <a:noFill/>
          </a:ln>
        </p:spPr>
      </p:pic>
      <p:sp>
        <p:nvSpPr>
          <p:cNvPr id="94" name="Shape 94"/>
          <p:cNvSpPr txBox="1"/>
          <p:nvPr/>
        </p:nvSpPr>
        <p:spPr>
          <a:xfrm>
            <a:off x="5788300" y="1200150"/>
            <a:ext cx="3000000" cy="3000000"/>
          </a:xfrm>
          <a:prstGeom prst="rect">
            <a:avLst/>
          </a:prstGeom>
          <a:noFill/>
          <a:ln>
            <a:noFill/>
          </a:ln>
        </p:spPr>
        <p:txBody>
          <a:bodyPr anchorCtr="0" anchor="ctr" bIns="91425" lIns="91425" rIns="91425" tIns="91425">
            <a:noAutofit/>
          </a:bodyPr>
          <a:lstStyle/>
          <a:p>
            <a:pPr lvl="0" rtl="0" algn="just">
              <a:spcBef>
                <a:spcPts val="0"/>
              </a:spcBef>
              <a:buNone/>
            </a:pPr>
            <a:r>
              <a:rPr lang="en">
                <a:solidFill>
                  <a:schemeClr val="dk1"/>
                </a:solidFill>
                <a:latin typeface="Trebuchet MS"/>
                <a:ea typeface="Trebuchet MS"/>
                <a:cs typeface="Trebuchet MS"/>
                <a:sym typeface="Trebuchet MS"/>
              </a:rPr>
              <a:t>Data from the simulations were collected at discrete time steps known as the cosmological scale factor and recorded. This gives us the view of the universe during different points in time which can then be validated against observations. This data was found to be be in agreement with observations and predictions and give a deeper understanding of how the structure of the universe has ensued.</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idx="1" type="body"/>
          </p:nvPr>
        </p:nvSpPr>
        <p:spPr>
          <a:xfrm>
            <a:off x="457200" y="1983150"/>
            <a:ext cx="6981900" cy="2942699"/>
          </a:xfrm>
          <a:prstGeom prst="rect">
            <a:avLst/>
          </a:prstGeom>
        </p:spPr>
        <p:txBody>
          <a:bodyPr anchorCtr="0" anchor="t" bIns="91425" lIns="91425" rIns="91425" tIns="91425">
            <a:noAutofit/>
          </a:bodyPr>
          <a:lstStyle/>
          <a:p>
            <a:pPr>
              <a:spcBef>
                <a:spcPts val="0"/>
              </a:spcBef>
              <a:buNone/>
            </a:pPr>
            <a:r>
              <a:rPr lang="en"/>
              <a:t> </a:t>
            </a:r>
          </a:p>
        </p:txBody>
      </p:sp>
      <p:pic>
        <p:nvPicPr>
          <p:cNvPr id="100" name="Shape 100"/>
          <p:cNvPicPr preferRelativeResize="0"/>
          <p:nvPr/>
        </p:nvPicPr>
        <p:blipFill>
          <a:blip r:embed="rId3">
            <a:alphaModFix/>
          </a:blip>
          <a:stretch>
            <a:fillRect/>
          </a:stretch>
        </p:blipFill>
        <p:spPr>
          <a:xfrm>
            <a:off x="554100" y="634900"/>
            <a:ext cx="5213250" cy="3909949"/>
          </a:xfrm>
          <a:prstGeom prst="rect">
            <a:avLst/>
          </a:prstGeom>
          <a:noFill/>
          <a:ln>
            <a:noFill/>
          </a:ln>
        </p:spPr>
      </p:pic>
      <p:sp>
        <p:nvSpPr>
          <p:cNvPr id="101" name="Shape 101"/>
          <p:cNvSpPr txBox="1"/>
          <p:nvPr/>
        </p:nvSpPr>
        <p:spPr>
          <a:xfrm>
            <a:off x="381000" y="4470025"/>
            <a:ext cx="8229600" cy="534300"/>
          </a:xfrm>
          <a:prstGeom prst="rect">
            <a:avLst/>
          </a:prstGeom>
          <a:noFill/>
          <a:ln>
            <a:noFill/>
          </a:ln>
        </p:spPr>
        <p:txBody>
          <a:bodyPr anchorCtr="0" anchor="ctr" bIns="91425" lIns="91425" rIns="91425" tIns="91425">
            <a:noAutofit/>
          </a:bodyPr>
          <a:lstStyle/>
          <a:p>
            <a:pPr lvl="0" rtl="0">
              <a:spcBef>
                <a:spcPts val="0"/>
              </a:spcBef>
              <a:buNone/>
            </a:pPr>
            <a:r>
              <a:rPr lang="en">
                <a:solidFill>
                  <a:srgbClr val="333333"/>
                </a:solidFill>
                <a:latin typeface="Trebuchet MS"/>
                <a:ea typeface="Trebuchet MS"/>
                <a:cs typeface="Trebuchet MS"/>
                <a:sym typeface="Trebuchet MS"/>
              </a:rPr>
              <a:t>The amount the data size reduced by preprocessing decreases log-linearly with each timestep.</a:t>
            </a:r>
          </a:p>
        </p:txBody>
      </p:sp>
      <p:sp>
        <p:nvSpPr>
          <p:cNvPr id="102" name="Shape 102"/>
          <p:cNvSpPr txBox="1"/>
          <p:nvPr>
            <p:ph type="title"/>
          </p:nvPr>
        </p:nvSpPr>
        <p:spPr>
          <a:xfrm>
            <a:off x="381000" y="53578"/>
            <a:ext cx="8229600" cy="857400"/>
          </a:xfrm>
          <a:prstGeom prst="rect">
            <a:avLst/>
          </a:prstGeom>
        </p:spPr>
        <p:txBody>
          <a:bodyPr anchorCtr="0" anchor="b" bIns="91425" lIns="91425" rIns="91425" tIns="91425">
            <a:noAutofit/>
          </a:bodyPr>
          <a:lstStyle/>
          <a:p>
            <a:pPr>
              <a:spcBef>
                <a:spcPts val="0"/>
              </a:spcBef>
              <a:buNone/>
            </a:pPr>
            <a:r>
              <a:rPr lang="en"/>
              <a:t>Preprocessing</a:t>
            </a:r>
          </a:p>
        </p:txBody>
      </p:sp>
      <p:sp>
        <p:nvSpPr>
          <p:cNvPr id="103" name="Shape 103"/>
          <p:cNvSpPr txBox="1"/>
          <p:nvPr/>
        </p:nvSpPr>
        <p:spPr>
          <a:xfrm>
            <a:off x="5767350" y="910975"/>
            <a:ext cx="3000000" cy="3000000"/>
          </a:xfrm>
          <a:prstGeom prst="rect">
            <a:avLst/>
          </a:prstGeom>
          <a:noFill/>
          <a:ln>
            <a:noFill/>
          </a:ln>
        </p:spPr>
        <p:txBody>
          <a:bodyPr anchorCtr="0" anchor="ctr" bIns="91425" lIns="91425" rIns="91425" tIns="91425">
            <a:noAutofit/>
          </a:bodyPr>
          <a:lstStyle/>
          <a:p>
            <a:pPr rtl="0" algn="just">
              <a:spcBef>
                <a:spcPts val="0"/>
              </a:spcBef>
              <a:buNone/>
            </a:pPr>
            <a:r>
              <a:rPr lang="en">
                <a:solidFill>
                  <a:srgbClr val="333333"/>
                </a:solidFill>
                <a:latin typeface="Trebuchet MS"/>
                <a:ea typeface="Trebuchet MS"/>
                <a:cs typeface="Trebuchet MS"/>
                <a:sym typeface="Trebuchet MS"/>
              </a:rPr>
              <a:t>The algorithms which determine the shape of the dark matter halos are not accurate for small halos because they do not contain a lot of particles and are thus not well-defined. </a:t>
            </a:r>
          </a:p>
          <a:p>
            <a:pPr rtl="0" algn="just">
              <a:spcBef>
                <a:spcPts val="0"/>
              </a:spcBef>
              <a:buNone/>
            </a:pPr>
            <a:r>
              <a:t/>
            </a:r>
            <a:endParaRPr>
              <a:solidFill>
                <a:srgbClr val="333333"/>
              </a:solidFill>
              <a:latin typeface="Trebuchet MS"/>
              <a:ea typeface="Trebuchet MS"/>
              <a:cs typeface="Trebuchet MS"/>
              <a:sym typeface="Trebuchet MS"/>
            </a:endParaRPr>
          </a:p>
          <a:p>
            <a:pPr lvl="0" rtl="0" algn="just">
              <a:spcBef>
                <a:spcPts val="0"/>
              </a:spcBef>
              <a:buNone/>
            </a:pPr>
            <a:r>
              <a:rPr lang="en">
                <a:solidFill>
                  <a:srgbClr val="333333"/>
                </a:solidFill>
                <a:latin typeface="Trebuchet MS"/>
                <a:ea typeface="Trebuchet MS"/>
                <a:cs typeface="Trebuchet MS"/>
                <a:sym typeface="Trebuchet MS"/>
              </a:rPr>
              <a:t>So, we limit our analysis to halos which are only larger than 10^10 solar masses. This allows us to analyze those halos that are well-defined and reduces the size of our data.</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Cluster Orchestration</a:t>
            </a:r>
          </a:p>
        </p:txBody>
      </p:sp>
      <p:sp>
        <p:nvSpPr>
          <p:cNvPr id="109" name="Shape 109"/>
          <p:cNvSpPr txBox="1"/>
          <p:nvPr>
            <p:ph idx="1" type="body"/>
          </p:nvPr>
        </p:nvSpPr>
        <p:spPr>
          <a:xfrm>
            <a:off x="457200" y="971550"/>
            <a:ext cx="8229600" cy="3580200"/>
          </a:xfrm>
          <a:prstGeom prst="rect">
            <a:avLst/>
          </a:prstGeom>
        </p:spPr>
        <p:txBody>
          <a:bodyPr anchorCtr="0" anchor="t" bIns="91425" lIns="91425" rIns="91425" tIns="91425">
            <a:noAutofit/>
          </a:bodyPr>
          <a:lstStyle/>
          <a:p>
            <a:pPr lvl="0" rtl="0">
              <a:spcBef>
                <a:spcPts val="0"/>
              </a:spcBef>
              <a:buNone/>
            </a:pPr>
            <a:r>
              <a:rPr lang="en"/>
              <a:t>Customized version of vagrant-cluster</a:t>
            </a:r>
            <a:r>
              <a:rPr baseline="30000" lang="en"/>
              <a:t>1</a:t>
            </a:r>
            <a:r>
              <a:rPr lang="en"/>
              <a:t> with additional support for</a:t>
            </a:r>
          </a:p>
          <a:p>
            <a:pPr indent="-419100" lvl="0" marL="457200" rtl="0">
              <a:spcBef>
                <a:spcPts val="0"/>
              </a:spcBef>
              <a:buClr>
                <a:schemeClr val="dk1"/>
              </a:buClr>
              <a:buSzPct val="100000"/>
              <a:buFont typeface="Arial"/>
              <a:buChar char="●"/>
            </a:pPr>
            <a:r>
              <a:rPr lang="en"/>
              <a:t>Creating a cluster in the existing VLAN</a:t>
            </a:r>
          </a:p>
          <a:p>
            <a:pPr indent="-419100" lvl="0" marL="457200" rtl="0">
              <a:spcBef>
                <a:spcPts val="0"/>
              </a:spcBef>
              <a:buClr>
                <a:schemeClr val="dk1"/>
              </a:buClr>
              <a:buSzPct val="100000"/>
              <a:buFont typeface="Arial"/>
              <a:buChar char="●"/>
            </a:pPr>
            <a:r>
              <a:rPr lang="en"/>
              <a:t>Cluster communication over private VLAN</a:t>
            </a:r>
          </a:p>
          <a:p>
            <a:pPr indent="-419100" lvl="0" marL="457200" rtl="0">
              <a:spcBef>
                <a:spcPts val="0"/>
              </a:spcBef>
              <a:buClr>
                <a:schemeClr val="dk1"/>
              </a:buClr>
              <a:buSzPct val="100000"/>
              <a:buFont typeface="Arial"/>
              <a:buChar char="●"/>
            </a:pPr>
            <a:r>
              <a:rPr lang="en"/>
              <a:t>Auto attach and mount data block storage to master node</a:t>
            </a:r>
          </a:p>
          <a:p>
            <a:pPr indent="-419100" lvl="0" marL="457200" rtl="0">
              <a:spcBef>
                <a:spcPts val="0"/>
              </a:spcBef>
              <a:buClr>
                <a:schemeClr val="dk1"/>
              </a:buClr>
              <a:buSzPct val="100000"/>
              <a:buFont typeface="Arial"/>
              <a:buChar char="●"/>
            </a:pPr>
            <a:r>
              <a:rPr lang="en"/>
              <a:t>Install additional python libraries</a:t>
            </a:r>
          </a:p>
          <a:p>
            <a:pPr>
              <a:spcBef>
                <a:spcPts val="0"/>
              </a:spcBef>
              <a:buNone/>
            </a:pPr>
            <a:r>
              <a:t/>
            </a:r>
            <a:endParaRPr/>
          </a:p>
        </p:txBody>
      </p:sp>
      <p:sp>
        <p:nvSpPr>
          <p:cNvPr id="110" name="Shape 110"/>
          <p:cNvSpPr txBox="1"/>
          <p:nvPr/>
        </p:nvSpPr>
        <p:spPr>
          <a:xfrm>
            <a:off x="752875" y="4780350"/>
            <a:ext cx="4210199" cy="491099"/>
          </a:xfrm>
          <a:prstGeom prst="rect">
            <a:avLst/>
          </a:prstGeom>
          <a:noFill/>
          <a:ln>
            <a:noFill/>
          </a:ln>
        </p:spPr>
        <p:txBody>
          <a:bodyPr anchorCtr="0" anchor="t" bIns="91425" lIns="91425" rIns="91425" tIns="91425">
            <a:noAutofit/>
          </a:bodyPr>
          <a:lstStyle/>
          <a:p>
            <a:pPr>
              <a:spcBef>
                <a:spcPts val="0"/>
              </a:spcBef>
              <a:buNone/>
            </a:pPr>
            <a:r>
              <a:rPr lang="en"/>
              <a:t>1 -https://github.com/irifed/vagrant-cluster</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idx="1" type="body"/>
          </p:nvPr>
        </p:nvSpPr>
        <p:spPr>
          <a:xfrm>
            <a:off x="457200" y="971550"/>
            <a:ext cx="8229600" cy="3725699"/>
          </a:xfrm>
          <a:prstGeom prst="rect">
            <a:avLst/>
          </a:prstGeom>
        </p:spPr>
        <p:txBody>
          <a:bodyPr anchorCtr="0" anchor="t" bIns="91425" lIns="91425" rIns="91425" tIns="91425">
            <a:noAutofit/>
          </a:bodyPr>
          <a:lstStyle/>
          <a:p>
            <a:pPr indent="-381000" lvl="0" marL="457200" rtl="0">
              <a:spcBef>
                <a:spcPts val="0"/>
              </a:spcBef>
              <a:buClr>
                <a:schemeClr val="dk1"/>
              </a:buClr>
              <a:buSzPct val="100000"/>
              <a:buFont typeface="Arial"/>
              <a:buChar char="●"/>
            </a:pPr>
            <a:r>
              <a:rPr lang="en" sz="2400"/>
              <a:t>In a given instance/time-step, how correlated are the independent features?</a:t>
            </a:r>
          </a:p>
          <a:p>
            <a:pPr indent="-381000" lvl="0" marL="457200" rtl="0">
              <a:spcBef>
                <a:spcPts val="0"/>
              </a:spcBef>
              <a:buClr>
                <a:schemeClr val="dk1"/>
              </a:buClr>
              <a:buSzPct val="100000"/>
              <a:buFont typeface="Arial"/>
              <a:buChar char="●"/>
            </a:pPr>
            <a:r>
              <a:rPr lang="en" sz="2400"/>
              <a:t>Create a 62x62 grid of Pearson correlation for each of the 180 time steps</a:t>
            </a:r>
          </a:p>
          <a:p>
            <a:pPr indent="-381000" lvl="0" marL="457200" rtl="0">
              <a:spcBef>
                <a:spcPts val="0"/>
              </a:spcBef>
              <a:buClr>
                <a:schemeClr val="dk1"/>
              </a:buClr>
              <a:buSzPct val="100000"/>
              <a:buFont typeface="Arial"/>
              <a:buChar char="●"/>
            </a:pPr>
            <a:r>
              <a:rPr lang="en" sz="2400"/>
              <a:t>Plot and observe the changes in correlation over time</a:t>
            </a:r>
          </a:p>
          <a:p>
            <a:pPr indent="-381000" lvl="0" marL="457200" rtl="0">
              <a:spcBef>
                <a:spcPts val="0"/>
              </a:spcBef>
              <a:buClr>
                <a:schemeClr val="dk1"/>
              </a:buClr>
              <a:buSzPct val="100000"/>
              <a:buFont typeface="Arial"/>
              <a:buChar char="●"/>
            </a:pPr>
            <a:r>
              <a:rPr lang="en" sz="2400"/>
              <a:t>Three attempts</a:t>
            </a:r>
          </a:p>
          <a:p>
            <a:pPr indent="-342900" lvl="1" marL="914400" rtl="0">
              <a:spcBef>
                <a:spcPts val="0"/>
              </a:spcBef>
              <a:buClr>
                <a:schemeClr val="dk1"/>
              </a:buClr>
              <a:buSzPct val="100000"/>
              <a:buFont typeface="Courier New"/>
              <a:buChar char="o"/>
            </a:pPr>
            <a:r>
              <a:rPr lang="en" sz="1800"/>
              <a:t>PySpark with scikit-learn - Memory errors</a:t>
            </a:r>
          </a:p>
          <a:p>
            <a:pPr indent="-342900" lvl="1" marL="914400" rtl="0">
              <a:spcBef>
                <a:spcPts val="0"/>
              </a:spcBef>
              <a:buClr>
                <a:schemeClr val="dk1"/>
              </a:buClr>
              <a:buSzPct val="100000"/>
              <a:buFont typeface="Courier New"/>
              <a:buChar char="o"/>
            </a:pPr>
            <a:r>
              <a:rPr lang="en" sz="1800"/>
              <a:t>Spark with Scala - 20 node/16 cores/ 16GB - 13 days</a:t>
            </a:r>
          </a:p>
          <a:p>
            <a:pPr indent="-342900" lvl="1" marL="914400" rtl="0">
              <a:spcBef>
                <a:spcPts val="0"/>
              </a:spcBef>
              <a:buClr>
                <a:schemeClr val="dk1"/>
              </a:buClr>
              <a:buSzPct val="100000"/>
              <a:buFont typeface="Courier New"/>
              <a:buChar char="o"/>
            </a:pPr>
            <a:r>
              <a:rPr lang="en" sz="1800"/>
              <a:t>NumPy and shell - 6 node/ 8 cores/32GB - 15 hours</a:t>
            </a:r>
          </a:p>
        </p:txBody>
      </p:sp>
      <p:sp>
        <p:nvSpPr>
          <p:cNvPr id="116" name="Shape 11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Correlation Analysis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Correlation Output </a:t>
            </a:r>
          </a:p>
        </p:txBody>
      </p:sp>
      <p:sp>
        <p:nvSpPr>
          <p:cNvPr id="122" name="Shape 122"/>
          <p:cNvSpPr txBox="1"/>
          <p:nvPr>
            <p:ph idx="1" type="body"/>
          </p:nvPr>
        </p:nvSpPr>
        <p:spPr>
          <a:xfrm>
            <a:off x="649425" y="3141900"/>
            <a:ext cx="8036999" cy="1694400"/>
          </a:xfrm>
          <a:prstGeom prst="rect">
            <a:avLst/>
          </a:prstGeom>
        </p:spPr>
        <p:txBody>
          <a:bodyPr anchorCtr="0" anchor="t" bIns="91425" lIns="91425" rIns="91425" tIns="91425">
            <a:noAutofit/>
          </a:bodyPr>
          <a:lstStyle/>
          <a:p>
            <a:pPr indent="-342900" lvl="0" marL="457200" rtl="0" algn="just">
              <a:lnSpc>
                <a:spcPct val="138000"/>
              </a:lnSpc>
              <a:spcBef>
                <a:spcPts val="0"/>
              </a:spcBef>
              <a:buClr>
                <a:schemeClr val="dk1"/>
              </a:buClr>
              <a:buSzPct val="100000"/>
              <a:buFont typeface="Arial"/>
              <a:buChar char="●"/>
            </a:pPr>
            <a:r>
              <a:rPr lang="en" sz="1800">
                <a:latin typeface="Trebuchet MS"/>
                <a:ea typeface="Trebuchet MS"/>
                <a:cs typeface="Trebuchet MS"/>
                <a:sym typeface="Trebuchet MS"/>
              </a:rPr>
              <a:t>180 62x62 NumPy correlation files generated - 8MB each</a:t>
            </a:r>
          </a:p>
          <a:p>
            <a:pPr indent="-342900" lvl="0" marL="457200" rtl="0" algn="just">
              <a:lnSpc>
                <a:spcPct val="138000"/>
              </a:lnSpc>
              <a:spcBef>
                <a:spcPts val="0"/>
              </a:spcBef>
              <a:buClr>
                <a:schemeClr val="dk1"/>
              </a:buClr>
              <a:buSzPct val="100000"/>
              <a:buFont typeface="Arial"/>
              <a:buChar char="●"/>
            </a:pPr>
            <a:r>
              <a:rPr lang="en" sz="1800">
                <a:latin typeface="Trebuchet MS"/>
                <a:ea typeface="Trebuchet MS"/>
                <a:cs typeface="Trebuchet MS"/>
                <a:sym typeface="Trebuchet MS"/>
              </a:rPr>
              <a:t>Initial analysis points to the emergence of some patterns</a:t>
            </a:r>
          </a:p>
        </p:txBody>
      </p:sp>
      <p:graphicFrame>
        <p:nvGraphicFramePr>
          <p:cNvPr id="123" name="Shape 123"/>
          <p:cNvGraphicFramePr/>
          <p:nvPr/>
        </p:nvGraphicFramePr>
        <p:xfrm>
          <a:off x="772200" y="1264437"/>
          <a:ext cx="3000000" cy="3000000"/>
        </p:xfrm>
        <a:graphic>
          <a:graphicData uri="http://schemas.openxmlformats.org/drawingml/2006/table">
            <a:tbl>
              <a:tblPr>
                <a:noFill/>
                <a:tableStyleId>{192A8550-50EE-41D7-A810-1A6C1D07AF4F}</a:tableStyleId>
              </a:tblPr>
              <a:tblGrid>
                <a:gridCol w="1038225"/>
                <a:gridCol w="952500"/>
                <a:gridCol w="952500"/>
                <a:gridCol w="952500"/>
                <a:gridCol w="952500"/>
                <a:gridCol w="952500"/>
                <a:gridCol w="952500"/>
                <a:gridCol w="1038225"/>
              </a:tblGrid>
              <a:tr h="200025">
                <a:tc>
                  <a:txBody>
                    <a:bodyPr>
                      <a:noAutofit/>
                    </a:bodyPr>
                    <a:lstStyle/>
                    <a:p>
                      <a:pPr lvl="0" rtl="0">
                        <a:lnSpc>
                          <a:spcPct val="115000"/>
                        </a:lnSpc>
                        <a:spcBef>
                          <a:spcPts val="0"/>
                        </a:spcBef>
                        <a:buNone/>
                      </a:pPr>
                      <a:r>
                        <a:rPr b="1" lang="en" sz="1000"/>
                        <a:t>#scale(0)</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id(1)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desc_scale(2)</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num_prog(4)</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phantom(8)</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sam_mvir(9)</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c>
                  <a:txBody>
                    <a:bodyPr>
                      <a:noAutofit/>
                    </a:bodyPr>
                    <a:lstStyle/>
                    <a:p>
                      <a:pPr lvl="0" rtl="0">
                        <a:lnSpc>
                          <a:spcPct val="115000"/>
                        </a:lnSpc>
                        <a:spcBef>
                          <a:spcPts val="0"/>
                        </a:spcBef>
                        <a:buNone/>
                      </a:pPr>
                      <a:r>
                        <a:rPr b="1" lang="en" sz="1000"/>
                        <a:t>max@Mpeak(71)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D9D9D9"/>
                    </a:solidFill>
                  </a:tcPr>
                </a:tc>
              </a:tr>
              <a:tr h="200025">
                <a:tc>
                  <a:txBody>
                    <a:bodyPr>
                      <a:noAutofit/>
                    </a:bodyPr>
                    <a:lstStyle/>
                    <a:p>
                      <a:pPr lvl="0" rtl="0">
                        <a:lnSpc>
                          <a:spcPct val="115000"/>
                        </a:lnSpc>
                        <a:spcBef>
                          <a:spcPts val="0"/>
                        </a:spcBef>
                        <a:buNone/>
                      </a:pPr>
                      <a:r>
                        <a:rPr b="1" lang="en" sz="1000"/>
                        <a:t>id(1)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3.04E-15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9.99E-17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-2.78E-16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-3.09E-15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desc_scale(2)</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3.04E-15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-2.97E-15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-0.04436117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-0.09166446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-0.02980431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num_prog(4)</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-2.97E-15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-6.28E-17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9.27E-17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-3.07E-15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phantom(8)</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9.99E-17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-0.04436117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-6.28E-17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0.1182337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-0.06042489</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sam_mvir(9)</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-2.78E-16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-0.09166446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9.27E-17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0.1182337</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-0.04288056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00025">
                <a:tc>
                  <a:txBody>
                    <a:bodyPr>
                      <a:noAutofit/>
                    </a:bodyPr>
                    <a:lstStyle/>
                    <a:p>
                      <a:pPr lvl="0" rtl="0">
                        <a:lnSpc>
                          <a:spcPct val="115000"/>
                        </a:lnSpc>
                        <a:spcBef>
                          <a:spcPts val="0"/>
                        </a:spcBef>
                        <a:buNone/>
                      </a:pPr>
                      <a:r>
                        <a:rPr b="1" lang="en" sz="1000"/>
                        <a:t>max@Mpeak(71)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solidFill>
                      <a:srgbClr val="CCCCCC"/>
                    </a:solidFill>
                  </a:tcPr>
                </a:tc>
                <a:tc>
                  <a:txBody>
                    <a:bodyPr>
                      <a:noAutofit/>
                    </a:bodyPr>
                    <a:lstStyle/>
                    <a:p>
                      <a:pPr lvl="0" rtl="0" algn="r">
                        <a:lnSpc>
                          <a:spcPct val="115000"/>
                        </a:lnSpc>
                        <a:spcBef>
                          <a:spcPts val="0"/>
                        </a:spcBef>
                        <a:buNone/>
                      </a:pPr>
                      <a:r>
                        <a:rPr lang="en" sz="1000"/>
                        <a:t>-3.09E-15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-0.02980431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-3.07E-15</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-0.06042489</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-0.04288056</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nSpc>
                          <a:spcPct val="115000"/>
                        </a:lnSpc>
                        <a:spcBef>
                          <a:spcPts val="0"/>
                        </a:spcBef>
                        <a:buNone/>
                      </a:pPr>
                      <a:r>
                        <a:rPr b="1" lang="en" sz="1000"/>
                        <a:t>---</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lvl="0" rtl="0" algn="r">
                        <a:lnSpc>
                          <a:spcPct val="115000"/>
                        </a:lnSpc>
                        <a:spcBef>
                          <a:spcPts val="0"/>
                        </a:spcBef>
                        <a:buNone/>
                      </a:pPr>
                      <a:r>
                        <a:rPr lang="en" sz="1000"/>
                        <a:t>1</a:t>
                      </a:r>
                    </a:p>
                  </a:txBody>
                  <a:tcPr marT="19050" marB="19050" marR="28575" marL="28575"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bl>
          </a:graphicData>
        </a:graphic>
      </p:graphicFrame>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457200" y="205978"/>
            <a:ext cx="8229600" cy="857400"/>
          </a:xfrm>
          <a:prstGeom prst="rect">
            <a:avLst/>
          </a:prstGeom>
        </p:spPr>
        <p:txBody>
          <a:bodyPr anchorCtr="0" anchor="b" bIns="91425" lIns="91425" rIns="91425" tIns="91425">
            <a:noAutofit/>
          </a:bodyPr>
          <a:lstStyle/>
          <a:p>
            <a:pPr lvl="0">
              <a:spcBef>
                <a:spcPts val="0"/>
              </a:spcBef>
              <a:buNone/>
            </a:pPr>
            <a:r>
              <a:rPr lang="en"/>
              <a:t>Correlation Output </a:t>
            </a:r>
          </a:p>
        </p:txBody>
      </p:sp>
      <p:sp>
        <p:nvSpPr>
          <p:cNvPr id="129" name="Shape 129"/>
          <p:cNvSpPr txBox="1"/>
          <p:nvPr>
            <p:ph idx="1" type="body"/>
          </p:nvPr>
        </p:nvSpPr>
        <p:spPr>
          <a:xfrm>
            <a:off x="3895875" y="1200150"/>
            <a:ext cx="4790699" cy="1694400"/>
          </a:xfrm>
          <a:prstGeom prst="rect">
            <a:avLst/>
          </a:prstGeom>
        </p:spPr>
        <p:txBody>
          <a:bodyPr anchorCtr="0" anchor="t" bIns="91425" lIns="91425" rIns="91425" tIns="91425">
            <a:noAutofit/>
          </a:bodyPr>
          <a:lstStyle/>
          <a:p>
            <a:pPr algn="just">
              <a:lnSpc>
                <a:spcPct val="150000"/>
              </a:lnSpc>
              <a:spcBef>
                <a:spcPts val="0"/>
              </a:spcBef>
              <a:buNone/>
            </a:pPr>
            <a:r>
              <a:rPr lang="en" sz="1400">
                <a:latin typeface="Trebuchet MS"/>
                <a:ea typeface="Trebuchet MS"/>
                <a:cs typeface="Trebuchet MS"/>
                <a:sym typeface="Trebuchet MS"/>
              </a:rPr>
              <a:t>The halo shape starts out negatively correlated with the radius of a halo and gradually becomes positively correlated as The Universe evolves.</a:t>
            </a:r>
          </a:p>
        </p:txBody>
      </p:sp>
      <p:pic>
        <p:nvPicPr>
          <p:cNvPr id="130" name="Shape 130"/>
          <p:cNvPicPr preferRelativeResize="0"/>
          <p:nvPr/>
        </p:nvPicPr>
        <p:blipFill>
          <a:blip r:embed="rId3">
            <a:alphaModFix/>
          </a:blip>
          <a:stretch>
            <a:fillRect/>
          </a:stretch>
        </p:blipFill>
        <p:spPr>
          <a:xfrm>
            <a:off x="784100" y="3017850"/>
            <a:ext cx="3067475" cy="2052561"/>
          </a:xfrm>
          <a:prstGeom prst="rect">
            <a:avLst/>
          </a:prstGeom>
          <a:noFill/>
          <a:ln>
            <a:noFill/>
          </a:ln>
        </p:spPr>
      </p:pic>
      <p:pic>
        <p:nvPicPr>
          <p:cNvPr id="131" name="Shape 131"/>
          <p:cNvPicPr preferRelativeResize="0"/>
          <p:nvPr/>
        </p:nvPicPr>
        <p:blipFill>
          <a:blip r:embed="rId4">
            <a:alphaModFix/>
          </a:blip>
          <a:stretch>
            <a:fillRect/>
          </a:stretch>
        </p:blipFill>
        <p:spPr>
          <a:xfrm>
            <a:off x="732949" y="1103725"/>
            <a:ext cx="3045974" cy="2038174"/>
          </a:xfrm>
          <a:prstGeom prst="rect">
            <a:avLst/>
          </a:prstGeom>
          <a:noFill/>
          <a:ln>
            <a:noFill/>
          </a:ln>
        </p:spPr>
      </p:pic>
      <p:sp>
        <p:nvSpPr>
          <p:cNvPr id="132" name="Shape 132"/>
          <p:cNvSpPr txBox="1"/>
          <p:nvPr>
            <p:ph idx="2" type="body"/>
          </p:nvPr>
        </p:nvSpPr>
        <p:spPr>
          <a:xfrm>
            <a:off x="3895875" y="3141900"/>
            <a:ext cx="4790699" cy="1694400"/>
          </a:xfrm>
          <a:prstGeom prst="rect">
            <a:avLst/>
          </a:prstGeom>
        </p:spPr>
        <p:txBody>
          <a:bodyPr anchorCtr="0" anchor="t" bIns="91425" lIns="91425" rIns="91425" tIns="91425">
            <a:noAutofit/>
          </a:bodyPr>
          <a:lstStyle/>
          <a:p>
            <a:pPr lvl="0" rtl="0" algn="just">
              <a:lnSpc>
                <a:spcPct val="150000"/>
              </a:lnSpc>
              <a:spcBef>
                <a:spcPts val="0"/>
              </a:spcBef>
              <a:buNone/>
            </a:pPr>
            <a:r>
              <a:rPr lang="en" sz="1400">
                <a:latin typeface="Trebuchet MS"/>
                <a:ea typeface="Trebuchet MS"/>
                <a:cs typeface="Trebuchet MS"/>
                <a:sym typeface="Trebuchet MS"/>
              </a:rPr>
              <a:t>The correlation between the shape and speed at which the particles inside the halo are moving start out positively correlated, becomes negatively correlated, and than gradually becomes positively correlated as The Universe evolves.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sp>
        <p:nvSpPr>
          <p:cNvPr id="137" name="Shape 13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Feature Importance</a:t>
            </a:r>
          </a:p>
        </p:txBody>
      </p:sp>
      <p:sp>
        <p:nvSpPr>
          <p:cNvPr id="138" name="Shape 138"/>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Three attempts</a:t>
            </a:r>
          </a:p>
          <a:p>
            <a:pPr indent="-381000" lvl="0" marL="914400" rtl="0">
              <a:spcBef>
                <a:spcPts val="0"/>
              </a:spcBef>
              <a:buClr>
                <a:schemeClr val="dk1"/>
              </a:buClr>
              <a:buSzPct val="100000"/>
              <a:buFont typeface="Arial"/>
              <a:buChar char="○"/>
            </a:pPr>
            <a:r>
              <a:rPr lang="en" sz="2400"/>
              <a:t>PCA - </a:t>
            </a:r>
            <a:r>
              <a:rPr lang="en" sz="1400">
                <a:latin typeface="Trebuchet MS"/>
                <a:ea typeface="Trebuchet MS"/>
                <a:cs typeface="Trebuchet MS"/>
                <a:sym typeface="Trebuchet MS"/>
              </a:rPr>
              <a:t>Reduction of the dimensionality makes feature importance less meaningful</a:t>
            </a:r>
          </a:p>
          <a:p>
            <a:pPr indent="-381000" lvl="0" marL="914400" rtl="0">
              <a:spcBef>
                <a:spcPts val="0"/>
              </a:spcBef>
              <a:buClr>
                <a:schemeClr val="dk1"/>
              </a:buClr>
              <a:buSzPct val="100000"/>
              <a:buFont typeface="Arial"/>
              <a:buChar char="○"/>
            </a:pPr>
            <a:r>
              <a:rPr lang="en" sz="2400"/>
              <a:t>PySpark - </a:t>
            </a:r>
            <a:r>
              <a:rPr lang="en" sz="1400">
                <a:latin typeface="Trebuchet MS"/>
                <a:ea typeface="Trebuchet MS"/>
                <a:cs typeface="Trebuchet MS"/>
                <a:sym typeface="Trebuchet MS"/>
              </a:rPr>
              <a:t>OutOfMemory exception persists for large files with &gt;500MB</a:t>
            </a:r>
          </a:p>
          <a:p>
            <a:pPr indent="-381000" lvl="0" marL="914400" rtl="0">
              <a:spcBef>
                <a:spcPts val="0"/>
              </a:spcBef>
              <a:buClr>
                <a:schemeClr val="dk1"/>
              </a:buClr>
              <a:buSzPct val="100000"/>
              <a:buFont typeface="Arial"/>
              <a:buChar char="○"/>
            </a:pPr>
            <a:r>
              <a:rPr lang="en" sz="2400"/>
              <a:t>Scala - </a:t>
            </a:r>
            <a:r>
              <a:rPr lang="en" sz="1400">
                <a:latin typeface="Trebuchet MS"/>
                <a:ea typeface="Trebuchet MS"/>
                <a:cs typeface="Trebuchet MS"/>
                <a:sym typeface="Trebuchet MS"/>
              </a:rPr>
              <a:t>11 machine (100 GB HDD, 4 GB RAM, 2 cores) Spark cluster</a:t>
            </a:r>
          </a:p>
          <a:p>
            <a:pPr indent="-419100" lvl="0" marL="457200" rtl="0">
              <a:spcBef>
                <a:spcPts val="0"/>
              </a:spcBef>
              <a:buClr>
                <a:schemeClr val="dk1"/>
              </a:buClr>
              <a:buSzPct val="100000"/>
              <a:buFont typeface="Arial"/>
              <a:buChar char="●"/>
            </a:pPr>
            <a:r>
              <a:rPr lang="en"/>
              <a:t>Ended up using DTs on Spark in scala</a:t>
            </a:r>
          </a:p>
          <a:p>
            <a:pPr indent="-419100" lvl="0" marL="457200">
              <a:spcBef>
                <a:spcPts val="0"/>
              </a:spcBef>
              <a:buClr>
                <a:schemeClr val="dk1"/>
              </a:buClr>
              <a:buSzPct val="100000"/>
              <a:buFont typeface="Arial"/>
              <a:buChar char="●"/>
            </a:pPr>
            <a:r>
              <a:rPr lang="en"/>
              <a:t>1 run = 13 hours on 11 node-cluster</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ph type="title"/>
          </p:nvPr>
        </p:nvSpPr>
        <p:spPr>
          <a:xfrm>
            <a:off x="457200" y="205978"/>
            <a:ext cx="8229600" cy="857400"/>
          </a:xfrm>
          <a:prstGeom prst="rect">
            <a:avLst/>
          </a:prstGeom>
        </p:spPr>
        <p:txBody>
          <a:bodyPr anchorCtr="0" anchor="b" bIns="91425" lIns="91425" rIns="91425" tIns="91425">
            <a:noAutofit/>
          </a:bodyPr>
          <a:lstStyle/>
          <a:p>
            <a:pPr lvl="0" rtl="0">
              <a:spcBef>
                <a:spcPts val="0"/>
              </a:spcBef>
              <a:buNone/>
            </a:pPr>
            <a:r>
              <a:rPr lang="en"/>
              <a:t>Feature Importance</a:t>
            </a:r>
          </a:p>
        </p:txBody>
      </p:sp>
      <p:sp>
        <p:nvSpPr>
          <p:cNvPr id="144" name="Shape 144"/>
          <p:cNvSpPr txBox="1"/>
          <p:nvPr>
            <p:ph idx="1" type="body"/>
          </p:nvPr>
        </p:nvSpPr>
        <p:spPr>
          <a:xfrm>
            <a:off x="4692273" y="1200150"/>
            <a:ext cx="39945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AutoNum type="arabicPeriod"/>
            </a:pPr>
            <a:r>
              <a:rPr lang="en"/>
              <a:t>init array of 0s</a:t>
            </a:r>
          </a:p>
          <a:p>
            <a:pPr indent="-419100" lvl="0" marL="457200" rtl="0">
              <a:spcBef>
                <a:spcPts val="0"/>
              </a:spcBef>
              <a:buClr>
                <a:schemeClr val="dk1"/>
              </a:buClr>
              <a:buSzPct val="100000"/>
              <a:buFont typeface="Arial"/>
              <a:buAutoNum type="arabicPeriod"/>
            </a:pPr>
            <a:r>
              <a:rPr lang="en"/>
              <a:t>recurse through</a:t>
            </a:r>
          </a:p>
          <a:p>
            <a:pPr indent="-419100" lvl="0" marL="457200" rtl="0">
              <a:spcBef>
                <a:spcPts val="0"/>
              </a:spcBef>
              <a:buClr>
                <a:schemeClr val="dk1"/>
              </a:buClr>
              <a:buSzPct val="100000"/>
              <a:buFont typeface="Arial"/>
              <a:buAutoNum type="arabicPeriod"/>
            </a:pPr>
            <a:r>
              <a:rPr lang="en"/>
              <a:t>add gain to arr[ftr#]</a:t>
            </a:r>
          </a:p>
        </p:txBody>
      </p:sp>
      <p:sp>
        <p:nvSpPr>
          <p:cNvPr id="145" name="Shape 145"/>
          <p:cNvSpPr/>
          <p:nvPr/>
        </p:nvSpPr>
        <p:spPr>
          <a:xfrm>
            <a:off x="1825150" y="12300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1</a:t>
            </a:r>
          </a:p>
          <a:p>
            <a:pPr lvl="0" rtl="0">
              <a:spcBef>
                <a:spcPts val="0"/>
              </a:spcBef>
              <a:buNone/>
            </a:pPr>
            <a:r>
              <a:rPr lang="en"/>
              <a:t>gain: 254</a:t>
            </a:r>
          </a:p>
        </p:txBody>
      </p:sp>
      <p:sp>
        <p:nvSpPr>
          <p:cNvPr id="146" name="Shape 146"/>
          <p:cNvSpPr/>
          <p:nvPr/>
        </p:nvSpPr>
        <p:spPr>
          <a:xfrm>
            <a:off x="558225" y="25254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8</a:t>
            </a:r>
          </a:p>
          <a:p>
            <a:pPr lvl="0" rtl="0">
              <a:spcBef>
                <a:spcPts val="0"/>
              </a:spcBef>
              <a:buNone/>
            </a:pPr>
            <a:r>
              <a:rPr lang="en"/>
              <a:t>gain: 274</a:t>
            </a:r>
          </a:p>
        </p:txBody>
      </p:sp>
      <p:sp>
        <p:nvSpPr>
          <p:cNvPr id="147" name="Shape 147"/>
          <p:cNvSpPr/>
          <p:nvPr/>
        </p:nvSpPr>
        <p:spPr>
          <a:xfrm>
            <a:off x="2891950" y="25254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3</a:t>
            </a:r>
          </a:p>
          <a:p>
            <a:pPr lvl="0" rtl="0">
              <a:spcBef>
                <a:spcPts val="0"/>
              </a:spcBef>
              <a:buNone/>
            </a:pPr>
            <a:r>
              <a:rPr lang="en"/>
              <a:t>gain: 343</a:t>
            </a:r>
          </a:p>
        </p:txBody>
      </p:sp>
      <p:sp>
        <p:nvSpPr>
          <p:cNvPr id="148" name="Shape 148"/>
          <p:cNvSpPr/>
          <p:nvPr/>
        </p:nvSpPr>
        <p:spPr>
          <a:xfrm>
            <a:off x="2358550" y="38208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5</a:t>
            </a:r>
          </a:p>
          <a:p>
            <a:pPr lvl="0" rtl="0">
              <a:spcBef>
                <a:spcPts val="0"/>
              </a:spcBef>
              <a:buNone/>
            </a:pPr>
            <a:r>
              <a:rPr lang="en"/>
              <a:t>gain: 167</a:t>
            </a:r>
          </a:p>
        </p:txBody>
      </p:sp>
      <p:sp>
        <p:nvSpPr>
          <p:cNvPr id="149" name="Shape 149"/>
          <p:cNvSpPr/>
          <p:nvPr/>
        </p:nvSpPr>
        <p:spPr>
          <a:xfrm>
            <a:off x="1215550" y="38208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4</a:t>
            </a:r>
          </a:p>
          <a:p>
            <a:pPr lvl="0" rtl="0">
              <a:spcBef>
                <a:spcPts val="0"/>
              </a:spcBef>
              <a:buNone/>
            </a:pPr>
            <a:r>
              <a:rPr lang="en"/>
              <a:t>gain: 234</a:t>
            </a:r>
          </a:p>
        </p:txBody>
      </p:sp>
      <p:sp>
        <p:nvSpPr>
          <p:cNvPr id="150" name="Shape 150"/>
          <p:cNvSpPr/>
          <p:nvPr/>
        </p:nvSpPr>
        <p:spPr>
          <a:xfrm>
            <a:off x="3501550" y="38208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9</a:t>
            </a:r>
          </a:p>
          <a:p>
            <a:pPr lvl="0" rtl="0">
              <a:spcBef>
                <a:spcPts val="0"/>
              </a:spcBef>
              <a:buNone/>
            </a:pPr>
            <a:r>
              <a:rPr lang="en"/>
              <a:t>gain: 97</a:t>
            </a:r>
          </a:p>
        </p:txBody>
      </p:sp>
      <p:sp>
        <p:nvSpPr>
          <p:cNvPr id="151" name="Shape 151"/>
          <p:cNvSpPr/>
          <p:nvPr/>
        </p:nvSpPr>
        <p:spPr>
          <a:xfrm>
            <a:off x="-3650" y="3820875"/>
            <a:ext cx="983699" cy="983699"/>
          </a:xfrm>
          <a:prstGeom prst="re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en"/>
              <a:t>feature: 2</a:t>
            </a:r>
          </a:p>
          <a:p>
            <a:pPr lvl="0" rtl="0">
              <a:spcBef>
                <a:spcPts val="0"/>
              </a:spcBef>
              <a:buNone/>
            </a:pPr>
            <a:r>
              <a:rPr lang="en"/>
              <a:t>gain: 124</a:t>
            </a:r>
          </a:p>
        </p:txBody>
      </p:sp>
      <p:cxnSp>
        <p:nvCxnSpPr>
          <p:cNvPr id="152" name="Shape 152"/>
          <p:cNvCxnSpPr>
            <a:stCxn id="147" idx="2"/>
            <a:endCxn id="148" idx="0"/>
          </p:cNvCxnSpPr>
          <p:nvPr/>
        </p:nvCxnSpPr>
        <p:spPr>
          <a:xfrm flipH="1">
            <a:off x="2850399" y="3509174"/>
            <a:ext cx="533400" cy="311700"/>
          </a:xfrm>
          <a:prstGeom prst="straightConnector1">
            <a:avLst/>
          </a:prstGeom>
          <a:noFill/>
          <a:ln cap="flat" cmpd="sng" w="19050">
            <a:solidFill>
              <a:schemeClr val="dk2"/>
            </a:solidFill>
            <a:prstDash val="solid"/>
            <a:round/>
            <a:headEnd len="lg" w="lg" type="none"/>
            <a:tailEnd len="lg" w="lg" type="triangle"/>
          </a:ln>
        </p:spPr>
      </p:cxnSp>
      <p:cxnSp>
        <p:nvCxnSpPr>
          <p:cNvPr id="153" name="Shape 153"/>
          <p:cNvCxnSpPr>
            <a:stCxn id="147" idx="2"/>
            <a:endCxn id="150" idx="0"/>
          </p:cNvCxnSpPr>
          <p:nvPr/>
        </p:nvCxnSpPr>
        <p:spPr>
          <a:xfrm>
            <a:off x="3383799" y="3509174"/>
            <a:ext cx="609600" cy="311700"/>
          </a:xfrm>
          <a:prstGeom prst="straightConnector1">
            <a:avLst/>
          </a:prstGeom>
          <a:noFill/>
          <a:ln cap="flat" cmpd="sng" w="19050">
            <a:solidFill>
              <a:schemeClr val="dk2"/>
            </a:solidFill>
            <a:prstDash val="solid"/>
            <a:round/>
            <a:headEnd len="lg" w="lg" type="none"/>
            <a:tailEnd len="lg" w="lg" type="triangle"/>
          </a:ln>
        </p:spPr>
      </p:cxnSp>
      <p:cxnSp>
        <p:nvCxnSpPr>
          <p:cNvPr id="154" name="Shape 154"/>
          <p:cNvCxnSpPr>
            <a:stCxn id="145" idx="2"/>
            <a:endCxn id="146" idx="0"/>
          </p:cNvCxnSpPr>
          <p:nvPr/>
        </p:nvCxnSpPr>
        <p:spPr>
          <a:xfrm flipH="1">
            <a:off x="1050099" y="2213774"/>
            <a:ext cx="1266900" cy="311700"/>
          </a:xfrm>
          <a:prstGeom prst="straightConnector1">
            <a:avLst/>
          </a:prstGeom>
          <a:noFill/>
          <a:ln cap="flat" cmpd="sng" w="19050">
            <a:solidFill>
              <a:schemeClr val="dk2"/>
            </a:solidFill>
            <a:prstDash val="solid"/>
            <a:round/>
            <a:headEnd len="lg" w="lg" type="none"/>
            <a:tailEnd len="lg" w="lg" type="triangle"/>
          </a:ln>
        </p:spPr>
      </p:cxnSp>
      <p:cxnSp>
        <p:nvCxnSpPr>
          <p:cNvPr id="155" name="Shape 155"/>
          <p:cNvCxnSpPr>
            <a:stCxn id="146" idx="2"/>
            <a:endCxn id="151" idx="0"/>
          </p:cNvCxnSpPr>
          <p:nvPr/>
        </p:nvCxnSpPr>
        <p:spPr>
          <a:xfrm flipH="1">
            <a:off x="488174" y="3509174"/>
            <a:ext cx="561900" cy="311700"/>
          </a:xfrm>
          <a:prstGeom prst="straightConnector1">
            <a:avLst/>
          </a:prstGeom>
          <a:noFill/>
          <a:ln cap="flat" cmpd="sng" w="19050">
            <a:solidFill>
              <a:schemeClr val="dk2"/>
            </a:solidFill>
            <a:prstDash val="solid"/>
            <a:round/>
            <a:headEnd len="lg" w="lg" type="none"/>
            <a:tailEnd len="lg" w="lg" type="triangle"/>
          </a:ln>
        </p:spPr>
      </p:cxnSp>
      <p:cxnSp>
        <p:nvCxnSpPr>
          <p:cNvPr id="156" name="Shape 156"/>
          <p:cNvCxnSpPr>
            <a:stCxn id="146" idx="2"/>
            <a:endCxn id="149" idx="0"/>
          </p:cNvCxnSpPr>
          <p:nvPr/>
        </p:nvCxnSpPr>
        <p:spPr>
          <a:xfrm>
            <a:off x="1050074" y="3509174"/>
            <a:ext cx="657300" cy="311700"/>
          </a:xfrm>
          <a:prstGeom prst="straightConnector1">
            <a:avLst/>
          </a:prstGeom>
          <a:noFill/>
          <a:ln cap="flat" cmpd="sng" w="19050">
            <a:solidFill>
              <a:schemeClr val="dk2"/>
            </a:solidFill>
            <a:prstDash val="solid"/>
            <a:round/>
            <a:headEnd len="lg" w="lg" type="none"/>
            <a:tailEnd len="lg" w="lg" type="triangle"/>
          </a:ln>
        </p:spPr>
      </p:cxnSp>
      <p:cxnSp>
        <p:nvCxnSpPr>
          <p:cNvPr id="157" name="Shape 157"/>
          <p:cNvCxnSpPr>
            <a:stCxn id="145" idx="2"/>
            <a:endCxn id="147" idx="0"/>
          </p:cNvCxnSpPr>
          <p:nvPr/>
        </p:nvCxnSpPr>
        <p:spPr>
          <a:xfrm>
            <a:off x="2316999" y="2213774"/>
            <a:ext cx="1066800" cy="311700"/>
          </a:xfrm>
          <a:prstGeom prst="straightConnector1">
            <a:avLst/>
          </a:prstGeom>
          <a:noFill/>
          <a:ln cap="flat" cmpd="sng" w="19050">
            <a:solidFill>
              <a:schemeClr val="dk2"/>
            </a:solidFill>
            <a:prstDash val="solid"/>
            <a:round/>
            <a:headEnd len="lg" w="lg" type="none"/>
            <a:tailEnd len="lg" w="lg" type="triangle"/>
          </a:ln>
        </p:spPr>
      </p:cxnSp>
      <p:cxnSp>
        <p:nvCxnSpPr>
          <p:cNvPr id="158" name="Shape 158"/>
          <p:cNvCxnSpPr>
            <a:stCxn id="151" idx="2"/>
          </p:cNvCxnSpPr>
          <p:nvPr/>
        </p:nvCxnSpPr>
        <p:spPr>
          <a:xfrm flipH="1">
            <a:off x="112299" y="4804574"/>
            <a:ext cx="375900" cy="339000"/>
          </a:xfrm>
          <a:prstGeom prst="straightConnector1">
            <a:avLst/>
          </a:prstGeom>
          <a:noFill/>
          <a:ln cap="flat" cmpd="sng" w="19050">
            <a:solidFill>
              <a:schemeClr val="dk2"/>
            </a:solidFill>
            <a:prstDash val="solid"/>
            <a:round/>
            <a:headEnd len="lg" w="lg" type="none"/>
            <a:tailEnd len="lg" w="lg" type="triangle"/>
          </a:ln>
        </p:spPr>
      </p:cxnSp>
      <p:cxnSp>
        <p:nvCxnSpPr>
          <p:cNvPr id="159" name="Shape 159"/>
          <p:cNvCxnSpPr/>
          <p:nvPr/>
        </p:nvCxnSpPr>
        <p:spPr>
          <a:xfrm flipH="1">
            <a:off x="1331499" y="4804575"/>
            <a:ext cx="375900" cy="338999"/>
          </a:xfrm>
          <a:prstGeom prst="straightConnector1">
            <a:avLst/>
          </a:prstGeom>
          <a:noFill/>
          <a:ln cap="flat" cmpd="sng" w="19050">
            <a:solidFill>
              <a:schemeClr val="dk2"/>
            </a:solidFill>
            <a:prstDash val="solid"/>
            <a:round/>
            <a:headEnd len="lg" w="lg" type="none"/>
            <a:tailEnd len="lg" w="lg" type="triangle"/>
          </a:ln>
        </p:spPr>
      </p:cxnSp>
      <p:cxnSp>
        <p:nvCxnSpPr>
          <p:cNvPr id="160" name="Shape 160"/>
          <p:cNvCxnSpPr/>
          <p:nvPr/>
        </p:nvCxnSpPr>
        <p:spPr>
          <a:xfrm flipH="1">
            <a:off x="2474499" y="4804575"/>
            <a:ext cx="375900" cy="338999"/>
          </a:xfrm>
          <a:prstGeom prst="straightConnector1">
            <a:avLst/>
          </a:prstGeom>
          <a:noFill/>
          <a:ln cap="flat" cmpd="sng" w="19050">
            <a:solidFill>
              <a:schemeClr val="dk2"/>
            </a:solidFill>
            <a:prstDash val="solid"/>
            <a:round/>
            <a:headEnd len="lg" w="lg" type="none"/>
            <a:tailEnd len="lg" w="lg" type="triangle"/>
          </a:ln>
        </p:spPr>
      </p:cxnSp>
      <p:cxnSp>
        <p:nvCxnSpPr>
          <p:cNvPr id="161" name="Shape 161"/>
          <p:cNvCxnSpPr/>
          <p:nvPr/>
        </p:nvCxnSpPr>
        <p:spPr>
          <a:xfrm flipH="1">
            <a:off x="3617499" y="4804575"/>
            <a:ext cx="375900" cy="338999"/>
          </a:xfrm>
          <a:prstGeom prst="straightConnector1">
            <a:avLst/>
          </a:prstGeom>
          <a:noFill/>
          <a:ln cap="flat" cmpd="sng" w="19050">
            <a:solidFill>
              <a:schemeClr val="dk2"/>
            </a:solidFill>
            <a:prstDash val="solid"/>
            <a:round/>
            <a:headEnd len="lg" w="lg" type="none"/>
            <a:tailEnd len="lg" w="lg" type="triangle"/>
          </a:ln>
        </p:spPr>
      </p:cxnSp>
      <p:cxnSp>
        <p:nvCxnSpPr>
          <p:cNvPr id="162" name="Shape 162"/>
          <p:cNvCxnSpPr>
            <a:stCxn id="151" idx="2"/>
          </p:cNvCxnSpPr>
          <p:nvPr/>
        </p:nvCxnSpPr>
        <p:spPr>
          <a:xfrm>
            <a:off x="488199" y="4804574"/>
            <a:ext cx="323100" cy="356100"/>
          </a:xfrm>
          <a:prstGeom prst="straightConnector1">
            <a:avLst/>
          </a:prstGeom>
          <a:noFill/>
          <a:ln cap="flat" cmpd="sng" w="19050">
            <a:solidFill>
              <a:schemeClr val="dk2"/>
            </a:solidFill>
            <a:prstDash val="solid"/>
            <a:round/>
            <a:headEnd len="lg" w="lg" type="none"/>
            <a:tailEnd len="lg" w="lg" type="triangle"/>
          </a:ln>
        </p:spPr>
      </p:cxnSp>
      <p:cxnSp>
        <p:nvCxnSpPr>
          <p:cNvPr id="163" name="Shape 163"/>
          <p:cNvCxnSpPr/>
          <p:nvPr/>
        </p:nvCxnSpPr>
        <p:spPr>
          <a:xfrm>
            <a:off x="1707400" y="4804575"/>
            <a:ext cx="323099" cy="356099"/>
          </a:xfrm>
          <a:prstGeom prst="straightConnector1">
            <a:avLst/>
          </a:prstGeom>
          <a:noFill/>
          <a:ln cap="flat" cmpd="sng" w="19050">
            <a:solidFill>
              <a:schemeClr val="dk2"/>
            </a:solidFill>
            <a:prstDash val="solid"/>
            <a:round/>
            <a:headEnd len="lg" w="lg" type="none"/>
            <a:tailEnd len="lg" w="lg" type="triangle"/>
          </a:ln>
        </p:spPr>
      </p:cxnSp>
      <p:cxnSp>
        <p:nvCxnSpPr>
          <p:cNvPr id="164" name="Shape 164"/>
          <p:cNvCxnSpPr/>
          <p:nvPr/>
        </p:nvCxnSpPr>
        <p:spPr>
          <a:xfrm>
            <a:off x="2850400" y="4804575"/>
            <a:ext cx="323099" cy="356099"/>
          </a:xfrm>
          <a:prstGeom prst="straightConnector1">
            <a:avLst/>
          </a:prstGeom>
          <a:noFill/>
          <a:ln cap="flat" cmpd="sng" w="19050">
            <a:solidFill>
              <a:schemeClr val="dk2"/>
            </a:solidFill>
            <a:prstDash val="solid"/>
            <a:round/>
            <a:headEnd len="lg" w="lg" type="none"/>
            <a:tailEnd len="lg" w="lg" type="triangle"/>
          </a:ln>
        </p:spPr>
      </p:cxnSp>
      <p:cxnSp>
        <p:nvCxnSpPr>
          <p:cNvPr id="165" name="Shape 165"/>
          <p:cNvCxnSpPr/>
          <p:nvPr/>
        </p:nvCxnSpPr>
        <p:spPr>
          <a:xfrm>
            <a:off x="3993400" y="4804575"/>
            <a:ext cx="323099" cy="356099"/>
          </a:xfrm>
          <a:prstGeom prst="straightConnector1">
            <a:avLst/>
          </a:prstGeom>
          <a:noFill/>
          <a:ln cap="flat" cmpd="sng" w="19050">
            <a:solidFill>
              <a:schemeClr val="dk2"/>
            </a:solidFill>
            <a:prstDash val="solid"/>
            <a:round/>
            <a:headEnd len="lg" w="lg" type="none"/>
            <a:tailEnd len="lg" w="lg" type="triangle"/>
          </a:ln>
        </p:spPr>
      </p:cxn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x="0" y="0"/>
          <a:ext cx="0" cy="0"/>
          <a:chOff x="0" y="0"/>
          <a:chExt cx="0" cy="0"/>
        </a:xfrm>
      </p:grpSpPr>
      <p:sp>
        <p:nvSpPr>
          <p:cNvPr id="170" name="Shape 17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Feature Importance Results</a:t>
            </a:r>
          </a:p>
        </p:txBody>
      </p:sp>
      <p:pic>
        <p:nvPicPr>
          <p:cNvPr id="171" name="Shape 171"/>
          <p:cNvPicPr preferRelativeResize="0"/>
          <p:nvPr/>
        </p:nvPicPr>
        <p:blipFill>
          <a:blip r:embed="rId3">
            <a:alphaModFix/>
          </a:blip>
          <a:stretch>
            <a:fillRect/>
          </a:stretch>
        </p:blipFill>
        <p:spPr>
          <a:xfrm>
            <a:off x="76200" y="1368175"/>
            <a:ext cx="4555252" cy="3416425"/>
          </a:xfrm>
          <a:prstGeom prst="rect">
            <a:avLst/>
          </a:prstGeom>
          <a:noFill/>
          <a:ln>
            <a:noFill/>
          </a:ln>
        </p:spPr>
      </p:pic>
      <p:sp>
        <p:nvSpPr>
          <p:cNvPr id="172" name="Shape 172"/>
          <p:cNvSpPr txBox="1"/>
          <p:nvPr/>
        </p:nvSpPr>
        <p:spPr>
          <a:xfrm>
            <a:off x="4417425" y="1208700"/>
            <a:ext cx="4294799" cy="3462599"/>
          </a:xfrm>
          <a:prstGeom prst="rect">
            <a:avLst/>
          </a:prstGeom>
          <a:noFill/>
          <a:ln>
            <a:noFill/>
          </a:ln>
        </p:spPr>
        <p:txBody>
          <a:bodyPr anchorCtr="0" anchor="ctr" bIns="91425" lIns="91425" rIns="91425" tIns="91425">
            <a:noAutofit/>
          </a:bodyPr>
          <a:lstStyle/>
          <a:p>
            <a:pPr rtl="0" algn="just">
              <a:spcBef>
                <a:spcPts val="0"/>
              </a:spcBef>
              <a:buNone/>
            </a:pPr>
            <a:r>
              <a:rPr lang="en">
                <a:solidFill>
                  <a:schemeClr val="dk1"/>
                </a:solidFill>
                <a:latin typeface="Trebuchet MS"/>
                <a:ea typeface="Trebuchet MS"/>
                <a:cs typeface="Trebuchet MS"/>
                <a:sym typeface="Trebuchet MS"/>
              </a:rPr>
              <a:t>Surprisingly, the halo shape seems to be highly dependent on the x, y, and z coordinates of the halo in the simulation. </a:t>
            </a:r>
          </a:p>
          <a:p>
            <a:pPr rtl="0" algn="just">
              <a:spcBef>
                <a:spcPts val="0"/>
              </a:spcBef>
              <a:buNone/>
            </a:pPr>
            <a:r>
              <a:t/>
            </a:r>
            <a:endParaRPr>
              <a:solidFill>
                <a:schemeClr val="dk1"/>
              </a:solidFill>
              <a:latin typeface="Trebuchet MS"/>
              <a:ea typeface="Trebuchet MS"/>
              <a:cs typeface="Trebuchet MS"/>
              <a:sym typeface="Trebuchet MS"/>
            </a:endParaRPr>
          </a:p>
          <a:p>
            <a:pPr rtl="0" algn="just">
              <a:spcBef>
                <a:spcPts val="0"/>
              </a:spcBef>
              <a:buNone/>
            </a:pPr>
            <a:r>
              <a:rPr lang="en">
                <a:solidFill>
                  <a:schemeClr val="dk1"/>
                </a:solidFill>
                <a:latin typeface="Trebuchet MS"/>
                <a:ea typeface="Trebuchet MS"/>
                <a:cs typeface="Trebuchet MS"/>
                <a:sym typeface="Trebuchet MS"/>
              </a:rPr>
              <a:t>This likely means that halo shape is highly dependent on the position of the halo in the Cosmic Web and the way matter is flowing into the halo. </a:t>
            </a:r>
          </a:p>
          <a:p>
            <a:pPr rtl="0" algn="just">
              <a:spcBef>
                <a:spcPts val="0"/>
              </a:spcBef>
              <a:buNone/>
            </a:pPr>
            <a:r>
              <a:t/>
            </a:r>
            <a:endParaRPr>
              <a:solidFill>
                <a:schemeClr val="dk1"/>
              </a:solidFill>
              <a:latin typeface="Trebuchet MS"/>
              <a:ea typeface="Trebuchet MS"/>
              <a:cs typeface="Trebuchet MS"/>
              <a:sym typeface="Trebuchet MS"/>
            </a:endParaRPr>
          </a:p>
          <a:p>
            <a:pPr lvl="0" rtl="0" algn="just">
              <a:spcBef>
                <a:spcPts val="0"/>
              </a:spcBef>
              <a:buNone/>
            </a:pPr>
            <a:r>
              <a:rPr lang="en">
                <a:solidFill>
                  <a:schemeClr val="dk1"/>
                </a:solidFill>
                <a:latin typeface="Trebuchet MS"/>
                <a:ea typeface="Trebuchet MS"/>
                <a:cs typeface="Trebuchet MS"/>
                <a:sym typeface="Trebuchet MS"/>
              </a:rPr>
              <a:t>We also find that halo shape is highly dependent on how long ago a halo merged with another halo, its velocity in space, its mass, its angular momentum, and its spin.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 name="Shape 36"/>
        <p:cNvGrpSpPr/>
        <p:nvPr/>
      </p:nvGrpSpPr>
      <p:grpSpPr>
        <a:xfrm>
          <a:off x="0" y="0"/>
          <a:ext cx="0" cy="0"/>
          <a:chOff x="0" y="0"/>
          <a:chExt cx="0" cy="0"/>
        </a:xfrm>
      </p:grpSpPr>
      <p:sp>
        <p:nvSpPr>
          <p:cNvPr id="37" name="Shape 3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Agenda</a:t>
            </a:r>
          </a:p>
        </p:txBody>
      </p:sp>
      <p:sp>
        <p:nvSpPr>
          <p:cNvPr id="38" name="Shape 38"/>
          <p:cNvSpPr txBox="1"/>
          <p:nvPr>
            <p:ph idx="1" type="body"/>
          </p:nvPr>
        </p:nvSpPr>
        <p:spPr>
          <a:xfrm>
            <a:off x="457200" y="9715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Background - What are Dark Matter Halos?</a:t>
            </a:r>
          </a:p>
          <a:p>
            <a:pPr indent="-419100" lvl="0" marL="457200" rtl="0">
              <a:spcBef>
                <a:spcPts val="0"/>
              </a:spcBef>
              <a:buClr>
                <a:schemeClr val="dk1"/>
              </a:buClr>
              <a:buSzPct val="100000"/>
              <a:buFont typeface="Arial"/>
              <a:buChar char="●"/>
            </a:pPr>
            <a:r>
              <a:rPr lang="en"/>
              <a:t>Proposed Analysis - Why is it important?</a:t>
            </a:r>
          </a:p>
          <a:p>
            <a:pPr indent="-419100" lvl="0" marL="457200" rtl="0">
              <a:spcBef>
                <a:spcPts val="0"/>
              </a:spcBef>
              <a:buClr>
                <a:schemeClr val="dk1"/>
              </a:buClr>
              <a:buSzPct val="100000"/>
              <a:buFont typeface="Arial"/>
              <a:buChar char="●"/>
            </a:pPr>
            <a:r>
              <a:rPr lang="en"/>
              <a:t>Data - transfer, storage and management</a:t>
            </a:r>
          </a:p>
          <a:p>
            <a:pPr indent="-419100" lvl="0" marL="457200" rtl="0">
              <a:spcBef>
                <a:spcPts val="0"/>
              </a:spcBef>
              <a:buClr>
                <a:schemeClr val="dk1"/>
              </a:buClr>
              <a:buSzPct val="100000"/>
              <a:buFont typeface="Arial"/>
              <a:buChar char="●"/>
            </a:pPr>
            <a:r>
              <a:rPr lang="en"/>
              <a:t>Compute - planning and orchestration</a:t>
            </a:r>
          </a:p>
          <a:p>
            <a:pPr indent="-419100" lvl="0" marL="457200" rtl="0">
              <a:spcBef>
                <a:spcPts val="0"/>
              </a:spcBef>
              <a:buClr>
                <a:schemeClr val="dk1"/>
              </a:buClr>
              <a:buSzPct val="100000"/>
              <a:buFont typeface="Arial"/>
              <a:buChar char="●"/>
            </a:pPr>
            <a:r>
              <a:rPr lang="en"/>
              <a:t>Data Crunching </a:t>
            </a:r>
          </a:p>
          <a:p>
            <a:pPr indent="-381000" lvl="1" marL="914400" rtl="0">
              <a:spcBef>
                <a:spcPts val="0"/>
              </a:spcBef>
              <a:buClr>
                <a:schemeClr val="dk1"/>
              </a:buClr>
              <a:buSzPct val="80000"/>
              <a:buFont typeface="Courier New"/>
              <a:buChar char="o"/>
            </a:pPr>
            <a:r>
              <a:rPr lang="en"/>
              <a:t>Correlation Analysis</a:t>
            </a:r>
          </a:p>
          <a:p>
            <a:pPr indent="-381000" lvl="1" marL="914400" rtl="0">
              <a:spcBef>
                <a:spcPts val="0"/>
              </a:spcBef>
              <a:buClr>
                <a:schemeClr val="dk1"/>
              </a:buClr>
              <a:buSzPct val="80000"/>
              <a:buFont typeface="Courier New"/>
              <a:buChar char="o"/>
            </a:pPr>
            <a:r>
              <a:rPr lang="en"/>
              <a:t>Feature Importance</a:t>
            </a:r>
          </a:p>
          <a:p>
            <a:pPr indent="-419100" lvl="0" marL="457200">
              <a:spcBef>
                <a:spcPts val="0"/>
              </a:spcBef>
              <a:buClr>
                <a:schemeClr val="dk1"/>
              </a:buClr>
              <a:buSzPct val="100000"/>
              <a:buFont typeface="Arial"/>
              <a:buChar char="●"/>
            </a:pPr>
            <a:r>
              <a:rPr lang="en"/>
              <a:t>Outcome and Next Steps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Conclusion and Next Steps</a:t>
            </a:r>
          </a:p>
        </p:txBody>
      </p:sp>
      <p:sp>
        <p:nvSpPr>
          <p:cNvPr id="178" name="Shape 178"/>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AutoNum type="arabicPeriod"/>
            </a:pPr>
            <a:r>
              <a:rPr lang="en"/>
              <a:t>BIG Data</a:t>
            </a:r>
          </a:p>
          <a:p>
            <a:pPr indent="-419100" lvl="0" marL="457200" rtl="0">
              <a:spcBef>
                <a:spcPts val="0"/>
              </a:spcBef>
              <a:buClr>
                <a:schemeClr val="dk1"/>
              </a:buClr>
              <a:buSzPct val="100000"/>
              <a:buFont typeface="Arial"/>
              <a:buAutoNum type="arabicPeriod"/>
            </a:pPr>
            <a:r>
              <a:rPr lang="en"/>
              <a:t>Interesting Problem</a:t>
            </a:r>
          </a:p>
          <a:p>
            <a:pPr indent="-419100" lvl="0" marL="457200" rtl="0">
              <a:spcBef>
                <a:spcPts val="0"/>
              </a:spcBef>
              <a:buClr>
                <a:schemeClr val="dk1"/>
              </a:buClr>
              <a:buSzPct val="100000"/>
              <a:buFont typeface="Arial"/>
              <a:buAutoNum type="arabicPeriod"/>
            </a:pPr>
            <a:r>
              <a:rPr lang="en"/>
              <a:t>Great Team</a:t>
            </a:r>
          </a:p>
          <a:p>
            <a:pPr indent="-419100" lvl="0" marL="457200" rtl="0">
              <a:spcBef>
                <a:spcPts val="0"/>
              </a:spcBef>
              <a:buClr>
                <a:schemeClr val="dk1"/>
              </a:buClr>
              <a:buSzPct val="100000"/>
              <a:buFont typeface="Arial"/>
              <a:buAutoNum type="arabicPeriod"/>
            </a:pPr>
            <a:r>
              <a:rPr lang="en"/>
              <a:t>Results!</a:t>
            </a:r>
          </a:p>
          <a:p>
            <a:pPr rtl="0">
              <a:spcBef>
                <a:spcPts val="0"/>
              </a:spcBef>
              <a:buNone/>
            </a:pPr>
            <a:r>
              <a:t/>
            </a:r>
            <a:endParaRPr/>
          </a:p>
          <a:p>
            <a:pPr lvl="0">
              <a:spcBef>
                <a:spcPts val="0"/>
              </a:spcBef>
              <a:buNone/>
            </a:pPr>
            <a:r>
              <a:rPr lang="en"/>
              <a:t>Next Step: Further Analysis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pic>
        <p:nvPicPr>
          <p:cNvPr id="183" name="Shape 183"/>
          <p:cNvPicPr preferRelativeResize="0"/>
          <p:nvPr/>
        </p:nvPicPr>
        <p:blipFill>
          <a:blip r:embed="rId3">
            <a:alphaModFix amt="69000"/>
          </a:blip>
          <a:stretch>
            <a:fillRect/>
          </a:stretch>
        </p:blipFill>
        <p:spPr>
          <a:xfrm>
            <a:off x="-172300" y="-236550"/>
            <a:ext cx="9371799" cy="6008474"/>
          </a:xfrm>
          <a:prstGeom prst="rect">
            <a:avLst/>
          </a:prstGeom>
          <a:noFill/>
          <a:ln>
            <a:noFill/>
          </a:ln>
        </p:spPr>
      </p:pic>
      <p:sp>
        <p:nvSpPr>
          <p:cNvPr id="184" name="Shape 184"/>
          <p:cNvSpPr txBox="1"/>
          <p:nvPr/>
        </p:nvSpPr>
        <p:spPr>
          <a:xfrm>
            <a:off x="2254000" y="1989150"/>
            <a:ext cx="4147500" cy="1220699"/>
          </a:xfrm>
          <a:prstGeom prst="rect">
            <a:avLst/>
          </a:prstGeom>
          <a:noFill/>
          <a:ln>
            <a:noFill/>
          </a:ln>
        </p:spPr>
        <p:txBody>
          <a:bodyPr anchorCtr="0" anchor="ctr" bIns="91425" lIns="91425" rIns="91425" tIns="91425">
            <a:noAutofit/>
          </a:bodyPr>
          <a:lstStyle/>
          <a:p>
            <a:pPr lvl="0" rtl="0" algn="ctr">
              <a:spcBef>
                <a:spcPts val="360"/>
              </a:spcBef>
              <a:buClr>
                <a:schemeClr val="dk1"/>
              </a:buClr>
              <a:buSzPct val="25000"/>
              <a:buFont typeface="Arial"/>
              <a:buNone/>
            </a:pPr>
            <a:r>
              <a:rPr b="1" lang="en" sz="4800">
                <a:solidFill>
                  <a:srgbClr val="F3F3F3"/>
                </a:solidFill>
              </a:rPr>
              <a:t>Questions?</a:t>
            </a:r>
          </a:p>
          <a:p>
            <a:pPr lvl="0" rtl="0">
              <a:spcBef>
                <a:spcPts val="0"/>
              </a:spcBef>
              <a:buNone/>
            </a:pPr>
            <a:r>
              <a:t/>
            </a:r>
            <a:endParaRPr b="1" sz="2400">
              <a:solidFill>
                <a:schemeClr val="dk1"/>
              </a:solidFil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 name="Shape 42"/>
        <p:cNvGrpSpPr/>
        <p:nvPr/>
      </p:nvGrpSpPr>
      <p:grpSpPr>
        <a:xfrm>
          <a:off x="0" y="0"/>
          <a:ext cx="0" cy="0"/>
          <a:chOff x="0" y="0"/>
          <a:chExt cx="0" cy="0"/>
        </a:xfrm>
      </p:grpSpPr>
      <p:sp>
        <p:nvSpPr>
          <p:cNvPr id="43" name="Shape 43"/>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Dark Matter</a:t>
            </a:r>
          </a:p>
        </p:txBody>
      </p:sp>
      <p:sp>
        <p:nvSpPr>
          <p:cNvPr id="44" name="Shape 44"/>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Hypothetical, invisible matter that only interacts gravitationally</a:t>
            </a:r>
          </a:p>
          <a:p>
            <a:pPr indent="-419100" lvl="0" marL="457200" rtl="0">
              <a:spcBef>
                <a:spcPts val="0"/>
              </a:spcBef>
              <a:buClr>
                <a:schemeClr val="dk1"/>
              </a:buClr>
              <a:buSzPct val="100000"/>
              <a:buFont typeface="Arial"/>
              <a:buChar char="●"/>
            </a:pPr>
            <a:r>
              <a:rPr lang="en"/>
              <a:t>27% of matter in the universe</a:t>
            </a:r>
          </a:p>
          <a:p>
            <a:pPr indent="-419100" lvl="0" marL="457200" rtl="0">
              <a:spcBef>
                <a:spcPts val="0"/>
              </a:spcBef>
              <a:buClr>
                <a:schemeClr val="dk1"/>
              </a:buClr>
              <a:buSzPct val="100000"/>
              <a:buFont typeface="Arial"/>
              <a:buChar char="●"/>
            </a:pPr>
            <a:r>
              <a:rPr lang="en"/>
              <a:t>Explains the structure of the universe and the rotation of galaxies</a:t>
            </a:r>
          </a:p>
          <a:p>
            <a:pPr indent="-419100" lvl="0" marL="457200" rtl="0">
              <a:spcBef>
                <a:spcPts val="0"/>
              </a:spcBef>
              <a:buClr>
                <a:schemeClr val="dk1"/>
              </a:buClr>
              <a:buSzPct val="100000"/>
              <a:buFont typeface="Arial"/>
              <a:buChar char="●"/>
            </a:pPr>
            <a:r>
              <a:rPr lang="en"/>
              <a:t>Why do we care about Halo Shape?</a:t>
            </a:r>
          </a:p>
          <a:p>
            <a:pPr indent="-381000" lvl="1" marL="914400" rtl="0">
              <a:spcBef>
                <a:spcPts val="0"/>
              </a:spcBef>
              <a:buClr>
                <a:schemeClr val="dk1"/>
              </a:buClr>
              <a:buSzPct val="80000"/>
              <a:buFont typeface="Courier New"/>
              <a:buChar char="o"/>
            </a:pPr>
            <a:r>
              <a:rPr lang="en"/>
              <a:t>Nurseries for galaxies</a:t>
            </a:r>
          </a:p>
          <a:p>
            <a:pPr lvl="0">
              <a:spcBef>
                <a:spcPts val="0"/>
              </a:spcBef>
              <a:buNone/>
            </a:pPr>
            <a:r>
              <a:t/>
            </a: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 name="Shape 48"/>
        <p:cNvGrpSpPr/>
        <p:nvPr/>
      </p:nvGrpSpPr>
      <p:grpSpPr>
        <a:xfrm>
          <a:off x="0" y="0"/>
          <a:ext cx="0" cy="0"/>
          <a:chOff x="0" y="0"/>
          <a:chExt cx="0" cy="0"/>
        </a:xfrm>
      </p:grpSpPr>
      <p:sp>
        <p:nvSpPr>
          <p:cNvPr id="49" name="Shape 49"/>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Dark Matter Halos</a:t>
            </a:r>
          </a:p>
        </p:txBody>
      </p:sp>
      <p:sp>
        <p:nvSpPr>
          <p:cNvPr id="50" name="Shape 50"/>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Envelope of dark matter around galaxies</a:t>
            </a:r>
          </a:p>
          <a:p>
            <a:pPr indent="-419100" lvl="0" marL="457200" rtl="0">
              <a:spcBef>
                <a:spcPts val="0"/>
              </a:spcBef>
              <a:buClr>
                <a:schemeClr val="dk1"/>
              </a:buClr>
              <a:buSzPct val="100000"/>
              <a:buFont typeface="Arial"/>
              <a:buChar char="●"/>
            </a:pPr>
            <a:r>
              <a:rPr lang="en"/>
              <a:t>Dominates the mass of a galaxy</a:t>
            </a:r>
          </a:p>
          <a:p>
            <a:pPr indent="-419100" lvl="0" marL="457200" rtl="0">
              <a:spcBef>
                <a:spcPts val="0"/>
              </a:spcBef>
              <a:buClr>
                <a:schemeClr val="dk1"/>
              </a:buClr>
              <a:buSzPct val="100000"/>
              <a:buFont typeface="Arial"/>
              <a:buChar char="●"/>
            </a:pPr>
            <a:r>
              <a:rPr lang="en"/>
              <a:t>Explains the rotational velocity discrepancy in galaxies</a:t>
            </a:r>
          </a:p>
          <a:p>
            <a:pPr lvl="0">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x="0" y="0"/>
          <a:ext cx="0" cy="0"/>
          <a:chOff x="0" y="0"/>
          <a:chExt cx="0" cy="0"/>
        </a:xfrm>
      </p:grpSpPr>
      <p:sp>
        <p:nvSpPr>
          <p:cNvPr id="55" name="Shape 55"/>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Bolshoi Simulation</a:t>
            </a:r>
          </a:p>
        </p:txBody>
      </p:sp>
      <p:sp>
        <p:nvSpPr>
          <p:cNvPr id="56" name="Shape 56"/>
          <p:cNvSpPr txBox="1"/>
          <p:nvPr>
            <p:ph idx="1" type="body"/>
          </p:nvPr>
        </p:nvSpPr>
        <p:spPr>
          <a:xfrm>
            <a:off x="457200" y="971550"/>
            <a:ext cx="8229600" cy="3725699"/>
          </a:xfrm>
          <a:prstGeom prst="rect">
            <a:avLst/>
          </a:prstGeom>
        </p:spPr>
        <p:txBody>
          <a:bodyPr anchorCtr="0" anchor="t" bIns="91425" lIns="91425" rIns="91425" tIns="91425">
            <a:noAutofit/>
          </a:bodyPr>
          <a:lstStyle/>
          <a:p>
            <a:pPr indent="-393700" lvl="0" marL="457200" rtl="0">
              <a:spcBef>
                <a:spcPts val="0"/>
              </a:spcBef>
              <a:buClr>
                <a:schemeClr val="dk1"/>
              </a:buClr>
              <a:buSzPct val="100000"/>
              <a:buFont typeface="Arial"/>
              <a:buChar char="●"/>
            </a:pPr>
            <a:r>
              <a:rPr lang="en" sz="2600"/>
              <a:t>A series of simulations of the universe</a:t>
            </a:r>
          </a:p>
          <a:p>
            <a:pPr indent="-393700" lvl="0" marL="457200" rtl="0">
              <a:spcBef>
                <a:spcPts val="0"/>
              </a:spcBef>
              <a:buClr>
                <a:schemeClr val="dk1"/>
              </a:buClr>
              <a:buSzPct val="100000"/>
              <a:buFont typeface="Arial"/>
              <a:buChar char="●"/>
            </a:pPr>
            <a:r>
              <a:rPr lang="en" sz="2600"/>
              <a:t>Seeded with 8.6 billion dark matter “particles”, each 200 million solar masses</a:t>
            </a:r>
          </a:p>
          <a:p>
            <a:pPr indent="-393700" lvl="0" marL="457200" rtl="0">
              <a:spcBef>
                <a:spcPts val="0"/>
              </a:spcBef>
              <a:buClr>
                <a:schemeClr val="dk1"/>
              </a:buClr>
              <a:buSzPct val="100000"/>
              <a:buFont typeface="Arial"/>
              <a:buChar char="●"/>
            </a:pPr>
            <a:r>
              <a:rPr lang="en" sz="2600"/>
              <a:t>Initial condition of the universe constantly refined by observational data</a:t>
            </a:r>
          </a:p>
          <a:p>
            <a:pPr indent="-393700" lvl="0" marL="457200" rtl="0">
              <a:spcBef>
                <a:spcPts val="0"/>
              </a:spcBef>
              <a:buClr>
                <a:schemeClr val="dk1"/>
              </a:buClr>
              <a:buSzPct val="100000"/>
              <a:buFont typeface="Arial"/>
              <a:buChar char="●"/>
            </a:pPr>
            <a:r>
              <a:rPr lang="en" sz="2600"/>
              <a:t>“State of the universe” measured at 180 time intervals from Big Bang to current time</a:t>
            </a:r>
          </a:p>
          <a:p>
            <a:pPr indent="-393700" lvl="0" marL="457200">
              <a:spcBef>
                <a:spcPts val="0"/>
              </a:spcBef>
              <a:buClr>
                <a:schemeClr val="dk1"/>
              </a:buClr>
              <a:buSzPct val="100000"/>
              <a:buFont typeface="Arial"/>
              <a:buChar char="●"/>
            </a:pPr>
            <a:r>
              <a:rPr lang="en" sz="2600"/>
              <a:t>Each measurement tracks 76 features of about 20 Million halos each</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Proposed Analysis</a:t>
            </a:r>
          </a:p>
        </p:txBody>
      </p:sp>
      <p:sp>
        <p:nvSpPr>
          <p:cNvPr id="62" name="Shape 62"/>
          <p:cNvSpPr txBox="1"/>
          <p:nvPr>
            <p:ph idx="1" type="body"/>
          </p:nvPr>
        </p:nvSpPr>
        <p:spPr>
          <a:xfrm>
            <a:off x="457200" y="10477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As the universe expands the relative influence of different features changes over time (e.g. weak forces vs gravity)</a:t>
            </a:r>
          </a:p>
          <a:p>
            <a:pPr indent="-419100" lvl="0" marL="457200" rtl="0">
              <a:spcBef>
                <a:spcPts val="0"/>
              </a:spcBef>
              <a:buClr>
                <a:schemeClr val="dk1"/>
              </a:buClr>
              <a:buSzPct val="100000"/>
              <a:buFont typeface="Arial"/>
              <a:buChar char="●"/>
            </a:pPr>
            <a:r>
              <a:rPr lang="en"/>
              <a:t>Does the importance of halo features change over time? If so how?</a:t>
            </a:r>
          </a:p>
          <a:p>
            <a:pPr indent="-419100" lvl="0" marL="457200" rtl="0">
              <a:spcBef>
                <a:spcPts val="0"/>
              </a:spcBef>
              <a:buClr>
                <a:schemeClr val="dk1"/>
              </a:buClr>
              <a:buSzPct val="100000"/>
              <a:buFont typeface="Arial"/>
              <a:buChar char="●"/>
            </a:pPr>
            <a:r>
              <a:rPr lang="en"/>
              <a:t>This could help in understanding the evolution of galaxy sizes and shapes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Tools Used</a:t>
            </a:r>
          </a:p>
        </p:txBody>
      </p:sp>
      <p:sp>
        <p:nvSpPr>
          <p:cNvPr id="68" name="Shape 68"/>
          <p:cNvSpPr txBox="1"/>
          <p:nvPr>
            <p:ph idx="1" type="body"/>
          </p:nvPr>
        </p:nvSpPr>
        <p:spPr>
          <a:xfrm>
            <a:off x="457200" y="1047750"/>
            <a:ext cx="8229600" cy="3725699"/>
          </a:xfrm>
          <a:prstGeom prst="rect">
            <a:avLst/>
          </a:prstGeom>
        </p:spPr>
        <p:txBody>
          <a:bodyPr anchorCtr="0" anchor="t" bIns="91425" lIns="91425" rIns="91425" tIns="91425">
            <a:noAutofit/>
          </a:bodyPr>
          <a:lstStyle/>
          <a:p>
            <a:pPr indent="-342900" lvl="0" marL="457200" rtl="0">
              <a:spcBef>
                <a:spcPts val="0"/>
              </a:spcBef>
              <a:buClr>
                <a:schemeClr val="dk1"/>
              </a:buClr>
              <a:buSzPct val="100000"/>
              <a:buFont typeface="Arial"/>
              <a:buChar char="●"/>
            </a:pPr>
            <a:r>
              <a:rPr lang="en" sz="1800"/>
              <a:t>Data transfer - FTP, rsync, scp, Netcat</a:t>
            </a:r>
          </a:p>
          <a:p>
            <a:pPr indent="-342900" lvl="0" marL="457200" rtl="0">
              <a:spcBef>
                <a:spcPts val="0"/>
              </a:spcBef>
              <a:buClr>
                <a:schemeClr val="dk1"/>
              </a:buClr>
              <a:buSzPct val="100000"/>
              <a:buFont typeface="Arial"/>
              <a:buChar char="●"/>
            </a:pPr>
            <a:r>
              <a:rPr lang="en" sz="1800"/>
              <a:t>Data storage - Block storage, HDFS cluster</a:t>
            </a:r>
          </a:p>
          <a:p>
            <a:pPr indent="-342900" lvl="0" marL="457200" rtl="0">
              <a:spcBef>
                <a:spcPts val="0"/>
              </a:spcBef>
              <a:buClr>
                <a:schemeClr val="dk1"/>
              </a:buClr>
              <a:buSzPct val="100000"/>
              <a:buFont typeface="Arial"/>
              <a:buChar char="●"/>
            </a:pPr>
            <a:r>
              <a:rPr lang="en" sz="1800"/>
              <a:t>Cluster provisioning - Vagrant, Puppet, ansible</a:t>
            </a:r>
          </a:p>
          <a:p>
            <a:pPr indent="-342900" lvl="0" marL="457200" rtl="0">
              <a:spcBef>
                <a:spcPts val="0"/>
              </a:spcBef>
              <a:buClr>
                <a:schemeClr val="dk1"/>
              </a:buClr>
              <a:buSzPct val="100000"/>
              <a:buFont typeface="Arial"/>
              <a:buChar char="●"/>
            </a:pPr>
            <a:r>
              <a:rPr lang="en" sz="1800"/>
              <a:t>Scalable computing - Hadoop with Yarn, Spark</a:t>
            </a:r>
          </a:p>
          <a:p>
            <a:pPr indent="-342900" lvl="0" marL="457200" rtl="0">
              <a:spcBef>
                <a:spcPts val="0"/>
              </a:spcBef>
              <a:buClr>
                <a:schemeClr val="dk1"/>
              </a:buClr>
              <a:buSzPct val="100000"/>
              <a:buFont typeface="Arial"/>
              <a:buChar char="●"/>
            </a:pPr>
            <a:r>
              <a:rPr lang="en" sz="1800"/>
              <a:t>Statistical analysis and Machine learning - MLlib, NumPy, SciPy, pandas, PySpark</a:t>
            </a:r>
          </a:p>
          <a:p>
            <a:pPr indent="-342900" lvl="0" marL="457200" rtl="0">
              <a:spcBef>
                <a:spcPts val="0"/>
              </a:spcBef>
              <a:buClr>
                <a:schemeClr val="dk1"/>
              </a:buClr>
              <a:buSzPct val="100000"/>
              <a:buFont typeface="Arial"/>
              <a:buChar char="●"/>
            </a:pPr>
            <a:r>
              <a:rPr lang="en" sz="1800"/>
              <a:t>Programming languages - Scala, Python</a:t>
            </a:r>
          </a:p>
          <a:p>
            <a:pPr indent="-342900" lvl="0" marL="457200" rtl="0">
              <a:spcBef>
                <a:spcPts val="0"/>
              </a:spcBef>
              <a:buClr>
                <a:schemeClr val="dk1"/>
              </a:buClr>
              <a:buSzPct val="100000"/>
              <a:buFont typeface="Arial"/>
              <a:buChar char="●"/>
            </a:pPr>
            <a:r>
              <a:rPr lang="en" sz="1800"/>
              <a:t>IDEs - Eclipse, IPython, PyCharm</a:t>
            </a:r>
          </a:p>
          <a:p>
            <a:pPr indent="-342900" lvl="0" marL="457200" rtl="0">
              <a:spcBef>
                <a:spcPts val="0"/>
              </a:spcBef>
              <a:buClr>
                <a:schemeClr val="dk1"/>
              </a:buClr>
              <a:buSzPct val="100000"/>
              <a:buFont typeface="Arial"/>
              <a:buChar char="●"/>
            </a:pPr>
            <a:r>
              <a:rPr lang="en" sz="1800"/>
              <a:t>Build and deployment - sbt, shell scripts</a:t>
            </a:r>
          </a:p>
          <a:p>
            <a:pPr indent="-342900" lvl="0" marL="457200" rtl="0">
              <a:spcBef>
                <a:spcPts val="0"/>
              </a:spcBef>
              <a:buClr>
                <a:schemeClr val="dk1"/>
              </a:buClr>
              <a:buSzPct val="100000"/>
              <a:buFont typeface="Arial"/>
              <a:buChar char="●"/>
            </a:pPr>
            <a:r>
              <a:rPr lang="en" sz="1800"/>
              <a:t>Monitoring - nmon</a:t>
            </a:r>
          </a:p>
          <a:p>
            <a:pPr indent="-342900" lvl="0" marL="457200" rtl="0">
              <a:spcBef>
                <a:spcPts val="0"/>
              </a:spcBef>
              <a:buClr>
                <a:schemeClr val="dk1"/>
              </a:buClr>
              <a:buSzPct val="100000"/>
              <a:buFont typeface="Arial"/>
              <a:buChar char="●"/>
            </a:pPr>
            <a:r>
              <a:rPr lang="en" sz="1800"/>
              <a:t>Collaboration - ISVC, Google Drive, Google Hangouts, Speek.com, Email</a:t>
            </a:r>
          </a:p>
          <a:p>
            <a:pPr indent="-342900" lvl="0" marL="457200">
              <a:spcBef>
                <a:spcPts val="0"/>
              </a:spcBef>
              <a:buClr>
                <a:schemeClr val="dk1"/>
              </a:buClr>
              <a:buSzPct val="100000"/>
              <a:buFont typeface="Arial"/>
              <a:buChar char="●"/>
            </a:pPr>
            <a:r>
              <a:rPr lang="en" sz="1800"/>
              <a:t>Source code hosting - Github</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Data Transfer</a:t>
            </a:r>
          </a:p>
        </p:txBody>
      </p:sp>
      <p:sp>
        <p:nvSpPr>
          <p:cNvPr id="74" name="Shape 74"/>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419100" lvl="0" marL="457200" rtl="0">
              <a:spcBef>
                <a:spcPts val="0"/>
              </a:spcBef>
              <a:buClr>
                <a:schemeClr val="dk1"/>
              </a:buClr>
              <a:buSzPct val="100000"/>
              <a:buFont typeface="Arial"/>
              <a:buChar char="-"/>
            </a:pPr>
            <a:r>
              <a:rPr lang="en"/>
              <a:t>180 files in FTP server that we transferred</a:t>
            </a:r>
          </a:p>
          <a:p>
            <a:pPr indent="-419100" lvl="0" marL="457200" rtl="0">
              <a:spcBef>
                <a:spcPts val="0"/>
              </a:spcBef>
              <a:buClr>
                <a:schemeClr val="dk1"/>
              </a:buClr>
              <a:buSzPct val="100000"/>
              <a:buFont typeface="Arial"/>
              <a:buChar char="-"/>
            </a:pPr>
            <a:r>
              <a:rPr lang="en"/>
              <a:t>Total data volume = 2 TB</a:t>
            </a:r>
          </a:p>
          <a:p>
            <a:pPr indent="-419100" lvl="0" marL="457200" rtl="0">
              <a:spcBef>
                <a:spcPts val="0"/>
              </a:spcBef>
              <a:buClr>
                <a:schemeClr val="dk1"/>
              </a:buClr>
              <a:buSzPct val="100000"/>
              <a:buFont typeface="Arial"/>
              <a:buChar char="-"/>
            </a:pPr>
            <a:r>
              <a:rPr lang="en"/>
              <a:t>Transferred using scp</a:t>
            </a:r>
          </a:p>
          <a:p>
            <a:pPr indent="-419100" lvl="0" marL="457200">
              <a:spcBef>
                <a:spcPts val="0"/>
              </a:spcBef>
              <a:buClr>
                <a:schemeClr val="dk1"/>
              </a:buClr>
              <a:buSzPct val="100000"/>
              <a:buFont typeface="Arial"/>
              <a:buChar char="-"/>
            </a:pPr>
            <a:r>
              <a:rPr lang="en"/>
              <a:t>Time taken for transfer approximately 6 hours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Data Storage and Management</a:t>
            </a:r>
          </a:p>
        </p:txBody>
      </p:sp>
      <p:sp>
        <p:nvSpPr>
          <p:cNvPr id="80" name="Shape 80"/>
          <p:cNvSpPr txBox="1"/>
          <p:nvPr>
            <p:ph idx="1" type="body"/>
          </p:nvPr>
        </p:nvSpPr>
        <p:spPr>
          <a:xfrm>
            <a:off x="457200" y="971550"/>
            <a:ext cx="8229600" cy="3725699"/>
          </a:xfrm>
          <a:prstGeom prst="rect">
            <a:avLst/>
          </a:prstGeom>
        </p:spPr>
        <p:txBody>
          <a:bodyPr anchorCtr="0" anchor="t" bIns="91425" lIns="91425" rIns="91425" tIns="91425">
            <a:noAutofit/>
          </a:bodyPr>
          <a:lstStyle/>
          <a:p>
            <a:pPr indent="-393700" lvl="0" marL="457200" rtl="0">
              <a:spcBef>
                <a:spcPts val="0"/>
              </a:spcBef>
              <a:buClr>
                <a:schemeClr val="dk1"/>
              </a:buClr>
              <a:buSzPct val="100000"/>
              <a:buFont typeface="Arial"/>
              <a:buChar char="●"/>
            </a:pPr>
            <a:r>
              <a:rPr lang="en" sz="2600"/>
              <a:t>Data stored in a block storage in Softlayer attached to a Ubuntu server node.</a:t>
            </a:r>
          </a:p>
          <a:p>
            <a:pPr indent="-393700" lvl="0" marL="457200" rtl="0">
              <a:spcBef>
                <a:spcPts val="0"/>
              </a:spcBef>
              <a:buClr>
                <a:schemeClr val="dk1"/>
              </a:buClr>
              <a:buSzPct val="100000"/>
              <a:buFont typeface="Arial"/>
              <a:buChar char="●"/>
            </a:pPr>
            <a:r>
              <a:rPr lang="en" sz="2600"/>
              <a:t>The block storage node could be reattached to different cluster master nodes based on computing needs</a:t>
            </a:r>
          </a:p>
          <a:p>
            <a:pPr indent="-393700" lvl="0" marL="457200" rtl="0">
              <a:spcBef>
                <a:spcPts val="0"/>
              </a:spcBef>
              <a:buClr>
                <a:schemeClr val="dk1"/>
              </a:buClr>
              <a:buSzPct val="100000"/>
              <a:buFont typeface="Arial"/>
              <a:buChar char="●"/>
            </a:pPr>
            <a:r>
              <a:rPr lang="en" sz="2600"/>
              <a:t>Moved to HDFS cluster with replication using shell scripts right before computation</a:t>
            </a:r>
          </a:p>
          <a:p>
            <a:pPr indent="-393700" lvl="0" marL="457200" rtl="0">
              <a:spcBef>
                <a:spcPts val="0"/>
              </a:spcBef>
              <a:buClr>
                <a:schemeClr val="dk1"/>
              </a:buClr>
              <a:buSzPct val="100000"/>
              <a:buFont typeface="Arial"/>
              <a:buChar char="●"/>
            </a:pPr>
            <a:r>
              <a:rPr lang="en" sz="2600"/>
              <a:t>Also moved piecemeal files to individual cluster nodes for data locality</a:t>
            </a:r>
          </a:p>
          <a:p>
            <a:pPr>
              <a:spcBef>
                <a:spcPts val="0"/>
              </a:spcBef>
              <a:buNone/>
            </a:pPr>
            <a:r>
              <a:t/>
            </a:r>
            <a:endParaRPr sz="2600"/>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