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296B7E4-53DE-4183-A172-E7C54CB309FE}">
  <a:tblStyle styleId="{7296B7E4-53DE-4183-A172-E7C54CB309FE}" styleName="Table_0"/>
  <a:tblStyle styleId="{056A83E9-91F0-4EC7-9FD3-9986E0DDA9F7}" styleName="Table_1">
    <a:wholeTbl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Lisa/Sam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Murat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Murat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Murat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Murat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Murat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Lisa/Sam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Lisa/Sam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Lisa/Sam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Sam K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Sam K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Nikhil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Nikhil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Murat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 rot="10800000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4.pn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0.png"/><Relationship Id="rId3" Type="http://schemas.openxmlformats.org/officeDocument/2006/relationships/image" Target="../media/image06.png"/><Relationship Id="rId6" Type="http://schemas.openxmlformats.org/officeDocument/2006/relationships/image" Target="../media/image08.png"/><Relationship Id="rId5" Type="http://schemas.openxmlformats.org/officeDocument/2006/relationships/image" Target="../media/image04.png"/><Relationship Id="rId7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7.png"/><Relationship Id="rId3" Type="http://schemas.openxmlformats.org/officeDocument/2006/relationships/image" Target="../media/image05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9.png"/><Relationship Id="rId3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</a:t>
            </a:r>
            <a:r>
              <a:rPr lang="en">
                <a:solidFill>
                  <a:srgbClr val="3C78D8"/>
                </a:solidFill>
              </a:rPr>
              <a:t>p</a:t>
            </a:r>
            <a:r>
              <a:rPr lang="en"/>
              <a:t>ritz E</a:t>
            </a:r>
            <a:r>
              <a:rPr lang="en">
                <a:solidFill>
                  <a:srgbClr val="3C78D8"/>
                </a:solidFill>
              </a:rPr>
              <a:t>x</a:t>
            </a:r>
            <a:r>
              <a:rPr lang="en"/>
              <a:t>periment</a:t>
            </a:r>
          </a:p>
        </p:txBody>
      </p:sp>
      <p:sp>
        <p:nvSpPr>
          <p:cNvPr id="36" name="Shape 36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Final Presentation, Fall 2014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685800" y="3950725"/>
            <a:ext cx="7672199" cy="498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Murat Aydogdu, Samuel Kahn, Lisa Kirch, Nikhil Gopinath Kurup, Sam Zaiss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6948850" y="4316150"/>
            <a:ext cx="4271700" cy="498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222475" y="645200"/>
            <a:ext cx="8387700" cy="147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0" name="Shape 40"/>
          <p:cNvCxnSpPr/>
          <p:nvPr/>
        </p:nvCxnSpPr>
        <p:spPr>
          <a:xfrm>
            <a:off x="252150" y="2899675"/>
            <a:ext cx="8268899" cy="372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1" name="Shape 41"/>
          <p:cNvCxnSpPr/>
          <p:nvPr/>
        </p:nvCxnSpPr>
        <p:spPr>
          <a:xfrm>
            <a:off x="1631525" y="652625"/>
            <a:ext cx="0" cy="20760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2" name="Shape 42"/>
          <p:cNvCxnSpPr/>
          <p:nvPr/>
        </p:nvCxnSpPr>
        <p:spPr>
          <a:xfrm rot="10800000">
            <a:off x="1616700" y="2773500"/>
            <a:ext cx="0" cy="140999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Results: Model &amp; Analysis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347474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92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1900">
                <a:latin typeface="Calibri"/>
                <a:ea typeface="Calibri"/>
                <a:cs typeface="Calibri"/>
                <a:sym typeface="Calibri"/>
              </a:rPr>
              <a:t>Four conditions from counterbalancing article order and treatment order. Subjects were randomly assigned to conditions:</a:t>
            </a:r>
            <a:br>
              <a:rPr lang="en" sz="1900">
                <a:latin typeface="Calibri"/>
                <a:ea typeface="Calibri"/>
                <a:cs typeface="Calibri"/>
                <a:sym typeface="Calibri"/>
              </a:rPr>
            </a:br>
            <a:br>
              <a:rPr lang="en" sz="1900">
                <a:latin typeface="Calibri"/>
                <a:ea typeface="Calibri"/>
                <a:cs typeface="Calibri"/>
                <a:sym typeface="Calibri"/>
              </a:rPr>
            </a:br>
            <a:br>
              <a:rPr lang="en" sz="1900">
                <a:latin typeface="Calibri"/>
                <a:ea typeface="Calibri"/>
                <a:cs typeface="Calibri"/>
                <a:sym typeface="Calibri"/>
              </a:rPr>
            </a:br>
            <a:br>
              <a:rPr lang="en" sz="1900">
                <a:latin typeface="Calibri"/>
                <a:ea typeface="Calibri"/>
                <a:cs typeface="Calibri"/>
                <a:sym typeface="Calibri"/>
              </a:rPr>
            </a:br>
            <a:br>
              <a:rPr lang="en" sz="1900">
                <a:latin typeface="Calibri"/>
                <a:ea typeface="Calibri"/>
                <a:cs typeface="Calibri"/>
                <a:sym typeface="Calibri"/>
              </a:rPr>
            </a:br>
            <a:br>
              <a:rPr lang="en" sz="1900">
                <a:latin typeface="Calibri"/>
                <a:ea typeface="Calibri"/>
                <a:cs typeface="Calibri"/>
                <a:sym typeface="Calibri"/>
              </a:rPr>
            </a:br>
            <a:br>
              <a:rPr lang="en" sz="1900">
                <a:latin typeface="Calibri"/>
                <a:ea typeface="Calibri"/>
                <a:cs typeface="Calibri"/>
                <a:sym typeface="Calibri"/>
              </a:rPr>
            </a:br>
            <a:br>
              <a:rPr lang="en" sz="1900"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-3492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1900">
                <a:latin typeface="Calibri"/>
                <a:ea typeface="Calibri"/>
                <a:cs typeface="Calibri"/>
                <a:sym typeface="Calibri"/>
              </a:rPr>
              <a:t>Outcome: How many of the 5 questions did the subject get right for each article?</a:t>
            </a:r>
          </a:p>
        </p:txBody>
      </p:sp>
      <p:graphicFrame>
        <p:nvGraphicFramePr>
          <p:cNvPr id="108" name="Shape 108"/>
          <p:cNvGraphicFramePr/>
          <p:nvPr/>
        </p:nvGraphicFramePr>
        <p:xfrm>
          <a:off x="1007950" y="21901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{056A83E9-91F0-4EC7-9FD3-9986E0DDA9F7}</a:tableStyleId>
              </a:tblPr>
              <a:tblGrid>
                <a:gridCol w="1188725"/>
                <a:gridCol w="1188725"/>
                <a:gridCol w="1188725"/>
                <a:gridCol w="1188725"/>
                <a:gridCol w="1188725"/>
              </a:tblGrid>
              <a:tr h="3707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100"/>
                        <a:t>The first article is</a:t>
                      </a:r>
                    </a:p>
                  </a:txBody>
                  <a:tcPr marT="63500" marB="63500" marR="63500" marL="63500" anchor="b"/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3707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100"/>
                        <a:t>FUN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100"/>
                        <a:t>SAD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Total</a:t>
                      </a:r>
                    </a:p>
                  </a:txBody>
                  <a:tcPr marT="63500" marB="63500" marR="63500" marL="63500"/>
                </a:tc>
              </a:tr>
              <a:tr h="370725"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4572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100"/>
                        <a:t>The Spritz article is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100"/>
                        <a:t>FUN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123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119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242</a:t>
                      </a:r>
                    </a:p>
                  </a:txBody>
                  <a:tcPr marT="63500" marB="63500" marR="63500" marL="63500"/>
                </a:tc>
              </a:tr>
              <a:tr h="370725">
                <a:tc vMerge="1"/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100"/>
                        <a:t>SAD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135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110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245</a:t>
                      </a:r>
                    </a:p>
                  </a:txBody>
                  <a:tcPr marT="63500" marB="63500" marR="63500" marL="63500"/>
                </a:tc>
              </a:tr>
              <a:tr h="3707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Total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258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229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100"/>
                        <a:t>487</a:t>
                      </a: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Results: Model &amp; Analysis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The “everything” model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</a:p>
          <a:p>
            <a:pPr lvl="0" rtl="0">
              <a:spcBef>
                <a:spcPts val="0"/>
              </a:spcBef>
              <a:buNone/>
            </a:pPr>
            <a:br>
              <a:rPr lang="en" sz="2400">
                <a:latin typeface="Calibri"/>
                <a:ea typeface="Calibri"/>
                <a:cs typeface="Calibri"/>
                <a:sym typeface="Calibri"/>
              </a:rPr>
            </a:br>
            <a:br>
              <a:rPr lang="en" sz="2400">
                <a:latin typeface="Calibri"/>
                <a:ea typeface="Calibri"/>
                <a:cs typeface="Calibri"/>
                <a:sym typeface="Calibri"/>
              </a:rPr>
            </a:br>
            <a:br>
              <a:rPr lang="en" sz="2400">
                <a:latin typeface="Calibri"/>
                <a:ea typeface="Calibri"/>
                <a:cs typeface="Calibri"/>
                <a:sym typeface="Calibri"/>
              </a:rPr>
            </a:b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summary(lm(Y ~ trt + isSAD +  firstNormal </a:t>
            </a:r>
            <a:br>
              <a:rPr lang="en" sz="2400">
                <a:latin typeface="Calibri"/>
                <a:ea typeface="Calibri"/>
                <a:cs typeface="Calibri"/>
                <a:sym typeface="Calibri"/>
              </a:rPr>
            </a:b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           + Age  + SpritzExp + UsesGlasses + DegreeCode + PrimEng + Female + RaceCode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           + readTM +  readBook +  readSci + readMag +readProf))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5" name="Shape 115"/>
          <p:cNvCxnSpPr/>
          <p:nvPr/>
        </p:nvCxnSpPr>
        <p:spPr>
          <a:xfrm>
            <a:off x="1386600" y="3128775"/>
            <a:ext cx="782400" cy="474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6" name="Shape 116"/>
          <p:cNvSpPr txBox="1"/>
          <p:nvPr/>
        </p:nvSpPr>
        <p:spPr>
          <a:xfrm>
            <a:off x="457200" y="2632650"/>
            <a:ext cx="1599899" cy="497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Number of correct answers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2395275" y="2632650"/>
            <a:ext cx="1139399" cy="497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Spritz = 1</a:t>
            </a:r>
            <a:br>
              <a:rPr lang="en"/>
            </a:br>
            <a:r>
              <a:rPr lang="en"/>
              <a:t>Normal = 0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3586525" y="2632650"/>
            <a:ext cx="1599899" cy="497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SAD article = 1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FUN article = 0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5458475" y="2686700"/>
            <a:ext cx="2244900" cy="497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First article is normal = 1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First article is Spritz = 0</a:t>
            </a:r>
          </a:p>
        </p:txBody>
      </p:sp>
      <p:cxnSp>
        <p:nvCxnSpPr>
          <p:cNvPr id="120" name="Shape 120"/>
          <p:cNvCxnSpPr/>
          <p:nvPr/>
        </p:nvCxnSpPr>
        <p:spPr>
          <a:xfrm>
            <a:off x="2764350" y="3198450"/>
            <a:ext cx="32700" cy="428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1" name="Shape 121"/>
          <p:cNvCxnSpPr/>
          <p:nvPr/>
        </p:nvCxnSpPr>
        <p:spPr>
          <a:xfrm flipH="1">
            <a:off x="3697725" y="3228775"/>
            <a:ext cx="137699" cy="33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2" name="Shape 122"/>
          <p:cNvCxnSpPr/>
          <p:nvPr/>
        </p:nvCxnSpPr>
        <p:spPr>
          <a:xfrm flipH="1">
            <a:off x="5001225" y="3223575"/>
            <a:ext cx="888899" cy="391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Results: Model &amp; Analysis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425" y="1420300"/>
            <a:ext cx="5996072" cy="3570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Results: Visualization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025" y="1443025"/>
            <a:ext cx="4323125" cy="238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4034425"/>
            <a:ext cx="3900124" cy="854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Conclusion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Main finding: negative treatment effect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Possible explanations - gradual learning?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Comparison to PSB study</a:t>
            </a:r>
          </a:p>
          <a:p>
            <a:pPr indent="-381000" lvl="2" marL="1371600" rtl="0">
              <a:spcBef>
                <a:spcPts val="0"/>
              </a:spcBef>
              <a:buClr>
                <a:schemeClr val="dk2"/>
              </a:buClr>
              <a:buSzPct val="800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Spritz folks “don’t do too bad” with comprehension (Control: 76%, Limited Speed Spritz: 68%)</a:t>
            </a:r>
          </a:p>
          <a:p>
            <a:pPr indent="-381000" lvl="2" marL="1371600" rtl="0">
              <a:spcBef>
                <a:spcPts val="0"/>
              </a:spcBef>
              <a:buClr>
                <a:schemeClr val="dk2"/>
              </a:buClr>
              <a:buSzPct val="800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Statistical significance not assessed clearly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Subjects not experienced with Spritz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3125" y="1620312"/>
            <a:ext cx="1390650" cy="96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Spritz Experiment</a:t>
            </a:r>
          </a:p>
        </p:txBody>
      </p:sp>
      <p:sp>
        <p:nvSpPr>
          <p:cNvPr id="148" name="Shape 148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Q&amp;A</a:t>
            </a:r>
          </a:p>
        </p:txBody>
      </p:sp>
      <p:sp>
        <p:nvSpPr>
          <p:cNvPr id="149" name="Shape 149"/>
          <p:cNvSpPr txBox="1"/>
          <p:nvPr>
            <p:ph idx="2"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</a:t>
            </a:r>
            <a:r>
              <a:rPr lang="en">
                <a:solidFill>
                  <a:srgbClr val="3C78D8"/>
                </a:solidFill>
              </a:rPr>
              <a:t>p</a:t>
            </a:r>
            <a:r>
              <a:rPr lang="en"/>
              <a:t>ritz E</a:t>
            </a:r>
            <a:r>
              <a:rPr lang="en">
                <a:solidFill>
                  <a:srgbClr val="3C78D8"/>
                </a:solidFill>
              </a:rPr>
              <a:t>x</a:t>
            </a:r>
            <a:r>
              <a:rPr lang="en"/>
              <a:t>periment</a:t>
            </a:r>
          </a:p>
        </p:txBody>
      </p:sp>
      <p:cxnSp>
        <p:nvCxnSpPr>
          <p:cNvPr id="150" name="Shape 150"/>
          <p:cNvCxnSpPr/>
          <p:nvPr/>
        </p:nvCxnSpPr>
        <p:spPr>
          <a:xfrm>
            <a:off x="222475" y="645200"/>
            <a:ext cx="8387700" cy="147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1" name="Shape 151"/>
          <p:cNvCxnSpPr/>
          <p:nvPr/>
        </p:nvCxnSpPr>
        <p:spPr>
          <a:xfrm>
            <a:off x="252150" y="2899675"/>
            <a:ext cx="8268899" cy="372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2" name="Shape 152"/>
          <p:cNvCxnSpPr/>
          <p:nvPr/>
        </p:nvCxnSpPr>
        <p:spPr>
          <a:xfrm>
            <a:off x="1631525" y="652625"/>
            <a:ext cx="0" cy="20760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3" name="Shape 153"/>
          <p:cNvCxnSpPr/>
          <p:nvPr/>
        </p:nvCxnSpPr>
        <p:spPr>
          <a:xfrm rot="10800000">
            <a:off x="1616700" y="2773500"/>
            <a:ext cx="0" cy="140999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Speed Reading &amp; RSVP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Efforts to systematically improve reading speed date back to 1925, focused on text features.</a:t>
            </a:r>
            <a:br>
              <a:rPr lang="en" sz="2400"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In the 1970s, text presentation methods emerged as a means to help increase reading speed without sacrificing comprehension.</a:t>
            </a:r>
            <a:br>
              <a:rPr lang="en" sz="2400"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One such method -- rapid serial visual presentation (RSVP) -- was the basis for multiple speed reading apps post-2000.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Apps Using RSVP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68475" y="4382237"/>
            <a:ext cx="14478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68475" y="1459150"/>
            <a:ext cx="2318325" cy="92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" y="1459150"/>
            <a:ext cx="5030925" cy="350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68475" y="2708108"/>
            <a:ext cx="2318324" cy="482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68475" y="3591204"/>
            <a:ext cx="1895475" cy="39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Past Research: Effects of RSVP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Wobbrock, Forlizzi, Hudson, &amp; Myers (2002): Used RSVP to achieve reading speeds up to 720 wpm, but not in a controlled experiment.</a:t>
            </a:r>
            <a:br>
              <a:rPr lang="en" sz="2400"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quist &amp; Goldstein (2002): RSVP improved reading speeds by 33% for short texts. Didn’t help reading speed for longer texts, and also increased cognitive load.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Our Focus &amp; Hypothesis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460500"/>
            <a:ext cx="45477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92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1900">
                <a:latin typeface="Calibri"/>
                <a:ea typeface="Calibri"/>
                <a:cs typeface="Calibri"/>
                <a:sym typeface="Calibri"/>
              </a:rPr>
              <a:t>PSB (2014) experiment found positive effect for Spritz in speed &amp; marginally negative effect for comprehension.</a:t>
            </a:r>
            <a:br>
              <a:rPr lang="en" sz="1900"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-3492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1900">
                <a:latin typeface="Calibri"/>
                <a:ea typeface="Calibri"/>
                <a:cs typeface="Calibri"/>
                <a:sym typeface="Calibri"/>
              </a:rPr>
              <a:t>Specifics of the PSB study are unclear; there were some drawbacks.</a:t>
            </a:r>
            <a:br>
              <a:rPr lang="en" sz="1900"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-3492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1900">
                <a:latin typeface="Calibri"/>
                <a:ea typeface="Calibri"/>
                <a:cs typeface="Calibri"/>
                <a:sym typeface="Calibri"/>
              </a:rPr>
              <a:t>We hypothesized that using Spritz, participants’ reading speed would increase while comprehension would stay constant for slightly longer texts.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3938" y="1384300"/>
            <a:ext cx="3441687" cy="1796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4150" y="3303975"/>
            <a:ext cx="3361474" cy="1749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600">
                <a:latin typeface="Calibri"/>
                <a:ea typeface="Calibri"/>
                <a:cs typeface="Calibri"/>
                <a:sym typeface="Calibri"/>
              </a:rPr>
              <a:t>Experiment Design: Participants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2200">
                <a:latin typeface="Calibri"/>
                <a:ea typeface="Calibri"/>
                <a:cs typeface="Calibri"/>
                <a:sym typeface="Calibri"/>
              </a:rPr>
              <a:t>Used Amazon Mechanical Turk to recruit 550 participants.</a:t>
            </a:r>
          </a:p>
          <a:p>
            <a:pPr indent="-3683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○"/>
            </a:pPr>
            <a:r>
              <a:rPr lang="en" sz="2200">
                <a:latin typeface="Calibri"/>
                <a:ea typeface="Calibri"/>
                <a:cs typeface="Calibri"/>
                <a:sym typeface="Calibri"/>
              </a:rPr>
              <a:t>50 Pilot/500 Main Experiment</a:t>
            </a:r>
            <a:br>
              <a:rPr lang="en" sz="2200"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2200">
                <a:latin typeface="Calibri"/>
                <a:ea typeface="Calibri"/>
                <a:cs typeface="Calibri"/>
                <a:sym typeface="Calibri"/>
              </a:rPr>
              <a:t>Challenges included tuning the restrictions correctly and locking on the appropriate incentive amount to reach 500 participants quickly.</a:t>
            </a:r>
            <a:br>
              <a:rPr lang="en" sz="2200"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2200">
                <a:latin typeface="Calibri"/>
                <a:ea typeface="Calibri"/>
                <a:cs typeface="Calibri"/>
                <a:sym typeface="Calibri"/>
              </a:rPr>
              <a:t>AMT users tend to mostly be from the US and India, and vary as a group from the population of these countries overall.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200">
                <a:latin typeface="Calibri"/>
                <a:ea typeface="Calibri"/>
                <a:cs typeface="Calibri"/>
                <a:sym typeface="Calibri"/>
              </a:rPr>
              <a:t>Experiment Design: Materials</a:t>
            </a: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20584" l="0" r="0" t="0"/>
          <a:stretch/>
        </p:blipFill>
        <p:spPr>
          <a:xfrm>
            <a:off x="87325" y="2149900"/>
            <a:ext cx="4356275" cy="250602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>
            <p:ph idx="1" type="body"/>
          </p:nvPr>
        </p:nvSpPr>
        <p:spPr>
          <a:xfrm>
            <a:off x="457200" y="1460500"/>
            <a:ext cx="8454299" cy="689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900">
                <a:latin typeface="Calibri"/>
                <a:ea typeface="Calibri"/>
                <a:cs typeface="Calibri"/>
                <a:sym typeface="Calibri"/>
              </a:rPr>
              <a:t>We built a website to take AMT participants through the entirety of the experiment:</a:t>
            </a: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4">
            <a:alphaModFix/>
          </a:blip>
          <a:srcRect b="32079" l="0" r="0" t="0"/>
          <a:stretch/>
        </p:blipFill>
        <p:spPr>
          <a:xfrm>
            <a:off x="4555225" y="2149900"/>
            <a:ext cx="4356275" cy="22333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Experiment Design: Procedure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3842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Within-subjects design. Each subject read two articles: One normally, and one with Spritz.</a:t>
            </a:r>
            <a:br>
              <a:rPr lang="en" sz="1800"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Subjects were randomly assigned to four conditions based on counterbalancing control / treatment order and article order.</a:t>
            </a:r>
            <a:br>
              <a:rPr lang="en" sz="1800"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To account for any effects of seeing Spritz for the very first time, we gave subjects a brief practice before showing the article.</a:t>
            </a:r>
            <a:br>
              <a:rPr lang="en" sz="1800"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Each article was followed by 5 comprehension questions.</a:t>
            </a:r>
            <a:br>
              <a:rPr lang="en" sz="1800"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The experiment concluded with general demographic questions.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Results: Descriptive Statistics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384300"/>
            <a:ext cx="4864199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Our subjects (N = 487)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Primary language: English (90%)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Men (52%) and women (48%)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White (59%), Asian (24%), and other races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College degree and more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Use glasses (47%), new to Spritz (83%)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“Read”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0972" y="1460497"/>
            <a:ext cx="3175824" cy="1858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59796" y="3318946"/>
            <a:ext cx="2678200" cy="156724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1" name="Shape 101"/>
          <p:cNvGraphicFramePr/>
          <p:nvPr/>
        </p:nvGraphicFramePr>
        <p:xfrm>
          <a:off x="1106175" y="374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{7296B7E4-53DE-4183-A172-E7C54CB309FE}</a:tableStyleId>
              </a:tblPr>
              <a:tblGrid>
                <a:gridCol w="3239575"/>
                <a:gridCol w="326675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Text messages and social media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405</a:t>
                      </a:r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Books or e-books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320</a:t>
                      </a:r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Science and technology journals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129</a:t>
                      </a:r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Magazine articles or blogs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324</a:t>
                      </a:r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Professional documents like emails or reports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255</a:t>
                      </a:r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I don't read any of the above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