
<file path=[Content_Types].xml><?xml version="1.0" encoding="utf-8"?>
<Types xmlns="http://schemas.openxmlformats.org/package/2006/content-types">
  <Default ContentType="image/jpeg" Extension="jpg"/>
  <Default ContentType="application/vnd.openxmlformats-package.relationships+xml" Extension="rels"/>
  <Default ContentType="image/png" Extension="png"/>
  <Default ContentType="application/xml" Extension="xml"/>
  <Default ContentType="image/gif" Extension="gif"/>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6.xml"/>
  <Override ContentType="application/vnd.openxmlformats-officedocument.presentationml.slideLayout+xml" PartName="/ppt/slideLayouts/slideLayout2.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notesSlide+xml" PartName="/ppt/notesSlides/notesSlide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8.xml"/>
  <Override ContentType="application/vnd.openxmlformats-officedocument.presentationml.notesSlide+xml" PartName="/ppt/notesSlides/notesSlide11.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7.xml"/>
  <Override ContentType="application/vnd.openxmlformats-officedocument.presentationml.notesSlide+xml" PartName="/ppt/notesSlides/notesSlide13.xml"/>
  <Override ContentType="application/vnd.openxmlformats-officedocument.presentationml.notesSlide+xml" PartName="/ppt/notesSlides/notesSlide3.xml"/>
  <Override ContentType="application/vnd.openxmlformats-officedocument.presentationml.notesSlide+xml" PartName="/ppt/notesSlides/notesSlide1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1.xml"/>
  <Override ContentType="application/vnd.openxmlformats-officedocument.presentationml.slideMaster+xml" PartName="/ppt/slideMasters/slideMaster1.xml"/>
  <Override ContentType="application/vnd.openxmlformats-officedocument.presentationml.slide+xml" PartName="/ppt/slides/slide7.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8.xml"/>
  <Override ContentType="application/vnd.openxmlformats-officedocument.presentationml.slide+xml" PartName="/ppt/slides/slide10.xml"/>
  <Override ContentType="application/vnd.openxmlformats-officedocument.presentationml.slide+xml" PartName="/ppt/slides/slide4.xml"/>
  <Override ContentType="application/vnd.openxmlformats-officedocument.presentationml.slide+xml" PartName="/ppt/slides/slide14.xml"/>
  <Override ContentType="application/vnd.openxmlformats-officedocument.presentationml.slide+xml" PartName="/ppt/slides/slide11.xml"/>
  <Override ContentType="application/vnd.openxmlformats-officedocument.presentationml.slide+xml" PartName="/ppt/slides/slide2.xml"/>
  <Override ContentType="application/vnd.openxmlformats-officedocument.presentationml.slide+xml" PartName="/ppt/slides/slide9.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3.xml"/>
  <Override ContentType="application/vnd.openxmlformats-officedocument.presentationml.tableStyles+xml" PartName="/ppt/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2" Type="http://schemas.openxmlformats.org/officeDocument/2006/relationships/slide" Target="slides/slide7.xml"/><Relationship Id="rId2" Type="http://schemas.openxmlformats.org/officeDocument/2006/relationships/presProps" Target="presProps.xml"/><Relationship Id="rId13" Type="http://schemas.openxmlformats.org/officeDocument/2006/relationships/slide" Target="slides/slide8.xml"/><Relationship Id="rId1" Type="http://schemas.openxmlformats.org/officeDocument/2006/relationships/theme" Target="theme/theme3.xml"/><Relationship Id="rId10" Type="http://schemas.openxmlformats.org/officeDocument/2006/relationships/slide" Target="slides/slide5.xml"/><Relationship Id="rId4" Type="http://schemas.openxmlformats.org/officeDocument/2006/relationships/slideMaster" Target="slideMasters/slideMaster1.xml"/><Relationship Id="rId11" Type="http://schemas.openxmlformats.org/officeDocument/2006/relationships/slide" Target="slides/slide6.xml"/><Relationship Id="rId3" Type="http://schemas.openxmlformats.org/officeDocument/2006/relationships/tableStyles" Target="tableStyles.xml"/><Relationship Id="rId9" Type="http://schemas.openxmlformats.org/officeDocument/2006/relationships/slide" Target="slides/slide4.xml"/><Relationship Id="rId6" Type="http://schemas.openxmlformats.org/officeDocument/2006/relationships/slide" Target="slides/slide1.xml"/><Relationship Id="rId5"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2" Type="http://schemas.openxmlformats.org/officeDocument/2006/relationships/hyperlink" Target="https://www.youtube.com/watch?v=sfEbMV295Kk" TargetMode="Externa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hyperlink" Target="http://postscapes.com/open-internet-of-things-assembly" TargetMode="Externa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9" Type="http://schemas.openxmlformats.org/officeDocument/2006/relationships/hyperlink" Target="https://www.spark.io" TargetMode="External"/><Relationship Id="rId18" Type="http://schemas.openxmlformats.org/officeDocument/2006/relationships/hyperlink" Target="http://threadgroup.org/Technology.aspx" TargetMode="External"/><Relationship Id="rId17" Type="http://schemas.openxmlformats.org/officeDocument/2006/relationships/hyperlink" Target="http://orbigo.net/wp-content/uploads/2011/06/6LoWPAN_Stack.png" TargetMode="External"/><Relationship Id="rId16" Type="http://schemas.openxmlformats.org/officeDocument/2006/relationships/hyperlink" Target="https://ifttt.com" TargetMode="External"/><Relationship Id="rId15" Type="http://schemas.openxmlformats.org/officeDocument/2006/relationships/hyperlink" Target="http://dowse.equipment" TargetMode="External"/><Relationship Id="rId14" Type="http://schemas.openxmlformats.org/officeDocument/2006/relationships/hyperlink" Target="http://iotlive.org/two/" TargetMode="External"/><Relationship Id="rId21" Type="http://schemas.openxmlformats.org/officeDocument/2006/relationships/hyperlink" Target="http://www.slideshare.net/baraev/internet-of-things-trends" TargetMode="External"/><Relationship Id="rId2" Type="http://schemas.openxmlformats.org/officeDocument/2006/relationships/hyperlink" Target="http://sf.apidays.io/" TargetMode="External"/><Relationship Id="rId12" Type="http://schemas.openxmlformats.org/officeDocument/2006/relationships/hyperlink" Target="http://threadgroup.org/" TargetMode="External"/><Relationship Id="rId13" Type="http://schemas.openxmlformats.org/officeDocument/2006/relationships/hyperlink" Target="http://openinterconnect.org/" TargetMode="External"/><Relationship Id="rId1" Type="http://schemas.openxmlformats.org/officeDocument/2006/relationships/notesMaster" Target="../notesMasters/notesMaster1.xml"/><Relationship Id="rId4" Type="http://schemas.openxmlformats.org/officeDocument/2006/relationships/hyperlink" Target="http://dataedge.ischool.berkeley.edu/" TargetMode="External"/><Relationship Id="rId10" Type="http://schemas.openxmlformats.org/officeDocument/2006/relationships/hyperlink" Target="https://www.bastille.io/" TargetMode="External"/><Relationship Id="rId3" Type="http://schemas.openxmlformats.org/officeDocument/2006/relationships/hyperlink" Target="http://solidcon.com/internet-of-things-2015" TargetMode="External"/><Relationship Id="rId11" Type="http://schemas.openxmlformats.org/officeDocument/2006/relationships/hyperlink" Target="http://iot.ieee.org/" TargetMode="External"/><Relationship Id="rId20" Type="http://schemas.openxmlformats.org/officeDocument/2006/relationships/hyperlink" Target="http://www.fastcompany.com/3044375/sector-forecasting/the-future-of-the-internet-of-things-is-like-the-internet-of-the-1990s" TargetMode="External"/><Relationship Id="rId9" Type="http://schemas.openxmlformats.org/officeDocument/2006/relationships/hyperlink" Target="http://m2m.com/welcome" TargetMode="External"/><Relationship Id="rId6" Type="http://schemas.openxmlformats.org/officeDocument/2006/relationships/hyperlink" Target="http://openinterconnect.org/" TargetMode="External"/><Relationship Id="rId5" Type="http://schemas.openxmlformats.org/officeDocument/2006/relationships/hyperlink" Target="https://allseenalliance.org/" TargetMode="External"/><Relationship Id="rId8" Type="http://schemas.openxmlformats.org/officeDocument/2006/relationships/hyperlink" Target="http://www.onem2m.org/" TargetMode="External"/><Relationship Id="rId7" Type="http://schemas.openxmlformats.org/officeDocument/2006/relationships/hyperlink" Target="http://www.industrialinternetconsortium.org/"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hyperlink" Target="https://www.youtube.com/watch?v=7bXJ_obaiYQ" TargetMode="External"/><Relationship Id="rId1" Type="http://schemas.openxmlformats.org/officeDocument/2006/relationships/notesMaster" Target="../notesMasters/notesMaster1.xml"/><Relationship Id="rId4" Type="http://schemas.openxmlformats.org/officeDocument/2006/relationships/hyperlink" Target="https://www.youtube.com/watch?v=OptqxagZDfM" TargetMode="External"/><Relationship Id="rId3" Type="http://schemas.openxmlformats.org/officeDocument/2006/relationships/hyperlink" Target="http://www.freemalaysiatoday.com/wp-content/uploads/2014/11/Smart_Appliance_011.jpg" TargetMode="External"/><Relationship Id="rId6" Type="http://schemas.openxmlformats.org/officeDocument/2006/relationships/hyperlink" Target="http://smartcitiescouncil.com/resources/smart-cities-and-internet-everything-foundation-delivering-next-generation-citizen-services" TargetMode="External"/><Relationship Id="rId5" Type="http://schemas.openxmlformats.org/officeDocument/2006/relationships/hyperlink" Target="https://www.youtube.com/watch?v=lMymFYJWW5M" TargetMode="External"/><Relationship Id="rId7" Type="http://schemas.openxmlformats.org/officeDocument/2006/relationships/hyperlink" Target="http://www.ibm.com/smarterplanet/us/en/green_buildings/overview/?re=sp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hyperlink" Target="http://buildsmartrobots.ning.com/profiles/blogs/the-emgrobotics-audio-dual-motor-controller-board-admcb-use-your-" TargetMode="Externa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hyperlink" Target="http://www.techhive.com/article/2367100/nest-thermostat-to-work-with-wearables-appliances-and-even-your-car.html" TargetMode="External"/><Relationship Id="rId1" Type="http://schemas.openxmlformats.org/officeDocument/2006/relationships/notesMaster" Target="../notesMasters/notesMaster1.xml"/><Relationship Id="rId4" Type="http://schemas.openxmlformats.org/officeDocument/2006/relationships/hyperlink" Target="http://www.wired.com/2014/10/smart-homes-of-the-future/" TargetMode="External"/><Relationship Id="rId3" Type="http://schemas.openxmlformats.org/officeDocument/2006/relationships/hyperlink" Target="http://agovernmentofwolves.com/tag/connected/" TargetMode="External"/><Relationship Id="rId5" Type="http://schemas.openxmlformats.org/officeDocument/2006/relationships/hyperlink" Target="https://www.canarycare.co.u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hyperlink" Target="http://www.wired.com/images_blogs/autopia/2012/08/vehicleswithcircleshighway-660.jpg" TargetMode="External"/><Relationship Id="rId1" Type="http://schemas.openxmlformats.org/officeDocument/2006/relationships/notesMaster" Target="../notesMasters/notesMaster1.xml"/><Relationship Id="rId4" Type="http://schemas.openxmlformats.org/officeDocument/2006/relationships/hyperlink" Target="http://blogs.timesofindia.indiatimes.com/Mocking-Bird/the-google-car-and-indian-roads/" TargetMode="External"/><Relationship Id="rId3" Type="http://schemas.openxmlformats.org/officeDocument/2006/relationships/hyperlink" Target="http://www.autoconnectedcar.com/2014/04/is-tesla-the-king-of-the-world-of-connected-cars-for-web-surfers-surfers/" TargetMode="External"/></Relationships>
</file>

<file path=ppt/notesSlides/_rels/notesSlide6.xml.rels><?xml version="1.0" encoding="UTF-8" standalone="yes"?><Relationships xmlns="http://schemas.openxmlformats.org/package/2006/relationships"><Relationship Id="rId2" Type="http://schemas.openxmlformats.org/officeDocument/2006/relationships/hyperlink" Target="http://www.onlinetmd.com/FileUploads/image/wearable.jpg" TargetMode="External"/><Relationship Id="rId1" Type="http://schemas.openxmlformats.org/officeDocument/2006/relationships/notesMaster" Target="../notesMasters/notesMaster1.xml"/><Relationship Id="rId4" Type="http://schemas.openxmlformats.org/officeDocument/2006/relationships/hyperlink" Target="https://recodetech.files.wordpress.com/2015/04/apple-watch-goal-acheived.jpg?quality=80&amp;strip=info&amp;w=640" TargetMode="External"/><Relationship Id="rId3" Type="http://schemas.openxmlformats.org/officeDocument/2006/relationships/hyperlink" Target="http://www.zmescience.com/medicine/smart-fiber-for-medicine-05464/" TargetMode="External"/></Relationships>
</file>

<file path=ppt/notesSlides/_rels/notesSlide7.xml.rels><?xml version="1.0" encoding="UTF-8" standalone="yes"?><Relationships xmlns="http://schemas.openxmlformats.org/package/2006/relationships"><Relationship Id="rId2" Type="http://schemas.openxmlformats.org/officeDocument/2006/relationships/hyperlink" Target="http://www.ecsblog.org/announcements/education/iot-and-sensors-creating-a-multitrillion-dollar-market/" TargetMode="Externa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 name="Shape 33"/>
        <p:cNvGrpSpPr/>
        <p:nvPr/>
      </p:nvGrpSpPr>
      <p:grpSpPr>
        <a:xfrm>
          <a:off x="0" y="0"/>
          <a:ext cx="0" cy="0"/>
          <a:chOff x="0" y="0"/>
          <a:chExt cx="0" cy="0"/>
        </a:xfrm>
      </p:grpSpPr>
      <p:sp>
        <p:nvSpPr>
          <p:cNvPr id="34" name="Shape 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35" name="Shape 35"/>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Connected globe image from IBM Social Media </a:t>
            </a:r>
            <a:r>
              <a:rPr lang="en" u="sng">
                <a:solidFill>
                  <a:schemeClr val="hlink"/>
                </a:solidFill>
                <a:hlinkClick r:id="rId2"/>
              </a:rPr>
              <a:t>https://www.youtube.com/watch?v=sfEbMV295Kk</a:t>
            </a:r>
          </a:p>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sz="1200">
                <a:solidFill>
                  <a:schemeClr val="dk1"/>
                </a:solidFill>
              </a:rPr>
              <a:t>For example, insurance.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Proposed IoT Bill of Rights - </a:t>
            </a:r>
            <a:r>
              <a:rPr lang="en" u="sng">
                <a:solidFill>
                  <a:schemeClr val="hlink"/>
                </a:solidFill>
                <a:hlinkClick r:id="rId2"/>
              </a:rPr>
              <a:t>http://postscapes.com/open-internet-of-things-assembly</a:t>
            </a:r>
          </a:p>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49" name="Shape 14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b="1" lang="en"/>
              <a:t>European Union is further ahead than the US in making rules, regulations, and thinking ahead on legal, ethical, and privacy issues.</a:t>
            </a:r>
          </a:p>
          <a:p>
            <a:pPr rtl="0">
              <a:spcBef>
                <a:spcPts val="0"/>
              </a:spcBef>
              <a:buNone/>
            </a:pPr>
            <a:r>
              <a:t/>
            </a:r>
            <a:endParaRPr b="1"/>
          </a:p>
          <a:p>
            <a:pPr rtl="0">
              <a:spcBef>
                <a:spcPts val="0"/>
              </a:spcBef>
              <a:buNone/>
            </a:pPr>
            <a:r>
              <a:rPr b="1" lang="en"/>
              <a:t>In the mean time, industry leaders, developers, designers, and enthusiasts are taking matters into their own hands and discussing these issues and solving some of these issues themselves.</a:t>
            </a:r>
          </a:p>
          <a:p>
            <a:pPr rtl="0">
              <a:spcBef>
                <a:spcPts val="0"/>
              </a:spcBef>
              <a:buNone/>
            </a:pPr>
            <a:r>
              <a:t/>
            </a:r>
            <a:endParaRPr/>
          </a:p>
          <a:p>
            <a:pPr rtl="0">
              <a:spcBef>
                <a:spcPts val="0"/>
              </a:spcBef>
              <a:buNone/>
            </a:pPr>
            <a:r>
              <a:rPr lang="en"/>
              <a:t>APIdays - </a:t>
            </a:r>
            <a:r>
              <a:rPr lang="en" sz="1000" u="sng">
                <a:solidFill>
                  <a:srgbClr val="1155CC"/>
                </a:solidFill>
                <a:hlinkClick r:id="rId2"/>
              </a:rPr>
              <a:t>http://sf.apidays.io/</a:t>
            </a:r>
            <a:r>
              <a:rPr lang="en"/>
              <a:t> - June 17-18, 2015, San Francisco</a:t>
            </a:r>
          </a:p>
          <a:p>
            <a:pPr rtl="0">
              <a:spcBef>
                <a:spcPts val="0"/>
              </a:spcBef>
              <a:buNone/>
            </a:pPr>
            <a:r>
              <a:t/>
            </a:r>
            <a:endParaRPr/>
          </a:p>
          <a:p>
            <a:pPr rtl="0">
              <a:spcBef>
                <a:spcPts val="0"/>
              </a:spcBef>
              <a:buNone/>
            </a:pPr>
            <a:r>
              <a:rPr lang="en"/>
              <a:t>Solid conference - </a:t>
            </a:r>
            <a:r>
              <a:rPr lang="en" sz="1000" u="sng">
                <a:solidFill>
                  <a:srgbClr val="1155CC"/>
                </a:solidFill>
                <a:hlinkClick r:id="rId3"/>
              </a:rPr>
              <a:t>http://solidcon.com/internet-of-things-2015</a:t>
            </a:r>
            <a:r>
              <a:rPr lang="en"/>
              <a:t> - June 23-25, 2015, San Francisco</a:t>
            </a:r>
          </a:p>
          <a:p>
            <a:pPr rtl="0">
              <a:spcBef>
                <a:spcPts val="0"/>
              </a:spcBef>
              <a:buNone/>
            </a:pPr>
            <a:r>
              <a:t/>
            </a:r>
            <a:endParaRPr/>
          </a:p>
          <a:p>
            <a:pPr rtl="0">
              <a:spcBef>
                <a:spcPts val="0"/>
              </a:spcBef>
              <a:buNone/>
            </a:pPr>
            <a:r>
              <a:rPr lang="en"/>
              <a:t>Ubiquitous Commons - International research effort dedicated to understanding the transformation of data, information and knowledge in the age of ubiquitous technologies - http://www.ubiquitouscommons.org/</a:t>
            </a:r>
          </a:p>
          <a:p>
            <a:pPr rtl="0">
              <a:spcBef>
                <a:spcPts val="0"/>
              </a:spcBef>
              <a:buNone/>
            </a:pPr>
            <a:r>
              <a:t/>
            </a:r>
            <a:endParaRPr/>
          </a:p>
          <a:p>
            <a:pPr rtl="0">
              <a:spcBef>
                <a:spcPts val="0"/>
              </a:spcBef>
              <a:buNone/>
            </a:pPr>
            <a:r>
              <a:rPr lang="en"/>
              <a:t>DataEdge - </a:t>
            </a:r>
            <a:r>
              <a:rPr lang="en" u="sng">
                <a:solidFill>
                  <a:schemeClr val="hlink"/>
                </a:solidFill>
                <a:hlinkClick r:id="rId4"/>
              </a:rPr>
              <a:t>http://dataedge.ischool.berkeley.edu/</a:t>
            </a:r>
            <a:r>
              <a:rPr lang="en"/>
              <a:t> - May 7-8, 2015, Berkeley</a:t>
            </a:r>
          </a:p>
          <a:p>
            <a:pPr rtl="0">
              <a:spcBef>
                <a:spcPts val="0"/>
              </a:spcBef>
              <a:buNone/>
            </a:pPr>
            <a:r>
              <a:t/>
            </a:r>
            <a:endParaRPr/>
          </a:p>
          <a:p>
            <a:pPr rtl="0">
              <a:spcBef>
                <a:spcPts val="0"/>
              </a:spcBef>
              <a:buNone/>
            </a:pPr>
            <a:r>
              <a:rPr lang="en"/>
              <a:t>AllSeen Alliance - </a:t>
            </a:r>
            <a:r>
              <a:rPr lang="en">
                <a:solidFill>
                  <a:srgbClr val="333333"/>
                </a:solidFill>
              </a:rPr>
              <a:t>“To enable widespread adoption and help accelerate the development and evolution of an interoperable peer connectivity and communications framework based on AllJoyn for devices and applications in the Internet of Everything.” </a:t>
            </a:r>
            <a:r>
              <a:rPr lang="en" u="sng">
                <a:solidFill>
                  <a:schemeClr val="hlink"/>
                </a:solidFill>
                <a:hlinkClick r:id="rId5"/>
              </a:rPr>
              <a:t>https://allseenalliance.org/</a:t>
            </a:r>
          </a:p>
          <a:p>
            <a:pPr rtl="0">
              <a:spcBef>
                <a:spcPts val="0"/>
              </a:spcBef>
              <a:buNone/>
            </a:pPr>
            <a:r>
              <a:rPr lang="en">
                <a:solidFill>
                  <a:srgbClr val="333333"/>
                </a:solidFill>
              </a:rPr>
              <a:t>Open Internet Consortium - </a:t>
            </a:r>
            <a:r>
              <a:rPr lang="en" u="sng">
                <a:solidFill>
                  <a:schemeClr val="hlink"/>
                </a:solidFill>
                <a:hlinkClick r:id="rId6"/>
              </a:rPr>
              <a:t>http://openinterconnect.org/</a:t>
            </a:r>
          </a:p>
          <a:p>
            <a:pPr rtl="0">
              <a:spcBef>
                <a:spcPts val="0"/>
              </a:spcBef>
              <a:buNone/>
            </a:pPr>
            <a:r>
              <a:t/>
            </a:r>
            <a:endParaRPr>
              <a:solidFill>
                <a:srgbClr val="333333"/>
              </a:solidFill>
            </a:endParaRPr>
          </a:p>
          <a:p>
            <a:pPr rtl="0">
              <a:spcBef>
                <a:spcPts val="0"/>
              </a:spcBef>
              <a:buNone/>
            </a:pPr>
            <a:r>
              <a:rPr lang="en">
                <a:solidFill>
                  <a:srgbClr val="333333"/>
                </a:solidFill>
              </a:rPr>
              <a:t>Industrial Internet Consortium - To “…influence the global development standards process for internet and industrial systems.” - </a:t>
            </a:r>
            <a:r>
              <a:rPr lang="en" u="sng">
                <a:solidFill>
                  <a:schemeClr val="hlink"/>
                </a:solidFill>
                <a:hlinkClick r:id="rId7"/>
              </a:rPr>
              <a:t>http://www.industrialinternetconsortium.org/</a:t>
            </a:r>
          </a:p>
          <a:p>
            <a:pPr rtl="0">
              <a:spcBef>
                <a:spcPts val="0"/>
              </a:spcBef>
              <a:buNone/>
            </a:pPr>
            <a:r>
              <a:t/>
            </a:r>
            <a:endParaRPr>
              <a:solidFill>
                <a:srgbClr val="333333"/>
              </a:solidFill>
            </a:endParaRPr>
          </a:p>
          <a:p>
            <a:pPr rtl="0">
              <a:spcBef>
                <a:spcPts val="0"/>
              </a:spcBef>
              <a:buNone/>
            </a:pPr>
            <a:r>
              <a:rPr lang="en">
                <a:solidFill>
                  <a:srgbClr val="333333"/>
                </a:solidFill>
              </a:rPr>
              <a:t>oneM2M - standards for M2M and the Internet of Things - </a:t>
            </a:r>
            <a:r>
              <a:rPr lang="en" u="sng">
                <a:solidFill>
                  <a:schemeClr val="hlink"/>
                </a:solidFill>
                <a:hlinkClick r:id="rId8"/>
              </a:rPr>
              <a:t>http://www.onem2m.org/</a:t>
            </a:r>
          </a:p>
          <a:p>
            <a:pPr rtl="0">
              <a:spcBef>
                <a:spcPts val="0"/>
              </a:spcBef>
              <a:buNone/>
            </a:pPr>
            <a:r>
              <a:t/>
            </a:r>
            <a:endParaRPr>
              <a:solidFill>
                <a:srgbClr val="333333"/>
              </a:solidFill>
            </a:endParaRPr>
          </a:p>
          <a:p>
            <a:pPr rtl="0">
              <a:spcBef>
                <a:spcPts val="0"/>
              </a:spcBef>
              <a:buNone/>
            </a:pPr>
            <a:r>
              <a:rPr lang="en">
                <a:solidFill>
                  <a:srgbClr val="333333"/>
                </a:solidFill>
              </a:rPr>
              <a:t>M2M.com - community for the Internet of Things, machine-to-machine and connected consumer devices development - </a:t>
            </a:r>
            <a:r>
              <a:rPr lang="en" u="sng">
                <a:solidFill>
                  <a:schemeClr val="hlink"/>
                </a:solidFill>
                <a:hlinkClick r:id="rId9"/>
              </a:rPr>
              <a:t>http://m2m.com/welcome</a:t>
            </a:r>
          </a:p>
          <a:p>
            <a:pPr rtl="0">
              <a:spcBef>
                <a:spcPts val="0"/>
              </a:spcBef>
              <a:buNone/>
            </a:pPr>
            <a:r>
              <a:t/>
            </a:r>
            <a:endParaRPr>
              <a:solidFill>
                <a:srgbClr val="333333"/>
              </a:solidFill>
            </a:endParaRPr>
          </a:p>
          <a:p>
            <a:pPr rtl="0">
              <a:spcBef>
                <a:spcPts val="0"/>
              </a:spcBef>
              <a:buNone/>
            </a:pPr>
            <a:r>
              <a:rPr lang="en">
                <a:solidFill>
                  <a:srgbClr val="333333"/>
                </a:solidFill>
              </a:rPr>
              <a:t>Bastille -provides situational awareness into devices in your airspace -  </a:t>
            </a:r>
            <a:r>
              <a:rPr lang="en" u="sng">
                <a:solidFill>
                  <a:schemeClr val="hlink"/>
                </a:solidFill>
                <a:hlinkClick r:id="rId10"/>
              </a:rPr>
              <a:t>https://www.bastille.io/</a:t>
            </a:r>
          </a:p>
          <a:p>
            <a:pPr rtl="0">
              <a:spcBef>
                <a:spcPts val="0"/>
              </a:spcBef>
              <a:buNone/>
            </a:pPr>
            <a:r>
              <a:t/>
            </a:r>
            <a:endParaRPr>
              <a:solidFill>
                <a:srgbClr val="333333"/>
              </a:solidFill>
            </a:endParaRPr>
          </a:p>
          <a:p>
            <a:pPr rtl="0">
              <a:spcBef>
                <a:spcPts val="0"/>
              </a:spcBef>
              <a:buNone/>
            </a:pPr>
            <a:r>
              <a:rPr lang="en">
                <a:solidFill>
                  <a:srgbClr val="333333"/>
                </a:solidFill>
              </a:rPr>
              <a:t>IEEE - </a:t>
            </a:r>
            <a:r>
              <a:rPr lang="en" u="sng">
                <a:solidFill>
                  <a:schemeClr val="hlink"/>
                </a:solidFill>
                <a:hlinkClick r:id="rId11"/>
              </a:rPr>
              <a:t>http://iot.ieee.org/</a:t>
            </a:r>
          </a:p>
          <a:p>
            <a:pPr rtl="0">
              <a:spcBef>
                <a:spcPts val="0"/>
              </a:spcBef>
              <a:buNone/>
            </a:pPr>
            <a:r>
              <a:t/>
            </a:r>
            <a:endParaRPr>
              <a:solidFill>
                <a:srgbClr val="333333"/>
              </a:solidFill>
            </a:endParaRPr>
          </a:p>
          <a:p>
            <a:pPr rtl="0">
              <a:spcBef>
                <a:spcPts val="0"/>
              </a:spcBef>
              <a:buNone/>
            </a:pPr>
            <a:r>
              <a:rPr lang="en">
                <a:solidFill>
                  <a:srgbClr val="333333"/>
                </a:solidFill>
              </a:rPr>
              <a:t>thread - solves reliability, security, power, and compatibility issues for connecting products around the home - </a:t>
            </a:r>
            <a:r>
              <a:rPr lang="en" u="sng">
                <a:solidFill>
                  <a:schemeClr val="hlink"/>
                </a:solidFill>
                <a:hlinkClick r:id="rId12"/>
              </a:rPr>
              <a:t>http://threadgroup.org/</a:t>
            </a:r>
          </a:p>
          <a:p>
            <a:pPr rtl="0">
              <a:spcBef>
                <a:spcPts val="0"/>
              </a:spcBef>
              <a:buNone/>
            </a:pPr>
            <a:r>
              <a:t/>
            </a:r>
            <a:endParaRPr>
              <a:solidFill>
                <a:srgbClr val="333333"/>
              </a:solidFill>
            </a:endParaRPr>
          </a:p>
          <a:p>
            <a:pPr rtl="0">
              <a:spcBef>
                <a:spcPts val="0"/>
              </a:spcBef>
              <a:buNone/>
            </a:pPr>
            <a:r>
              <a:rPr lang="en">
                <a:solidFill>
                  <a:srgbClr val="333333"/>
                </a:solidFill>
              </a:rPr>
              <a:t>Open Interconnect - the open interconnect consortium is being founded by leading technology companies with the goal of defining the connectivity requirements and ensuring interoperability of the billions of devices that will make up the emergeing internet of things - </a:t>
            </a:r>
            <a:r>
              <a:rPr lang="en" u="sng">
                <a:solidFill>
                  <a:schemeClr val="hlink"/>
                </a:solidFill>
                <a:hlinkClick r:id="rId13"/>
              </a:rPr>
              <a:t>http://openinterconnect.org/</a:t>
            </a:r>
          </a:p>
          <a:p>
            <a:pPr rtl="0">
              <a:spcBef>
                <a:spcPts val="0"/>
              </a:spcBef>
              <a:buNone/>
            </a:pPr>
            <a:r>
              <a:t/>
            </a:r>
            <a:endParaRPr>
              <a:solidFill>
                <a:srgbClr val="333333"/>
              </a:solidFill>
            </a:endParaRPr>
          </a:p>
          <a:p>
            <a:pPr rtl="0">
              <a:spcBef>
                <a:spcPts val="0"/>
              </a:spcBef>
              <a:buNone/>
            </a:pPr>
            <a:r>
              <a:rPr lang="en">
                <a:solidFill>
                  <a:srgbClr val="333333"/>
                </a:solidFill>
              </a:rPr>
              <a:t>IoT Live - Solving the unanswered questions in IoT - </a:t>
            </a:r>
            <a:r>
              <a:rPr lang="en" u="sng">
                <a:solidFill>
                  <a:schemeClr val="hlink"/>
                </a:solidFill>
                <a:hlinkClick r:id="rId14"/>
              </a:rPr>
              <a:t>http://iotlive.org/two/</a:t>
            </a:r>
          </a:p>
          <a:p>
            <a:pPr rtl="0">
              <a:spcBef>
                <a:spcPts val="0"/>
              </a:spcBef>
              <a:buNone/>
            </a:pPr>
            <a:r>
              <a:t/>
            </a:r>
            <a:endParaRPr>
              <a:solidFill>
                <a:srgbClr val="333333"/>
              </a:solidFill>
            </a:endParaRPr>
          </a:p>
          <a:p>
            <a:pPr lvl="0" rtl="0">
              <a:spcBef>
                <a:spcPts val="0"/>
              </a:spcBef>
              <a:buNone/>
            </a:pPr>
            <a:r>
              <a:rPr lang="en">
                <a:solidFill>
                  <a:srgbClr val="333333"/>
                </a:solidFill>
              </a:rPr>
              <a:t>douse - hub for local area network awareness - </a:t>
            </a:r>
            <a:r>
              <a:rPr b="1" lang="en" u="sng">
                <a:solidFill>
                  <a:schemeClr val="hlink"/>
                </a:solidFill>
                <a:hlinkClick r:id="rId15"/>
              </a:rPr>
              <a:t>http://dowse.equipment</a:t>
            </a:r>
          </a:p>
          <a:p>
            <a:pPr lvl="0" rtl="0">
              <a:spcBef>
                <a:spcPts val="0"/>
              </a:spcBef>
              <a:buNone/>
            </a:pPr>
            <a:r>
              <a:t/>
            </a:r>
            <a:endParaRPr/>
          </a:p>
          <a:p>
            <a:pPr lvl="0" rtl="0">
              <a:spcBef>
                <a:spcPts val="0"/>
              </a:spcBef>
              <a:buClr>
                <a:schemeClr val="dk1"/>
              </a:buClr>
              <a:buSzPct val="100000"/>
              <a:buFont typeface="Arial"/>
              <a:buNone/>
            </a:pPr>
            <a:r>
              <a:rPr lang="en"/>
              <a:t>IFTTT - </a:t>
            </a:r>
            <a:r>
              <a:rPr lang="en" u="sng">
                <a:solidFill>
                  <a:schemeClr val="hlink"/>
                </a:solidFill>
                <a:hlinkClick r:id="rId16"/>
              </a:rPr>
              <a:t>https://ifttt.com</a:t>
            </a:r>
          </a:p>
          <a:p>
            <a:pPr rtl="0">
              <a:spcBef>
                <a:spcPts val="0"/>
              </a:spcBef>
              <a:buNone/>
            </a:pPr>
            <a:r>
              <a:rPr lang="en">
                <a:solidFill>
                  <a:srgbClr val="333333"/>
                </a:solidFill>
              </a:rPr>
              <a:t> </a:t>
            </a:r>
          </a:p>
          <a:p>
            <a:pPr rtl="0">
              <a:spcBef>
                <a:spcPts val="0"/>
              </a:spcBef>
              <a:buNone/>
            </a:pPr>
            <a:r>
              <a:t/>
            </a:r>
            <a:endParaRPr>
              <a:solidFill>
                <a:srgbClr val="333333"/>
              </a:solidFill>
            </a:endParaRPr>
          </a:p>
          <a:p>
            <a:pPr lvl="0" rtl="0">
              <a:spcBef>
                <a:spcPts val="0"/>
              </a:spcBef>
              <a:buClr>
                <a:schemeClr val="dk1"/>
              </a:buClr>
              <a:buSzPct val="100000"/>
              <a:buFont typeface="Arial"/>
              <a:buNone/>
            </a:pPr>
            <a:r>
              <a:rPr lang="en">
                <a:solidFill>
                  <a:schemeClr val="dk1"/>
                </a:solidFill>
              </a:rPr>
              <a:t>Old TCP/IP internet stack to IP6 6LoWPAN</a:t>
            </a:r>
          </a:p>
          <a:p>
            <a:pPr lvl="0" rtl="0">
              <a:spcBef>
                <a:spcPts val="0"/>
              </a:spcBef>
              <a:buClr>
                <a:schemeClr val="dk1"/>
              </a:buClr>
              <a:buSzPct val="100000"/>
              <a:buFont typeface="Arial"/>
              <a:buNone/>
            </a:pPr>
            <a:r>
              <a:rPr lang="en" u="sng">
                <a:solidFill>
                  <a:schemeClr val="hlink"/>
                </a:solidFill>
                <a:hlinkClick r:id="rId17"/>
              </a:rPr>
              <a:t>http://orbigo.net/wp-content/uploads/2011/06/6LoWPAN_Stack.png</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Thread’s network diagram - climate control, lighting, security, appliances, access control, and safety - </a:t>
            </a:r>
            <a:r>
              <a:rPr lang="en" u="sng">
                <a:solidFill>
                  <a:schemeClr val="hlink"/>
                </a:solidFill>
                <a:hlinkClick r:id="rId18"/>
              </a:rPr>
              <a:t>http://threadgroup.org/Technology.aspx</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spark - suite of hardware and software tools to help you prototype, scale, and manage your IoT products - </a:t>
            </a:r>
            <a:r>
              <a:rPr lang="en" u="sng">
                <a:solidFill>
                  <a:schemeClr val="hlink"/>
                </a:solidFill>
                <a:hlinkClick r:id="rId19"/>
              </a:rPr>
              <a:t>https://www.spark.io</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Right Now, The Internet of Things Is Like the Internet of the 1990s: A World of Connected Devices Are Starting to Come Online.  Don’t Mistake What They Do Now for What They’ll Accomplish in the Future</a:t>
            </a:r>
          </a:p>
          <a:p>
            <a:pPr lvl="0" rtl="0">
              <a:spcBef>
                <a:spcPts val="0"/>
              </a:spcBef>
              <a:buClr>
                <a:schemeClr val="dk1"/>
              </a:buClr>
              <a:buSzPct val="100000"/>
              <a:buFont typeface="Arial"/>
              <a:buNone/>
            </a:pPr>
            <a:r>
              <a:rPr lang="en">
                <a:solidFill>
                  <a:schemeClr val="dk1"/>
                </a:solidFill>
              </a:rPr>
              <a:t>IFTTT image from </a:t>
            </a:r>
            <a:r>
              <a:rPr lang="en" u="sng">
                <a:solidFill>
                  <a:schemeClr val="hlink"/>
                </a:solidFill>
                <a:hlinkClick r:id="rId20"/>
              </a:rPr>
              <a:t>http://www.fastcompany.com/3044375/sector-forecasting/the-future-of-the-internet-of-things-is-like-the-internet-of-the-1990s</a:t>
            </a:r>
          </a:p>
          <a:p>
            <a:pPr lvl="0" rtl="0">
              <a:spcBef>
                <a:spcPts val="0"/>
              </a:spcBef>
              <a:buClr>
                <a:schemeClr val="dk1"/>
              </a:buClr>
              <a:buFont typeface="Arial"/>
              <a:buNone/>
            </a:pPr>
            <a:r>
              <a:t/>
            </a:r>
            <a:endParaRPr>
              <a:solidFill>
                <a:schemeClr val="dk1"/>
              </a:solidFill>
            </a:endParaRPr>
          </a:p>
          <a:p>
            <a:pPr lvl="0" rtl="0">
              <a:spcBef>
                <a:spcPts val="0"/>
              </a:spcBef>
              <a:buClr>
                <a:schemeClr val="dk1"/>
              </a:buClr>
              <a:buSzPct val="100000"/>
              <a:buFont typeface="Arial"/>
              <a:buNone/>
            </a:pPr>
            <a:r>
              <a:rPr lang="en">
                <a:solidFill>
                  <a:schemeClr val="dk1"/>
                </a:solidFill>
              </a:rPr>
              <a:t>Internet of Things. Trends</a:t>
            </a:r>
          </a:p>
          <a:p>
            <a:pPr lvl="0" rtl="0">
              <a:spcBef>
                <a:spcPts val="0"/>
              </a:spcBef>
              <a:buClr>
                <a:schemeClr val="dk1"/>
              </a:buClr>
              <a:buSzPct val="100000"/>
              <a:buFont typeface="Arial"/>
              <a:buNone/>
            </a:pPr>
            <a:r>
              <a:rPr lang="en" u="sng">
                <a:solidFill>
                  <a:schemeClr val="hlink"/>
                </a:solidFill>
                <a:hlinkClick r:id="rId21"/>
              </a:rPr>
              <a:t>http://www.slideshare.net/baraev/internet-of-things-trends</a:t>
            </a:r>
          </a:p>
          <a:p>
            <a:pPr lvl="0" rtl="0">
              <a:spcBef>
                <a:spcPts val="0"/>
              </a:spcBef>
              <a:buClr>
                <a:schemeClr val="dk1"/>
              </a:buClr>
              <a:buFont typeface="Arial"/>
              <a:buNone/>
            </a:pPr>
            <a:r>
              <a:t/>
            </a:r>
            <a:endParaRPr>
              <a:solidFill>
                <a:schemeClr val="dk1"/>
              </a:solidFill>
            </a:endParaRPr>
          </a:p>
          <a:p>
            <a:pPr>
              <a:spcBef>
                <a:spcPts val="0"/>
              </a:spcBef>
              <a:buNone/>
            </a:pPr>
            <a:r>
              <a:t/>
            </a:r>
            <a:endParaRPr>
              <a:solidFill>
                <a:srgbClr val="333333"/>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55" name="Shape 155"/>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304800" lvl="0" marL="457200" rtl="0">
              <a:spcBef>
                <a:spcPts val="600"/>
              </a:spcBef>
              <a:buClr>
                <a:schemeClr val="dk1"/>
              </a:buClr>
              <a:buSzPct val="100000"/>
              <a:buFont typeface="Arial"/>
              <a:buChar char="●"/>
            </a:pPr>
            <a:r>
              <a:rPr lang="en" sz="1200">
                <a:solidFill>
                  <a:schemeClr val="dk1"/>
                </a:solidFill>
              </a:rPr>
              <a:t>Design For User Experience, Resiliency, Adaptability, and Security at the Beginning</a:t>
            </a:r>
          </a:p>
          <a:p>
            <a:pPr indent="-304800" lvl="0" marL="457200" rtl="0">
              <a:spcBef>
                <a:spcPts val="600"/>
              </a:spcBef>
              <a:buClr>
                <a:schemeClr val="dk1"/>
              </a:buClr>
              <a:buSzPct val="100000"/>
              <a:buFont typeface="Arial"/>
              <a:buChar char="●"/>
            </a:pPr>
            <a:r>
              <a:rPr lang="en" sz="1200">
                <a:solidFill>
                  <a:schemeClr val="dk1"/>
                </a:solidFill>
              </a:rPr>
              <a:t>Create Contextual Apps/Environments/Experiences</a:t>
            </a:r>
          </a:p>
          <a:p>
            <a:pPr indent="-304800" lvl="0" marL="457200" rtl="0">
              <a:spcBef>
                <a:spcPts val="600"/>
              </a:spcBef>
              <a:buClr>
                <a:schemeClr val="dk1"/>
              </a:buClr>
              <a:buSzPct val="100000"/>
              <a:buFont typeface="Arial"/>
              <a:buChar char="●"/>
            </a:pPr>
            <a:r>
              <a:rPr lang="en" sz="1200">
                <a:solidFill>
                  <a:schemeClr val="dk1"/>
                </a:solidFill>
              </a:rPr>
              <a:t>Add in ability for Human Override and Decision Making</a:t>
            </a:r>
          </a:p>
          <a:p>
            <a:pPr indent="-304800" lvl="0" marL="457200" rtl="0">
              <a:spcBef>
                <a:spcPts val="600"/>
              </a:spcBef>
              <a:buClr>
                <a:schemeClr val="dk1"/>
              </a:buClr>
              <a:buSzPct val="100000"/>
              <a:buFont typeface="Arial"/>
              <a:buChar char="●"/>
            </a:pPr>
            <a:r>
              <a:rPr lang="en" sz="1200">
                <a:solidFill>
                  <a:schemeClr val="dk1"/>
                </a:solidFill>
              </a:rPr>
              <a:t>Develop IoT Standards</a:t>
            </a:r>
          </a:p>
          <a:p>
            <a:pPr indent="-304800" lvl="0" marL="457200" rtl="0">
              <a:spcBef>
                <a:spcPts val="600"/>
              </a:spcBef>
              <a:buClr>
                <a:schemeClr val="dk1"/>
              </a:buClr>
              <a:buSzPct val="100000"/>
              <a:buFont typeface="Arial"/>
              <a:buChar char="●"/>
            </a:pPr>
            <a:r>
              <a:rPr lang="en" sz="1200">
                <a:solidFill>
                  <a:schemeClr val="dk1"/>
                </a:solidFill>
              </a:rPr>
              <a:t>Include Transparency</a:t>
            </a:r>
          </a:p>
          <a:p>
            <a:pPr indent="-304800" lvl="0" marL="457200" rtl="0">
              <a:spcBef>
                <a:spcPts val="600"/>
              </a:spcBef>
              <a:buClr>
                <a:schemeClr val="dk1"/>
              </a:buClr>
              <a:buSzPct val="100000"/>
              <a:buFont typeface="Arial"/>
              <a:buChar char="●"/>
            </a:pPr>
            <a:r>
              <a:rPr lang="en" sz="1200">
                <a:solidFill>
                  <a:schemeClr val="dk1"/>
                </a:solidFill>
              </a:rPr>
              <a:t>Payout Option for Data Ownership and Usage Rights</a:t>
            </a:r>
          </a:p>
          <a:p>
            <a:pPr indent="-304800" lvl="0" marL="457200" rtl="0">
              <a:spcBef>
                <a:spcPts val="600"/>
              </a:spcBef>
              <a:buClr>
                <a:schemeClr val="dk1"/>
              </a:buClr>
              <a:buSzPct val="100000"/>
              <a:buFont typeface="Arial"/>
              <a:buChar char="●"/>
            </a:pPr>
            <a:r>
              <a:rPr lang="en" sz="1200">
                <a:solidFill>
                  <a:schemeClr val="dk1"/>
                </a:solidFill>
              </a:rPr>
              <a:t>Comprehensible Terms of Use &amp; Opt-Out Option for Broader Usage Rights</a:t>
            </a:r>
          </a:p>
          <a:p>
            <a:pPr indent="-304800" lvl="0" marL="457200" rtl="0">
              <a:spcBef>
                <a:spcPts val="600"/>
              </a:spcBef>
              <a:buClr>
                <a:schemeClr val="dk1"/>
              </a:buClr>
              <a:buSzPct val="100000"/>
              <a:buFont typeface="Arial"/>
              <a:buChar char="●"/>
            </a:pPr>
            <a:r>
              <a:rPr lang="en" sz="1200">
                <a:solidFill>
                  <a:schemeClr val="dk1"/>
                </a:solidFill>
              </a:rPr>
              <a:t>New Data Broker Rules for IoT Datasets</a:t>
            </a:r>
          </a:p>
          <a:p>
            <a:pPr indent="-304800" lvl="0" marL="457200" rtl="0">
              <a:spcBef>
                <a:spcPts val="600"/>
              </a:spcBef>
              <a:buClr>
                <a:schemeClr val="dk1"/>
              </a:buClr>
              <a:buSzPct val="100000"/>
              <a:buFont typeface="Arial"/>
              <a:buChar char="●"/>
            </a:pPr>
            <a:r>
              <a:rPr lang="en" sz="1200">
                <a:solidFill>
                  <a:schemeClr val="dk1"/>
                </a:solidFill>
              </a:rPr>
              <a:t>De-identification Is Not Enough</a:t>
            </a:r>
          </a:p>
          <a:p>
            <a:pPr indent="-304800" lvl="0" marL="457200" rtl="0">
              <a:spcBef>
                <a:spcPts val="600"/>
              </a:spcBef>
              <a:buClr>
                <a:schemeClr val="dk1"/>
              </a:buClr>
              <a:buSzPct val="100000"/>
              <a:buFont typeface="Arial"/>
              <a:buChar char="●"/>
            </a:pPr>
            <a:r>
              <a:rPr lang="en" sz="1200">
                <a:solidFill>
                  <a:schemeClr val="dk1"/>
                </a:solidFill>
              </a:rPr>
              <a:t>Liability for Damages</a:t>
            </a:r>
          </a:p>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63" name="Shape 1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 name="Shape 45"/>
        <p:cNvGrpSpPr/>
        <p:nvPr/>
      </p:nvGrpSpPr>
      <p:grpSpPr>
        <a:xfrm>
          <a:off x="0" y="0"/>
          <a:ext cx="0" cy="0"/>
          <a:chOff x="0" y="0"/>
          <a:chExt cx="0" cy="0"/>
        </a:xfrm>
      </p:grpSpPr>
      <p:sp>
        <p:nvSpPr>
          <p:cNvPr id="46" name="Shape 4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47" name="Shape 4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10000"/>
              <a:buFont typeface="Arial"/>
              <a:buNone/>
            </a:pPr>
            <a:r>
              <a:rPr lang="en" sz="1000">
                <a:solidFill>
                  <a:srgbClr val="333333"/>
                </a:solidFill>
              </a:rPr>
              <a:t>systems of systems linked together by sensors - acting smarter because they know about each other acting smarter and more efficiently</a:t>
            </a:r>
          </a:p>
          <a:p>
            <a:pPr indent="-292100" lvl="0" marL="457200" rtl="0">
              <a:spcBef>
                <a:spcPts val="0"/>
              </a:spcBef>
              <a:buClr>
                <a:srgbClr val="333333"/>
              </a:buClr>
              <a:buSzPct val="100000"/>
              <a:buFont typeface="Arial"/>
              <a:buChar char="●"/>
            </a:pPr>
            <a:r>
              <a:rPr lang="en" sz="1000">
                <a:solidFill>
                  <a:srgbClr val="333333"/>
                </a:solidFill>
              </a:rPr>
              <a:t>high degree of autonomous data capture</a:t>
            </a:r>
          </a:p>
          <a:p>
            <a:pPr indent="-292100" lvl="0" marL="457200" rtl="0">
              <a:spcBef>
                <a:spcPts val="0"/>
              </a:spcBef>
              <a:buClr>
                <a:srgbClr val="333333"/>
              </a:buClr>
              <a:buSzPct val="100000"/>
              <a:buFont typeface="Arial"/>
              <a:buChar char="●"/>
            </a:pPr>
            <a:r>
              <a:rPr lang="en" sz="1000">
                <a:solidFill>
                  <a:srgbClr val="333333"/>
                </a:solidFill>
              </a:rPr>
              <a:t>event transfer</a:t>
            </a:r>
          </a:p>
          <a:p>
            <a:pPr indent="-292100" lvl="0" marL="457200" rtl="0">
              <a:spcBef>
                <a:spcPts val="0"/>
              </a:spcBef>
              <a:buClr>
                <a:srgbClr val="333333"/>
              </a:buClr>
              <a:buSzPct val="100000"/>
              <a:buFont typeface="Arial"/>
              <a:buChar char="●"/>
            </a:pPr>
            <a:r>
              <a:rPr lang="en" sz="1000">
                <a:solidFill>
                  <a:srgbClr val="333333"/>
                </a:solidFill>
              </a:rPr>
              <a:t>network connectivity and interoperability</a:t>
            </a:r>
          </a:p>
          <a:p>
            <a:pPr indent="-292100" lvl="0" marL="457200" rtl="0">
              <a:spcBef>
                <a:spcPts val="0"/>
              </a:spcBef>
              <a:buClr>
                <a:srgbClr val="333333"/>
              </a:buClr>
              <a:buSzPct val="100000"/>
              <a:buFont typeface="Arial"/>
              <a:buChar char="●"/>
            </a:pPr>
            <a:r>
              <a:rPr lang="en" sz="1000">
                <a:solidFill>
                  <a:srgbClr val="333333"/>
                </a:solidFill>
              </a:rPr>
              <a:t>ubiquity and pervasiveness </a:t>
            </a:r>
          </a:p>
          <a:p>
            <a:pPr indent="-292100" lvl="0" marL="457200" rtl="0">
              <a:spcBef>
                <a:spcPts val="0"/>
              </a:spcBef>
              <a:buClr>
                <a:srgbClr val="333333"/>
              </a:buClr>
              <a:buSzPct val="100000"/>
              <a:buFont typeface="Arial"/>
              <a:buChar char="●"/>
            </a:pPr>
            <a:r>
              <a:rPr lang="en" sz="1000">
                <a:solidFill>
                  <a:srgbClr val="333333"/>
                </a:solidFill>
              </a:rPr>
              <a:t>miniaturization and invisibility</a:t>
            </a:r>
          </a:p>
          <a:p>
            <a:pPr indent="-292100" lvl="0" marL="457200" rtl="0">
              <a:spcBef>
                <a:spcPts val="0"/>
              </a:spcBef>
              <a:buClr>
                <a:srgbClr val="333333"/>
              </a:buClr>
              <a:buSzPct val="100000"/>
              <a:buFont typeface="Arial"/>
              <a:buChar char="●"/>
            </a:pPr>
            <a:r>
              <a:rPr lang="en" sz="1000">
                <a:solidFill>
                  <a:srgbClr val="333333"/>
                </a:solidFill>
              </a:rPr>
              <a:t>automatic identification</a:t>
            </a:r>
          </a:p>
          <a:p>
            <a:pPr indent="-292100" lvl="0" marL="457200" rtl="0">
              <a:spcBef>
                <a:spcPts val="0"/>
              </a:spcBef>
              <a:buClr>
                <a:srgbClr val="333333"/>
              </a:buClr>
              <a:buSzPct val="100000"/>
              <a:buFont typeface="Arial"/>
              <a:buChar char="●"/>
            </a:pPr>
            <a:r>
              <a:rPr lang="en" sz="1000">
                <a:solidFill>
                  <a:srgbClr val="333333"/>
                </a:solidFill>
              </a:rPr>
              <a:t>mediation and autonomous agency </a:t>
            </a:r>
          </a:p>
          <a:p>
            <a:pPr indent="-292100" lvl="0" marL="457200" rtl="0">
              <a:spcBef>
                <a:spcPts val="0"/>
              </a:spcBef>
              <a:buClr>
                <a:srgbClr val="333333"/>
              </a:buClr>
              <a:buSzPct val="100000"/>
              <a:buFont typeface="Arial"/>
              <a:buChar char="●"/>
            </a:pPr>
            <a:r>
              <a:rPr lang="en" sz="1000">
                <a:solidFill>
                  <a:srgbClr val="333333"/>
                </a:solidFill>
              </a:rPr>
              <a:t>embedded intelligence and extended mind</a:t>
            </a:r>
          </a:p>
          <a:p>
            <a:pPr indent="-292100" lvl="0" marL="457200" rtl="0">
              <a:spcBef>
                <a:spcPts val="0"/>
              </a:spcBef>
              <a:buClr>
                <a:srgbClr val="333333"/>
              </a:buClr>
              <a:buSzPct val="100000"/>
              <a:buFont typeface="Arial"/>
              <a:buChar char="●"/>
            </a:pPr>
            <a:r>
              <a:rPr lang="en" sz="1000">
                <a:solidFill>
                  <a:srgbClr val="333333"/>
                </a:solidFill>
              </a:rPr>
              <a:t>seamless transfer </a:t>
            </a:r>
          </a:p>
          <a:p>
            <a:pPr indent="-292100" lvl="0" marL="457200" rtl="0">
              <a:spcBef>
                <a:spcPts val="0"/>
              </a:spcBef>
              <a:buClr>
                <a:srgbClr val="333333"/>
              </a:buClr>
              <a:buSzPct val="100000"/>
              <a:buFont typeface="Arial"/>
              <a:buChar char="●"/>
            </a:pPr>
            <a:r>
              <a:rPr lang="en" sz="1000">
                <a:solidFill>
                  <a:srgbClr val="333333"/>
                </a:solidFill>
              </a:rPr>
              <a:t>distributed control</a:t>
            </a:r>
          </a:p>
          <a:p>
            <a:pPr indent="-292100" lvl="0" marL="457200" rtl="0">
              <a:spcBef>
                <a:spcPts val="0"/>
              </a:spcBef>
              <a:buClr>
                <a:srgbClr val="333333"/>
              </a:buClr>
              <a:buSzPct val="100000"/>
              <a:buFont typeface="Arial"/>
              <a:buChar char="●"/>
            </a:pPr>
            <a:r>
              <a:rPr lang="en" sz="1000">
                <a:solidFill>
                  <a:srgbClr val="333333"/>
                </a:solidFill>
              </a:rPr>
              <a:t>merging digital and physical</a:t>
            </a:r>
          </a:p>
          <a:p>
            <a:pPr indent="-292100" lvl="0" marL="457200" rtl="0">
              <a:spcBef>
                <a:spcPts val="0"/>
              </a:spcBef>
              <a:buClr>
                <a:srgbClr val="333333"/>
              </a:buClr>
              <a:buSzPct val="100000"/>
              <a:buFont typeface="Arial"/>
              <a:buChar char="●"/>
            </a:pPr>
            <a:r>
              <a:rPr lang="en" sz="1000">
                <a:solidFill>
                  <a:srgbClr val="333333"/>
                </a:solidFill>
              </a:rPr>
              <a:t>inexpensive sensors</a:t>
            </a:r>
          </a:p>
          <a:p>
            <a:pPr rtl="0">
              <a:spcBef>
                <a:spcPts val="0"/>
              </a:spcBef>
              <a:buNone/>
            </a:pPr>
            <a:r>
              <a:t/>
            </a:r>
            <a:endParaRPr/>
          </a:p>
          <a:p>
            <a:pPr rtl="0">
              <a:spcBef>
                <a:spcPts val="0"/>
              </a:spcBef>
              <a:buNone/>
            </a:pPr>
            <a:r>
              <a:rPr lang="en"/>
              <a:t>Minority Report - Personal Advertising in the Future (John Anderton)</a:t>
            </a:r>
          </a:p>
          <a:p>
            <a:pPr rtl="0">
              <a:spcBef>
                <a:spcPts val="0"/>
              </a:spcBef>
              <a:buNone/>
            </a:pPr>
            <a:r>
              <a:rPr lang="en" u="sng">
                <a:solidFill>
                  <a:schemeClr val="hlink"/>
                </a:solidFill>
                <a:hlinkClick r:id="rId2"/>
              </a:rPr>
              <a:t>https://www.youtube.com/watch?v=7bXJ_obaiYQ</a:t>
            </a:r>
          </a:p>
          <a:p>
            <a:pPr rtl="0">
              <a:spcBef>
                <a:spcPts val="0"/>
              </a:spcBef>
              <a:buNone/>
            </a:pPr>
            <a:r>
              <a:t/>
            </a:r>
            <a:endParaRPr/>
          </a:p>
          <a:p>
            <a:pPr rtl="0">
              <a:spcBef>
                <a:spcPts val="0"/>
              </a:spcBef>
              <a:buNone/>
            </a:pPr>
            <a:r>
              <a:rPr lang="en"/>
              <a:t>Smart appliance image from </a:t>
            </a:r>
            <a:r>
              <a:rPr lang="en" u="sng">
                <a:solidFill>
                  <a:schemeClr val="hlink"/>
                </a:solidFill>
                <a:hlinkClick r:id="rId3"/>
              </a:rPr>
              <a:t>http://www.freemalaysiatoday.com/wp-content/uploads/2014/11/Smart_Appliance_011.jpg</a:t>
            </a:r>
          </a:p>
          <a:p>
            <a:pPr rtl="0">
              <a:spcBef>
                <a:spcPts val="0"/>
              </a:spcBef>
              <a:buNone/>
            </a:pPr>
            <a:r>
              <a:t/>
            </a:r>
            <a:endParaRPr/>
          </a:p>
          <a:p>
            <a:pPr rtl="0">
              <a:spcBef>
                <a:spcPts val="0"/>
              </a:spcBef>
              <a:buNone/>
            </a:pPr>
            <a:r>
              <a:rPr lang="en"/>
              <a:t>Watch your day in 2020</a:t>
            </a:r>
          </a:p>
          <a:p>
            <a:pPr rtl="0">
              <a:spcBef>
                <a:spcPts val="0"/>
              </a:spcBef>
              <a:buNone/>
            </a:pPr>
            <a:r>
              <a:rPr lang="en" u="sng">
                <a:solidFill>
                  <a:schemeClr val="hlink"/>
                </a:solidFill>
                <a:hlinkClick r:id="rId4"/>
              </a:rPr>
              <a:t>https://www.youtube.com/watch?v=OptqxagZDfM</a:t>
            </a:r>
          </a:p>
          <a:p>
            <a:pPr rtl="0">
              <a:spcBef>
                <a:spcPts val="0"/>
              </a:spcBef>
              <a:buNone/>
            </a:pPr>
            <a:r>
              <a:t/>
            </a:r>
            <a:endParaRPr/>
          </a:p>
          <a:p>
            <a:pPr rtl="0">
              <a:spcBef>
                <a:spcPts val="0"/>
              </a:spcBef>
              <a:buNone/>
            </a:pPr>
            <a:r>
              <a:rPr lang="en"/>
              <a:t>10 Future Technologies That Will Change The World</a:t>
            </a:r>
          </a:p>
          <a:p>
            <a:pPr rtl="0">
              <a:spcBef>
                <a:spcPts val="0"/>
              </a:spcBef>
              <a:buNone/>
            </a:pPr>
            <a:r>
              <a:rPr lang="en" u="sng">
                <a:solidFill>
                  <a:schemeClr val="hlink"/>
                </a:solidFill>
                <a:hlinkClick r:id="rId5"/>
              </a:rPr>
              <a:t>https://www.youtube.com/watch?v=lMymFYJWW5M</a:t>
            </a:r>
          </a:p>
          <a:p>
            <a:pPr rtl="0">
              <a:spcBef>
                <a:spcPts val="0"/>
              </a:spcBef>
              <a:buNone/>
            </a:pPr>
            <a:r>
              <a:t/>
            </a:r>
            <a:endParaRPr/>
          </a:p>
          <a:p>
            <a:pPr rtl="0">
              <a:spcBef>
                <a:spcPts val="0"/>
              </a:spcBef>
              <a:buNone/>
            </a:pPr>
            <a:r>
              <a:rPr lang="en"/>
              <a:t>Smart City image from Smart Cities Council </a:t>
            </a:r>
            <a:r>
              <a:rPr lang="en" u="sng">
                <a:solidFill>
                  <a:schemeClr val="hlink"/>
                </a:solidFill>
                <a:hlinkClick r:id="rId6"/>
              </a:rPr>
              <a:t>http://smartcitiescouncil.com/resources/smart-cities-and-internet-everything-foundation-delivering-next-generation-citizen-services</a:t>
            </a:r>
          </a:p>
          <a:p>
            <a:pPr rtl="0">
              <a:spcBef>
                <a:spcPts val="0"/>
              </a:spcBef>
              <a:buNone/>
            </a:pPr>
            <a:r>
              <a:rPr lang="en"/>
              <a:t>livability, workability, and sustainability</a:t>
            </a:r>
          </a:p>
          <a:p>
            <a:pPr rtl="0">
              <a:spcBef>
                <a:spcPts val="0"/>
              </a:spcBef>
              <a:buNone/>
            </a:pPr>
            <a:r>
              <a:t/>
            </a:r>
            <a:endParaRPr/>
          </a:p>
          <a:p>
            <a:pPr rtl="0">
              <a:spcBef>
                <a:spcPts val="0"/>
              </a:spcBef>
              <a:buNone/>
            </a:pPr>
            <a:r>
              <a:rPr lang="en"/>
              <a:t>Smart Buildings by IBM - </a:t>
            </a:r>
            <a:r>
              <a:rPr lang="en" u="sng">
                <a:solidFill>
                  <a:schemeClr val="hlink"/>
                </a:solidFill>
                <a:hlinkClick r:id="rId7"/>
              </a:rPr>
              <a:t>http://www.ibm.com/smarterplanet/us/en/green_buildings/overview/?re=spf</a:t>
            </a:r>
          </a:p>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low cost sensors making this possible</a:t>
            </a:r>
          </a:p>
          <a:p>
            <a:pPr rtl="0">
              <a:spcBef>
                <a:spcPts val="0"/>
              </a:spcBef>
              <a:buNone/>
            </a:pPr>
            <a:r>
              <a:t/>
            </a:r>
            <a:endParaRPr/>
          </a:p>
          <a:p>
            <a:pPr rtl="0">
              <a:spcBef>
                <a:spcPts val="0"/>
              </a:spcBef>
              <a:buNone/>
            </a:pPr>
            <a:r>
              <a:rPr lang="en"/>
              <a:t>Proximal Network Image from AllSeen Alliance</a:t>
            </a:r>
          </a:p>
          <a:p>
            <a:pPr rtl="0">
              <a:spcBef>
                <a:spcPts val="0"/>
              </a:spcBef>
              <a:buNone/>
            </a:pPr>
            <a:r>
              <a:t/>
            </a:r>
            <a:endParaRPr/>
          </a:p>
          <a:p>
            <a:pPr rtl="0">
              <a:spcBef>
                <a:spcPts val="0"/>
              </a:spcBef>
              <a:buNone/>
            </a:pPr>
            <a:r>
              <a:rPr lang="en"/>
              <a:t>How Many Sensors are in a Smartphone?  </a:t>
            </a:r>
            <a:r>
              <a:rPr lang="en" u="sng">
                <a:solidFill>
                  <a:schemeClr val="hlink"/>
                </a:solidFill>
                <a:hlinkClick r:id="rId2"/>
              </a:rPr>
              <a:t>http://buildsmartrobots.ning.com/profiles/blogs/the-emgrobotics-audio-dual-motor-controller-board-admcb-use-your-</a:t>
            </a:r>
          </a:p>
          <a:p>
            <a:pPr rtl="0">
              <a:spcBef>
                <a:spcPts val="0"/>
              </a:spcBef>
              <a:buNone/>
            </a:pPr>
            <a:r>
              <a:t/>
            </a:r>
            <a:endParaRPr/>
          </a:p>
          <a:p>
            <a:pPr indent="-298450" lvl="0" marL="457200" rtl="0">
              <a:spcBef>
                <a:spcPts val="0"/>
              </a:spcBef>
              <a:buClr>
                <a:schemeClr val="dk1"/>
              </a:buClr>
              <a:buSzPct val="100000"/>
              <a:buFont typeface="Arial"/>
              <a:buChar char="●"/>
            </a:pPr>
            <a:r>
              <a:rPr lang="en">
                <a:solidFill>
                  <a:schemeClr val="dk1"/>
                </a:solidFill>
              </a:rPr>
              <a:t>Light sensors</a:t>
            </a:r>
          </a:p>
          <a:p>
            <a:pPr indent="-298450" lvl="0" marL="457200" rtl="0">
              <a:spcBef>
                <a:spcPts val="0"/>
              </a:spcBef>
              <a:buClr>
                <a:schemeClr val="dk1"/>
              </a:buClr>
              <a:buSzPct val="100000"/>
              <a:buFont typeface="Arial"/>
              <a:buChar char="●"/>
            </a:pPr>
            <a:r>
              <a:rPr lang="en">
                <a:solidFill>
                  <a:schemeClr val="dk1"/>
                </a:solidFill>
              </a:rPr>
              <a:t>Touch sensors</a:t>
            </a:r>
          </a:p>
          <a:p>
            <a:pPr indent="-298450" lvl="0" marL="457200" rtl="0">
              <a:spcBef>
                <a:spcPts val="0"/>
              </a:spcBef>
              <a:buClr>
                <a:schemeClr val="dk1"/>
              </a:buClr>
              <a:buSzPct val="100000"/>
              <a:buFont typeface="Arial"/>
              <a:buChar char="●"/>
            </a:pPr>
            <a:r>
              <a:rPr lang="en">
                <a:solidFill>
                  <a:schemeClr val="dk1"/>
                </a:solidFill>
              </a:rPr>
              <a:t>Magnetometer</a:t>
            </a:r>
          </a:p>
          <a:p>
            <a:pPr indent="-298450" lvl="0" marL="457200" rtl="0">
              <a:spcBef>
                <a:spcPts val="0"/>
              </a:spcBef>
              <a:buClr>
                <a:schemeClr val="dk1"/>
              </a:buClr>
              <a:buSzPct val="100000"/>
              <a:buFont typeface="Arial"/>
              <a:buChar char="●"/>
            </a:pPr>
            <a:r>
              <a:rPr lang="en">
                <a:solidFill>
                  <a:schemeClr val="dk1"/>
                </a:solidFill>
              </a:rPr>
              <a:t>Proximity sensors</a:t>
            </a:r>
          </a:p>
          <a:p>
            <a:pPr indent="-298450" lvl="0" marL="457200" rtl="0">
              <a:spcBef>
                <a:spcPts val="0"/>
              </a:spcBef>
              <a:buClr>
                <a:schemeClr val="dk1"/>
              </a:buClr>
              <a:buSzPct val="100000"/>
              <a:buFont typeface="Arial"/>
              <a:buChar char="●"/>
            </a:pPr>
            <a:r>
              <a:rPr lang="en">
                <a:solidFill>
                  <a:schemeClr val="dk1"/>
                </a:solidFill>
              </a:rPr>
              <a:t>Near Field sensors</a:t>
            </a:r>
          </a:p>
          <a:p>
            <a:pPr indent="-298450" lvl="0" marL="457200" rtl="0">
              <a:spcBef>
                <a:spcPts val="0"/>
              </a:spcBef>
              <a:buClr>
                <a:schemeClr val="dk1"/>
              </a:buClr>
              <a:buSzPct val="100000"/>
              <a:buFont typeface="Arial"/>
              <a:buChar char="●"/>
            </a:pPr>
            <a:r>
              <a:rPr lang="en">
                <a:solidFill>
                  <a:schemeClr val="dk1"/>
                </a:solidFill>
              </a:rPr>
              <a:t>RFID</a:t>
            </a:r>
          </a:p>
          <a:p>
            <a:pPr indent="-298450" lvl="0" marL="457200" rtl="0">
              <a:spcBef>
                <a:spcPts val="0"/>
              </a:spcBef>
              <a:buClr>
                <a:schemeClr val="dk1"/>
              </a:buClr>
              <a:buSzPct val="100000"/>
              <a:buFont typeface="Arial"/>
              <a:buChar char="●"/>
            </a:pPr>
            <a:r>
              <a:rPr lang="en">
                <a:solidFill>
                  <a:schemeClr val="dk1"/>
                </a:solidFill>
              </a:rPr>
              <a:t>Telematics</a:t>
            </a:r>
          </a:p>
          <a:p>
            <a:pPr indent="-298450" lvl="0" marL="457200" rtl="0">
              <a:spcBef>
                <a:spcPts val="0"/>
              </a:spcBef>
              <a:buClr>
                <a:schemeClr val="dk1"/>
              </a:buClr>
              <a:buSzPct val="100000"/>
              <a:buFont typeface="Arial"/>
              <a:buChar char="●"/>
            </a:pPr>
            <a:r>
              <a:rPr lang="en">
                <a:solidFill>
                  <a:schemeClr val="dk1"/>
                </a:solidFill>
              </a:rPr>
              <a:t>GPS Tracking</a:t>
            </a:r>
          </a:p>
          <a:p>
            <a:pPr indent="-298450" lvl="0" marL="457200" rtl="0">
              <a:spcBef>
                <a:spcPts val="0"/>
              </a:spcBef>
              <a:buClr>
                <a:schemeClr val="dk1"/>
              </a:buClr>
              <a:buSzPct val="100000"/>
              <a:buFont typeface="Arial"/>
              <a:buChar char="●"/>
            </a:pPr>
            <a:r>
              <a:rPr lang="en">
                <a:solidFill>
                  <a:schemeClr val="dk1"/>
                </a:solidFill>
              </a:rPr>
              <a:t>WiFi</a:t>
            </a:r>
          </a:p>
          <a:p>
            <a:pPr indent="-298450" lvl="0" marL="457200" rtl="0">
              <a:spcBef>
                <a:spcPts val="0"/>
              </a:spcBef>
              <a:buClr>
                <a:schemeClr val="dk1"/>
              </a:buClr>
              <a:buSzPct val="100000"/>
              <a:buFont typeface="Arial"/>
              <a:buChar char="●"/>
            </a:pPr>
            <a:r>
              <a:rPr lang="en">
                <a:solidFill>
                  <a:schemeClr val="dk1"/>
                </a:solidFill>
              </a:rPr>
              <a:t>Real-time location</a:t>
            </a:r>
          </a:p>
          <a:p>
            <a:pPr indent="-298450" lvl="0" marL="457200" rtl="0">
              <a:spcBef>
                <a:spcPts val="0"/>
              </a:spcBef>
              <a:buClr>
                <a:schemeClr val="dk1"/>
              </a:buClr>
              <a:buSzPct val="100000"/>
              <a:buFont typeface="Arial"/>
              <a:buChar char="●"/>
            </a:pPr>
            <a:r>
              <a:rPr lang="en">
                <a:solidFill>
                  <a:schemeClr val="dk1"/>
                </a:solidFill>
              </a:rPr>
              <a:t>Grid sensors</a:t>
            </a:r>
          </a:p>
          <a:p>
            <a:pPr indent="-298450" lvl="0" marL="457200" rtl="0">
              <a:spcBef>
                <a:spcPts val="0"/>
              </a:spcBef>
              <a:buClr>
                <a:schemeClr val="dk1"/>
              </a:buClr>
              <a:buSzPct val="100000"/>
              <a:buFont typeface="Arial"/>
              <a:buChar char="●"/>
            </a:pPr>
            <a:r>
              <a:rPr lang="en">
                <a:solidFill>
                  <a:schemeClr val="dk1"/>
                </a:solidFill>
              </a:rPr>
              <a:t>Mesh networks</a:t>
            </a:r>
          </a:p>
          <a:p>
            <a:pPr indent="-298450" lvl="0" marL="457200" rtl="0">
              <a:spcBef>
                <a:spcPts val="0"/>
              </a:spcBef>
              <a:buClr>
                <a:schemeClr val="dk1"/>
              </a:buClr>
              <a:buSzPct val="100000"/>
              <a:buFont typeface="Arial"/>
              <a:buChar char="●"/>
            </a:pPr>
            <a:r>
              <a:rPr lang="en">
                <a:solidFill>
                  <a:schemeClr val="dk1"/>
                </a:solidFill>
              </a:rPr>
              <a:t>Accelerometers</a:t>
            </a:r>
          </a:p>
          <a:p>
            <a:pPr indent="-298450" lvl="0" marL="457200" rtl="0">
              <a:spcBef>
                <a:spcPts val="0"/>
              </a:spcBef>
              <a:buClr>
                <a:schemeClr val="dk1"/>
              </a:buClr>
              <a:buSzPct val="100000"/>
              <a:buFont typeface="Arial"/>
              <a:buChar char="●"/>
            </a:pPr>
            <a:r>
              <a:rPr lang="en">
                <a:solidFill>
                  <a:schemeClr val="dk1"/>
                </a:solidFill>
              </a:rPr>
              <a:t>Gyroscopes</a:t>
            </a:r>
          </a:p>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nest has a developer program, “works with nest”  https://nest.com/works-with-nest/</a:t>
            </a:r>
          </a:p>
          <a:p>
            <a:pPr rtl="0">
              <a:spcBef>
                <a:spcPts val="0"/>
              </a:spcBef>
              <a:buNone/>
            </a:pPr>
            <a:r>
              <a:rPr lang="en"/>
              <a:t>works with wearables, appliances, and even your car</a:t>
            </a:r>
          </a:p>
          <a:p>
            <a:pPr rtl="0">
              <a:spcBef>
                <a:spcPts val="0"/>
              </a:spcBef>
              <a:buNone/>
            </a:pPr>
            <a:r>
              <a:rPr lang="en" u="sng">
                <a:solidFill>
                  <a:schemeClr val="hlink"/>
                </a:solidFill>
                <a:hlinkClick r:id="rId2"/>
              </a:rPr>
              <a:t>http://www.techhive.com/article/2367100/nest-thermostat-to-work-with-wearables-appliances-and-even-your-car.html</a:t>
            </a:r>
          </a:p>
          <a:p>
            <a:pPr rtl="0">
              <a:spcBef>
                <a:spcPts val="0"/>
              </a:spcBef>
              <a:buNone/>
            </a:pPr>
            <a:r>
              <a:rPr lang="en"/>
              <a:t>images from nest</a:t>
            </a:r>
          </a:p>
          <a:p>
            <a:pPr rtl="0">
              <a:spcBef>
                <a:spcPts val="0"/>
              </a:spcBef>
              <a:buNone/>
            </a:pPr>
            <a:r>
              <a:t/>
            </a:r>
            <a:endParaRPr/>
          </a:p>
          <a:p>
            <a:pPr rtl="0">
              <a:spcBef>
                <a:spcPts val="0"/>
              </a:spcBef>
              <a:buNone/>
            </a:pPr>
            <a:r>
              <a:rPr lang="en"/>
              <a:t>Smart Home image from </a:t>
            </a:r>
            <a:r>
              <a:rPr lang="en" u="sng">
                <a:solidFill>
                  <a:schemeClr val="hlink"/>
                </a:solidFill>
                <a:hlinkClick r:id="rId3"/>
              </a:rPr>
              <a:t>http://agovernmentofwolves.com/tag/connected/</a:t>
            </a:r>
          </a:p>
          <a:p>
            <a:pPr rtl="0">
              <a:spcBef>
                <a:spcPts val="0"/>
              </a:spcBef>
              <a:buNone/>
            </a:pPr>
            <a:r>
              <a:t/>
            </a:r>
            <a:endParaRPr/>
          </a:p>
          <a:p>
            <a:pPr rtl="0">
              <a:spcBef>
                <a:spcPts val="0"/>
              </a:spcBef>
              <a:buNone/>
            </a:pPr>
            <a:r>
              <a:rPr lang="en"/>
              <a:t>Smart Homes of the Future Will Know Us by Our Heartbeats</a:t>
            </a:r>
          </a:p>
          <a:p>
            <a:pPr rtl="0">
              <a:spcBef>
                <a:spcPts val="0"/>
              </a:spcBef>
              <a:buNone/>
            </a:pPr>
            <a:r>
              <a:rPr lang="en" u="sng">
                <a:solidFill>
                  <a:schemeClr val="hlink"/>
                </a:solidFill>
                <a:hlinkClick r:id="rId4"/>
              </a:rPr>
              <a:t>http://www.wired.com/2014/10/smart-homes-of-the-future/</a:t>
            </a:r>
          </a:p>
          <a:p>
            <a:pPr rtl="0">
              <a:spcBef>
                <a:spcPts val="0"/>
              </a:spcBef>
              <a:buNone/>
            </a:pPr>
            <a:r>
              <a:t/>
            </a:r>
            <a:endParaRPr/>
          </a:p>
          <a:p>
            <a:pPr rtl="0">
              <a:spcBef>
                <a:spcPts val="0"/>
              </a:spcBef>
              <a:buNone/>
            </a:pPr>
            <a:r>
              <a:rPr lang="en"/>
              <a:t>Canary - a discreet, easy to install monitoring and notification system that provides round the clock reassurance to family members whilst allowing the older or vulnerable person to stay in the home they love. - </a:t>
            </a:r>
            <a:r>
              <a:rPr lang="en" u="sng">
                <a:solidFill>
                  <a:schemeClr val="hlink"/>
                </a:solidFill>
                <a:hlinkClick r:id="rId5"/>
              </a:rPr>
              <a:t>https://www.canarycare.co.uk</a:t>
            </a:r>
          </a:p>
          <a:p>
            <a:pPr rtl="0">
              <a:spcBef>
                <a:spcPts val="0"/>
              </a:spcBef>
              <a:buNone/>
            </a:pPr>
            <a:r>
              <a:t/>
            </a:r>
            <a:endParaRPr/>
          </a:p>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78" name="Shape 7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Connected car image from Wired </a:t>
            </a:r>
            <a:r>
              <a:rPr lang="en" u="sng">
                <a:solidFill>
                  <a:schemeClr val="hlink"/>
                </a:solidFill>
                <a:hlinkClick r:id="rId2"/>
              </a:rPr>
              <a:t>http://www.wired.com/images_blogs/autopia/2012/08/vehicleswithcircleshighway-660.jpg</a:t>
            </a:r>
          </a:p>
          <a:p>
            <a:pPr rtl="0">
              <a:spcBef>
                <a:spcPts val="0"/>
              </a:spcBef>
              <a:buNone/>
            </a:pPr>
            <a:r>
              <a:rPr lang="en"/>
              <a:t>Tesla S image from </a:t>
            </a:r>
            <a:r>
              <a:rPr lang="en" u="sng">
                <a:solidFill>
                  <a:schemeClr val="hlink"/>
                </a:solidFill>
                <a:hlinkClick r:id="rId3"/>
              </a:rPr>
              <a:t>http://www.autoconnectedcar.com/2014/04/is-tesla-the-king-of-the-world-of-connected-cars-for-web-surfers-surfers/</a:t>
            </a:r>
          </a:p>
          <a:p>
            <a:pPr rtl="0">
              <a:spcBef>
                <a:spcPts val="0"/>
              </a:spcBef>
              <a:buNone/>
            </a:pPr>
            <a:r>
              <a:rPr lang="en"/>
              <a:t>Magic Car - </a:t>
            </a:r>
            <a:r>
              <a:rPr lang="en" u="sng">
                <a:solidFill>
                  <a:schemeClr val="hlink"/>
                </a:solidFill>
                <a:hlinkClick r:id="rId4"/>
              </a:rPr>
              <a:t>http://blogs.timesofindia.indiatimes.com/Mocking-Bird/the-google-car-and-indian-roads/</a:t>
            </a:r>
          </a:p>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Kelsey</a:t>
            </a:r>
          </a:p>
          <a:p>
            <a:pPr rtl="0">
              <a:spcBef>
                <a:spcPts val="0"/>
              </a:spcBef>
              <a:buNone/>
            </a:pPr>
            <a:r>
              <a:rPr lang="en"/>
              <a:t>Wearable images from </a:t>
            </a:r>
            <a:r>
              <a:rPr lang="en" u="sng">
                <a:solidFill>
                  <a:schemeClr val="hlink"/>
                </a:solidFill>
                <a:hlinkClick r:id="rId2"/>
              </a:rPr>
              <a:t>http://www.onlinetmd.com/FileUploads/image/wearable.jpg</a:t>
            </a:r>
          </a:p>
          <a:p>
            <a:pPr rtl="0">
              <a:spcBef>
                <a:spcPts val="0"/>
              </a:spcBef>
              <a:buNone/>
            </a:pPr>
            <a:r>
              <a:rPr lang="en" u="sng">
                <a:solidFill>
                  <a:schemeClr val="hlink"/>
                </a:solidFill>
                <a:hlinkClick r:id="rId3"/>
              </a:rPr>
              <a:t>http://www.zmescience.com/medicine/smart-fiber-for-medicine-05464/</a:t>
            </a:r>
          </a:p>
          <a:p>
            <a:pPr rtl="0">
              <a:spcBef>
                <a:spcPts val="0"/>
              </a:spcBef>
              <a:buNone/>
            </a:pPr>
            <a:r>
              <a:rPr lang="en" u="sng">
                <a:solidFill>
                  <a:schemeClr val="hlink"/>
                </a:solidFill>
                <a:hlinkClick r:id="rId4"/>
              </a:rPr>
              <a:t>https://recodetech.files.wordpress.com/2015/04/apple-watch-goal-acheived.jpg?quality=80&amp;strip=info&amp;w=640</a:t>
            </a:r>
          </a:p>
          <a:p>
            <a:pPr rtl="0">
              <a:spcBef>
                <a:spcPts val="0"/>
              </a:spcBef>
              <a:buNone/>
            </a:pPr>
            <a:r>
              <a:t/>
            </a:r>
            <a:endParaRPr/>
          </a:p>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Clr>
                <a:schemeClr val="dk1"/>
              </a:buClr>
              <a:buSzPct val="110000"/>
              <a:buFont typeface="Arial"/>
              <a:buNone/>
            </a:pPr>
            <a:r>
              <a:rPr lang="en" sz="1000">
                <a:solidFill>
                  <a:srgbClr val="333333"/>
                </a:solidFill>
              </a:rPr>
              <a:t>systems of systems linked together by sensors - acting smarter because they know about each other acting smarter and more efficiently</a:t>
            </a:r>
          </a:p>
          <a:p>
            <a:pPr indent="-292100" lvl="0" marL="457200" rtl="0">
              <a:spcBef>
                <a:spcPts val="0"/>
              </a:spcBef>
              <a:buClr>
                <a:srgbClr val="333333"/>
              </a:buClr>
              <a:buSzPct val="100000"/>
              <a:buFont typeface="Arial"/>
              <a:buChar char="●"/>
            </a:pPr>
            <a:r>
              <a:rPr lang="en" sz="1000">
                <a:solidFill>
                  <a:srgbClr val="333333"/>
                </a:solidFill>
              </a:rPr>
              <a:t>high degree of autonomous data capture</a:t>
            </a:r>
          </a:p>
          <a:p>
            <a:pPr indent="-292100" lvl="0" marL="457200" rtl="0">
              <a:spcBef>
                <a:spcPts val="0"/>
              </a:spcBef>
              <a:buClr>
                <a:srgbClr val="333333"/>
              </a:buClr>
              <a:buSzPct val="100000"/>
              <a:buFont typeface="Arial"/>
              <a:buChar char="●"/>
            </a:pPr>
            <a:r>
              <a:rPr lang="en" sz="1000">
                <a:solidFill>
                  <a:srgbClr val="333333"/>
                </a:solidFill>
              </a:rPr>
              <a:t>event transfer</a:t>
            </a:r>
          </a:p>
          <a:p>
            <a:pPr indent="-292100" lvl="0" marL="457200" rtl="0">
              <a:spcBef>
                <a:spcPts val="0"/>
              </a:spcBef>
              <a:buClr>
                <a:srgbClr val="333333"/>
              </a:buClr>
              <a:buSzPct val="100000"/>
              <a:buFont typeface="Arial"/>
              <a:buChar char="●"/>
            </a:pPr>
            <a:r>
              <a:rPr lang="en" sz="1000">
                <a:solidFill>
                  <a:srgbClr val="333333"/>
                </a:solidFill>
              </a:rPr>
              <a:t>network connectivity and interoperability</a:t>
            </a:r>
          </a:p>
          <a:p>
            <a:pPr indent="-292100" lvl="0" marL="457200" rtl="0">
              <a:spcBef>
                <a:spcPts val="0"/>
              </a:spcBef>
              <a:buClr>
                <a:srgbClr val="333333"/>
              </a:buClr>
              <a:buSzPct val="100000"/>
              <a:buFont typeface="Arial"/>
              <a:buChar char="●"/>
            </a:pPr>
            <a:r>
              <a:rPr lang="en" sz="1000">
                <a:solidFill>
                  <a:srgbClr val="333333"/>
                </a:solidFill>
              </a:rPr>
              <a:t>ubiquity and pervasiveness </a:t>
            </a:r>
          </a:p>
          <a:p>
            <a:pPr indent="-292100" lvl="0" marL="457200" rtl="0">
              <a:spcBef>
                <a:spcPts val="0"/>
              </a:spcBef>
              <a:buClr>
                <a:srgbClr val="333333"/>
              </a:buClr>
              <a:buSzPct val="100000"/>
              <a:buFont typeface="Arial"/>
              <a:buChar char="●"/>
            </a:pPr>
            <a:r>
              <a:rPr lang="en" sz="1000">
                <a:solidFill>
                  <a:srgbClr val="333333"/>
                </a:solidFill>
              </a:rPr>
              <a:t>miniaturization and invisibility</a:t>
            </a:r>
          </a:p>
          <a:p>
            <a:pPr indent="-292100" lvl="0" marL="457200" rtl="0">
              <a:spcBef>
                <a:spcPts val="0"/>
              </a:spcBef>
              <a:buClr>
                <a:srgbClr val="333333"/>
              </a:buClr>
              <a:buSzPct val="100000"/>
              <a:buFont typeface="Arial"/>
              <a:buChar char="●"/>
            </a:pPr>
            <a:r>
              <a:rPr lang="en" sz="1000">
                <a:solidFill>
                  <a:srgbClr val="333333"/>
                </a:solidFill>
              </a:rPr>
              <a:t>identification</a:t>
            </a:r>
          </a:p>
          <a:p>
            <a:pPr indent="-292100" lvl="0" marL="457200" rtl="0">
              <a:spcBef>
                <a:spcPts val="0"/>
              </a:spcBef>
              <a:buClr>
                <a:srgbClr val="333333"/>
              </a:buClr>
              <a:buSzPct val="100000"/>
              <a:buFont typeface="Arial"/>
              <a:buChar char="●"/>
            </a:pPr>
            <a:r>
              <a:rPr lang="en" sz="1000">
                <a:solidFill>
                  <a:srgbClr val="333333"/>
                </a:solidFill>
              </a:rPr>
              <a:t>mediation and autonomous agency </a:t>
            </a:r>
          </a:p>
          <a:p>
            <a:pPr indent="-292100" lvl="0" marL="457200" rtl="0">
              <a:spcBef>
                <a:spcPts val="0"/>
              </a:spcBef>
              <a:buClr>
                <a:srgbClr val="333333"/>
              </a:buClr>
              <a:buSzPct val="100000"/>
              <a:buFont typeface="Arial"/>
              <a:buChar char="●"/>
            </a:pPr>
            <a:r>
              <a:rPr lang="en" sz="1000">
                <a:solidFill>
                  <a:srgbClr val="333333"/>
                </a:solidFill>
              </a:rPr>
              <a:t>embedded intelligence and extended mind</a:t>
            </a:r>
          </a:p>
          <a:p>
            <a:pPr indent="-292100" lvl="0" marL="457200" rtl="0">
              <a:spcBef>
                <a:spcPts val="0"/>
              </a:spcBef>
              <a:buClr>
                <a:srgbClr val="333333"/>
              </a:buClr>
              <a:buSzPct val="100000"/>
              <a:buFont typeface="Arial"/>
              <a:buChar char="●"/>
            </a:pPr>
            <a:r>
              <a:rPr lang="en" sz="1000">
                <a:solidFill>
                  <a:srgbClr val="333333"/>
                </a:solidFill>
              </a:rPr>
              <a:t>seamless transfer </a:t>
            </a:r>
          </a:p>
          <a:p>
            <a:pPr indent="-292100" lvl="0" marL="457200" rtl="0">
              <a:spcBef>
                <a:spcPts val="0"/>
              </a:spcBef>
              <a:buClr>
                <a:srgbClr val="333333"/>
              </a:buClr>
              <a:buSzPct val="100000"/>
              <a:buFont typeface="Arial"/>
              <a:buChar char="●"/>
            </a:pPr>
            <a:r>
              <a:rPr lang="en" sz="1000">
                <a:solidFill>
                  <a:srgbClr val="333333"/>
                </a:solidFill>
              </a:rPr>
              <a:t>distributed control</a:t>
            </a:r>
          </a:p>
          <a:p>
            <a:pPr rtl="0">
              <a:spcBef>
                <a:spcPts val="0"/>
              </a:spcBef>
              <a:buNone/>
            </a:pPr>
            <a:r>
              <a:t/>
            </a:r>
            <a:endParaRPr/>
          </a:p>
          <a:p>
            <a:pPr rtl="0">
              <a:spcBef>
                <a:spcPts val="0"/>
              </a:spcBef>
              <a:buNone/>
            </a:pPr>
            <a:r>
              <a:rPr lang="en"/>
              <a:t>IoT image </a:t>
            </a:r>
            <a:r>
              <a:rPr lang="en" u="sng">
                <a:solidFill>
                  <a:schemeClr val="hlink"/>
                </a:solidFill>
                <a:hlinkClick r:id="rId2"/>
              </a:rPr>
              <a:t>http://www.ecsblog.org/announcements/education/iot-and-sensors-creating-a-multitrillion-dollar-market/</a:t>
            </a:r>
          </a:p>
          <a:p>
            <a:pPr lvl="0" rtl="0">
              <a:spcBef>
                <a:spcPts val="0"/>
              </a:spcBef>
              <a:buNone/>
            </a:pPr>
            <a:r>
              <a:t/>
            </a:r>
            <a:endParaRPr/>
          </a:p>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00" name="Shape 100"/>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298450" lvl="0" marL="457200" rtl="0">
              <a:lnSpc>
                <a:spcPct val="115000"/>
              </a:lnSpc>
              <a:spcBef>
                <a:spcPts val="0"/>
              </a:spcBef>
              <a:buClr>
                <a:schemeClr val="dk1"/>
              </a:buClr>
              <a:buSzPct val="100000"/>
              <a:buFont typeface="Arial"/>
              <a:buChar char="●"/>
            </a:pPr>
            <a:r>
              <a:rPr lang="en">
                <a:solidFill>
                  <a:schemeClr val="dk1"/>
                </a:solidFill>
              </a:rPr>
              <a:t>What happens when the Internet connection goes down?</a:t>
            </a:r>
          </a:p>
          <a:p>
            <a:pPr indent="-298450" lvl="0" marL="457200" rtl="0">
              <a:lnSpc>
                <a:spcPct val="115000"/>
              </a:lnSpc>
              <a:spcBef>
                <a:spcPts val="0"/>
              </a:spcBef>
              <a:buClr>
                <a:schemeClr val="dk1"/>
              </a:buClr>
              <a:buSzPct val="100000"/>
              <a:buFont typeface="Arial"/>
              <a:buChar char="●"/>
            </a:pPr>
            <a:r>
              <a:rPr lang="en">
                <a:solidFill>
                  <a:schemeClr val="dk1"/>
                </a:solidFill>
              </a:rPr>
              <a:t>What if the IoT product vendor’s services experience downtime at a critical juncture?</a:t>
            </a:r>
          </a:p>
          <a:p>
            <a:pPr indent="-298450" lvl="0" marL="457200" rtl="0">
              <a:lnSpc>
                <a:spcPct val="115000"/>
              </a:lnSpc>
              <a:spcBef>
                <a:spcPts val="0"/>
              </a:spcBef>
              <a:buClr>
                <a:schemeClr val="dk1"/>
              </a:buClr>
              <a:buSzPct val="100000"/>
              <a:buFont typeface="Arial"/>
              <a:buChar char="●"/>
            </a:pPr>
            <a:r>
              <a:rPr lang="en">
                <a:solidFill>
                  <a:schemeClr val="dk1"/>
                </a:solidFill>
              </a:rPr>
              <a:t>Is there a guarantee for security/hacker-proofing on the cloud side of IoT services to prevent nefarious access to a home’s internal network?</a:t>
            </a:r>
          </a:p>
          <a:p>
            <a:pPr indent="-298450" lvl="0" marL="457200" rtl="0">
              <a:lnSpc>
                <a:spcPct val="115000"/>
              </a:lnSpc>
              <a:spcBef>
                <a:spcPts val="0"/>
              </a:spcBef>
              <a:buClr>
                <a:schemeClr val="dk1"/>
              </a:buClr>
              <a:buSzPct val="100000"/>
              <a:buFont typeface="Arial"/>
              <a:buChar char="●"/>
            </a:pPr>
            <a:r>
              <a:rPr lang="en">
                <a:solidFill>
                  <a:schemeClr val="dk1"/>
                </a:solidFill>
              </a:rPr>
              <a:t>Who is responsible or liable for patching IoT devices, routers, and cloud connections?</a:t>
            </a:r>
          </a:p>
          <a:p>
            <a:pPr indent="-298450" lvl="0" marL="457200" rtl="0">
              <a:lnSpc>
                <a:spcPct val="115000"/>
              </a:lnSpc>
              <a:spcBef>
                <a:spcPts val="0"/>
              </a:spcBef>
              <a:buClr>
                <a:schemeClr val="dk1"/>
              </a:buClr>
              <a:buSzPct val="100000"/>
              <a:buFont typeface="Arial"/>
              <a:buChar char="●"/>
            </a:pPr>
            <a:r>
              <a:rPr lang="en">
                <a:solidFill>
                  <a:schemeClr val="dk1"/>
                </a:solidFill>
              </a:rPr>
              <a:t>What happens if the IoT product vendor goes out of business and no longer supports the product?</a:t>
            </a:r>
          </a:p>
          <a:p>
            <a:pPr indent="-298450" lvl="0" marL="457200" rtl="0">
              <a:lnSpc>
                <a:spcPct val="115000"/>
              </a:lnSpc>
              <a:spcBef>
                <a:spcPts val="0"/>
              </a:spcBef>
              <a:buClr>
                <a:schemeClr val="dk1"/>
              </a:buClr>
              <a:buSzPct val="100000"/>
              <a:buFont typeface="Arial"/>
              <a:buChar char="●"/>
            </a:pPr>
            <a:r>
              <a:rPr lang="en">
                <a:solidFill>
                  <a:schemeClr val="dk1"/>
                </a:solidFill>
              </a:rPr>
              <a:t>Who owns the data generated and collected by these connected devices?</a:t>
            </a:r>
          </a:p>
          <a:p>
            <a:pPr indent="-298450" lvl="0" marL="457200" rtl="0">
              <a:lnSpc>
                <a:spcPct val="115000"/>
              </a:lnSpc>
              <a:spcBef>
                <a:spcPts val="0"/>
              </a:spcBef>
              <a:buClr>
                <a:schemeClr val="dk1"/>
              </a:buClr>
              <a:buSzPct val="100000"/>
              <a:buFont typeface="Arial"/>
              <a:buChar char="●"/>
            </a:pPr>
            <a:r>
              <a:rPr lang="en">
                <a:solidFill>
                  <a:schemeClr val="dk1"/>
                </a:solidFill>
              </a:rPr>
              <a:t>With much of the communication occurring between devices without the user knowing, or possibly understanding, what happens when a device chooses to act independently of its owner or acts in unintended ways - from ordering the wrong products, to vacuuming at an unreasonable hour, to misinterpreting facial expressions or gestures and responding appropriately?</a:t>
            </a:r>
          </a:p>
          <a:p>
            <a:pPr indent="-298450" lvl="0" marL="457200" rtl="0">
              <a:lnSpc>
                <a:spcPct val="115000"/>
              </a:lnSpc>
              <a:spcBef>
                <a:spcPts val="0"/>
              </a:spcBef>
              <a:buClr>
                <a:schemeClr val="dk1"/>
              </a:buClr>
              <a:buSzPct val="100000"/>
              <a:buFont typeface="Arial"/>
              <a:buChar char="●"/>
            </a:pPr>
            <a:r>
              <a:rPr lang="en">
                <a:solidFill>
                  <a:schemeClr val="dk1"/>
                </a:solidFill>
              </a:rPr>
              <a:t>Who owns the data?</a:t>
            </a:r>
          </a:p>
          <a:p>
            <a:pPr indent="-298450" lvl="0" marL="457200" rtl="0">
              <a:lnSpc>
                <a:spcPct val="115000"/>
              </a:lnSpc>
              <a:spcBef>
                <a:spcPts val="0"/>
              </a:spcBef>
              <a:buClr>
                <a:schemeClr val="dk1"/>
              </a:buClr>
              <a:buSzPct val="100000"/>
              <a:buFont typeface="Arial"/>
              <a:buChar char="●"/>
            </a:pPr>
            <a:r>
              <a:rPr lang="en">
                <a:solidFill>
                  <a:schemeClr val="dk1"/>
                </a:solidFill>
              </a:rPr>
              <a:t>Are there situations where these devices should not be collecting data?</a:t>
            </a:r>
          </a:p>
          <a:p>
            <a:pPr indent="-298450" lvl="0" marL="457200" rtl="0">
              <a:lnSpc>
                <a:spcPct val="115000"/>
              </a:lnSpc>
              <a:spcBef>
                <a:spcPts val="0"/>
              </a:spcBef>
              <a:buClr>
                <a:schemeClr val="dk1"/>
              </a:buClr>
              <a:buSzPct val="100000"/>
              <a:buFont typeface="Arial"/>
              <a:buChar char="●"/>
            </a:pPr>
            <a:r>
              <a:rPr lang="en">
                <a:solidFill>
                  <a:schemeClr val="dk1"/>
                </a:solidFill>
              </a:rPr>
              <a:t>What about those who do not have smart devices or the knowledge to use them?  “Digital knowledge divide”</a:t>
            </a:r>
          </a:p>
          <a:p>
            <a:pPr indent="-298450" lvl="0" marL="457200">
              <a:lnSpc>
                <a:spcPct val="115000"/>
              </a:lnSpc>
              <a:spcBef>
                <a:spcPts val="0"/>
              </a:spcBef>
              <a:buClr>
                <a:schemeClr val="dk1"/>
              </a:buClr>
              <a:buSzPct val="100000"/>
              <a:buFont typeface="Arial"/>
              <a:buChar char="●"/>
            </a:pPr>
            <a:r>
              <a:rPr lang="en">
                <a:solidFill>
                  <a:schemeClr val="dk1"/>
                </a:solidFill>
              </a:rPr>
              <a:t>What if the consumer wants to opt out?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w="9525">
            <a:solidFill>
              <a:srgbClr val="000000"/>
            </a:solidFill>
            <a:prstDash val="solid"/>
            <a:round/>
            <a:headEnd len="med" w="med" type="none"/>
            <a:tailEnd len="med" w="med" type="none"/>
          </a:ln>
        </p:spPr>
      </p:sp>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Need to expand on existing regulations to handle new IoT scenarios.</a:t>
            </a:r>
          </a:p>
          <a:p>
            <a:pPr rtl="0">
              <a:spcBef>
                <a:spcPts val="0"/>
              </a:spcBef>
              <a:buNone/>
            </a:pPr>
            <a:r>
              <a:t/>
            </a:r>
            <a:endParaRPr/>
          </a:p>
          <a:p>
            <a:pPr rtl="0">
              <a:spcBef>
                <a:spcPts val="0"/>
              </a:spcBef>
              <a:buNone/>
            </a:pPr>
            <a:r>
              <a:rPr lang="en"/>
              <a:t>Fair Credit Reporting Act (FCRA September 2012)</a:t>
            </a:r>
          </a:p>
          <a:p>
            <a:pPr rtl="0">
              <a:spcBef>
                <a:spcPts val="0"/>
              </a:spcBef>
              <a:buNone/>
            </a:pPr>
            <a:r>
              <a:rPr lang="en"/>
              <a:t>Equal Employment Opportunity Act (EEOA March 1972)</a:t>
            </a:r>
          </a:p>
          <a:p>
            <a:pPr rtl="0">
              <a:spcBef>
                <a:spcPts val="0"/>
              </a:spcBef>
              <a:buNone/>
            </a:pPr>
            <a:r>
              <a:rPr lang="en" sz="1200">
                <a:solidFill>
                  <a:srgbClr val="222222"/>
                </a:solidFill>
              </a:rPr>
              <a:t>Health Insurance Portability and Accountability Act (HIPPA 1996)</a:t>
            </a:r>
          </a:p>
          <a:p>
            <a:pPr rtl="0">
              <a:spcBef>
                <a:spcPts val="0"/>
              </a:spcBef>
              <a:buNone/>
            </a:pPr>
            <a:r>
              <a:rPr lang="en"/>
              <a:t>Children’s Online Privacy Protection Act (COPPA 1998)</a:t>
            </a:r>
          </a:p>
          <a:p>
            <a:pPr rtl="0">
              <a:spcBef>
                <a:spcPts val="0"/>
              </a:spcBef>
              <a:buNone/>
            </a:pPr>
            <a:r>
              <a:rPr lang="en"/>
              <a:t>Electronic Communications Privacy Act (ECPA 1986)</a:t>
            </a:r>
          </a:p>
          <a:p>
            <a:pPr rtl="0">
              <a:spcBef>
                <a:spcPts val="0"/>
              </a:spcBef>
              <a:buNone/>
            </a:pPr>
            <a:r>
              <a:rPr lang="en"/>
              <a:t>Fair Information Practice Principles (FIPPS 1974) “Hew Report” - image from http://firstmonday.org/ojs/index.php/fm/article/view/4010/3274</a:t>
            </a:r>
          </a:p>
          <a:p>
            <a:pPr rtl="0">
              <a:spcBef>
                <a:spcPts val="0"/>
              </a:spcBef>
              <a:buNone/>
            </a:pPr>
            <a:r>
              <a:rPr lang="en"/>
              <a:t>Breach Notification Rule</a:t>
            </a:r>
          </a:p>
          <a:p>
            <a:pPr rtl="0">
              <a:spcBef>
                <a:spcPts val="0"/>
              </a:spcBef>
              <a:buNone/>
            </a:pPr>
            <a:r>
              <a:rPr lang="en"/>
              <a:t>OECD Privacy Guidelines (1998)</a:t>
            </a:r>
          </a:p>
          <a:p>
            <a:pPr rtl="0">
              <a:spcBef>
                <a:spcPts val="0"/>
              </a:spcBef>
              <a:buNone/>
            </a:pPr>
            <a:r>
              <a:t/>
            </a:r>
            <a:endParaRPr/>
          </a:p>
          <a:p>
            <a:pPr lvl="0" rtl="0">
              <a:spcBef>
                <a:spcPts val="0"/>
              </a:spcBef>
              <a:buClr>
                <a:schemeClr val="dk1"/>
              </a:buClr>
              <a:buSzPct val="91666"/>
              <a:buFont typeface="Arial"/>
              <a:buNone/>
            </a:pPr>
            <a:r>
              <a:rPr b="1" lang="en" sz="1200">
                <a:solidFill>
                  <a:schemeClr val="dk1"/>
                </a:solidFill>
              </a:rPr>
              <a:t>FIPPs Guidelines</a:t>
            </a:r>
          </a:p>
          <a:p>
            <a:pPr indent="-298450" lvl="0" marL="457200" rtl="0">
              <a:lnSpc>
                <a:spcPct val="115000"/>
              </a:lnSpc>
              <a:spcBef>
                <a:spcPts val="0"/>
              </a:spcBef>
              <a:buClr>
                <a:schemeClr val="dk1"/>
              </a:buClr>
              <a:buSzPct val="100000"/>
              <a:buFont typeface="Arial"/>
              <a:buAutoNum type="arabicPeriod"/>
            </a:pPr>
            <a:r>
              <a:rPr lang="en">
                <a:solidFill>
                  <a:schemeClr val="dk1"/>
                </a:solidFill>
              </a:rPr>
              <a:t>There must be no personal data record-keeping systems whose very existence is secret.</a:t>
            </a:r>
          </a:p>
          <a:p>
            <a:pPr indent="-298450" lvl="0" marL="457200" rtl="0">
              <a:lnSpc>
                <a:spcPct val="115000"/>
              </a:lnSpc>
              <a:spcBef>
                <a:spcPts val="0"/>
              </a:spcBef>
              <a:buClr>
                <a:schemeClr val="dk1"/>
              </a:buClr>
              <a:buSzPct val="100000"/>
              <a:buFont typeface="Arial"/>
              <a:buAutoNum type="arabicPeriod"/>
            </a:pPr>
            <a:r>
              <a:rPr lang="en">
                <a:solidFill>
                  <a:schemeClr val="dk1"/>
                </a:solidFill>
              </a:rPr>
              <a:t>There must be a way for a person to find out what information about the person is in a record and how it is used.</a:t>
            </a:r>
          </a:p>
          <a:p>
            <a:pPr indent="-298450" lvl="0" marL="457200" rtl="0">
              <a:lnSpc>
                <a:spcPct val="115000"/>
              </a:lnSpc>
              <a:spcBef>
                <a:spcPts val="0"/>
              </a:spcBef>
              <a:buClr>
                <a:schemeClr val="dk1"/>
              </a:buClr>
              <a:buSzPct val="100000"/>
              <a:buFont typeface="Arial"/>
              <a:buAutoNum type="arabicPeriod"/>
            </a:pPr>
            <a:r>
              <a:rPr lang="en">
                <a:solidFill>
                  <a:schemeClr val="dk1"/>
                </a:solidFill>
              </a:rPr>
              <a:t>There must be a way for a person to prevent information about the person that was obtained for one purpose from being used or made available for other purposes without the person's consent.</a:t>
            </a:r>
          </a:p>
          <a:p>
            <a:pPr indent="-298450" lvl="0" marL="457200" rtl="0">
              <a:lnSpc>
                <a:spcPct val="115000"/>
              </a:lnSpc>
              <a:spcBef>
                <a:spcPts val="0"/>
              </a:spcBef>
              <a:buClr>
                <a:schemeClr val="dk1"/>
              </a:buClr>
              <a:buSzPct val="100000"/>
              <a:buFont typeface="Arial"/>
              <a:buAutoNum type="arabicPeriod"/>
            </a:pPr>
            <a:r>
              <a:rPr lang="en">
                <a:solidFill>
                  <a:schemeClr val="dk1"/>
                </a:solidFill>
              </a:rPr>
              <a:t>There must be a way for a person to correct or amend a record of identifiable information about the person.</a:t>
            </a:r>
          </a:p>
          <a:p>
            <a:pPr indent="-298450" lvl="0" marL="457200">
              <a:lnSpc>
                <a:spcPct val="115000"/>
              </a:lnSpc>
              <a:spcBef>
                <a:spcPts val="0"/>
              </a:spcBef>
              <a:buClr>
                <a:schemeClr val="dk1"/>
              </a:buClr>
              <a:buSzPct val="100000"/>
              <a:buFont typeface="Arial"/>
              <a:buAutoNum type="arabicPeriod"/>
            </a:pPr>
            <a:r>
              <a:rPr lang="en">
                <a:solidFill>
                  <a:schemeClr val="dk1"/>
                </a:solidFill>
              </a:rPr>
              <a:t>Any organization creating, maintaining, using, or disseminating records of identifiable personal data must assure the reliability of the data for their intended use and must take precautions to prevent misuses of the data.</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685800" y="1583342"/>
            <a:ext cx="7772400" cy="1159856"/>
          </a:xfrm>
          <a:prstGeom prst="rect">
            <a:avLst/>
          </a:prstGeom>
        </p:spPr>
        <p:txBody>
          <a:bodyPr anchorCtr="0" anchor="b" bIns="91425" lIns="91425" rIns="91425" tIns="91425"/>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0" name="Shape 10"/>
          <p:cNvSpPr txBox="1"/>
          <p:nvPr>
            <p:ph idx="1" type="subTitle"/>
          </p:nvPr>
        </p:nvSpPr>
        <p:spPr>
          <a:xfrm>
            <a:off x="685800" y="2840053"/>
            <a:ext cx="7772400" cy="784737"/>
          </a:xfrm>
          <a:prstGeom prst="rect">
            <a:avLst/>
          </a:prstGeom>
        </p:spPr>
        <p:txBody>
          <a:bodyPr anchorCtr="0" anchor="t" bIns="91425" lIns="91425" rIns="91425" tIns="91425"/>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p:txBody>
      </p:sp>
      <p:sp>
        <p:nvSpPr>
          <p:cNvPr id="11" name="Shape 11"/>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2" name="Shape 12"/>
        <p:cNvGrpSpPr/>
        <p:nvPr/>
      </p:nvGrpSpPr>
      <p:grpSpPr>
        <a:xfrm>
          <a:off x="0" y="0"/>
          <a:ext cx="0" cy="0"/>
          <a:chOff x="0" y="0"/>
          <a:chExt cx="0" cy="0"/>
        </a:xfrm>
      </p:grpSpPr>
      <p:sp>
        <p:nvSpPr>
          <p:cNvPr id="13" name="Shape 13"/>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4" name="Shape 14"/>
          <p:cNvSpPr txBox="1"/>
          <p:nvPr>
            <p:ph idx="1" type="body"/>
          </p:nvPr>
        </p:nvSpPr>
        <p:spPr>
          <a:xfrm>
            <a:off x="457200" y="1200150"/>
            <a:ext cx="8229600"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5" name="Shape 15"/>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6" name="Shape 16"/>
        <p:cNvGrpSpPr/>
        <p:nvPr/>
      </p:nvGrpSpPr>
      <p:grpSpPr>
        <a:xfrm>
          <a:off x="0" y="0"/>
          <a:ext cx="0" cy="0"/>
          <a:chOff x="0" y="0"/>
          <a:chExt cx="0" cy="0"/>
        </a:xfrm>
      </p:grpSpPr>
      <p:sp>
        <p:nvSpPr>
          <p:cNvPr id="17" name="Shape 17"/>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 type="body"/>
          </p:nvPr>
        </p:nvSpPr>
        <p:spPr>
          <a:xfrm>
            <a:off x="457200"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9" name="Shape 19"/>
          <p:cNvSpPr txBox="1"/>
          <p:nvPr>
            <p:ph idx="2" type="body"/>
          </p:nvPr>
        </p:nvSpPr>
        <p:spPr>
          <a:xfrm>
            <a:off x="4692273" y="1200150"/>
            <a:ext cx="3994525" cy="372568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0" name="Shape 20"/>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 name="Shape 21"/>
        <p:cNvGrpSpPr/>
        <p:nvPr/>
      </p:nvGrpSpPr>
      <p:grpSpPr>
        <a:xfrm>
          <a:off x="0" y="0"/>
          <a:ext cx="0" cy="0"/>
          <a:chOff x="0" y="0"/>
          <a:chExt cx="0" cy="0"/>
        </a:xfrm>
      </p:grpSpPr>
      <p:sp>
        <p:nvSpPr>
          <p:cNvPr id="22" name="Shape 22"/>
          <p:cNvSpPr txBox="1"/>
          <p:nvPr>
            <p:ph type="title"/>
          </p:nvPr>
        </p:nvSpPr>
        <p:spPr>
          <a:xfrm>
            <a:off x="457200" y="205978"/>
            <a:ext cx="8229600" cy="857250"/>
          </a:xfrm>
          <a:prstGeom prst="rect">
            <a:avLst/>
          </a:prstGeom>
        </p:spPr>
        <p:txBody>
          <a:bodyPr anchorCtr="0" anchor="b"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3" name="Shape 23"/>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24" name="Shape 24"/>
        <p:cNvGrpSpPr/>
        <p:nvPr/>
      </p:nvGrpSpPr>
      <p:grpSpPr>
        <a:xfrm>
          <a:off x="0" y="0"/>
          <a:ext cx="0" cy="0"/>
          <a:chOff x="0" y="0"/>
          <a:chExt cx="0" cy="0"/>
        </a:xfrm>
      </p:grpSpPr>
      <p:sp>
        <p:nvSpPr>
          <p:cNvPr id="25" name="Shape 25"/>
          <p:cNvSpPr txBox="1"/>
          <p:nvPr>
            <p:ph idx="1" type="body"/>
          </p:nvPr>
        </p:nvSpPr>
        <p:spPr>
          <a:xfrm>
            <a:off x="457200" y="4406309"/>
            <a:ext cx="8229600" cy="519520"/>
          </a:xfrm>
          <a:prstGeom prst="rect">
            <a:avLst/>
          </a:prstGeom>
        </p:spPr>
        <p:txBody>
          <a:bodyPr anchorCtr="0" anchor="t" bIns="91425" lIns="91425" rIns="91425" tIns="91425"/>
          <a:lstStyle>
            <a:lvl1pPr algn="ctr">
              <a:spcBef>
                <a:spcPts val="360"/>
              </a:spcBef>
              <a:buSzPct val="100000"/>
              <a:buNone/>
              <a:defRPr sz="1800"/>
            </a:lvl1pPr>
          </a:lstStyle>
          <a:p/>
        </p:txBody>
      </p:sp>
      <p:sp>
        <p:nvSpPr>
          <p:cNvPr id="26" name="Shape 26"/>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7" name="Shape 27"/>
        <p:cNvGrpSpPr/>
        <p:nvPr/>
      </p:nvGrpSpPr>
      <p:grpSpPr>
        <a:xfrm>
          <a:off x="0" y="0"/>
          <a:ext cx="0" cy="0"/>
          <a:chOff x="0" y="0"/>
          <a:chExt cx="0" cy="0"/>
        </a:xfrm>
      </p:grpSpPr>
      <p:sp>
        <p:nvSpPr>
          <p:cNvPr id="28" name="Shape 28"/>
          <p:cNvSpPr txBox="1"/>
          <p:nvPr>
            <p:ph idx="12" type="sldNum"/>
          </p:nvPr>
        </p:nvSpPr>
        <p:spPr>
          <a:xfrm>
            <a:off x="8556791" y="4749850"/>
            <a:ext cx="548699" cy="393524"/>
          </a:xfrm>
          <a:prstGeom prst="rect">
            <a:avLst/>
          </a:prstGeom>
        </p:spPr>
        <p:txBody>
          <a:bodyPr anchorCtr="0" anchor="ctr" bIns="91425" lIns="91425" rIns="91425" tIns="91425">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slideLayout" Target="../slideLayouts/slideLayout4.xml"/><Relationship Id="rId3" Type="http://schemas.openxmlformats.org/officeDocument/2006/relationships/slideLayout" Target="../slideLayouts/slideLayout3.xml"/><Relationship Id="rId6" Type="http://schemas.openxmlformats.org/officeDocument/2006/relationships/slideLayout" Target="../slideLayouts/slideLayout6.xml"/><Relationship Id="rId5" Type="http://schemas.openxmlformats.org/officeDocument/2006/relationships/slideLayout" Target="../slideLayouts/slideLayout5.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250"/>
          </a:xfrm>
          <a:prstGeom prst="rect">
            <a:avLst/>
          </a:prstGeom>
          <a:noFill/>
          <a:ln>
            <a:noFill/>
          </a:ln>
        </p:spPr>
        <p:txBody>
          <a:bodyPr anchorCtr="0" anchor="b" bIns="91425" lIns="91425" rIns="91425" tIns="91425"/>
          <a:lstStyle>
            <a:lvl1pPr>
              <a:spcBef>
                <a:spcPts val="0"/>
              </a:spcBef>
              <a:buClr>
                <a:schemeClr val="dk1"/>
              </a:buClr>
              <a:buSzPct val="100000"/>
              <a:buNone/>
              <a:defRPr b="1" sz="3600">
                <a:solidFill>
                  <a:schemeClr val="dk1"/>
                </a:solidFill>
              </a:defRPr>
            </a:lvl1pPr>
            <a:lvl2pPr>
              <a:spcBef>
                <a:spcPts val="0"/>
              </a:spcBef>
              <a:buClr>
                <a:schemeClr val="dk1"/>
              </a:buClr>
              <a:buSzPct val="100000"/>
              <a:buNone/>
              <a:defRPr b="1" sz="3600">
                <a:solidFill>
                  <a:schemeClr val="dk1"/>
                </a:solidFill>
              </a:defRPr>
            </a:lvl2pPr>
            <a:lvl3pPr>
              <a:spcBef>
                <a:spcPts val="0"/>
              </a:spcBef>
              <a:buClr>
                <a:schemeClr val="dk1"/>
              </a:buClr>
              <a:buSzPct val="100000"/>
              <a:buNone/>
              <a:defRPr b="1" sz="3600">
                <a:solidFill>
                  <a:schemeClr val="dk1"/>
                </a:solidFill>
              </a:defRPr>
            </a:lvl3pPr>
            <a:lvl4pPr>
              <a:spcBef>
                <a:spcPts val="0"/>
              </a:spcBef>
              <a:buClr>
                <a:schemeClr val="dk1"/>
              </a:buClr>
              <a:buSzPct val="100000"/>
              <a:buNone/>
              <a:defRPr b="1" sz="3600">
                <a:solidFill>
                  <a:schemeClr val="dk1"/>
                </a:solidFill>
              </a:defRPr>
            </a:lvl4pPr>
            <a:lvl5pPr>
              <a:spcBef>
                <a:spcPts val="0"/>
              </a:spcBef>
              <a:buClr>
                <a:schemeClr val="dk1"/>
              </a:buClr>
              <a:buSzPct val="100000"/>
              <a:buNone/>
              <a:defRPr b="1" sz="3600">
                <a:solidFill>
                  <a:schemeClr val="dk1"/>
                </a:solidFill>
              </a:defRPr>
            </a:lvl5pPr>
            <a:lvl6pPr>
              <a:spcBef>
                <a:spcPts val="0"/>
              </a:spcBef>
              <a:buClr>
                <a:schemeClr val="dk1"/>
              </a:buClr>
              <a:buSzPct val="100000"/>
              <a:buNone/>
              <a:defRPr b="1" sz="3600">
                <a:solidFill>
                  <a:schemeClr val="dk1"/>
                </a:solidFill>
              </a:defRPr>
            </a:lvl6pPr>
            <a:lvl7pPr>
              <a:spcBef>
                <a:spcPts val="0"/>
              </a:spcBef>
              <a:buClr>
                <a:schemeClr val="dk1"/>
              </a:buClr>
              <a:buSzPct val="100000"/>
              <a:buNone/>
              <a:defRPr b="1" sz="3600">
                <a:solidFill>
                  <a:schemeClr val="dk1"/>
                </a:solidFill>
              </a:defRPr>
            </a:lvl7pPr>
            <a:lvl8pPr>
              <a:spcBef>
                <a:spcPts val="0"/>
              </a:spcBef>
              <a:buClr>
                <a:schemeClr val="dk1"/>
              </a:buClr>
              <a:buSzPct val="100000"/>
              <a:buNone/>
              <a:defRPr b="1" sz="3600">
                <a:solidFill>
                  <a:schemeClr val="dk1"/>
                </a:solidFill>
              </a:defRPr>
            </a:lvl8pPr>
            <a:lvl9pPr>
              <a:spcBef>
                <a:spcPts val="0"/>
              </a:spcBef>
              <a:buClr>
                <a:schemeClr val="dk1"/>
              </a:buClr>
              <a:buSzPct val="100000"/>
              <a:buNone/>
              <a:defRPr b="1" sz="3600">
                <a:solidFill>
                  <a:schemeClr val="dk1"/>
                </a:solidFill>
              </a:defRPr>
            </a:lvl9pPr>
          </a:lstStyle>
          <a:p/>
        </p:txBody>
      </p:sp>
      <p:sp>
        <p:nvSpPr>
          <p:cNvPr id="6" name="Shape 6"/>
          <p:cNvSpPr txBox="1"/>
          <p:nvPr>
            <p:ph idx="1" type="body"/>
          </p:nvPr>
        </p:nvSpPr>
        <p:spPr>
          <a:xfrm>
            <a:off x="457200" y="1200150"/>
            <a:ext cx="8229600" cy="3725680"/>
          </a:xfrm>
          <a:prstGeom prst="rect">
            <a:avLst/>
          </a:prstGeom>
          <a:noFill/>
          <a:ln>
            <a:noFill/>
          </a:ln>
        </p:spPr>
        <p:txBody>
          <a:bodyPr anchorCtr="0" anchor="t" bIns="91425" lIns="91425" rIns="91425" tIns="91425"/>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p:txBody>
      </p:sp>
      <p:sp>
        <p:nvSpPr>
          <p:cNvPr id="7" name="Shape 7"/>
          <p:cNvSpPr txBox="1"/>
          <p:nvPr>
            <p:ph idx="12" type="sldNum"/>
          </p:nvPr>
        </p:nvSpPr>
        <p:spPr>
          <a:xfrm>
            <a:off x="8556791" y="4749850"/>
            <a:ext cx="548699" cy="393524"/>
          </a:xfrm>
          <a:prstGeom prst="rect">
            <a:avLst/>
          </a:prstGeom>
          <a:noFill/>
          <a:ln>
            <a:noFill/>
          </a:ln>
        </p:spPr>
        <p:txBody>
          <a:bodyPr anchorCtr="0" anchor="ctr" bIns="91425" lIns="91425" rIns="91425" tIns="91425">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7" Type="http://schemas.openxmlformats.org/officeDocument/2006/relationships/image" Target="../media/image38.jpg"/><Relationship Id="rId16" Type="http://schemas.openxmlformats.org/officeDocument/2006/relationships/image" Target="../media/image35.png"/><Relationship Id="rId15" Type="http://schemas.openxmlformats.org/officeDocument/2006/relationships/image" Target="../media/image41.png"/><Relationship Id="rId14" Type="http://schemas.openxmlformats.org/officeDocument/2006/relationships/image" Target="../media/image39.jpg"/><Relationship Id="rId12" Type="http://schemas.openxmlformats.org/officeDocument/2006/relationships/image" Target="../media/image32.gif"/><Relationship Id="rId2" Type="http://schemas.openxmlformats.org/officeDocument/2006/relationships/notesSlide" Target="../notesSlides/notesSlide12.xml"/><Relationship Id="rId13" Type="http://schemas.openxmlformats.org/officeDocument/2006/relationships/image" Target="../media/image33.png"/><Relationship Id="rId1" Type="http://schemas.openxmlformats.org/officeDocument/2006/relationships/slideLayout" Target="../slideLayouts/slideLayout2.xml"/><Relationship Id="rId10" Type="http://schemas.openxmlformats.org/officeDocument/2006/relationships/image" Target="../media/image28.png"/><Relationship Id="rId4" Type="http://schemas.openxmlformats.org/officeDocument/2006/relationships/image" Target="../media/image26.png"/><Relationship Id="rId11" Type="http://schemas.openxmlformats.org/officeDocument/2006/relationships/image" Target="../media/image44.png"/><Relationship Id="rId3" Type="http://schemas.openxmlformats.org/officeDocument/2006/relationships/image" Target="../media/image30.png"/><Relationship Id="rId9" Type="http://schemas.openxmlformats.org/officeDocument/2006/relationships/image" Target="../media/image36.png"/><Relationship Id="rId6" Type="http://schemas.openxmlformats.org/officeDocument/2006/relationships/image" Target="../media/image25.png"/><Relationship Id="rId5" Type="http://schemas.openxmlformats.org/officeDocument/2006/relationships/image" Target="../media/image24.png"/><Relationship Id="rId8" Type="http://schemas.openxmlformats.org/officeDocument/2006/relationships/image" Target="../media/image34.png"/><Relationship Id="rId7" Type="http://schemas.openxmlformats.org/officeDocument/2006/relationships/image" Target="../media/image2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02.png"/><Relationship Id="rId3" Type="http://schemas.openxmlformats.org/officeDocument/2006/relationships/image" Target="../media/image06.jpg"/><Relationship Id="rId6" Type="http://schemas.openxmlformats.org/officeDocument/2006/relationships/image" Target="../media/image05.png"/><Relationship Id="rId5" Type="http://schemas.openxmlformats.org/officeDocument/2006/relationships/image" Target="../media/image04.png"/><Relationship Id="rId8" Type="http://schemas.openxmlformats.org/officeDocument/2006/relationships/image" Target="../media/image00.gif"/><Relationship Id="rId7" Type="http://schemas.openxmlformats.org/officeDocument/2006/relationships/image" Target="../media/image0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0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jpg"/><Relationship Id="rId3" Type="http://schemas.openxmlformats.org/officeDocument/2006/relationships/image" Target="../media/image09.jpg"/><Relationship Id="rId6" Type="http://schemas.openxmlformats.org/officeDocument/2006/relationships/image" Target="../media/image31.png"/><Relationship Id="rId5" Type="http://schemas.openxmlformats.org/officeDocument/2006/relationships/image" Target="../media/image10.jpg"/><Relationship Id="rId8" Type="http://schemas.openxmlformats.org/officeDocument/2006/relationships/image" Target="../media/image14.jpg"/><Relationship Id="rId7" Type="http://schemas.openxmlformats.org/officeDocument/2006/relationships/image" Target="../media/image08.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0.jpg"/><Relationship Id="rId3" Type="http://schemas.openxmlformats.org/officeDocument/2006/relationships/image" Target="../media/image12.jpg"/><Relationship Id="rId5" Type="http://schemas.openxmlformats.org/officeDocument/2006/relationships/image" Target="../media/image4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g"/><Relationship Id="rId3" Type="http://schemas.openxmlformats.org/officeDocument/2006/relationships/image" Target="../media/image11.jpg"/><Relationship Id="rId5"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 Id="rId3"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 Id="rId3" Type="http://schemas.openxmlformats.org/officeDocument/2006/relationships/image" Target="../media/image19.jpg"/><Relationship Id="rId6" Type="http://schemas.openxmlformats.org/officeDocument/2006/relationships/image" Target="../media/image17.png"/><Relationship Id="rId5" Type="http://schemas.openxmlformats.org/officeDocument/2006/relationships/image" Target="../media/image42.jpg"/><Relationship Id="rId8" Type="http://schemas.openxmlformats.org/officeDocument/2006/relationships/image" Target="../media/image22.png"/><Relationship Id="rId7"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 name="Shape 29"/>
        <p:cNvGrpSpPr/>
        <p:nvPr/>
      </p:nvGrpSpPr>
      <p:grpSpPr>
        <a:xfrm>
          <a:off x="0" y="0"/>
          <a:ext cx="0" cy="0"/>
          <a:chOff x="0" y="0"/>
          <a:chExt cx="0" cy="0"/>
        </a:xfrm>
      </p:grpSpPr>
      <p:pic>
        <p:nvPicPr>
          <p:cNvPr id="30" name="Shape 30"/>
          <p:cNvPicPr preferRelativeResize="0"/>
          <p:nvPr/>
        </p:nvPicPr>
        <p:blipFill>
          <a:blip r:embed="rId3">
            <a:alphaModFix/>
          </a:blip>
          <a:stretch>
            <a:fillRect/>
          </a:stretch>
        </p:blipFill>
        <p:spPr>
          <a:xfrm>
            <a:off x="-228600" y="-634750"/>
            <a:ext cx="10280900" cy="5778250"/>
          </a:xfrm>
          <a:prstGeom prst="rect">
            <a:avLst/>
          </a:prstGeom>
          <a:noFill/>
          <a:ln>
            <a:noFill/>
          </a:ln>
        </p:spPr>
      </p:pic>
      <p:sp>
        <p:nvSpPr>
          <p:cNvPr id="31" name="Shape 31"/>
          <p:cNvSpPr txBox="1"/>
          <p:nvPr>
            <p:ph type="ctrTitle"/>
          </p:nvPr>
        </p:nvSpPr>
        <p:spPr>
          <a:xfrm>
            <a:off x="685800" y="1583342"/>
            <a:ext cx="7772400" cy="1159856"/>
          </a:xfrm>
          <a:prstGeom prst="rect">
            <a:avLst/>
          </a:prstGeom>
        </p:spPr>
        <p:txBody>
          <a:bodyPr anchorCtr="0" anchor="b" bIns="91425" lIns="91425" rIns="91425" tIns="91425">
            <a:noAutofit/>
          </a:bodyPr>
          <a:lstStyle/>
          <a:p>
            <a:pPr>
              <a:spcBef>
                <a:spcPts val="0"/>
              </a:spcBef>
              <a:buNone/>
            </a:pPr>
            <a:r>
              <a:rPr lang="en"/>
              <a:t>Guiding the Future of the Internet of Things</a:t>
            </a:r>
          </a:p>
        </p:txBody>
      </p:sp>
      <p:sp>
        <p:nvSpPr>
          <p:cNvPr id="32" name="Shape 32"/>
          <p:cNvSpPr txBox="1"/>
          <p:nvPr>
            <p:ph idx="1" type="subTitle"/>
          </p:nvPr>
        </p:nvSpPr>
        <p:spPr>
          <a:xfrm>
            <a:off x="685800" y="2840053"/>
            <a:ext cx="7772400" cy="784737"/>
          </a:xfrm>
          <a:prstGeom prst="rect">
            <a:avLst/>
          </a:prstGeom>
        </p:spPr>
        <p:txBody>
          <a:bodyPr anchorCtr="0" anchor="t" bIns="91425" lIns="91425" rIns="91425" tIns="91425">
            <a:noAutofit/>
          </a:bodyPr>
          <a:lstStyle/>
          <a:p>
            <a:pPr rtl="0">
              <a:spcBef>
                <a:spcPts val="0"/>
              </a:spcBef>
              <a:buNone/>
            </a:pPr>
            <a:r>
              <a:rPr lang="en">
                <a:solidFill>
                  <a:srgbClr val="000000"/>
                </a:solidFill>
              </a:rPr>
              <a:t>Kelsey Clubb, Lisa Kirch, and Nital Patwa</a:t>
            </a:r>
          </a:p>
          <a:p>
            <a:pPr>
              <a:spcBef>
                <a:spcPts val="0"/>
              </a:spcBef>
              <a:buNone/>
            </a:pPr>
            <a:r>
              <a:rPr lang="en" sz="1400">
                <a:solidFill>
                  <a:srgbClr val="000000"/>
                </a:solidFill>
              </a:rPr>
              <a:t>W231 Spring 2015</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 </a:t>
            </a:r>
          </a:p>
        </p:txBody>
      </p:sp>
      <p:sp>
        <p:nvSpPr>
          <p:cNvPr id="116" name="Shape 116"/>
          <p:cNvSpPr txBox="1"/>
          <p:nvPr>
            <p:ph idx="1" type="body"/>
          </p:nvPr>
        </p:nvSpPr>
        <p:spPr>
          <a:xfrm>
            <a:off x="457200" y="3132900"/>
            <a:ext cx="8432099" cy="1793099"/>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t>PII generated by IoT is quite sensitive and there are many unforeseen uses. </a:t>
            </a:r>
          </a:p>
          <a:p>
            <a:pPr indent="-381000" lvl="0" marL="457200" rtl="0">
              <a:spcBef>
                <a:spcPts val="0"/>
              </a:spcBef>
              <a:buClr>
                <a:schemeClr val="dk1"/>
              </a:buClr>
              <a:buSzPct val="100000"/>
              <a:buFont typeface="Arial"/>
              <a:buChar char="●"/>
            </a:pPr>
            <a:r>
              <a:rPr lang="en" sz="2400"/>
              <a:t>Consumer-originated health data is not protected by HIPPA.</a:t>
            </a:r>
          </a:p>
          <a:p>
            <a:pPr lvl="0">
              <a:spcBef>
                <a:spcPts val="0"/>
              </a:spcBef>
              <a:buNone/>
            </a:pPr>
            <a:r>
              <a:t/>
            </a:r>
            <a:endParaRPr/>
          </a:p>
        </p:txBody>
      </p:sp>
      <p:pic>
        <p:nvPicPr>
          <p:cNvPr id="117" name="Shape 117"/>
          <p:cNvPicPr preferRelativeResize="0"/>
          <p:nvPr/>
        </p:nvPicPr>
        <p:blipFill>
          <a:blip r:embed="rId3">
            <a:alphaModFix/>
          </a:blip>
          <a:stretch>
            <a:fillRect/>
          </a:stretch>
        </p:blipFill>
        <p:spPr>
          <a:xfrm>
            <a:off x="2254150" y="50950"/>
            <a:ext cx="6571474" cy="3219850"/>
          </a:xfrm>
          <a:prstGeom prst="rect">
            <a:avLst/>
          </a:prstGeom>
          <a:noFill/>
          <a:ln>
            <a:noFill/>
          </a:ln>
        </p:spPr>
      </p:pic>
      <p:pic>
        <p:nvPicPr>
          <p:cNvPr id="118" name="Shape 118"/>
          <p:cNvPicPr preferRelativeResize="0"/>
          <p:nvPr/>
        </p:nvPicPr>
        <p:blipFill>
          <a:blip r:embed="rId4">
            <a:alphaModFix/>
          </a:blip>
          <a:stretch>
            <a:fillRect/>
          </a:stretch>
        </p:blipFill>
        <p:spPr>
          <a:xfrm>
            <a:off x="0" y="0"/>
            <a:ext cx="2143125" cy="2143125"/>
          </a:xfrm>
          <a:prstGeom prst="rect">
            <a:avLst/>
          </a:prstGeom>
          <a:noFill/>
          <a:ln>
            <a:noFill/>
          </a:ln>
        </p:spPr>
      </p:pic>
      <p:sp>
        <p:nvSpPr>
          <p:cNvPr id="119" name="Shape 119"/>
          <p:cNvSpPr txBox="1"/>
          <p:nvPr/>
        </p:nvSpPr>
        <p:spPr>
          <a:xfrm>
            <a:off x="433000" y="2598025"/>
            <a:ext cx="7335599" cy="855899"/>
          </a:xfrm>
          <a:prstGeom prst="rect">
            <a:avLst/>
          </a:prstGeom>
          <a:noFill/>
          <a:ln>
            <a:noFill/>
          </a:ln>
        </p:spPr>
        <p:txBody>
          <a:bodyPr anchorCtr="0" anchor="t" bIns="91425" lIns="91425" rIns="91425" tIns="91425">
            <a:noAutofit/>
          </a:bodyPr>
          <a:lstStyle/>
          <a:p>
            <a:pPr>
              <a:spcBef>
                <a:spcPts val="0"/>
              </a:spcBef>
              <a:buNone/>
            </a:pPr>
            <a:r>
              <a:rPr lang="en" sz="3000">
                <a:solidFill>
                  <a:srgbClr val="FF0000"/>
                </a:solidFill>
              </a:rPr>
              <a:t>NOT ENOUGH!</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586978"/>
            <a:ext cx="8229600" cy="857400"/>
          </a:xfrm>
          <a:prstGeom prst="rect">
            <a:avLst/>
          </a:prstGeom>
        </p:spPr>
        <p:txBody>
          <a:bodyPr anchorCtr="0" anchor="b" bIns="91425" lIns="91425" rIns="91425" tIns="91425">
            <a:noAutofit/>
          </a:bodyPr>
          <a:lstStyle/>
          <a:p>
            <a:pPr>
              <a:spcBef>
                <a:spcPts val="0"/>
              </a:spcBef>
              <a:buNone/>
            </a:pPr>
            <a:r>
              <a:rPr lang="en"/>
              <a:t>Internet of Things “Bill of Rights”   </a:t>
            </a:r>
            <a:r>
              <a:rPr b="0" lang="en" sz="2400"/>
              <a:t>Proposed by Pachube in 2011</a:t>
            </a:r>
          </a:p>
        </p:txBody>
      </p:sp>
      <p:sp>
        <p:nvSpPr>
          <p:cNvPr id="125" name="Shape 125"/>
          <p:cNvSpPr txBox="1"/>
          <p:nvPr>
            <p:ph idx="1" type="body"/>
          </p:nvPr>
        </p:nvSpPr>
        <p:spPr>
          <a:xfrm>
            <a:off x="457200" y="1356275"/>
            <a:ext cx="8229600" cy="3417299"/>
          </a:xfrm>
          <a:prstGeom prst="rect">
            <a:avLst/>
          </a:prstGeom>
        </p:spPr>
        <p:txBody>
          <a:bodyPr anchorCtr="0" anchor="t" bIns="91425" lIns="91425" rIns="91425" tIns="91425">
            <a:noAutofit/>
          </a:bodyPr>
          <a:lstStyle/>
          <a:p>
            <a:pPr lvl="0" rtl="0">
              <a:lnSpc>
                <a:spcPct val="143181"/>
              </a:lnSpc>
              <a:spcBef>
                <a:spcPts val="0"/>
              </a:spcBef>
              <a:buClr>
                <a:schemeClr val="dk1"/>
              </a:buClr>
              <a:buFont typeface="Arial"/>
              <a:buNone/>
            </a:pPr>
            <a:r>
              <a:t/>
            </a:r>
            <a:endParaRPr sz="1100">
              <a:solidFill>
                <a:srgbClr val="333333"/>
              </a:solidFill>
            </a:endParaRPr>
          </a:p>
          <a:p>
            <a:pPr indent="-342900" lvl="0" marL="596900" rtl="0">
              <a:lnSpc>
                <a:spcPct val="143181"/>
              </a:lnSpc>
              <a:spcBef>
                <a:spcPts val="0"/>
              </a:spcBef>
              <a:buClr>
                <a:srgbClr val="333333"/>
              </a:buClr>
              <a:buSzPct val="100000"/>
              <a:buFont typeface="Arial"/>
              <a:buChar char="●"/>
            </a:pPr>
            <a:r>
              <a:rPr lang="en" sz="1800">
                <a:solidFill>
                  <a:srgbClr val="333333"/>
                </a:solidFill>
              </a:rPr>
              <a:t>People own the data they (or their “things”) create.</a:t>
            </a:r>
          </a:p>
          <a:p>
            <a:pPr indent="-342900" lvl="0" marL="596900" rtl="0">
              <a:lnSpc>
                <a:spcPct val="143181"/>
              </a:lnSpc>
              <a:spcBef>
                <a:spcPts val="0"/>
              </a:spcBef>
              <a:buClr>
                <a:srgbClr val="333333"/>
              </a:buClr>
              <a:buSzPct val="100000"/>
              <a:buFont typeface="Arial"/>
              <a:buChar char="●"/>
            </a:pPr>
            <a:r>
              <a:rPr lang="en" sz="1800">
                <a:solidFill>
                  <a:srgbClr val="333333"/>
                </a:solidFill>
              </a:rPr>
              <a:t>People own the data someone else creates about them.</a:t>
            </a:r>
          </a:p>
          <a:p>
            <a:pPr indent="-342900" lvl="0" marL="596900" rtl="0">
              <a:lnSpc>
                <a:spcPct val="143181"/>
              </a:lnSpc>
              <a:spcBef>
                <a:spcPts val="0"/>
              </a:spcBef>
              <a:buClr>
                <a:srgbClr val="333333"/>
              </a:buClr>
              <a:buSzPct val="100000"/>
              <a:buFont typeface="Arial"/>
              <a:buChar char="●"/>
            </a:pPr>
            <a:r>
              <a:rPr lang="en" sz="1800">
                <a:solidFill>
                  <a:srgbClr val="333333"/>
                </a:solidFill>
              </a:rPr>
              <a:t>People have the right to access data gathered from public space.</a:t>
            </a:r>
          </a:p>
          <a:p>
            <a:pPr indent="-342900" lvl="0" marL="596900" rtl="0">
              <a:lnSpc>
                <a:spcPct val="143181"/>
              </a:lnSpc>
              <a:spcBef>
                <a:spcPts val="0"/>
              </a:spcBef>
              <a:buClr>
                <a:srgbClr val="333333"/>
              </a:buClr>
              <a:buSzPct val="100000"/>
              <a:buFont typeface="Arial"/>
              <a:buChar char="●"/>
            </a:pPr>
            <a:r>
              <a:rPr lang="en" sz="1800">
                <a:solidFill>
                  <a:srgbClr val="333333"/>
                </a:solidFill>
              </a:rPr>
              <a:t>People have the right to access their data in full resolution in real-time.</a:t>
            </a:r>
          </a:p>
          <a:p>
            <a:pPr indent="-342900" lvl="0" marL="596900" rtl="0">
              <a:lnSpc>
                <a:spcPct val="143181"/>
              </a:lnSpc>
              <a:spcBef>
                <a:spcPts val="0"/>
              </a:spcBef>
              <a:buClr>
                <a:srgbClr val="333333"/>
              </a:buClr>
              <a:buSzPct val="100000"/>
              <a:buFont typeface="Arial"/>
              <a:buChar char="●"/>
            </a:pPr>
            <a:r>
              <a:rPr lang="en" sz="1800">
                <a:solidFill>
                  <a:srgbClr val="333333"/>
                </a:solidFill>
              </a:rPr>
              <a:t>People have the right to access their data in a standard format.</a:t>
            </a:r>
          </a:p>
          <a:p>
            <a:pPr indent="-342900" lvl="0" marL="596900" rtl="0">
              <a:lnSpc>
                <a:spcPct val="143181"/>
              </a:lnSpc>
              <a:spcBef>
                <a:spcPts val="0"/>
              </a:spcBef>
              <a:buClr>
                <a:srgbClr val="333333"/>
              </a:buClr>
              <a:buSzPct val="100000"/>
              <a:buFont typeface="Arial"/>
              <a:buChar char="●"/>
            </a:pPr>
            <a:r>
              <a:rPr lang="en" sz="1800">
                <a:solidFill>
                  <a:srgbClr val="333333"/>
                </a:solidFill>
              </a:rPr>
              <a:t>People have the right to delete or backup their data.</a:t>
            </a:r>
          </a:p>
          <a:p>
            <a:pPr indent="-342900" lvl="0" marL="596900" rtl="0">
              <a:lnSpc>
                <a:spcPct val="143181"/>
              </a:lnSpc>
              <a:spcBef>
                <a:spcPts val="0"/>
              </a:spcBef>
              <a:buClr>
                <a:srgbClr val="333333"/>
              </a:buClr>
              <a:buSzPct val="100000"/>
              <a:buFont typeface="Arial"/>
              <a:buChar char="●"/>
            </a:pPr>
            <a:r>
              <a:rPr lang="en" sz="1800">
                <a:solidFill>
                  <a:srgbClr val="333333"/>
                </a:solidFill>
              </a:rPr>
              <a:t>People have the right to use and share their data however they want.</a:t>
            </a:r>
          </a:p>
          <a:p>
            <a:pPr indent="-342900" lvl="0" marL="596900" rtl="0">
              <a:lnSpc>
                <a:spcPct val="143181"/>
              </a:lnSpc>
              <a:spcBef>
                <a:spcPts val="0"/>
              </a:spcBef>
              <a:buClr>
                <a:srgbClr val="333333"/>
              </a:buClr>
              <a:buSzPct val="100000"/>
              <a:buFont typeface="Arial"/>
              <a:buChar char="●"/>
            </a:pPr>
            <a:r>
              <a:rPr lang="en" sz="1800">
                <a:solidFill>
                  <a:srgbClr val="333333"/>
                </a:solidFill>
              </a:rPr>
              <a:t>People have the right to keep their data private.</a:t>
            </a:r>
          </a:p>
          <a:p>
            <a:pPr>
              <a:spcBef>
                <a:spcPts val="0"/>
              </a:spcBef>
              <a:buNone/>
            </a:pPr>
            <a:r>
              <a:t/>
            </a:r>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FE2F3"/>
        </a:solidFill>
      </p:bgPr>
    </p:bg>
    <p:spTree>
      <p:nvGrpSpPr>
        <p:cNvPr id="129" name="Shape 129"/>
        <p:cNvGrpSpPr/>
        <p:nvPr/>
      </p:nvGrpSpPr>
      <p:grpSpPr>
        <a:xfrm>
          <a:off x="0" y="0"/>
          <a:ext cx="0" cy="0"/>
          <a:chOff x="0" y="0"/>
          <a:chExt cx="0" cy="0"/>
        </a:xfrm>
      </p:grpSpPr>
      <p:sp>
        <p:nvSpPr>
          <p:cNvPr id="130" name="Shape 130"/>
          <p:cNvSpPr txBox="1"/>
          <p:nvPr>
            <p:ph type="title"/>
          </p:nvPr>
        </p:nvSpPr>
        <p:spPr>
          <a:xfrm>
            <a:off x="457200" y="53578"/>
            <a:ext cx="8229600" cy="857400"/>
          </a:xfrm>
          <a:prstGeom prst="rect">
            <a:avLst/>
          </a:prstGeom>
        </p:spPr>
        <p:txBody>
          <a:bodyPr anchorCtr="0" anchor="b" bIns="91425" lIns="91425" rIns="91425" tIns="91425">
            <a:noAutofit/>
          </a:bodyPr>
          <a:lstStyle/>
          <a:p>
            <a:pPr>
              <a:spcBef>
                <a:spcPts val="0"/>
              </a:spcBef>
              <a:buNone/>
            </a:pPr>
            <a:r>
              <a:rPr lang="en"/>
              <a:t>Current State of IoT Affairs</a:t>
            </a:r>
          </a:p>
        </p:txBody>
      </p:sp>
      <p:sp>
        <p:nvSpPr>
          <p:cNvPr id="131" name="Shape 131"/>
          <p:cNvSpPr txBox="1"/>
          <p:nvPr>
            <p:ph idx="1" type="body"/>
          </p:nvPr>
        </p:nvSpPr>
        <p:spPr>
          <a:xfrm>
            <a:off x="457200" y="1180400"/>
            <a:ext cx="8229600" cy="3725699"/>
          </a:xfrm>
          <a:prstGeom prst="rect">
            <a:avLst/>
          </a:prstGeom>
        </p:spPr>
        <p:txBody>
          <a:bodyPr anchorCtr="0" anchor="t" bIns="91425" lIns="91425" rIns="91425" tIns="91425">
            <a:noAutofit/>
          </a:bodyPr>
          <a:lstStyle/>
          <a:p>
            <a:pPr rtl="0">
              <a:spcBef>
                <a:spcPts val="0"/>
              </a:spcBef>
              <a:buNone/>
            </a:pPr>
            <a:r>
              <a:rPr lang="en"/>
              <a:t> </a:t>
            </a:r>
          </a:p>
        </p:txBody>
      </p:sp>
      <p:pic>
        <p:nvPicPr>
          <p:cNvPr id="132" name="Shape 132"/>
          <p:cNvPicPr preferRelativeResize="0"/>
          <p:nvPr/>
        </p:nvPicPr>
        <p:blipFill>
          <a:blip r:embed="rId3">
            <a:alphaModFix/>
          </a:blip>
          <a:stretch>
            <a:fillRect/>
          </a:stretch>
        </p:blipFill>
        <p:spPr>
          <a:xfrm>
            <a:off x="5084850" y="2008350"/>
            <a:ext cx="1828800" cy="609600"/>
          </a:xfrm>
          <a:prstGeom prst="rect">
            <a:avLst/>
          </a:prstGeom>
          <a:noFill/>
          <a:ln>
            <a:noFill/>
          </a:ln>
        </p:spPr>
      </p:pic>
      <p:pic>
        <p:nvPicPr>
          <p:cNvPr id="133" name="Shape 133"/>
          <p:cNvPicPr preferRelativeResize="0"/>
          <p:nvPr/>
        </p:nvPicPr>
        <p:blipFill>
          <a:blip r:embed="rId4">
            <a:alphaModFix/>
          </a:blip>
          <a:stretch>
            <a:fillRect/>
          </a:stretch>
        </p:blipFill>
        <p:spPr>
          <a:xfrm>
            <a:off x="549426" y="3849550"/>
            <a:ext cx="5472372" cy="1059174"/>
          </a:xfrm>
          <a:prstGeom prst="rect">
            <a:avLst/>
          </a:prstGeom>
          <a:noFill/>
          <a:ln>
            <a:noFill/>
          </a:ln>
        </p:spPr>
      </p:pic>
      <p:pic>
        <p:nvPicPr>
          <p:cNvPr id="134" name="Shape 134"/>
          <p:cNvPicPr preferRelativeResize="0"/>
          <p:nvPr/>
        </p:nvPicPr>
        <p:blipFill>
          <a:blip r:embed="rId5">
            <a:alphaModFix/>
          </a:blip>
          <a:stretch>
            <a:fillRect/>
          </a:stretch>
        </p:blipFill>
        <p:spPr>
          <a:xfrm>
            <a:off x="523425" y="1122448"/>
            <a:ext cx="1298024" cy="1059174"/>
          </a:xfrm>
          <a:prstGeom prst="rect">
            <a:avLst/>
          </a:prstGeom>
          <a:noFill/>
          <a:ln>
            <a:noFill/>
          </a:ln>
        </p:spPr>
      </p:pic>
      <p:pic>
        <p:nvPicPr>
          <p:cNvPr id="135" name="Shape 135"/>
          <p:cNvPicPr preferRelativeResize="0"/>
          <p:nvPr/>
        </p:nvPicPr>
        <p:blipFill>
          <a:blip r:embed="rId6">
            <a:alphaModFix/>
          </a:blip>
          <a:stretch>
            <a:fillRect/>
          </a:stretch>
        </p:blipFill>
        <p:spPr>
          <a:xfrm>
            <a:off x="7416700" y="149450"/>
            <a:ext cx="1564475" cy="1564475"/>
          </a:xfrm>
          <a:prstGeom prst="rect">
            <a:avLst/>
          </a:prstGeom>
          <a:noFill/>
          <a:ln>
            <a:noFill/>
          </a:ln>
        </p:spPr>
      </p:pic>
      <p:pic>
        <p:nvPicPr>
          <p:cNvPr id="136" name="Shape 136"/>
          <p:cNvPicPr preferRelativeResize="0"/>
          <p:nvPr/>
        </p:nvPicPr>
        <p:blipFill>
          <a:blip r:embed="rId7">
            <a:alphaModFix/>
          </a:blip>
          <a:stretch>
            <a:fillRect/>
          </a:stretch>
        </p:blipFill>
        <p:spPr>
          <a:xfrm>
            <a:off x="6810000" y="2790837"/>
            <a:ext cx="1981200" cy="504825"/>
          </a:xfrm>
          <a:prstGeom prst="rect">
            <a:avLst/>
          </a:prstGeom>
          <a:noFill/>
          <a:ln>
            <a:noFill/>
          </a:ln>
        </p:spPr>
      </p:pic>
      <p:pic>
        <p:nvPicPr>
          <p:cNvPr id="137" name="Shape 137"/>
          <p:cNvPicPr preferRelativeResize="0"/>
          <p:nvPr/>
        </p:nvPicPr>
        <p:blipFill>
          <a:blip r:embed="rId8">
            <a:alphaModFix/>
          </a:blip>
          <a:stretch>
            <a:fillRect/>
          </a:stretch>
        </p:blipFill>
        <p:spPr>
          <a:xfrm>
            <a:off x="2264025" y="1405925"/>
            <a:ext cx="1257300" cy="323850"/>
          </a:xfrm>
          <a:prstGeom prst="rect">
            <a:avLst/>
          </a:prstGeom>
          <a:noFill/>
          <a:ln>
            <a:noFill/>
          </a:ln>
        </p:spPr>
      </p:pic>
      <p:pic>
        <p:nvPicPr>
          <p:cNvPr id="138" name="Shape 138"/>
          <p:cNvPicPr preferRelativeResize="0"/>
          <p:nvPr/>
        </p:nvPicPr>
        <p:blipFill>
          <a:blip r:embed="rId9">
            <a:alphaModFix/>
          </a:blip>
          <a:stretch>
            <a:fillRect/>
          </a:stretch>
        </p:blipFill>
        <p:spPr>
          <a:xfrm>
            <a:off x="4295500" y="3033725"/>
            <a:ext cx="1866900" cy="323850"/>
          </a:xfrm>
          <a:prstGeom prst="rect">
            <a:avLst/>
          </a:prstGeom>
          <a:noFill/>
          <a:ln>
            <a:noFill/>
          </a:ln>
        </p:spPr>
      </p:pic>
      <p:pic>
        <p:nvPicPr>
          <p:cNvPr id="139" name="Shape 139"/>
          <p:cNvPicPr preferRelativeResize="0"/>
          <p:nvPr/>
        </p:nvPicPr>
        <p:blipFill>
          <a:blip r:embed="rId10">
            <a:alphaModFix/>
          </a:blip>
          <a:stretch>
            <a:fillRect/>
          </a:stretch>
        </p:blipFill>
        <p:spPr>
          <a:xfrm>
            <a:off x="6782700" y="3536650"/>
            <a:ext cx="2060235" cy="1312999"/>
          </a:xfrm>
          <a:prstGeom prst="rect">
            <a:avLst/>
          </a:prstGeom>
          <a:noFill/>
          <a:ln>
            <a:noFill/>
          </a:ln>
        </p:spPr>
      </p:pic>
      <p:pic>
        <p:nvPicPr>
          <p:cNvPr id="140" name="Shape 140"/>
          <p:cNvPicPr preferRelativeResize="0"/>
          <p:nvPr/>
        </p:nvPicPr>
        <p:blipFill>
          <a:blip r:embed="rId11">
            <a:alphaModFix/>
          </a:blip>
          <a:stretch>
            <a:fillRect/>
          </a:stretch>
        </p:blipFill>
        <p:spPr>
          <a:xfrm>
            <a:off x="3151700" y="1999262"/>
            <a:ext cx="1720642" cy="609600"/>
          </a:xfrm>
          <a:prstGeom prst="rect">
            <a:avLst/>
          </a:prstGeom>
          <a:noFill/>
          <a:ln>
            <a:noFill/>
          </a:ln>
        </p:spPr>
      </p:pic>
      <p:pic>
        <p:nvPicPr>
          <p:cNvPr id="141" name="Shape 141"/>
          <p:cNvPicPr preferRelativeResize="0"/>
          <p:nvPr/>
        </p:nvPicPr>
        <p:blipFill>
          <a:blip r:embed="rId12">
            <a:alphaModFix/>
          </a:blip>
          <a:stretch>
            <a:fillRect/>
          </a:stretch>
        </p:blipFill>
        <p:spPr>
          <a:xfrm>
            <a:off x="7259165" y="1904725"/>
            <a:ext cx="1564481" cy="695325"/>
          </a:xfrm>
          <a:prstGeom prst="rect">
            <a:avLst/>
          </a:prstGeom>
          <a:noFill/>
          <a:ln>
            <a:noFill/>
          </a:ln>
        </p:spPr>
      </p:pic>
      <p:pic>
        <p:nvPicPr>
          <p:cNvPr id="142" name="Shape 142"/>
          <p:cNvPicPr preferRelativeResize="0"/>
          <p:nvPr/>
        </p:nvPicPr>
        <p:blipFill>
          <a:blip r:embed="rId13">
            <a:alphaModFix/>
          </a:blip>
          <a:stretch>
            <a:fillRect/>
          </a:stretch>
        </p:blipFill>
        <p:spPr>
          <a:xfrm>
            <a:off x="6018300" y="1180400"/>
            <a:ext cx="1123950" cy="457200"/>
          </a:xfrm>
          <a:prstGeom prst="rect">
            <a:avLst/>
          </a:prstGeom>
          <a:noFill/>
          <a:ln>
            <a:noFill/>
          </a:ln>
        </p:spPr>
      </p:pic>
      <p:pic>
        <p:nvPicPr>
          <p:cNvPr id="143" name="Shape 143"/>
          <p:cNvPicPr preferRelativeResize="0"/>
          <p:nvPr/>
        </p:nvPicPr>
        <p:blipFill>
          <a:blip r:embed="rId14">
            <a:alphaModFix/>
          </a:blip>
          <a:stretch>
            <a:fillRect/>
          </a:stretch>
        </p:blipFill>
        <p:spPr>
          <a:xfrm>
            <a:off x="2189600" y="2686349"/>
            <a:ext cx="1480874" cy="987258"/>
          </a:xfrm>
          <a:prstGeom prst="rect">
            <a:avLst/>
          </a:prstGeom>
          <a:noFill/>
          <a:ln>
            <a:noFill/>
          </a:ln>
        </p:spPr>
      </p:pic>
      <p:pic>
        <p:nvPicPr>
          <p:cNvPr id="144" name="Shape 144"/>
          <p:cNvPicPr preferRelativeResize="0"/>
          <p:nvPr/>
        </p:nvPicPr>
        <p:blipFill>
          <a:blip r:embed="rId15">
            <a:alphaModFix/>
          </a:blip>
          <a:stretch>
            <a:fillRect/>
          </a:stretch>
        </p:blipFill>
        <p:spPr>
          <a:xfrm>
            <a:off x="322700" y="2207625"/>
            <a:ext cx="1866900" cy="1238250"/>
          </a:xfrm>
          <a:prstGeom prst="rect">
            <a:avLst/>
          </a:prstGeom>
          <a:noFill/>
          <a:ln>
            <a:noFill/>
          </a:ln>
        </p:spPr>
      </p:pic>
      <p:pic>
        <p:nvPicPr>
          <p:cNvPr id="145" name="Shape 145"/>
          <p:cNvPicPr preferRelativeResize="0"/>
          <p:nvPr/>
        </p:nvPicPr>
        <p:blipFill>
          <a:blip r:embed="rId16">
            <a:alphaModFix/>
          </a:blip>
          <a:stretch>
            <a:fillRect/>
          </a:stretch>
        </p:blipFill>
        <p:spPr>
          <a:xfrm>
            <a:off x="2038250" y="1998512"/>
            <a:ext cx="981075" cy="419100"/>
          </a:xfrm>
          <a:prstGeom prst="rect">
            <a:avLst/>
          </a:prstGeom>
          <a:noFill/>
          <a:ln>
            <a:noFill/>
          </a:ln>
        </p:spPr>
      </p:pic>
      <p:pic>
        <p:nvPicPr>
          <p:cNvPr id="146" name="Shape 146"/>
          <p:cNvPicPr preferRelativeResize="0"/>
          <p:nvPr/>
        </p:nvPicPr>
        <p:blipFill>
          <a:blip r:embed="rId17">
            <a:alphaModFix/>
          </a:blip>
          <a:stretch>
            <a:fillRect/>
          </a:stretch>
        </p:blipFill>
        <p:spPr>
          <a:xfrm>
            <a:off x="3313475" y="928696"/>
            <a:ext cx="942109" cy="32385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title"/>
          </p:nvPr>
        </p:nvSpPr>
        <p:spPr>
          <a:xfrm>
            <a:off x="457200" y="129778"/>
            <a:ext cx="8229600" cy="857400"/>
          </a:xfrm>
          <a:prstGeom prst="rect">
            <a:avLst/>
          </a:prstGeom>
        </p:spPr>
        <p:txBody>
          <a:bodyPr anchorCtr="0" anchor="b" bIns="91425" lIns="91425" rIns="91425" tIns="91425">
            <a:noAutofit/>
          </a:bodyPr>
          <a:lstStyle/>
          <a:p>
            <a:pPr lvl="0" rtl="0">
              <a:spcBef>
                <a:spcPts val="0"/>
              </a:spcBef>
              <a:buNone/>
            </a:pPr>
            <a:r>
              <a:rPr lang="en" sz="2400"/>
              <a:t>Our Recommendations</a:t>
            </a:r>
          </a:p>
        </p:txBody>
      </p:sp>
      <p:sp>
        <p:nvSpPr>
          <p:cNvPr id="152" name="Shape 152"/>
          <p:cNvSpPr txBox="1"/>
          <p:nvPr>
            <p:ph idx="1" type="body"/>
          </p:nvPr>
        </p:nvSpPr>
        <p:spPr>
          <a:xfrm>
            <a:off x="457200" y="971550"/>
            <a:ext cx="8229600" cy="3725699"/>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t>Security first and throughout the expected life cycle.</a:t>
            </a:r>
          </a:p>
          <a:p>
            <a:pPr indent="-381000" lvl="0" marL="457200" rtl="0">
              <a:spcBef>
                <a:spcPts val="0"/>
              </a:spcBef>
              <a:buClr>
                <a:schemeClr val="dk1"/>
              </a:buClr>
              <a:buSzPct val="100000"/>
              <a:buFont typeface="Arial"/>
              <a:buChar char="●"/>
            </a:pPr>
            <a:r>
              <a:rPr lang="en" sz="2400"/>
              <a:t>Transparency, Notice, and Consent of anything collected beyond Expected Usage. </a:t>
            </a:r>
          </a:p>
          <a:p>
            <a:pPr indent="-381000" lvl="0" marL="457200" rtl="0">
              <a:spcBef>
                <a:spcPts val="0"/>
              </a:spcBef>
              <a:buClr>
                <a:schemeClr val="dk1"/>
              </a:buClr>
              <a:buSzPct val="100000"/>
              <a:buFont typeface="Arial"/>
              <a:buChar char="●"/>
            </a:pPr>
            <a:r>
              <a:rPr lang="en" sz="2400"/>
              <a:t>De-identification Is Not Enough.</a:t>
            </a:r>
          </a:p>
          <a:p>
            <a:pPr indent="-381000" lvl="0" marL="457200" rtl="0">
              <a:spcBef>
                <a:spcPts val="0"/>
              </a:spcBef>
              <a:buClr>
                <a:schemeClr val="dk1"/>
              </a:buClr>
              <a:buSzPct val="100000"/>
              <a:buFont typeface="Arial"/>
              <a:buChar char="●"/>
            </a:pPr>
            <a:r>
              <a:rPr lang="en" sz="2400"/>
              <a:t>Meaningful Opt-Outs.</a:t>
            </a:r>
          </a:p>
          <a:p>
            <a:pPr indent="-381000" lvl="0" marL="457200" rtl="0">
              <a:spcBef>
                <a:spcPts val="0"/>
              </a:spcBef>
              <a:buClr>
                <a:schemeClr val="dk1"/>
              </a:buClr>
              <a:buSzPct val="100000"/>
              <a:buFont typeface="Arial"/>
              <a:buChar char="●"/>
            </a:pPr>
            <a:r>
              <a:rPr lang="en" sz="2400"/>
              <a:t>Build in ability for human decision and overrides.</a:t>
            </a:r>
          </a:p>
          <a:p>
            <a:pPr indent="-381000" lvl="0" marL="457200" rtl="0">
              <a:spcBef>
                <a:spcPts val="0"/>
              </a:spcBef>
              <a:buClr>
                <a:schemeClr val="dk1"/>
              </a:buClr>
              <a:buSzPct val="100000"/>
              <a:buFont typeface="Arial"/>
              <a:buChar char="●"/>
            </a:pPr>
            <a:r>
              <a:rPr lang="en" sz="2400"/>
              <a:t>Option to pay to own and control the dataset. </a:t>
            </a:r>
          </a:p>
          <a:p>
            <a:pPr indent="-381000" lvl="0" marL="457200" rtl="0">
              <a:spcBef>
                <a:spcPts val="0"/>
              </a:spcBef>
              <a:buClr>
                <a:schemeClr val="dk1"/>
              </a:buClr>
              <a:buSzPct val="100000"/>
              <a:buFont typeface="Arial"/>
              <a:buChar char="●"/>
            </a:pPr>
            <a:r>
              <a:rPr lang="en" sz="2400"/>
              <a:t>Centralized Opt-Out for any IoT Dataset traded by Data Brokers.</a:t>
            </a:r>
          </a:p>
          <a:p>
            <a:pPr indent="-381000" lvl="0" marL="457200" rtl="0">
              <a:spcBef>
                <a:spcPts val="0"/>
              </a:spcBef>
              <a:buClr>
                <a:schemeClr val="dk1"/>
              </a:buClr>
              <a:buSzPct val="100000"/>
              <a:buFont typeface="Arial"/>
              <a:buChar char="●"/>
            </a:pPr>
            <a:r>
              <a:rPr lang="en" sz="2400"/>
              <a:t>Companies and Data Brokers Liable for Damages.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6" name="Shape 156"/>
        <p:cNvGrpSpPr/>
        <p:nvPr/>
      </p:nvGrpSpPr>
      <p:grpSpPr>
        <a:xfrm>
          <a:off x="0" y="0"/>
          <a:ext cx="0" cy="0"/>
          <a:chOff x="0" y="0"/>
          <a:chExt cx="0" cy="0"/>
        </a:xfrm>
      </p:grpSpPr>
      <p:sp>
        <p:nvSpPr>
          <p:cNvPr id="157" name="Shape 157"/>
          <p:cNvSpPr txBox="1"/>
          <p:nvPr>
            <p:ph type="ctrTitle"/>
          </p:nvPr>
        </p:nvSpPr>
        <p:spPr>
          <a:xfrm>
            <a:off x="685800" y="1583342"/>
            <a:ext cx="7772400" cy="1159799"/>
          </a:xfrm>
          <a:prstGeom prst="rect">
            <a:avLst/>
          </a:prstGeom>
        </p:spPr>
        <p:txBody>
          <a:bodyPr anchorCtr="0" anchor="b" bIns="91425" lIns="91425" rIns="91425" tIns="91425">
            <a:noAutofit/>
          </a:bodyPr>
          <a:lstStyle/>
          <a:p>
            <a:pPr>
              <a:spcBef>
                <a:spcPts val="0"/>
              </a:spcBef>
              <a:buNone/>
            </a:pPr>
            <a:r>
              <a:t/>
            </a:r>
            <a:endParaRPr/>
          </a:p>
        </p:txBody>
      </p:sp>
      <p:sp>
        <p:nvSpPr>
          <p:cNvPr id="158" name="Shape 158"/>
          <p:cNvSpPr txBox="1"/>
          <p:nvPr>
            <p:ph idx="1" type="subTitle"/>
          </p:nvPr>
        </p:nvSpPr>
        <p:spPr>
          <a:xfrm>
            <a:off x="685800" y="2840053"/>
            <a:ext cx="7772400" cy="784799"/>
          </a:xfrm>
          <a:prstGeom prst="rect">
            <a:avLst/>
          </a:prstGeom>
        </p:spPr>
        <p:txBody>
          <a:bodyPr anchorCtr="0" anchor="t" bIns="91425" lIns="91425" rIns="91425" tIns="91425">
            <a:noAutofit/>
          </a:bodyPr>
          <a:lstStyle/>
          <a:p>
            <a:pPr>
              <a:spcBef>
                <a:spcPts val="0"/>
              </a:spcBef>
              <a:buNone/>
            </a:pPr>
            <a:r>
              <a:t/>
            </a:r>
            <a:endParaRPr/>
          </a:p>
        </p:txBody>
      </p:sp>
      <p:pic>
        <p:nvPicPr>
          <p:cNvPr id="159" name="Shape 159"/>
          <p:cNvPicPr preferRelativeResize="0"/>
          <p:nvPr/>
        </p:nvPicPr>
        <p:blipFill>
          <a:blip r:embed="rId3">
            <a:alphaModFix/>
          </a:blip>
          <a:stretch>
            <a:fillRect/>
          </a:stretch>
        </p:blipFill>
        <p:spPr>
          <a:xfrm>
            <a:off x="-510625" y="180600"/>
            <a:ext cx="9642824" cy="4793550"/>
          </a:xfrm>
          <a:prstGeom prst="rect">
            <a:avLst/>
          </a:prstGeom>
          <a:noFill/>
          <a:ln>
            <a:noFill/>
          </a:ln>
        </p:spPr>
      </p:pic>
      <p:sp>
        <p:nvSpPr>
          <p:cNvPr id="160" name="Shape 160"/>
          <p:cNvSpPr txBox="1"/>
          <p:nvPr/>
        </p:nvSpPr>
        <p:spPr>
          <a:xfrm>
            <a:off x="247150" y="512550"/>
            <a:ext cx="5298599" cy="618300"/>
          </a:xfrm>
          <a:prstGeom prst="rect">
            <a:avLst/>
          </a:prstGeom>
          <a:noFill/>
          <a:ln>
            <a:noFill/>
          </a:ln>
        </p:spPr>
        <p:txBody>
          <a:bodyPr anchorCtr="0" anchor="t" bIns="91425" lIns="91425" rIns="91425" tIns="91425">
            <a:noAutofit/>
          </a:bodyPr>
          <a:lstStyle/>
          <a:p>
            <a:pPr rtl="0">
              <a:spcBef>
                <a:spcPts val="0"/>
              </a:spcBef>
              <a:buNone/>
            </a:pPr>
            <a:r>
              <a:rPr lang="en" sz="1800"/>
              <a:t>Questions?</a:t>
            </a:r>
          </a:p>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 name="Shape 36"/>
        <p:cNvGrpSpPr/>
        <p:nvPr/>
      </p:nvGrpSpPr>
      <p:grpSpPr>
        <a:xfrm>
          <a:off x="0" y="0"/>
          <a:ext cx="0" cy="0"/>
          <a:chOff x="0" y="0"/>
          <a:chExt cx="0" cy="0"/>
        </a:xfrm>
      </p:grpSpPr>
      <p:pic>
        <p:nvPicPr>
          <p:cNvPr id="37" name="Shape 37"/>
          <p:cNvPicPr preferRelativeResize="0"/>
          <p:nvPr/>
        </p:nvPicPr>
        <p:blipFill>
          <a:blip r:embed="rId3">
            <a:alphaModFix/>
          </a:blip>
          <a:stretch>
            <a:fillRect/>
          </a:stretch>
        </p:blipFill>
        <p:spPr>
          <a:xfrm>
            <a:off x="3156837" y="1353874"/>
            <a:ext cx="2830327" cy="1966525"/>
          </a:xfrm>
          <a:prstGeom prst="rect">
            <a:avLst/>
          </a:prstGeom>
          <a:noFill/>
          <a:ln>
            <a:noFill/>
          </a:ln>
        </p:spPr>
      </p:pic>
      <p:sp>
        <p:nvSpPr>
          <p:cNvPr id="38" name="Shape 38"/>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What Is the Internet of Things?</a:t>
            </a:r>
          </a:p>
        </p:txBody>
      </p:sp>
      <p:sp>
        <p:nvSpPr>
          <p:cNvPr id="39" name="Shape 39"/>
          <p:cNvSpPr txBox="1"/>
          <p:nvPr>
            <p:ph idx="1" type="body"/>
          </p:nvPr>
        </p:nvSpPr>
        <p:spPr>
          <a:xfrm>
            <a:off x="-4022825" y="2506425"/>
            <a:ext cx="8229600" cy="3725699"/>
          </a:xfrm>
          <a:prstGeom prst="rect">
            <a:avLst/>
          </a:prstGeom>
        </p:spPr>
        <p:txBody>
          <a:bodyPr anchorCtr="0" anchor="t" bIns="91425" lIns="91425" rIns="91425" tIns="91425">
            <a:noAutofit/>
          </a:bodyPr>
          <a:lstStyle/>
          <a:p>
            <a:pPr>
              <a:spcBef>
                <a:spcPts val="0"/>
              </a:spcBef>
              <a:buNone/>
            </a:pPr>
            <a:r>
              <a:t/>
            </a:r>
            <a:endParaRPr/>
          </a:p>
        </p:txBody>
      </p:sp>
      <p:pic>
        <p:nvPicPr>
          <p:cNvPr id="40" name="Shape 40"/>
          <p:cNvPicPr preferRelativeResize="0"/>
          <p:nvPr/>
        </p:nvPicPr>
        <p:blipFill>
          <a:blip r:embed="rId4">
            <a:alphaModFix/>
          </a:blip>
          <a:stretch>
            <a:fillRect/>
          </a:stretch>
        </p:blipFill>
        <p:spPr>
          <a:xfrm>
            <a:off x="273525" y="1277669"/>
            <a:ext cx="2905608" cy="1966528"/>
          </a:xfrm>
          <a:prstGeom prst="rect">
            <a:avLst/>
          </a:prstGeom>
          <a:noFill/>
          <a:ln>
            <a:noFill/>
          </a:ln>
        </p:spPr>
      </p:pic>
      <p:pic>
        <p:nvPicPr>
          <p:cNvPr id="41" name="Shape 41"/>
          <p:cNvPicPr preferRelativeResize="0"/>
          <p:nvPr/>
        </p:nvPicPr>
        <p:blipFill>
          <a:blip r:embed="rId5">
            <a:alphaModFix/>
          </a:blip>
          <a:stretch>
            <a:fillRect/>
          </a:stretch>
        </p:blipFill>
        <p:spPr>
          <a:xfrm>
            <a:off x="2898924" y="3264124"/>
            <a:ext cx="2905599" cy="1735337"/>
          </a:xfrm>
          <a:prstGeom prst="rect">
            <a:avLst/>
          </a:prstGeom>
          <a:noFill/>
          <a:ln>
            <a:noFill/>
          </a:ln>
        </p:spPr>
      </p:pic>
      <p:pic>
        <p:nvPicPr>
          <p:cNvPr id="42" name="Shape 42"/>
          <p:cNvPicPr preferRelativeResize="0"/>
          <p:nvPr/>
        </p:nvPicPr>
        <p:blipFill>
          <a:blip r:embed="rId6">
            <a:alphaModFix/>
          </a:blip>
          <a:stretch>
            <a:fillRect/>
          </a:stretch>
        </p:blipFill>
        <p:spPr>
          <a:xfrm>
            <a:off x="256397" y="2959316"/>
            <a:ext cx="2871126" cy="2156307"/>
          </a:xfrm>
          <a:prstGeom prst="rect">
            <a:avLst/>
          </a:prstGeom>
          <a:noFill/>
          <a:ln>
            <a:noFill/>
          </a:ln>
        </p:spPr>
      </p:pic>
      <p:pic>
        <p:nvPicPr>
          <p:cNvPr id="43" name="Shape 43"/>
          <p:cNvPicPr preferRelativeResize="0"/>
          <p:nvPr/>
        </p:nvPicPr>
        <p:blipFill>
          <a:blip r:embed="rId7">
            <a:alphaModFix/>
          </a:blip>
          <a:stretch>
            <a:fillRect/>
          </a:stretch>
        </p:blipFill>
        <p:spPr>
          <a:xfrm>
            <a:off x="5945346" y="922125"/>
            <a:ext cx="3067779" cy="1966525"/>
          </a:xfrm>
          <a:prstGeom prst="rect">
            <a:avLst/>
          </a:prstGeom>
          <a:noFill/>
          <a:ln>
            <a:noFill/>
          </a:ln>
        </p:spPr>
      </p:pic>
      <p:pic>
        <p:nvPicPr>
          <p:cNvPr id="44" name="Shape 44"/>
          <p:cNvPicPr preferRelativeResize="0"/>
          <p:nvPr/>
        </p:nvPicPr>
        <p:blipFill>
          <a:blip r:embed="rId8">
            <a:alphaModFix/>
          </a:blip>
          <a:stretch>
            <a:fillRect/>
          </a:stretch>
        </p:blipFill>
        <p:spPr>
          <a:xfrm>
            <a:off x="5561270" y="2690100"/>
            <a:ext cx="3604250" cy="22375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 name="Shape 48"/>
        <p:cNvGrpSpPr/>
        <p:nvPr/>
      </p:nvGrpSpPr>
      <p:grpSpPr>
        <a:xfrm>
          <a:off x="0" y="0"/>
          <a:ext cx="0" cy="0"/>
          <a:chOff x="0" y="0"/>
          <a:chExt cx="0" cy="0"/>
        </a:xfrm>
      </p:grpSpPr>
      <p:sp>
        <p:nvSpPr>
          <p:cNvPr id="49" name="Shape 49"/>
          <p:cNvSpPr txBox="1"/>
          <p:nvPr>
            <p:ph type="title"/>
          </p:nvPr>
        </p:nvSpPr>
        <p:spPr>
          <a:xfrm>
            <a:off x="533400" y="663178"/>
            <a:ext cx="8229600" cy="857400"/>
          </a:xfrm>
          <a:prstGeom prst="rect">
            <a:avLst/>
          </a:prstGeom>
        </p:spPr>
        <p:txBody>
          <a:bodyPr anchorCtr="0" anchor="b" bIns="91425" lIns="91425" rIns="91425" tIns="91425">
            <a:noAutofit/>
          </a:bodyPr>
          <a:lstStyle/>
          <a:p>
            <a:pPr>
              <a:spcBef>
                <a:spcPts val="0"/>
              </a:spcBef>
              <a:buNone/>
            </a:pPr>
            <a:r>
              <a:rPr lang="en"/>
              <a:t>Sensors in Action</a:t>
            </a:r>
          </a:p>
        </p:txBody>
      </p:sp>
      <p:sp>
        <p:nvSpPr>
          <p:cNvPr id="50" name="Shape 50"/>
          <p:cNvSpPr txBox="1"/>
          <p:nvPr>
            <p:ph idx="1" type="body"/>
          </p:nvPr>
        </p:nvSpPr>
        <p:spPr>
          <a:xfrm>
            <a:off x="209550" y="1063375"/>
            <a:ext cx="8229600" cy="3725699"/>
          </a:xfrm>
          <a:prstGeom prst="rect">
            <a:avLst/>
          </a:prstGeom>
        </p:spPr>
        <p:txBody>
          <a:bodyPr anchorCtr="0" anchor="t" bIns="91425" lIns="91425" rIns="91425" tIns="91425">
            <a:noAutofit/>
          </a:bodyPr>
          <a:lstStyle/>
          <a:p>
            <a:pPr>
              <a:spcBef>
                <a:spcPts val="0"/>
              </a:spcBef>
              <a:buNone/>
            </a:pPr>
            <a:r>
              <a:rPr lang="en"/>
              <a:t> </a:t>
            </a:r>
          </a:p>
        </p:txBody>
      </p:sp>
      <p:sp>
        <p:nvSpPr>
          <p:cNvPr id="51" name="Shape 51"/>
          <p:cNvSpPr txBox="1"/>
          <p:nvPr/>
        </p:nvSpPr>
        <p:spPr>
          <a:xfrm>
            <a:off x="209550" y="2900525"/>
            <a:ext cx="2764500" cy="2025300"/>
          </a:xfrm>
          <a:prstGeom prst="rect">
            <a:avLst/>
          </a:prstGeom>
          <a:noFill/>
          <a:ln>
            <a:noFill/>
          </a:ln>
        </p:spPr>
        <p:txBody>
          <a:bodyPr anchorCtr="0" anchor="t" bIns="91425" lIns="91425" rIns="91425" tIns="91425">
            <a:noAutofit/>
          </a:bodyPr>
          <a:lstStyle/>
          <a:p>
            <a:pPr lvl="0">
              <a:spcBef>
                <a:spcPts val="0"/>
              </a:spcBef>
              <a:buNone/>
            </a:pPr>
            <a:r>
              <a:t/>
            </a:r>
            <a:endParaRPr/>
          </a:p>
        </p:txBody>
      </p:sp>
      <p:sp>
        <p:nvSpPr>
          <p:cNvPr id="52" name="Shape 52"/>
          <p:cNvSpPr txBox="1"/>
          <p:nvPr/>
        </p:nvSpPr>
        <p:spPr>
          <a:xfrm>
            <a:off x="3461100" y="1010275"/>
            <a:ext cx="5225699" cy="1091399"/>
          </a:xfrm>
          <a:prstGeom prst="rect">
            <a:avLst/>
          </a:prstGeom>
          <a:noFill/>
          <a:ln>
            <a:noFill/>
          </a:ln>
        </p:spPr>
        <p:txBody>
          <a:bodyPr anchorCtr="0" anchor="t" bIns="91425" lIns="91425" rIns="91425" tIns="91425">
            <a:noAutofit/>
          </a:bodyPr>
          <a:lstStyle/>
          <a:p>
            <a:pPr lvl="0">
              <a:spcBef>
                <a:spcPts val="0"/>
              </a:spcBef>
              <a:buNone/>
            </a:pPr>
            <a:r>
              <a:t/>
            </a:r>
            <a:endParaRPr/>
          </a:p>
        </p:txBody>
      </p:sp>
      <p:pic>
        <p:nvPicPr>
          <p:cNvPr id="53" name="Shape 53"/>
          <p:cNvPicPr preferRelativeResize="0"/>
          <p:nvPr/>
        </p:nvPicPr>
        <p:blipFill>
          <a:blip r:embed="rId3">
            <a:alphaModFix/>
          </a:blip>
          <a:stretch>
            <a:fillRect/>
          </a:stretch>
        </p:blipFill>
        <p:spPr>
          <a:xfrm>
            <a:off x="5069450" y="61699"/>
            <a:ext cx="3901500" cy="2359474"/>
          </a:xfrm>
          <a:prstGeom prst="rect">
            <a:avLst/>
          </a:prstGeom>
          <a:noFill/>
          <a:ln>
            <a:noFill/>
          </a:ln>
        </p:spPr>
      </p:pic>
      <p:pic>
        <p:nvPicPr>
          <p:cNvPr id="54" name="Shape 54"/>
          <p:cNvPicPr preferRelativeResize="0"/>
          <p:nvPr/>
        </p:nvPicPr>
        <p:blipFill>
          <a:blip r:embed="rId4">
            <a:alphaModFix/>
          </a:blip>
          <a:stretch>
            <a:fillRect/>
          </a:stretch>
        </p:blipFill>
        <p:spPr>
          <a:xfrm>
            <a:off x="97600" y="2348499"/>
            <a:ext cx="5464999" cy="263772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a:t> </a:t>
            </a:r>
          </a:p>
        </p:txBody>
      </p:sp>
      <p:pic>
        <p:nvPicPr>
          <p:cNvPr id="60" name="Shape 60"/>
          <p:cNvPicPr preferRelativeResize="0"/>
          <p:nvPr/>
        </p:nvPicPr>
        <p:blipFill>
          <a:blip r:embed="rId3">
            <a:alphaModFix/>
          </a:blip>
          <a:stretch>
            <a:fillRect/>
          </a:stretch>
        </p:blipFill>
        <p:spPr>
          <a:xfrm>
            <a:off x="6016875" y="-10450"/>
            <a:ext cx="3796274" cy="2530849"/>
          </a:xfrm>
          <a:prstGeom prst="rect">
            <a:avLst/>
          </a:prstGeom>
          <a:noFill/>
          <a:ln>
            <a:noFill/>
          </a:ln>
        </p:spPr>
      </p:pic>
      <p:pic>
        <p:nvPicPr>
          <p:cNvPr id="61" name="Shape 61"/>
          <p:cNvPicPr preferRelativeResize="0"/>
          <p:nvPr/>
        </p:nvPicPr>
        <p:blipFill>
          <a:blip r:embed="rId4">
            <a:alphaModFix/>
          </a:blip>
          <a:stretch>
            <a:fillRect/>
          </a:stretch>
        </p:blipFill>
        <p:spPr>
          <a:xfrm>
            <a:off x="0" y="932337"/>
            <a:ext cx="6635651" cy="4261323"/>
          </a:xfrm>
          <a:prstGeom prst="rect">
            <a:avLst/>
          </a:prstGeom>
          <a:noFill/>
          <a:ln>
            <a:noFill/>
          </a:ln>
        </p:spPr>
      </p:pic>
      <p:pic>
        <p:nvPicPr>
          <p:cNvPr id="62" name="Shape 62"/>
          <p:cNvPicPr preferRelativeResize="0"/>
          <p:nvPr/>
        </p:nvPicPr>
        <p:blipFill>
          <a:blip r:embed="rId5">
            <a:alphaModFix/>
          </a:blip>
          <a:stretch>
            <a:fillRect/>
          </a:stretch>
        </p:blipFill>
        <p:spPr>
          <a:xfrm>
            <a:off x="6706200" y="2667775"/>
            <a:ext cx="2315349" cy="1157674"/>
          </a:xfrm>
          <a:prstGeom prst="rect">
            <a:avLst/>
          </a:prstGeom>
          <a:noFill/>
          <a:ln>
            <a:noFill/>
          </a:ln>
        </p:spPr>
      </p:pic>
      <p:pic>
        <p:nvPicPr>
          <p:cNvPr id="63" name="Shape 63"/>
          <p:cNvPicPr preferRelativeResize="0"/>
          <p:nvPr/>
        </p:nvPicPr>
        <p:blipFill>
          <a:blip r:embed="rId6">
            <a:alphaModFix/>
          </a:blip>
          <a:stretch>
            <a:fillRect/>
          </a:stretch>
        </p:blipFill>
        <p:spPr>
          <a:xfrm>
            <a:off x="6712175" y="3972835"/>
            <a:ext cx="994875" cy="756825"/>
          </a:xfrm>
          <a:prstGeom prst="rect">
            <a:avLst/>
          </a:prstGeom>
          <a:noFill/>
          <a:ln>
            <a:noFill/>
          </a:ln>
        </p:spPr>
      </p:pic>
      <p:sp>
        <p:nvSpPr>
          <p:cNvPr id="64" name="Shape 64"/>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Smart Homes</a:t>
            </a:r>
          </a:p>
        </p:txBody>
      </p:sp>
      <p:pic>
        <p:nvPicPr>
          <p:cNvPr id="65" name="Shape 65"/>
          <p:cNvPicPr preferRelativeResize="0"/>
          <p:nvPr/>
        </p:nvPicPr>
        <p:blipFill>
          <a:blip r:embed="rId7">
            <a:alphaModFix/>
          </a:blip>
          <a:stretch>
            <a:fillRect/>
          </a:stretch>
        </p:blipFill>
        <p:spPr>
          <a:xfrm>
            <a:off x="4044225" y="-10450"/>
            <a:ext cx="1209150" cy="1261549"/>
          </a:xfrm>
          <a:prstGeom prst="rect">
            <a:avLst/>
          </a:prstGeom>
          <a:noFill/>
          <a:ln>
            <a:noFill/>
          </a:ln>
        </p:spPr>
      </p:pic>
      <p:pic>
        <p:nvPicPr>
          <p:cNvPr id="66" name="Shape 66"/>
          <p:cNvPicPr preferRelativeResize="0"/>
          <p:nvPr/>
        </p:nvPicPr>
        <p:blipFill>
          <a:blip r:embed="rId8">
            <a:alphaModFix/>
          </a:blip>
          <a:stretch>
            <a:fillRect/>
          </a:stretch>
        </p:blipFill>
        <p:spPr>
          <a:xfrm>
            <a:off x="7895450" y="3825443"/>
            <a:ext cx="1248544" cy="12615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pic>
        <p:nvPicPr>
          <p:cNvPr id="71" name="Shape 71"/>
          <p:cNvPicPr preferRelativeResize="0"/>
          <p:nvPr/>
        </p:nvPicPr>
        <p:blipFill>
          <a:blip r:embed="rId3">
            <a:alphaModFix/>
          </a:blip>
          <a:stretch>
            <a:fillRect/>
          </a:stretch>
        </p:blipFill>
        <p:spPr>
          <a:xfrm>
            <a:off x="4502550" y="62650"/>
            <a:ext cx="4585149" cy="3259749"/>
          </a:xfrm>
          <a:prstGeom prst="rect">
            <a:avLst/>
          </a:prstGeom>
          <a:noFill/>
          <a:ln>
            <a:noFill/>
          </a:ln>
        </p:spPr>
      </p:pic>
      <p:sp>
        <p:nvSpPr>
          <p:cNvPr id="72" name="Shape 7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Connected Cars</a:t>
            </a:r>
          </a:p>
        </p:txBody>
      </p:sp>
      <p:sp>
        <p:nvSpPr>
          <p:cNvPr id="73" name="Shape 73"/>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a:t> </a:t>
            </a:r>
          </a:p>
        </p:txBody>
      </p:sp>
      <p:pic>
        <p:nvPicPr>
          <p:cNvPr id="74" name="Shape 74"/>
          <p:cNvPicPr preferRelativeResize="0"/>
          <p:nvPr/>
        </p:nvPicPr>
        <p:blipFill>
          <a:blip r:embed="rId4">
            <a:alphaModFix/>
          </a:blip>
          <a:stretch>
            <a:fillRect/>
          </a:stretch>
        </p:blipFill>
        <p:spPr>
          <a:xfrm>
            <a:off x="3522825" y="2896299"/>
            <a:ext cx="3571274" cy="2072425"/>
          </a:xfrm>
          <a:prstGeom prst="rect">
            <a:avLst/>
          </a:prstGeom>
          <a:noFill/>
          <a:ln>
            <a:noFill/>
          </a:ln>
        </p:spPr>
      </p:pic>
      <p:pic>
        <p:nvPicPr>
          <p:cNvPr id="75" name="Shape 75"/>
          <p:cNvPicPr preferRelativeResize="0"/>
          <p:nvPr/>
        </p:nvPicPr>
        <p:blipFill>
          <a:blip r:embed="rId5">
            <a:alphaModFix/>
          </a:blip>
          <a:stretch>
            <a:fillRect/>
          </a:stretch>
        </p:blipFill>
        <p:spPr>
          <a:xfrm>
            <a:off x="258576" y="1063375"/>
            <a:ext cx="3264249" cy="32597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pic>
        <p:nvPicPr>
          <p:cNvPr id="80" name="Shape 80"/>
          <p:cNvPicPr preferRelativeResize="0"/>
          <p:nvPr/>
        </p:nvPicPr>
        <p:blipFill>
          <a:blip r:embed="rId3">
            <a:alphaModFix/>
          </a:blip>
          <a:stretch>
            <a:fillRect/>
          </a:stretch>
        </p:blipFill>
        <p:spPr>
          <a:xfrm>
            <a:off x="118900" y="1925925"/>
            <a:ext cx="5487667" cy="2999925"/>
          </a:xfrm>
          <a:prstGeom prst="rect">
            <a:avLst/>
          </a:prstGeom>
          <a:noFill/>
          <a:ln>
            <a:noFill/>
          </a:ln>
        </p:spPr>
      </p:pic>
      <p:pic>
        <p:nvPicPr>
          <p:cNvPr id="81" name="Shape 81"/>
          <p:cNvPicPr preferRelativeResize="0"/>
          <p:nvPr/>
        </p:nvPicPr>
        <p:blipFill>
          <a:blip r:embed="rId4">
            <a:alphaModFix/>
          </a:blip>
          <a:stretch>
            <a:fillRect/>
          </a:stretch>
        </p:blipFill>
        <p:spPr>
          <a:xfrm>
            <a:off x="4990510" y="-19050"/>
            <a:ext cx="4537814" cy="2400650"/>
          </a:xfrm>
          <a:prstGeom prst="rect">
            <a:avLst/>
          </a:prstGeom>
          <a:noFill/>
          <a:ln>
            <a:noFill/>
          </a:ln>
        </p:spPr>
      </p:pic>
      <p:sp>
        <p:nvSpPr>
          <p:cNvPr id="82" name="Shape 8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Connected Wearables</a:t>
            </a:r>
          </a:p>
        </p:txBody>
      </p:sp>
      <p:sp>
        <p:nvSpPr>
          <p:cNvPr id="83" name="Shape 83"/>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a:t> </a:t>
            </a:r>
          </a:p>
        </p:txBody>
      </p:sp>
      <p:pic>
        <p:nvPicPr>
          <p:cNvPr id="84" name="Shape 84"/>
          <p:cNvPicPr preferRelativeResize="0"/>
          <p:nvPr/>
        </p:nvPicPr>
        <p:blipFill>
          <a:blip r:embed="rId5">
            <a:alphaModFix/>
          </a:blip>
          <a:stretch>
            <a:fillRect/>
          </a:stretch>
        </p:blipFill>
        <p:spPr>
          <a:xfrm>
            <a:off x="5919224" y="2511424"/>
            <a:ext cx="3001449" cy="2251075"/>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457200" y="205978"/>
            <a:ext cx="8229600" cy="857400"/>
          </a:xfrm>
          <a:prstGeom prst="rect">
            <a:avLst/>
          </a:prstGeom>
        </p:spPr>
        <p:txBody>
          <a:bodyPr anchorCtr="0" anchor="b" bIns="91425" lIns="91425" rIns="91425" tIns="91425">
            <a:noAutofit/>
          </a:bodyPr>
          <a:lstStyle/>
          <a:p>
            <a:pPr lvl="0" rtl="0">
              <a:spcBef>
                <a:spcPts val="0"/>
              </a:spcBef>
              <a:buNone/>
            </a:pPr>
            <a:r>
              <a:rPr lang="en"/>
              <a:t>Why Worry about Internet of Things?</a:t>
            </a:r>
          </a:p>
        </p:txBody>
      </p:sp>
      <p:sp>
        <p:nvSpPr>
          <p:cNvPr id="90" name="Shape 90"/>
          <p:cNvSpPr txBox="1"/>
          <p:nvPr>
            <p:ph idx="1" type="body"/>
          </p:nvPr>
        </p:nvSpPr>
        <p:spPr>
          <a:xfrm>
            <a:off x="114550" y="1718312"/>
            <a:ext cx="4877700" cy="2587800"/>
          </a:xfrm>
          <a:prstGeom prst="rect">
            <a:avLst/>
          </a:prstGeom>
        </p:spPr>
        <p:txBody>
          <a:bodyPr anchorCtr="0" anchor="t" bIns="91425" lIns="91425" rIns="91425" tIns="91425">
            <a:noAutofit/>
          </a:bodyPr>
          <a:lstStyle/>
          <a:p>
            <a:pPr indent="-381000" lvl="0" marL="457200" rtl="0">
              <a:spcBef>
                <a:spcPts val="0"/>
              </a:spcBef>
              <a:buClr>
                <a:schemeClr val="dk1"/>
              </a:buClr>
              <a:buSzPct val="100000"/>
              <a:buFont typeface="Arial"/>
              <a:buChar char="●"/>
            </a:pPr>
            <a:r>
              <a:rPr lang="en" sz="2400"/>
              <a:t>Many connected sensors </a:t>
            </a:r>
          </a:p>
          <a:p>
            <a:pPr indent="-381000" lvl="0" marL="457200" rtl="0">
              <a:spcBef>
                <a:spcPts val="0"/>
              </a:spcBef>
              <a:buClr>
                <a:schemeClr val="dk1"/>
              </a:buClr>
              <a:buSzPct val="100000"/>
              <a:buFont typeface="Arial"/>
              <a:buChar char="●"/>
            </a:pPr>
            <a:r>
              <a:rPr lang="en" sz="2400"/>
              <a:t>Datasets contain sensitive info</a:t>
            </a:r>
          </a:p>
          <a:p>
            <a:pPr indent="-381000" lvl="0" marL="457200" rtl="0">
              <a:spcBef>
                <a:spcPts val="0"/>
              </a:spcBef>
              <a:buClr>
                <a:schemeClr val="dk1"/>
              </a:buClr>
              <a:buSzPct val="100000"/>
              <a:buFont typeface="Arial"/>
              <a:buChar char="●"/>
            </a:pPr>
            <a:r>
              <a:rPr lang="en" sz="2400"/>
              <a:t>Hacked IoT device is unsafe</a:t>
            </a:r>
          </a:p>
          <a:p>
            <a:pPr lvl="0" rtl="0">
              <a:spcBef>
                <a:spcPts val="0"/>
              </a:spcBef>
              <a:buNone/>
            </a:pPr>
            <a:r>
              <a:t/>
            </a:r>
            <a:endParaRPr/>
          </a:p>
        </p:txBody>
      </p:sp>
      <p:pic>
        <p:nvPicPr>
          <p:cNvPr id="91" name="Shape 91"/>
          <p:cNvPicPr preferRelativeResize="0"/>
          <p:nvPr/>
        </p:nvPicPr>
        <p:blipFill>
          <a:blip r:embed="rId3">
            <a:alphaModFix/>
          </a:blip>
          <a:stretch>
            <a:fillRect/>
          </a:stretch>
        </p:blipFill>
        <p:spPr>
          <a:xfrm>
            <a:off x="4992250" y="936874"/>
            <a:ext cx="3913824" cy="4150673"/>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457200" y="510778"/>
            <a:ext cx="8229600" cy="857400"/>
          </a:xfrm>
          <a:prstGeom prst="rect">
            <a:avLst/>
          </a:prstGeom>
        </p:spPr>
        <p:txBody>
          <a:bodyPr anchorCtr="0" anchor="b" bIns="91425" lIns="91425" rIns="91425" tIns="91425">
            <a:noAutofit/>
          </a:bodyPr>
          <a:lstStyle/>
          <a:p>
            <a:pPr lvl="0" rtl="0">
              <a:spcBef>
                <a:spcPts val="0"/>
              </a:spcBef>
              <a:buNone/>
            </a:pPr>
            <a:r>
              <a:rPr lang="en"/>
              <a:t>IoT Leads to New Ethical </a:t>
            </a:r>
          </a:p>
          <a:p>
            <a:pPr lvl="0" rtl="0">
              <a:spcBef>
                <a:spcPts val="0"/>
              </a:spcBef>
              <a:buNone/>
            </a:pPr>
            <a:r>
              <a:rPr lang="en"/>
              <a:t>and Legal Questions</a:t>
            </a:r>
          </a:p>
        </p:txBody>
      </p:sp>
      <p:sp>
        <p:nvSpPr>
          <p:cNvPr id="97" name="Shape 97"/>
          <p:cNvSpPr txBox="1"/>
          <p:nvPr>
            <p:ph idx="1" type="body"/>
          </p:nvPr>
        </p:nvSpPr>
        <p:spPr>
          <a:xfrm>
            <a:off x="1676400" y="1619325"/>
            <a:ext cx="8229600" cy="3725699"/>
          </a:xfrm>
          <a:prstGeom prst="rect">
            <a:avLst/>
          </a:prstGeom>
        </p:spPr>
        <p:txBody>
          <a:bodyPr anchorCtr="0" anchor="t" bIns="91425" lIns="91425" rIns="91425" tIns="91425">
            <a:noAutofit/>
          </a:bodyPr>
          <a:lstStyle/>
          <a:p>
            <a:pPr lvl="0" rtl="0">
              <a:lnSpc>
                <a:spcPct val="115000"/>
              </a:lnSpc>
              <a:spcBef>
                <a:spcPts val="0"/>
              </a:spcBef>
              <a:buNone/>
            </a:pPr>
            <a:r>
              <a:t/>
            </a:r>
            <a:endParaRPr sz="1100"/>
          </a:p>
          <a:p>
            <a:pPr indent="-342900" lvl="0" marL="457200" rtl="0">
              <a:lnSpc>
                <a:spcPct val="115000"/>
              </a:lnSpc>
              <a:spcBef>
                <a:spcPts val="0"/>
              </a:spcBef>
              <a:buClr>
                <a:schemeClr val="dk1"/>
              </a:buClr>
              <a:buSzPct val="100000"/>
              <a:buFont typeface="Arial"/>
              <a:buChar char="●"/>
            </a:pPr>
            <a:r>
              <a:rPr lang="en" sz="1800"/>
              <a:t>Security</a:t>
            </a:r>
          </a:p>
          <a:p>
            <a:pPr indent="-342900" lvl="0" marL="457200" rtl="0">
              <a:lnSpc>
                <a:spcPct val="115000"/>
              </a:lnSpc>
              <a:spcBef>
                <a:spcPts val="0"/>
              </a:spcBef>
              <a:buClr>
                <a:schemeClr val="dk1"/>
              </a:buClr>
              <a:buSzPct val="100000"/>
              <a:buFont typeface="Arial"/>
              <a:buChar char="●"/>
            </a:pPr>
            <a:r>
              <a:rPr lang="en" sz="1800"/>
              <a:t>Privacy </a:t>
            </a:r>
          </a:p>
          <a:p>
            <a:pPr indent="-342900" lvl="0" marL="457200" rtl="0">
              <a:lnSpc>
                <a:spcPct val="115000"/>
              </a:lnSpc>
              <a:spcBef>
                <a:spcPts val="0"/>
              </a:spcBef>
              <a:buClr>
                <a:schemeClr val="dk1"/>
              </a:buClr>
              <a:buSzPct val="100000"/>
              <a:buFont typeface="Arial"/>
              <a:buChar char="●"/>
            </a:pPr>
            <a:r>
              <a:rPr lang="en" sz="1800"/>
              <a:t>Transparency</a:t>
            </a:r>
          </a:p>
          <a:p>
            <a:pPr indent="-342900" lvl="0" marL="457200" rtl="0">
              <a:lnSpc>
                <a:spcPct val="115000"/>
              </a:lnSpc>
              <a:spcBef>
                <a:spcPts val="0"/>
              </a:spcBef>
              <a:buClr>
                <a:schemeClr val="dk1"/>
              </a:buClr>
              <a:buSzPct val="100000"/>
              <a:buFont typeface="Arial"/>
              <a:buChar char="●"/>
            </a:pPr>
            <a:r>
              <a:rPr lang="en" sz="1800"/>
              <a:t>Data ownership</a:t>
            </a:r>
          </a:p>
          <a:p>
            <a:pPr indent="-342900" lvl="0" marL="457200" rtl="0">
              <a:lnSpc>
                <a:spcPct val="115000"/>
              </a:lnSpc>
              <a:spcBef>
                <a:spcPts val="0"/>
              </a:spcBef>
              <a:buClr>
                <a:schemeClr val="dk1"/>
              </a:buClr>
              <a:buSzPct val="100000"/>
              <a:buFont typeface="Arial"/>
              <a:buChar char="●"/>
            </a:pPr>
            <a:r>
              <a:rPr lang="en" sz="1800"/>
              <a:t>Ethical and legal usage and sharing</a:t>
            </a:r>
          </a:p>
          <a:p>
            <a:pPr indent="-342900" lvl="0" marL="457200" rtl="0">
              <a:lnSpc>
                <a:spcPct val="115000"/>
              </a:lnSpc>
              <a:spcBef>
                <a:spcPts val="0"/>
              </a:spcBef>
              <a:buClr>
                <a:schemeClr val="dk1"/>
              </a:buClr>
              <a:buSzPct val="100000"/>
              <a:buFont typeface="Arial"/>
              <a:buChar char="●"/>
            </a:pPr>
            <a:r>
              <a:rPr lang="en" sz="1800"/>
              <a:t>Inappropriate situations for data collection</a:t>
            </a:r>
          </a:p>
          <a:p>
            <a:pPr indent="-342900" lvl="0" marL="457200" rtl="0">
              <a:lnSpc>
                <a:spcPct val="115000"/>
              </a:lnSpc>
              <a:spcBef>
                <a:spcPts val="0"/>
              </a:spcBef>
              <a:buClr>
                <a:schemeClr val="dk1"/>
              </a:buClr>
              <a:buSzPct val="100000"/>
              <a:buFont typeface="Arial"/>
              <a:buChar char="●"/>
            </a:pPr>
            <a:r>
              <a:rPr lang="en" sz="1800"/>
              <a:t>“Digital Knowledge Divide”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05978"/>
            <a:ext cx="8229600" cy="857400"/>
          </a:xfrm>
          <a:prstGeom prst="rect">
            <a:avLst/>
          </a:prstGeom>
        </p:spPr>
        <p:txBody>
          <a:bodyPr anchorCtr="0" anchor="b" bIns="91425" lIns="91425" rIns="91425" tIns="91425">
            <a:noAutofit/>
          </a:bodyPr>
          <a:lstStyle/>
          <a:p>
            <a:pPr>
              <a:spcBef>
                <a:spcPts val="0"/>
              </a:spcBef>
              <a:buNone/>
            </a:pPr>
            <a:r>
              <a:rPr lang="en"/>
              <a:t>Existing Laws and Regulations </a:t>
            </a:r>
          </a:p>
        </p:txBody>
      </p:sp>
      <p:sp>
        <p:nvSpPr>
          <p:cNvPr id="103" name="Shape 103"/>
          <p:cNvSpPr txBox="1"/>
          <p:nvPr>
            <p:ph idx="1" type="body"/>
          </p:nvPr>
        </p:nvSpPr>
        <p:spPr>
          <a:xfrm>
            <a:off x="457200" y="1200150"/>
            <a:ext cx="8229600" cy="3725699"/>
          </a:xfrm>
          <a:prstGeom prst="rect">
            <a:avLst/>
          </a:prstGeom>
        </p:spPr>
        <p:txBody>
          <a:bodyPr anchorCtr="0" anchor="t" bIns="91425" lIns="91425" rIns="91425" tIns="91425">
            <a:noAutofit/>
          </a:bodyPr>
          <a:lstStyle/>
          <a:p>
            <a:pPr>
              <a:spcBef>
                <a:spcPts val="0"/>
              </a:spcBef>
              <a:buNone/>
            </a:pPr>
            <a:r>
              <a:rPr lang="en"/>
              <a:t> </a:t>
            </a:r>
          </a:p>
        </p:txBody>
      </p:sp>
      <p:pic>
        <p:nvPicPr>
          <p:cNvPr id="104" name="Shape 104"/>
          <p:cNvPicPr preferRelativeResize="0"/>
          <p:nvPr/>
        </p:nvPicPr>
        <p:blipFill>
          <a:blip r:embed="rId3">
            <a:alphaModFix/>
          </a:blip>
          <a:stretch>
            <a:fillRect/>
          </a:stretch>
        </p:blipFill>
        <p:spPr>
          <a:xfrm>
            <a:off x="4417987" y="1827000"/>
            <a:ext cx="1905000" cy="866775"/>
          </a:xfrm>
          <a:prstGeom prst="rect">
            <a:avLst/>
          </a:prstGeom>
          <a:noFill/>
          <a:ln>
            <a:noFill/>
          </a:ln>
        </p:spPr>
      </p:pic>
      <p:pic>
        <p:nvPicPr>
          <p:cNvPr id="105" name="Shape 105"/>
          <p:cNvPicPr preferRelativeResize="0"/>
          <p:nvPr/>
        </p:nvPicPr>
        <p:blipFill>
          <a:blip r:embed="rId4">
            <a:alphaModFix/>
          </a:blip>
          <a:stretch>
            <a:fillRect/>
          </a:stretch>
        </p:blipFill>
        <p:spPr>
          <a:xfrm>
            <a:off x="4138462" y="3198275"/>
            <a:ext cx="1585882" cy="1057274"/>
          </a:xfrm>
          <a:prstGeom prst="rect">
            <a:avLst/>
          </a:prstGeom>
          <a:noFill/>
          <a:ln>
            <a:noFill/>
          </a:ln>
        </p:spPr>
      </p:pic>
      <p:pic>
        <p:nvPicPr>
          <p:cNvPr id="106" name="Shape 106"/>
          <p:cNvPicPr preferRelativeResize="0"/>
          <p:nvPr/>
        </p:nvPicPr>
        <p:blipFill>
          <a:blip r:embed="rId5">
            <a:alphaModFix/>
          </a:blip>
          <a:stretch>
            <a:fillRect/>
          </a:stretch>
        </p:blipFill>
        <p:spPr>
          <a:xfrm>
            <a:off x="6188037" y="2386524"/>
            <a:ext cx="2713824" cy="2680775"/>
          </a:xfrm>
          <a:prstGeom prst="rect">
            <a:avLst/>
          </a:prstGeom>
          <a:noFill/>
          <a:ln>
            <a:noFill/>
          </a:ln>
        </p:spPr>
      </p:pic>
      <p:sp>
        <p:nvSpPr>
          <p:cNvPr id="107" name="Shape 107"/>
          <p:cNvSpPr txBox="1"/>
          <p:nvPr/>
        </p:nvSpPr>
        <p:spPr>
          <a:xfrm>
            <a:off x="7190387" y="1827000"/>
            <a:ext cx="1648800" cy="618300"/>
          </a:xfrm>
          <a:prstGeom prst="rect">
            <a:avLst/>
          </a:prstGeom>
          <a:noFill/>
          <a:ln>
            <a:noFill/>
          </a:ln>
        </p:spPr>
        <p:txBody>
          <a:bodyPr anchorCtr="0" anchor="t" bIns="91425" lIns="91425" rIns="91425" tIns="91425">
            <a:noAutofit/>
          </a:bodyPr>
          <a:lstStyle/>
          <a:p>
            <a:pPr>
              <a:spcBef>
                <a:spcPts val="0"/>
              </a:spcBef>
              <a:buNone/>
            </a:pPr>
            <a:r>
              <a:rPr b="1" lang="en"/>
              <a:t>FIPPs Guidelines</a:t>
            </a:r>
          </a:p>
        </p:txBody>
      </p:sp>
      <p:pic>
        <p:nvPicPr>
          <p:cNvPr id="108" name="Shape 108"/>
          <p:cNvPicPr preferRelativeResize="0"/>
          <p:nvPr/>
        </p:nvPicPr>
        <p:blipFill>
          <a:blip r:embed="rId6">
            <a:alphaModFix/>
          </a:blip>
          <a:stretch>
            <a:fillRect/>
          </a:stretch>
        </p:blipFill>
        <p:spPr>
          <a:xfrm>
            <a:off x="812350" y="3543812"/>
            <a:ext cx="2857500" cy="714375"/>
          </a:xfrm>
          <a:prstGeom prst="rect">
            <a:avLst/>
          </a:prstGeom>
          <a:noFill/>
          <a:ln>
            <a:noFill/>
          </a:ln>
        </p:spPr>
      </p:pic>
      <p:pic>
        <p:nvPicPr>
          <p:cNvPr id="109" name="Shape 109"/>
          <p:cNvPicPr preferRelativeResize="0"/>
          <p:nvPr/>
        </p:nvPicPr>
        <p:blipFill>
          <a:blip r:embed="rId7">
            <a:alphaModFix/>
          </a:blip>
          <a:stretch>
            <a:fillRect/>
          </a:stretch>
        </p:blipFill>
        <p:spPr>
          <a:xfrm>
            <a:off x="2778175" y="1341225"/>
            <a:ext cx="1333500" cy="1671320"/>
          </a:xfrm>
          <a:prstGeom prst="rect">
            <a:avLst/>
          </a:prstGeom>
          <a:noFill/>
          <a:ln>
            <a:noFill/>
          </a:ln>
        </p:spPr>
      </p:pic>
      <p:pic>
        <p:nvPicPr>
          <p:cNvPr id="110" name="Shape 110"/>
          <p:cNvPicPr preferRelativeResize="0"/>
          <p:nvPr/>
        </p:nvPicPr>
        <p:blipFill>
          <a:blip r:embed="rId8">
            <a:alphaModFix/>
          </a:blip>
          <a:stretch>
            <a:fillRect/>
          </a:stretch>
        </p:blipFill>
        <p:spPr>
          <a:xfrm>
            <a:off x="216500" y="1368175"/>
            <a:ext cx="2151824" cy="150949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cap="flat" cmpd="sng" w="9525" algn="ctr">
          <a:solidFill>
            <a:schemeClr val="phClr">
              <a:shade val="95000"/>
              <a:satMod val="105000"/>
            </a:schemeClr>
          </a:solidFill>
          <a:prstDash val="solid"/>
        </a:ln>
        <a:ln cap="flat" cmpd="sng" w="25400" algn="ctr">
          <a:solidFill>
            <a:schemeClr val="phClr"/>
          </a:solidFill>
          <a:prstDash val="solid"/>
        </a:ln>
        <a:ln cap="flat" cmpd="sng" w="38100" algn="ctr">
          <a:solidFill>
            <a:schemeClr val="phClr"/>
          </a:solidFill>
          <a:prstDash val="solid"/>
        </a:ln>
      </a:lnStyleLst>
      <a:effectStyleLst>
        <a:effectStyle>
          <a:effectLst>
            <a:outerShdw blurRad="40000" rotWithShape="0" dir="5400000" dist="20000">
              <a:srgbClr val="000000">
                <a:alpha val="38000"/>
              </a:srgbClr>
            </a:outerShdw>
          </a:effectLst>
        </a:effectStyle>
        <a:effectStyle>
          <a:effectLst>
            <a:outerShdw blurRad="40000" rotWithShape="0" dir="5400000" dist="23000">
              <a:srgbClr val="000000">
                <a:alpha val="35000"/>
              </a:srgbClr>
            </a:outerShdw>
          </a:effectLst>
        </a:effectStyle>
        <a:effectStyle>
          <a:effectLst>
            <a:outerShdw blurRad="40000" rotWithShape="0" dir="5400000" dist="2300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