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1" Type="http://schemas.openxmlformats.org/officeDocument/2006/relationships/hyperlink" Target="http://openweathermap.org/weather-data#current" TargetMode="External"/><Relationship Id="rId10" Type="http://schemas.openxmlformats.org/officeDocument/2006/relationships/hyperlink" Target="http://en.openei.org/wiki/Utility_Rate_Database" TargetMode="External"/><Relationship Id="rId13" Type="http://schemas.openxmlformats.org/officeDocument/2006/relationships/hyperlink" Target="https://developers.buildingsapi.lbl.gov/hescore/documentation/scoring-tool-api" TargetMode="External"/><Relationship Id="rId12" Type="http://schemas.openxmlformats.org/officeDocument/2006/relationships/hyperlink" Target="https://developers.buildingsapi.lbl.gov/hes/service" TargetMode="External"/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ataport.pecanstreet.org/" TargetMode="External"/><Relationship Id="rId3" Type="http://schemas.openxmlformats.org/officeDocument/2006/relationships/hyperlink" Target="http://www.eia.gov/consumption/residential/index.cfm" TargetMode="External"/><Relationship Id="rId4" Type="http://schemas.openxmlformats.org/officeDocument/2006/relationships/hyperlink" Target="http://www.eia.gov/analysis/studies/buildings/equipcosts/pdf/full.pdf" TargetMode="External"/><Relationship Id="rId9" Type="http://schemas.openxmlformats.org/officeDocument/2006/relationships/hyperlink" Target="http://www.eia.gov/dnav/ng/hist/n3010us3m.htm" TargetMode="External"/><Relationship Id="rId5" Type="http://schemas.openxmlformats.org/officeDocument/2006/relationships/hyperlink" Target="http://www.usgs.gov/blogs/features/usgs_top_story/think-short-creative-and-inviting/" TargetMode="External"/><Relationship Id="rId6" Type="http://schemas.openxmlformats.org/officeDocument/2006/relationships/hyperlink" Target="http://waterdata.usgs.gov/nwis/wu" TargetMode="External"/><Relationship Id="rId7" Type="http://schemas.openxmlformats.org/officeDocument/2006/relationships/hyperlink" Target="http://waterfootprint.org/en/resources/water-footprint-statistics/#CP1" TargetMode="External"/><Relationship Id="rId8" Type="http://schemas.openxmlformats.org/officeDocument/2006/relationships/hyperlink" Target="http://www.eia.gov/dnav/ng/ng_cons_sum_dcu_nus_m.htm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WATER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US: 2.8K cubic meters/yr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China: 1K cubic meters/yr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India: 1K cubic meters/yr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UK: 1.2K cubic meters/yr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Pecan Street Data Port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https://dataport.pecanstreet.org/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Energy Usage Data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http://www.eia.gov/consumption/residential/index.cfm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http://www.eia.gov/analysis/studies/buildings/equipcosts/pdf/full.pdf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Water Usage Data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http://www.usgs.gov/blogs/features/usgs_top_story/think-short-creative-and-inviting/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http://waterdata.usgs.gov/nwis/wu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http://waterfootprint.org/en/resources/water-footprint-statistics/#CP1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Residential Gas Usage Data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http://www.eia.gov/dnav/ng/ng_cons_sum_dcu_nus_m.htm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http://www.eia.gov/dnav/ng/hist/n3010us3m.htm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US Utility Rate Database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http://en.openei.org/wiki/Utility_Rate_Database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Weather Data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http://openweathermap.org/weather-data#current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Berkeley Lab Home Energy Scoring Tool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https://developers.buildingsapi.lbl.gov/hes/service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3"/>
              </a:rPr>
              <a:t>https://developers.buildingsapi.lbl.gov/hescore/documentation/scoring-tool-api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232323"/>
                </a:solidFill>
              </a:rPr>
              <a:t>Dataport is the world's largest source of disaggregated customer energy data for university researchers around the world.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232323"/>
                </a:solidFill>
              </a:rPr>
              <a:t>More than 1,200 individual residences in Texas, Colorado and California</a:t>
            </a:r>
          </a:p>
          <a:p>
            <a:pPr indent="-298450" lvl="0" marL="6477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232323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232323"/>
                </a:solidFill>
              </a:rPr>
              <a:t>Circuit-level (disaggregated) and whole-home electricity use data</a:t>
            </a: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232323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232323"/>
                </a:solidFill>
              </a:rPr>
              <a:t>Smart water meter data</a:t>
            </a: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232323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232323"/>
                </a:solidFill>
              </a:rPr>
              <a:t>Smart natural gas meter data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232323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32323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ted.com/talks/alex_laskey_how_behavioral_science_can_lower_your_energy_bill" TargetMode="External"/><Relationship Id="rId4" Type="http://schemas.openxmlformats.org/officeDocument/2006/relationships/hyperlink" Target="http://green.blogs.nytimes.com/2012/02/15/tracking-how-the-world-guzzles-water/?_r=0" TargetMode="External"/><Relationship Id="rId5" Type="http://schemas.openxmlformats.org/officeDocument/2006/relationships/hyperlink" Target="http://www.finweb.com/real-estate/gas-or-electric-which-is-cheaper.html#axzz3cPunnls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388DB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The </a:t>
            </a:r>
            <a:r>
              <a:rPr lang="en" sz="6000">
                <a:solidFill>
                  <a:schemeClr val="accent2"/>
                </a:solidFill>
              </a:rPr>
              <a:t>uConserve </a:t>
            </a:r>
            <a:r>
              <a:rPr lang="en" sz="6000"/>
              <a:t>Dashboard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Rahul Bansal, Lisa Kirch, Nital Patwa</a:t>
            </a:r>
          </a:p>
          <a:p>
            <a:pPr>
              <a:spcBef>
                <a:spcPts val="0"/>
              </a:spcBef>
              <a:buNone/>
            </a:pPr>
            <a:r>
              <a:rPr i="1" lang="en" sz="1400">
                <a:solidFill>
                  <a:schemeClr val="dk1"/>
                </a:solidFill>
              </a:rPr>
              <a:t>W210 - Summer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Behavior Extraction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5" y="1134775"/>
            <a:ext cx="9041677" cy="38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828800" y="1349500"/>
            <a:ext cx="14085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04" name="Shape 104"/>
          <p:cNvSpPr txBox="1"/>
          <p:nvPr/>
        </p:nvSpPr>
        <p:spPr>
          <a:xfrm>
            <a:off x="6325025" y="3345525"/>
            <a:ext cx="796799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05" name="Shape 105"/>
          <p:cNvSpPr txBox="1"/>
          <p:nvPr/>
        </p:nvSpPr>
        <p:spPr>
          <a:xfrm>
            <a:off x="1976825" y="2968725"/>
            <a:ext cx="17024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06" name="Shape 106"/>
          <p:cNvSpPr txBox="1"/>
          <p:nvPr/>
        </p:nvSpPr>
        <p:spPr>
          <a:xfrm>
            <a:off x="6074225" y="1349500"/>
            <a:ext cx="12983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07" name="Shape 107"/>
          <p:cNvSpPr txBox="1"/>
          <p:nvPr/>
        </p:nvSpPr>
        <p:spPr>
          <a:xfrm>
            <a:off x="1348575" y="3320925"/>
            <a:ext cx="10335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Why Gap?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942462" y="812250"/>
            <a:ext cx="16442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Post-dinner 9-10pm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809200" y="844900"/>
            <a:ext cx="16442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Post-Dinner 9-10PM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083650" y="4386950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sp>
        <p:nvSpPr>
          <p:cNvPr id="111" name="Shape 111"/>
          <p:cNvSpPr txBox="1"/>
          <p:nvPr/>
        </p:nvSpPr>
        <p:spPr>
          <a:xfrm>
            <a:off x="4985675" y="2357550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sp>
        <p:nvSpPr>
          <p:cNvPr id="112" name="Shape 112"/>
          <p:cNvSpPr txBox="1"/>
          <p:nvPr/>
        </p:nvSpPr>
        <p:spPr>
          <a:xfrm>
            <a:off x="238275" y="2237800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sp>
        <p:nvSpPr>
          <p:cNvPr id="113" name="Shape 113"/>
          <p:cNvSpPr txBox="1"/>
          <p:nvPr/>
        </p:nvSpPr>
        <p:spPr>
          <a:xfrm>
            <a:off x="238275" y="4556450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sp>
        <p:nvSpPr>
          <p:cNvPr id="114" name="Shape 114"/>
          <p:cNvSpPr txBox="1"/>
          <p:nvPr/>
        </p:nvSpPr>
        <p:spPr>
          <a:xfrm>
            <a:off x="238275" y="3581425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Summer Day Usage (08/01/13)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" y="969650"/>
            <a:ext cx="9115122" cy="3945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>
            <a:off x="707575" y="1937650"/>
            <a:ext cx="61614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22" name="Shape 122"/>
          <p:cNvSpPr txBox="1"/>
          <p:nvPr/>
        </p:nvSpPr>
        <p:spPr>
          <a:xfrm>
            <a:off x="3897100" y="1274450"/>
            <a:ext cx="2830200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Natural</a:t>
            </a:r>
          </a:p>
          <a:p>
            <a:pPr>
              <a:spcBef>
                <a:spcPts val="0"/>
              </a:spcBef>
              <a:buNone/>
            </a:pPr>
            <a:r>
              <a:rPr b="1" lang="en" sz="1800"/>
              <a:t>Cooling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620000" y="2785000"/>
            <a:ext cx="1687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Heavy Usage From?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25"/>
            <a:ext cx="9035153" cy="5015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819725" y="3089600"/>
            <a:ext cx="12813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/>
              <a:t>61.5%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414725" y="4281975"/>
            <a:ext cx="9815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32.5%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045850" y="4358200"/>
            <a:ext cx="1093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5.35%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005562" y="4358200"/>
            <a:ext cx="777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0.5%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415150" y="205975"/>
            <a:ext cx="7369799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Per-Minute Usage Histogram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037125" y="1480450"/>
            <a:ext cx="5823600" cy="203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Quad-Modal Distribution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Centered at 0.5, 3, 6 and 8 W-H/Min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Contribution to yearly usage: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400"/>
              <a:t>61%, 32%, 5%, 0.5% </a:t>
            </a:r>
          </a:p>
          <a:p>
            <a:pPr indent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36" name="Shape 136"/>
          <p:cNvSpPr txBox="1"/>
          <p:nvPr/>
        </p:nvSpPr>
        <p:spPr>
          <a:xfrm>
            <a:off x="2457600" y="3309275"/>
            <a:ext cx="6270300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905000" y="4710375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2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624925" y="4710375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4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344850" y="4710375"/>
            <a:ext cx="465600" cy="35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6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094975" y="4710375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550"/>
            <a:ext cx="9052501" cy="50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95175" y="3154925"/>
            <a:ext cx="777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1108425" y="4390850"/>
            <a:ext cx="777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2357075" y="4428550"/>
            <a:ext cx="777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3380612" y="4485350"/>
            <a:ext cx="777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1219200" y="3003425"/>
            <a:ext cx="1295400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669450" y="118875"/>
            <a:ext cx="7369799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Component Contribution Over One Year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4425" y="3643575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4425" y="2726525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4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4425" y="1788400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6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4425" y="850275"/>
            <a:ext cx="465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Complete data gathering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Full data profiling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Continue principle component analysis and time series analysis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Begin to draft final visualizations and think about web-based deliverable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388DB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2388DB"/>
          </a:solidFill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512950" y="1907000"/>
            <a:ext cx="55500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9600">
                <a:solidFill>
                  <a:srgbClr val="FFFFFF"/>
                </a:solidFill>
              </a:rPr>
              <a:t>Q &amp; 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Goals and Potential Impact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Our goal is to drive awareness and conservation of the world’s natural resources through compelling analytics, insightful visualizations, and targeted, actionable conservation recommendations.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Electricity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20% of electricity in homes is wasted</a:t>
            </a:r>
            <a:r>
              <a:rPr baseline="30000" lang="en" sz="1800"/>
              <a:t>1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Corresponds to $40 billion and 50% of US coal usage annually</a:t>
            </a:r>
            <a:r>
              <a:rPr baseline="30000" lang="en" sz="1800"/>
              <a:t>1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In Austin alone, if 500K houses reduce usage 5% → &gt;$2.5M savings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Water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US water consumption per capita is 2X + compared to other industrialized nations</a:t>
            </a:r>
            <a:r>
              <a:rPr baseline="30000" lang="en" sz="1800"/>
              <a:t>2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Gas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Often times a trade-off between gas and electricity usage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Is it possible to optimize when to use which resource?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8" name="Shape 38"/>
          <p:cNvSpPr txBox="1"/>
          <p:nvPr/>
        </p:nvSpPr>
        <p:spPr>
          <a:xfrm>
            <a:off x="523875" y="4755350"/>
            <a:ext cx="8381999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667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600" u="sng">
                <a:solidFill>
                  <a:schemeClr val="hlink"/>
                </a:solidFill>
                <a:hlinkClick r:id="rId3"/>
              </a:rPr>
              <a:t>http://www.ted.com/talks/alex_laskey_how_behavioral_science_can_lower_your_energy_bill</a:t>
            </a:r>
          </a:p>
          <a:p>
            <a:pPr indent="-2667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http://green.blogs.nytimes.com/2012/02/15/tracking-how-the-world-guzzles-water/?_r=0</a:t>
            </a:r>
          </a:p>
          <a:p>
            <a:pPr indent="-2667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600" u="sng">
                <a:solidFill>
                  <a:schemeClr val="hlink"/>
                </a:solidFill>
                <a:hlinkClick r:id="rId5"/>
              </a:rPr>
              <a:t>http://www.finweb.com/real-estate/gas-or-electric-which-is-cheaper.html#axzz3cPunnls5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 of our Thinking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b="27518" l="0" r="0" t="15602"/>
          <a:stretch/>
        </p:blipFill>
        <p:spPr>
          <a:xfrm>
            <a:off x="76200" y="2701825"/>
            <a:ext cx="2288675" cy="18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592625" y="3116475"/>
            <a:ext cx="1634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- Discover available datasets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- Explore granularity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- Let data determine our outputs</a:t>
            </a: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 b="27518" l="0" r="0" t="15602"/>
          <a:stretch/>
        </p:blipFill>
        <p:spPr>
          <a:xfrm>
            <a:off x="2519350" y="2701825"/>
            <a:ext cx="2288675" cy="18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3031625" y="3040275"/>
            <a:ext cx="1634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- Focus on visualizations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- Build UI mockups first so we have an end product in mind</a:t>
            </a:r>
          </a:p>
        </p:txBody>
      </p:sp>
      <p:sp>
        <p:nvSpPr>
          <p:cNvPr id="48" name="Shape 48"/>
          <p:cNvSpPr/>
          <p:nvPr/>
        </p:nvSpPr>
        <p:spPr>
          <a:xfrm>
            <a:off x="401825" y="4468725"/>
            <a:ext cx="8285099" cy="30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30403" l="0" r="0" t="15603"/>
          <a:stretch/>
        </p:blipFill>
        <p:spPr>
          <a:xfrm>
            <a:off x="5024450" y="1703200"/>
            <a:ext cx="3586149" cy="27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5755825" y="2223050"/>
            <a:ext cx="2346599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- Focus on the results we want to drive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- What data do we need to support to support those decisions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- Psychology of behavior change in energy consumption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Perform analytics that drive action instead of just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Minimum Viable Product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1239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Use fine-grained, per-household data for electricity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Perform time-series, component, and behavioral analysis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Create actionable insights for the home owner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Develop basic visualization framework to deliver results and recommendations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800" u="sng"/>
              <a:t>Stretch Goals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Draft recommendations for policy makers based on detailed resident usage information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Move beyond consumer dashboards and work on macro issues such as the California water crisis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Develop comprehensive web solution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388DB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49" y="71149"/>
            <a:ext cx="7282951" cy="49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Sources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As we began searching for data sets to support our project, we came across many publically available sources. A few are listed below.</a:t>
            </a:r>
          </a:p>
          <a:p>
            <a:pPr indent="-330200" lvl="0" marL="457200" rtl="0">
              <a:spcBef>
                <a:spcPts val="0"/>
              </a:spcBef>
              <a:buClr>
                <a:srgbClr val="3C78D8"/>
              </a:buClr>
              <a:buSzPct val="100000"/>
              <a:buFont typeface="Arial"/>
              <a:buChar char="●"/>
            </a:pPr>
            <a:r>
              <a:rPr b="1" lang="en" sz="1600">
                <a:solidFill>
                  <a:srgbClr val="3C78D8"/>
                </a:solidFill>
              </a:rPr>
              <a:t>Pecan Street Dataport - disaggregated electricity, gas, and water data at the minute level (2011-2014)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U.S. Energy Information Administration</a:t>
            </a:r>
          </a:p>
          <a:p>
            <a:pPr indent="-330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</a:rPr>
              <a:t>Residential Energy Consumption Survey (RECS) </a:t>
            </a:r>
          </a:p>
          <a:p>
            <a:pPr indent="-330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</a:rPr>
              <a:t>Updated Buildings Sector Appliance and Equipment Costs and Efficiencies (2015)</a:t>
            </a:r>
          </a:p>
          <a:p>
            <a:pPr indent="-330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</a:rPr>
              <a:t>Residential Gas Usage Data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USGS Water Usage Data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Water Footprint Network - National Water Footprint Statistics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OpenWeatherMap - weather data, forecasts, precipitation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Berkeley Lab Home Energy Scoring Tool and Home Energy Saver</a:t>
            </a:r>
          </a:p>
          <a:p>
            <a:pPr indent="-3302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Cost of electricity per kwh, cost of water per cubic foot, cost of gas per thousand cubic feet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Pecan Street Data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“World’s largest source of disaggregated customer energy data for university researchers around the world.”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Resource usage data on more than 1,200 residences in TX, CO, CA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Electricity usage data per household at minute intervals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Sub-circuit data to assist labeling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Broken out into washer/dryer, dishwasher, furnace, AC, refrigerator, water heater, indoor and outdoor plugs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Majority of data from Austin for 2013-2014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Survey data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House size, # floors, # rooms, age, # residents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Appliance audits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Manufacturer, model, age, power (BTUs)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Weather 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 Roadmap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Phase 1: Time Series Analysis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Phase 2: Behavior Extraction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Phase 3: Component Analysis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Phase 4: Pattern Identification and Clustering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Tools: Python Pandas and/or 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Custom Tooling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Daily Usage Time Series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5" y="982375"/>
            <a:ext cx="9041677" cy="38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046500" y="1033075"/>
            <a:ext cx="14085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Winter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170975" y="3067850"/>
            <a:ext cx="796799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Fall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2099525" y="2962275"/>
            <a:ext cx="17024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Summer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9" name="Shape 89"/>
          <p:cNvSpPr txBox="1"/>
          <p:nvPr/>
        </p:nvSpPr>
        <p:spPr>
          <a:xfrm>
            <a:off x="6920175" y="1033075"/>
            <a:ext cx="12983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Spring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942462" y="964650"/>
            <a:ext cx="16442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91" name="Shape 91"/>
          <p:cNvSpPr txBox="1"/>
          <p:nvPr/>
        </p:nvSpPr>
        <p:spPr>
          <a:xfrm>
            <a:off x="7809200" y="921100"/>
            <a:ext cx="1644299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92" name="Shape 92"/>
          <p:cNvSpPr txBox="1"/>
          <p:nvPr/>
        </p:nvSpPr>
        <p:spPr>
          <a:xfrm>
            <a:off x="5070725" y="4135125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/>
              <a:t>0.5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992150" y="2206175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0.5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18900" y="2064775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0.5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18900" y="4354675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0.5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70575" y="3345525"/>
            <a:ext cx="881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