
<file path=[Content_Types].xml><?xml version="1.0" encoding="utf-8"?>
<Types xmlns="http://schemas.openxmlformats.org/package/2006/content-types">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7413C28D-B934-4E1A-BF4A-FB93DE272CA6}">
  <a:tblStyle styleId="{7413C28D-B934-4E1A-BF4A-FB93DE272CA6}" styleName="Table_0">
    <a:wholeTbl>
      <a:tcStyle>
        <a:tcBdr>
          <a:left>
            <a:ln cap="flat" cmpd="sng" w="9525">
              <a:solidFill>
                <a:srgbClr val="000000"/>
              </a:solidFill>
              <a:prstDash val="solid"/>
              <a:round/>
              <a:headEnd len="med" w="med" type="none"/>
              <a:tailEnd len="med" w="med" type="none"/>
            </a:ln>
          </a:left>
          <a:right>
            <a:ln cap="flat" cmpd="sng" w="9525">
              <a:solidFill>
                <a:srgbClr val="000000"/>
              </a:solidFill>
              <a:prstDash val="solid"/>
              <a:round/>
              <a:headEnd len="med" w="med" type="none"/>
              <a:tailEnd len="med" w="med" type="none"/>
            </a:ln>
          </a:right>
          <a:top>
            <a:ln cap="flat" cmpd="sng" w="9525">
              <a:solidFill>
                <a:srgbClr val="000000"/>
              </a:solidFill>
              <a:prstDash val="solid"/>
              <a:round/>
              <a:headEnd len="med" w="med" type="none"/>
              <a:tailEnd len="med" w="med" type="none"/>
            </a:ln>
          </a:top>
          <a:bottom>
            <a:ln cap="flat" cmpd="sng" w="9525">
              <a:solidFill>
                <a:srgbClr val="000000"/>
              </a:solidFill>
              <a:prstDash val="solid"/>
              <a:round/>
              <a:headEnd len="med" w="med" type="none"/>
              <a:tailEnd len="med" w="med" type="none"/>
            </a:ln>
          </a:bottom>
          <a:insideH>
            <a:ln cap="flat" cmpd="sng" w="9525">
              <a:solidFill>
                <a:srgbClr val="000000"/>
              </a:solidFill>
              <a:prstDash val="solid"/>
              <a:round/>
              <a:headEnd len="med" w="med" type="none"/>
              <a:tailEnd len="med" w="med" type="none"/>
            </a:ln>
          </a:insideH>
          <a:insideV>
            <a:ln cap="flat" cmpd="sng" w="9525">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2.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hyperlink" Target="http://colorfilter.wickline.org/" TargetMode="External"/><Relationship Id="rId1" Type="http://schemas.openxmlformats.org/officeDocument/2006/relationships/notesMaster" Target="../notesMasters/notesMaster1.xml"/><Relationship Id="rId4" Type="http://schemas.openxmlformats.org/officeDocument/2006/relationships/hyperlink" Target="http://validator.w3.org/" TargetMode="External"/><Relationship Id="rId3" Type="http://schemas.openxmlformats.org/officeDocument/2006/relationships/hyperlink" Target="http://www.vischeck.com/" TargetMode="External"/><Relationship Id="rId6" Type="http://schemas.openxmlformats.org/officeDocument/2006/relationships/hyperlink" Target="http://www.webpagetest.org/" TargetMode="External"/><Relationship Id="rId5" Type="http://schemas.openxmlformats.org/officeDocument/2006/relationships/hyperlink" Target="http://www.checkmycolours.com/" TargetMode="External"/><Relationship Id="rId7" Type="http://schemas.openxmlformats.org/officeDocument/2006/relationships/hyperlink" Target="http://wordscount.info/"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 name="Shape 25"/>
        <p:cNvGrpSpPr/>
        <p:nvPr/>
      </p:nvGrpSpPr>
      <p:grpSpPr>
        <a:xfrm>
          <a:off x="0" y="0"/>
          <a:ext cx="0" cy="0"/>
          <a:chOff x="0" y="0"/>
          <a:chExt cx="0" cy="0"/>
        </a:xfrm>
      </p:grpSpPr>
      <p:sp>
        <p:nvSpPr>
          <p:cNvPr id="26" name="Shape 2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 name="Shape 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 Added in geographic filters by county.</a:t>
            </a:r>
          </a:p>
          <a:p>
            <a:pPr rtl="0">
              <a:spcBef>
                <a:spcPts val="0"/>
              </a:spcBef>
              <a:buNone/>
            </a:pPr>
            <a:r>
              <a:rPr lang="en"/>
              <a:t>- Filtered out Puerto Rico and other US territories since the Google map API treated them as separate countries.</a:t>
            </a:r>
          </a:p>
          <a:p>
            <a:pPr rtl="0">
              <a:spcBef>
                <a:spcPts val="0"/>
              </a:spcBef>
              <a:buNone/>
            </a:pPr>
            <a:r>
              <a:rPr lang="en"/>
              <a:t>- Filtered out hospitals missing longitude and latitude data as they appeared in the ocean off Africa.</a:t>
            </a:r>
          </a:p>
          <a:p>
            <a:pPr rtl="0">
              <a:spcBef>
                <a:spcPts val="0"/>
              </a:spcBef>
              <a:buNone/>
            </a:pPr>
            <a:r>
              <a:rPr lang="en"/>
              <a:t>- The rank is based on the total score of the 4 components.</a:t>
            </a:r>
          </a:p>
          <a:p>
            <a:pPr rtl="0">
              <a:spcBef>
                <a:spcPts val="0"/>
              </a:spcBef>
              <a:buNone/>
            </a:pPr>
            <a:r>
              <a:rPr lang="en">
                <a:solidFill>
                  <a:schemeClr val="dk1"/>
                </a:solidFill>
              </a:rPr>
              <a:t>- If hospitals are missing a score, then we use the national average and handle this in the scoring code.</a:t>
            </a:r>
          </a:p>
          <a:p>
            <a:pPr rtl="0">
              <a:spcBef>
                <a:spcPts val="0"/>
              </a:spcBef>
              <a:buNone/>
            </a:pPr>
            <a:r>
              <a:rPr lang="en"/>
              <a:t>- Added an Infobox showing how the hospital compares to the national average on the 4 scoring components.</a:t>
            </a:r>
          </a:p>
          <a:p>
            <a:pPr rtl="0">
              <a:spcBef>
                <a:spcPts val="0"/>
              </a:spcBef>
              <a:buNone/>
            </a:pPr>
            <a:r>
              <a:rPr lang="en"/>
              <a:t>- Added an About page to explain where we got the data and how we used it.</a:t>
            </a:r>
          </a:p>
          <a:p>
            <a:pPr>
              <a:spcBef>
                <a:spcPts val="0"/>
              </a:spcBef>
              <a:buNone/>
            </a:pPr>
            <a:r>
              <a:rPr lang="en"/>
              <a:t>- Limited search results to top 8 hospitals for now.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Ran additional tests:</a:t>
            </a:r>
          </a:p>
          <a:p>
            <a:pPr rtl="0">
              <a:spcBef>
                <a:spcPts val="0"/>
              </a:spcBef>
              <a:buNone/>
            </a:pPr>
            <a:r>
              <a:rPr lang="en"/>
              <a:t>- </a:t>
            </a:r>
            <a:r>
              <a:rPr lang="en" u="sng">
                <a:solidFill>
                  <a:schemeClr val="hlink"/>
                </a:solidFill>
                <a:hlinkClick r:id="rId2"/>
              </a:rPr>
              <a:t>http://colorfilter.wickline.org/</a:t>
            </a:r>
          </a:p>
          <a:p>
            <a:pPr rtl="0">
              <a:spcBef>
                <a:spcPts val="0"/>
              </a:spcBef>
              <a:buNone/>
            </a:pPr>
            <a:r>
              <a:rPr lang="en"/>
              <a:t>- </a:t>
            </a:r>
            <a:r>
              <a:rPr lang="en" u="sng">
                <a:solidFill>
                  <a:schemeClr val="hlink"/>
                </a:solidFill>
                <a:hlinkClick r:id="rId3"/>
              </a:rPr>
              <a:t>http://www.vischeck.com/</a:t>
            </a:r>
            <a:r>
              <a:rPr lang="en"/>
              <a:t> - to simulate colorblindness; however, this site was unavailable for testing</a:t>
            </a:r>
          </a:p>
          <a:p>
            <a:pPr rtl="0">
              <a:spcBef>
                <a:spcPts val="0"/>
              </a:spcBef>
              <a:buNone/>
            </a:pPr>
            <a:r>
              <a:rPr lang="en"/>
              <a:t>- </a:t>
            </a:r>
            <a:r>
              <a:rPr lang="en" u="sng">
                <a:solidFill>
                  <a:schemeClr val="hlink"/>
                </a:solidFill>
                <a:hlinkClick r:id="rId4"/>
              </a:rPr>
              <a:t>http://validator.w3.org/</a:t>
            </a:r>
            <a:r>
              <a:rPr lang="en"/>
              <a:t> - W3C Markup Validation Service</a:t>
            </a:r>
          </a:p>
          <a:p>
            <a:pPr rtl="0">
              <a:spcBef>
                <a:spcPts val="0"/>
              </a:spcBef>
              <a:buNone/>
            </a:pPr>
            <a:r>
              <a:rPr lang="en"/>
              <a:t>- </a:t>
            </a:r>
            <a:r>
              <a:rPr lang="en" u="sng">
                <a:solidFill>
                  <a:schemeClr val="hlink"/>
                </a:solidFill>
                <a:hlinkClick r:id="rId5"/>
              </a:rPr>
              <a:t>http://www.checkmycolours.com/</a:t>
            </a:r>
            <a:r>
              <a:rPr lang="en"/>
              <a:t> - to analyze color contrast of pages</a:t>
            </a:r>
          </a:p>
          <a:p>
            <a:pPr rtl="0">
              <a:spcBef>
                <a:spcPts val="0"/>
              </a:spcBef>
              <a:buNone/>
            </a:pPr>
            <a:r>
              <a:rPr lang="en"/>
              <a:t>- </a:t>
            </a:r>
            <a:r>
              <a:rPr lang="en" u="sng">
                <a:solidFill>
                  <a:schemeClr val="hlink"/>
                </a:solidFill>
                <a:hlinkClick r:id="rId6"/>
              </a:rPr>
              <a:t>http://www.webpagetest.org/</a:t>
            </a:r>
            <a:r>
              <a:rPr lang="en"/>
              <a:t> - for speed using several global locations and different browsers</a:t>
            </a:r>
          </a:p>
          <a:p>
            <a:pPr>
              <a:spcBef>
                <a:spcPts val="0"/>
              </a:spcBef>
              <a:buNone/>
            </a:pPr>
            <a:r>
              <a:rPr lang="en"/>
              <a:t>- </a:t>
            </a:r>
            <a:r>
              <a:rPr lang="en" u="sng">
                <a:solidFill>
                  <a:schemeClr val="hlink"/>
                </a:solidFill>
                <a:hlinkClick r:id="rId7"/>
              </a:rPr>
              <a:t>http://wordscount.info/</a:t>
            </a:r>
            <a:r>
              <a:rPr lang="en"/>
              <a:t> - just for some fun interesting statistics on the wording we used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 Added in Composite Score label.</a:t>
            </a:r>
          </a:p>
          <a:p>
            <a:pPr rtl="0">
              <a:spcBef>
                <a:spcPts val="0"/>
              </a:spcBef>
              <a:buNone/>
            </a:pPr>
            <a:r>
              <a:rPr lang="en"/>
              <a:t>- Made red dots outside focus smaller.</a:t>
            </a:r>
          </a:p>
          <a:p>
            <a:pPr rtl="0">
              <a:spcBef>
                <a:spcPts val="0"/>
              </a:spcBef>
              <a:buNone/>
            </a:pPr>
            <a:r>
              <a:rPr lang="en"/>
              <a:t>- Added badges to hospital names to match the map.</a:t>
            </a:r>
          </a:p>
          <a:p>
            <a:pPr rtl="0">
              <a:spcBef>
                <a:spcPts val="0"/>
              </a:spcBef>
              <a:buNone/>
            </a:pPr>
            <a:r>
              <a:rPr lang="en"/>
              <a:t>- Moved Infobox over.</a:t>
            </a:r>
          </a:p>
          <a:p>
            <a:pPr>
              <a:spcBef>
                <a:spcPts val="0"/>
              </a:spcBef>
              <a:buNone/>
            </a:pPr>
            <a:r>
              <a:rPr lang="en"/>
              <a:t>- Added website tour.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 name="Shape 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 name="Shape 38"/>
        <p:cNvGrpSpPr/>
        <p:nvPr/>
      </p:nvGrpSpPr>
      <p:grpSpPr>
        <a:xfrm>
          <a:off x="0" y="0"/>
          <a:ext cx="0" cy="0"/>
          <a:chOff x="0" y="0"/>
          <a:chExt cx="0" cy="0"/>
        </a:xfrm>
      </p:grpSpPr>
      <p:sp>
        <p:nvSpPr>
          <p:cNvPr id="39" name="Shape 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 name="Shape 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7" name="Shape 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5" name="Shape 5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 Which hospitals will bankrupt me?</a:t>
            </a:r>
          </a:p>
          <a:p>
            <a:pPr rtl="0">
              <a:spcBef>
                <a:spcPts val="0"/>
              </a:spcBef>
              <a:buNone/>
            </a:pPr>
            <a:r>
              <a:rPr lang="en"/>
              <a:t>- Which hospital should I go to if I like living and want to keep doing it?</a:t>
            </a:r>
          </a:p>
          <a:p>
            <a:pPr rtl="0">
              <a:spcBef>
                <a:spcPts val="0"/>
              </a:spcBef>
              <a:buNone/>
            </a:pPr>
            <a:r>
              <a:rPr lang="en"/>
              <a:t>- Which hospitals care about me?</a:t>
            </a:r>
          </a:p>
          <a:p>
            <a:pPr lvl="0">
              <a:spcBef>
                <a:spcPts val="0"/>
              </a:spcBef>
              <a:buNone/>
            </a:pPr>
            <a:r>
              <a:rPr lang="en"/>
              <a:t>- How slammed is the hospital?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x="0" y="0"/>
          <a:ext cx="0" cy="0"/>
          <a:chOff x="0" y="0"/>
          <a:chExt cx="0" cy="0"/>
        </a:xfrm>
      </p:grpSpPr>
      <p:sp>
        <p:nvSpPr>
          <p:cNvPr id="8" name="Shape 8"/>
          <p:cNvSpPr txBox="1"/>
          <p:nvPr>
            <p:ph type="ctrTitle"/>
          </p:nvPr>
        </p:nvSpPr>
        <p:spPr>
          <a:xfrm>
            <a:off x="685800" y="1583342"/>
            <a:ext cx="7772400" cy="1159856"/>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x="685800" y="2840053"/>
            <a:ext cx="7772400" cy="784737"/>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x="0" y="0"/>
          <a:ext cx="0" cy="0"/>
          <a:chOff x="0" y="0"/>
          <a:chExt cx="0" cy="0"/>
        </a:xfrm>
      </p:grpSpPr>
      <p:sp>
        <p:nvSpPr>
          <p:cNvPr id="11" name="Shape 11"/>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x="457200" y="1200150"/>
            <a:ext cx="8229600"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x="0" y="0"/>
          <a:ext cx="0" cy="0"/>
          <a:chOff x="0" y="0"/>
          <a:chExt cx="0" cy="0"/>
        </a:xfrm>
      </p:grpSpPr>
      <p:sp>
        <p:nvSpPr>
          <p:cNvPr id="14" name="Shape 14"/>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x="457200"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x="4692273"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x="0" y="0"/>
          <a:ext cx="0" cy="0"/>
          <a:chOff x="0" y="0"/>
          <a:chExt cx="0" cy="0"/>
        </a:xfrm>
      </p:grpSpPr>
      <p:sp>
        <p:nvSpPr>
          <p:cNvPr id="18" name="Shape 18"/>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x="0" y="0"/>
          <a:ext cx="0" cy="0"/>
          <a:chOff x="0" y="0"/>
          <a:chExt cx="0" cy="0"/>
        </a:xfrm>
      </p:grpSpPr>
      <p:sp>
        <p:nvSpPr>
          <p:cNvPr id="20" name="Shape 20"/>
          <p:cNvSpPr txBox="1"/>
          <p:nvPr>
            <p:ph idx="1" type="body"/>
          </p:nvPr>
        </p:nvSpPr>
        <p:spPr>
          <a:xfrm>
            <a:off x="457200" y="4406309"/>
            <a:ext cx="8229600" cy="519520"/>
          </a:xfrm>
          <a:prstGeom prst="rect">
            <a:avLst/>
          </a:prstGeom>
        </p:spPr>
        <p:txBody>
          <a:bodyPr anchorCtr="0" anchor="t" bIns="91425" lIns="91425" rIns="91425" tIns="91425"/>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25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ata.cms.gov" TargetMode="External"/><Relationship Id="rId3" Type="http://schemas.openxmlformats.org/officeDocument/2006/relationships/hyperlink" Target="https://data.medicare.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04.png"/><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01.png"/><Relationship Id="rId3" Type="http://schemas.openxmlformats.org/officeDocument/2006/relationships/image" Target="../media/image09.png"/><Relationship Id="rId6" Type="http://schemas.openxmlformats.org/officeDocument/2006/relationships/image" Target="../media/image08.png"/><Relationship Id="rId5" Type="http://schemas.openxmlformats.org/officeDocument/2006/relationships/image" Target="../media/image0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02.png"/><Relationship Id="rId3" Type="http://schemas.openxmlformats.org/officeDocument/2006/relationships/image" Target="../media/image07.png"/><Relationship Id="rId6" Type="http://schemas.openxmlformats.org/officeDocument/2006/relationships/image" Target="../media/image14.png"/><Relationship Id="rId5" Type="http://schemas.openxmlformats.org/officeDocument/2006/relationships/image" Target="../media/image11.png"/><Relationship Id="rId7"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182BD"/>
        </a:solidFill>
      </p:bgPr>
    </p:bg>
    <p:spTree>
      <p:nvGrpSpPr>
        <p:cNvPr id="22" name="Shape 22"/>
        <p:cNvGrpSpPr/>
        <p:nvPr/>
      </p:nvGrpSpPr>
      <p:grpSpPr>
        <a:xfrm>
          <a:off x="0" y="0"/>
          <a:ext cx="0" cy="0"/>
          <a:chOff x="0" y="0"/>
          <a:chExt cx="0" cy="0"/>
        </a:xfrm>
      </p:grpSpPr>
      <p:sp>
        <p:nvSpPr>
          <p:cNvPr id="23" name="Shape 23"/>
          <p:cNvSpPr txBox="1"/>
          <p:nvPr>
            <p:ph type="ctrTitle"/>
          </p:nvPr>
        </p:nvSpPr>
        <p:spPr>
          <a:xfrm>
            <a:off x="685800" y="1583342"/>
            <a:ext cx="7772400" cy="1159856"/>
          </a:xfrm>
          <a:prstGeom prst="rect">
            <a:avLst/>
          </a:prstGeom>
        </p:spPr>
        <p:txBody>
          <a:bodyPr anchorCtr="0" anchor="b" bIns="91425" lIns="91425" rIns="91425" tIns="91425">
            <a:noAutofit/>
          </a:bodyPr>
          <a:lstStyle/>
          <a:p>
            <a:pPr>
              <a:spcBef>
                <a:spcPts val="0"/>
              </a:spcBef>
              <a:buNone/>
            </a:pPr>
            <a:r>
              <a:rPr lang="en">
                <a:solidFill>
                  <a:srgbClr val="FFFFFF"/>
                </a:solidFill>
              </a:rPr>
              <a:t>MyBestHospital.com</a:t>
            </a:r>
          </a:p>
        </p:txBody>
      </p:sp>
      <p:sp>
        <p:nvSpPr>
          <p:cNvPr id="24" name="Shape 24"/>
          <p:cNvSpPr txBox="1"/>
          <p:nvPr>
            <p:ph idx="1" type="subTitle"/>
          </p:nvPr>
        </p:nvSpPr>
        <p:spPr>
          <a:xfrm>
            <a:off x="685800" y="2840053"/>
            <a:ext cx="7772400" cy="784737"/>
          </a:xfrm>
          <a:prstGeom prst="rect">
            <a:avLst/>
          </a:prstGeom>
        </p:spPr>
        <p:txBody>
          <a:bodyPr anchorCtr="0" anchor="t" bIns="91425" lIns="91425" rIns="91425" tIns="91425">
            <a:noAutofit/>
          </a:bodyPr>
          <a:lstStyle/>
          <a:p>
            <a:pPr rtl="0">
              <a:spcBef>
                <a:spcPts val="0"/>
              </a:spcBef>
              <a:buNone/>
            </a:pPr>
            <a:r>
              <a:rPr lang="en" sz="1800">
                <a:solidFill>
                  <a:srgbClr val="FFFFFF"/>
                </a:solidFill>
              </a:rPr>
              <a:t>Rahul Bansal, Lisa Kirch, Joe Morales, and Christopher Walker</a:t>
            </a:r>
          </a:p>
          <a:p>
            <a:pPr>
              <a:spcBef>
                <a:spcPts val="0"/>
              </a:spcBef>
              <a:buNone/>
            </a:pPr>
            <a:r>
              <a:rPr lang="en" sz="1800">
                <a:solidFill>
                  <a:srgbClr val="FFFFFF"/>
                </a:solidFill>
              </a:rPr>
              <a:t>W209 Summer 2014</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372450" y="1168300"/>
            <a:ext cx="4578074" cy="2963375"/>
          </a:xfrm>
          <a:prstGeom prst="rect">
            <a:avLst/>
          </a:prstGeom>
          <a:noFill/>
          <a:ln>
            <a:noFill/>
          </a:ln>
        </p:spPr>
      </p:pic>
      <p:sp>
        <p:nvSpPr>
          <p:cNvPr id="100" name="Shape 100"/>
          <p:cNvSpPr txBox="1"/>
          <p:nvPr>
            <p:ph type="title"/>
          </p:nvPr>
        </p:nvSpPr>
        <p:spPr>
          <a:xfrm>
            <a:off x="457200" y="205975"/>
            <a:ext cx="8294099" cy="546599"/>
          </a:xfrm>
          <a:prstGeom prst="rect">
            <a:avLst/>
          </a:prstGeom>
          <a:solidFill>
            <a:srgbClr val="3182BD"/>
          </a:solidFill>
        </p:spPr>
        <p:txBody>
          <a:bodyPr anchorCtr="0" anchor="b" bIns="91425" lIns="91425" rIns="91425" tIns="91425">
            <a:noAutofit/>
          </a:bodyPr>
          <a:lstStyle/>
          <a:p>
            <a:pPr lvl="0" rtl="0">
              <a:spcBef>
                <a:spcPts val="0"/>
              </a:spcBef>
              <a:buNone/>
            </a:pPr>
            <a:r>
              <a:rPr lang="en" sz="2400">
                <a:solidFill>
                  <a:srgbClr val="FFFFFF"/>
                </a:solidFill>
              </a:rPr>
              <a:t>Iteration 7</a:t>
            </a:r>
          </a:p>
        </p:txBody>
      </p:sp>
      <p:pic>
        <p:nvPicPr>
          <p:cNvPr id="101" name="Shape 101"/>
          <p:cNvPicPr preferRelativeResize="0"/>
          <p:nvPr/>
        </p:nvPicPr>
        <p:blipFill>
          <a:blip r:embed="rId4">
            <a:alphaModFix/>
          </a:blip>
          <a:stretch>
            <a:fillRect/>
          </a:stretch>
        </p:blipFill>
        <p:spPr>
          <a:xfrm>
            <a:off x="4715073" y="1863124"/>
            <a:ext cx="3908000" cy="29049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457200" y="205975"/>
            <a:ext cx="8294099" cy="546599"/>
          </a:xfrm>
          <a:prstGeom prst="rect">
            <a:avLst/>
          </a:prstGeom>
          <a:solidFill>
            <a:srgbClr val="3182BD"/>
          </a:solidFill>
        </p:spPr>
        <p:txBody>
          <a:bodyPr anchorCtr="0" anchor="b" bIns="91425" lIns="91425" rIns="91425" tIns="91425">
            <a:noAutofit/>
          </a:bodyPr>
          <a:lstStyle/>
          <a:p>
            <a:pPr lvl="0" rtl="0">
              <a:spcBef>
                <a:spcPts val="0"/>
              </a:spcBef>
              <a:buNone/>
            </a:pPr>
            <a:r>
              <a:rPr lang="en" sz="2400">
                <a:solidFill>
                  <a:srgbClr val="FFFFFF"/>
                </a:solidFill>
              </a:rPr>
              <a:t>Summary Usability Feedback</a:t>
            </a:r>
          </a:p>
        </p:txBody>
      </p:sp>
      <p:sp>
        <p:nvSpPr>
          <p:cNvPr id="107" name="Shape 10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04800" lvl="0" marL="457200" rtl="0">
              <a:spcBef>
                <a:spcPts val="0"/>
              </a:spcBef>
              <a:buClr>
                <a:schemeClr val="dk1"/>
              </a:buClr>
              <a:buSzPct val="100000"/>
              <a:buFont typeface="Arial"/>
              <a:buChar char="●"/>
            </a:pPr>
            <a:r>
              <a:rPr lang="en" sz="1200"/>
              <a:t>Reduce the scope of our project and drop the ER related aspects and social media ratings.</a:t>
            </a:r>
          </a:p>
          <a:p>
            <a:pPr indent="-304800" lvl="0" marL="457200" rtl="0">
              <a:spcBef>
                <a:spcPts val="0"/>
              </a:spcBef>
              <a:buClr>
                <a:schemeClr val="dk1"/>
              </a:buClr>
              <a:buSzPct val="100000"/>
              <a:buFont typeface="Arial"/>
              <a:buChar char="●"/>
            </a:pPr>
            <a:r>
              <a:rPr lang="en" sz="1200"/>
              <a:t>Users needed some explanation of the sliders and the filters.</a:t>
            </a:r>
          </a:p>
          <a:p>
            <a:pPr indent="-304800" lvl="0" marL="457200" rtl="0">
              <a:spcBef>
                <a:spcPts val="0"/>
              </a:spcBef>
              <a:buClr>
                <a:schemeClr val="dk1"/>
              </a:buClr>
              <a:buSzPct val="100000"/>
              <a:buFont typeface="Arial"/>
              <a:buChar char="●"/>
            </a:pPr>
            <a:r>
              <a:rPr lang="en" sz="1200"/>
              <a:t>Need the same number from the map next to the hospital name.</a:t>
            </a:r>
          </a:p>
          <a:p>
            <a:pPr indent="-304800" lvl="0" marL="457200" rtl="0">
              <a:spcBef>
                <a:spcPts val="0"/>
              </a:spcBef>
              <a:buClr>
                <a:schemeClr val="dk1"/>
              </a:buClr>
              <a:buSzPct val="100000"/>
              <a:buFont typeface="Arial"/>
              <a:buChar char="●"/>
            </a:pPr>
            <a:r>
              <a:rPr lang="en" sz="1200"/>
              <a:t>In small windows, the Infobox and longer hospital names got cut off.</a:t>
            </a:r>
          </a:p>
          <a:p>
            <a:pPr indent="-304800" lvl="0" marL="457200" rtl="0">
              <a:spcBef>
                <a:spcPts val="0"/>
              </a:spcBef>
              <a:buClr>
                <a:schemeClr val="dk1"/>
              </a:buClr>
              <a:buSzPct val="100000"/>
              <a:buFont typeface="Arial"/>
              <a:buChar char="●"/>
            </a:pPr>
            <a:r>
              <a:rPr lang="en" sz="1200"/>
              <a:t>The emergency care filter was particularly confusing.</a:t>
            </a:r>
          </a:p>
          <a:p>
            <a:pPr indent="-304800" lvl="0" marL="457200" rtl="0">
              <a:spcBef>
                <a:spcPts val="0"/>
              </a:spcBef>
              <a:buClr>
                <a:schemeClr val="dk1"/>
              </a:buClr>
              <a:buSzPct val="100000"/>
              <a:buFont typeface="Arial"/>
              <a:buChar char="●"/>
            </a:pPr>
            <a:r>
              <a:rPr lang="en" sz="1200"/>
              <a:t>Some sort of help or user introduction is needed.</a:t>
            </a:r>
          </a:p>
          <a:p>
            <a:pPr indent="-304800" lvl="0" marL="457200" rtl="0">
              <a:spcBef>
                <a:spcPts val="0"/>
              </a:spcBef>
              <a:buClr>
                <a:schemeClr val="dk1"/>
              </a:buClr>
              <a:buSzPct val="100000"/>
              <a:buFont typeface="Arial"/>
              <a:buChar char="●"/>
            </a:pPr>
            <a:r>
              <a:rPr lang="en" sz="1200"/>
              <a:t>The scale was not clear.</a:t>
            </a:r>
          </a:p>
        </p:txBody>
      </p:sp>
      <p:pic>
        <p:nvPicPr>
          <p:cNvPr id="108" name="Shape 108"/>
          <p:cNvPicPr preferRelativeResize="0"/>
          <p:nvPr/>
        </p:nvPicPr>
        <p:blipFill>
          <a:blip r:embed="rId3">
            <a:alphaModFix/>
          </a:blip>
          <a:stretch>
            <a:fillRect/>
          </a:stretch>
        </p:blipFill>
        <p:spPr>
          <a:xfrm>
            <a:off x="4757225" y="2369449"/>
            <a:ext cx="3452825" cy="2486050"/>
          </a:xfrm>
          <a:prstGeom prst="rect">
            <a:avLst/>
          </a:prstGeom>
          <a:noFill/>
          <a:ln>
            <a:noFill/>
          </a:ln>
        </p:spPr>
      </p:pic>
      <p:pic>
        <p:nvPicPr>
          <p:cNvPr id="109" name="Shape 109"/>
          <p:cNvPicPr preferRelativeResize="0"/>
          <p:nvPr/>
        </p:nvPicPr>
        <p:blipFill>
          <a:blip r:embed="rId4">
            <a:alphaModFix/>
          </a:blip>
          <a:stretch>
            <a:fillRect/>
          </a:stretch>
        </p:blipFill>
        <p:spPr>
          <a:xfrm>
            <a:off x="1313251" y="2894449"/>
            <a:ext cx="2971300" cy="1961049"/>
          </a:xfrm>
          <a:prstGeom prst="rect">
            <a:avLst/>
          </a:prstGeom>
          <a:noFill/>
          <a:ln>
            <a:noFill/>
          </a:ln>
        </p:spPr>
      </p:pic>
      <p:sp>
        <p:nvSpPr>
          <p:cNvPr id="110" name="Shape 110"/>
          <p:cNvSpPr txBox="1"/>
          <p:nvPr/>
        </p:nvSpPr>
        <p:spPr>
          <a:xfrm>
            <a:off x="457200" y="863975"/>
            <a:ext cx="3657600" cy="444000"/>
          </a:xfrm>
          <a:prstGeom prst="rect">
            <a:avLst/>
          </a:prstGeom>
          <a:noFill/>
          <a:ln>
            <a:noFill/>
          </a:ln>
        </p:spPr>
        <p:txBody>
          <a:bodyPr anchorCtr="0" anchor="t" bIns="91425" lIns="91425" rIns="91425" tIns="91425">
            <a:noAutofit/>
          </a:bodyPr>
          <a:lstStyle/>
          <a:p>
            <a:pPr>
              <a:spcBef>
                <a:spcPts val="0"/>
              </a:spcBef>
              <a:buNone/>
            </a:pPr>
            <a:r>
              <a:rPr lang="en"/>
              <a:t>Recruited 7 Usability Testers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05975"/>
            <a:ext cx="8294099" cy="546599"/>
          </a:xfrm>
          <a:prstGeom prst="rect">
            <a:avLst/>
          </a:prstGeom>
          <a:solidFill>
            <a:srgbClr val="3182BD"/>
          </a:solidFill>
        </p:spPr>
        <p:txBody>
          <a:bodyPr anchorCtr="0" anchor="b" bIns="91425" lIns="91425" rIns="91425" tIns="91425">
            <a:noAutofit/>
          </a:bodyPr>
          <a:lstStyle/>
          <a:p>
            <a:pPr lvl="0" rtl="0">
              <a:spcBef>
                <a:spcPts val="0"/>
              </a:spcBef>
              <a:buNone/>
            </a:pPr>
            <a:r>
              <a:rPr lang="en" sz="2400">
                <a:solidFill>
                  <a:srgbClr val="FFFFFF"/>
                </a:solidFill>
              </a:rPr>
              <a:t>MoSCoW Prioritization of Usability Feedback</a:t>
            </a:r>
          </a:p>
        </p:txBody>
      </p:sp>
      <p:sp>
        <p:nvSpPr>
          <p:cNvPr id="116" name="Shape 116"/>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04800" lvl="0" marL="457200" rtl="0">
              <a:spcBef>
                <a:spcPts val="0"/>
              </a:spcBef>
              <a:buClr>
                <a:schemeClr val="dk1"/>
              </a:buClr>
              <a:buSzPct val="100000"/>
              <a:buFont typeface="Arial"/>
              <a:buChar char="●"/>
            </a:pPr>
            <a:r>
              <a:rPr lang="en" sz="1200"/>
              <a:t>MUST</a:t>
            </a:r>
          </a:p>
          <a:p>
            <a:pPr indent="-304800" lvl="1" marL="914400" rtl="0">
              <a:spcBef>
                <a:spcPts val="0"/>
              </a:spcBef>
              <a:buClr>
                <a:schemeClr val="dk1"/>
              </a:buClr>
              <a:buSzPct val="100000"/>
              <a:buFont typeface="Courier New"/>
              <a:buChar char="o"/>
            </a:pPr>
            <a:r>
              <a:rPr lang="en" sz="1200"/>
              <a:t>Emergency Services filter confusing</a:t>
            </a:r>
          </a:p>
          <a:p>
            <a:pPr indent="-304800" lvl="1" marL="914400" rtl="0">
              <a:spcBef>
                <a:spcPts val="0"/>
              </a:spcBef>
              <a:buClr>
                <a:schemeClr val="dk1"/>
              </a:buClr>
              <a:buSzPct val="100000"/>
              <a:buFont typeface="Courier New"/>
              <a:buChar char="o"/>
            </a:pPr>
            <a:r>
              <a:rPr lang="en" sz="1200"/>
              <a:t>Include more instruction on how to use the site</a:t>
            </a:r>
          </a:p>
          <a:p>
            <a:pPr indent="-304800" lvl="0" marL="457200" rtl="0">
              <a:spcBef>
                <a:spcPts val="0"/>
              </a:spcBef>
              <a:buClr>
                <a:schemeClr val="dk1"/>
              </a:buClr>
              <a:buSzPct val="100000"/>
              <a:buFont typeface="Arial"/>
              <a:buChar char="●"/>
            </a:pPr>
            <a:r>
              <a:rPr lang="en" sz="1200"/>
              <a:t>SHOULD</a:t>
            </a:r>
          </a:p>
          <a:p>
            <a:pPr indent="-304800" lvl="1" marL="914400" rtl="0">
              <a:spcBef>
                <a:spcPts val="0"/>
              </a:spcBef>
              <a:buClr>
                <a:schemeClr val="dk1"/>
              </a:buClr>
              <a:buSzPct val="100000"/>
              <a:buFont typeface="Courier New"/>
              <a:buChar char="o"/>
            </a:pPr>
            <a:r>
              <a:rPr lang="en" sz="1200"/>
              <a:t>Sliders work strangely after resize </a:t>
            </a:r>
          </a:p>
          <a:p>
            <a:pPr indent="-304800" lvl="1" marL="914400" rtl="0">
              <a:spcBef>
                <a:spcPts val="0"/>
              </a:spcBef>
              <a:buClr>
                <a:schemeClr val="dk1"/>
              </a:buClr>
              <a:buSzPct val="100000"/>
              <a:buFont typeface="Courier New"/>
              <a:buChar char="o"/>
            </a:pPr>
            <a:r>
              <a:rPr lang="en" sz="1200"/>
              <a:t>Resize the InfoBox so it doesn’t get cut off</a:t>
            </a:r>
          </a:p>
          <a:p>
            <a:pPr indent="-304800" lvl="0" marL="457200" rtl="0">
              <a:spcBef>
                <a:spcPts val="0"/>
              </a:spcBef>
              <a:buClr>
                <a:schemeClr val="dk1"/>
              </a:buClr>
              <a:buSzPct val="100000"/>
              <a:buFont typeface="Arial"/>
              <a:buChar char="●"/>
            </a:pPr>
            <a:r>
              <a:rPr lang="en" sz="1200"/>
              <a:t>COULD</a:t>
            </a:r>
          </a:p>
          <a:p>
            <a:pPr indent="-304800" lvl="1" marL="914400" rtl="0">
              <a:spcBef>
                <a:spcPts val="0"/>
              </a:spcBef>
              <a:buClr>
                <a:schemeClr val="dk1"/>
              </a:buClr>
              <a:buSzPct val="100000"/>
              <a:buFont typeface="Courier New"/>
              <a:buChar char="o"/>
            </a:pPr>
            <a:r>
              <a:rPr lang="en" sz="1200"/>
              <a:t>Badges on the bar graph to match the map</a:t>
            </a:r>
          </a:p>
          <a:p>
            <a:pPr indent="-304800" lvl="1" marL="914400" rtl="0">
              <a:spcBef>
                <a:spcPts val="0"/>
              </a:spcBef>
              <a:buClr>
                <a:schemeClr val="dk1"/>
              </a:buClr>
              <a:buSzPct val="100000"/>
              <a:buFont typeface="Courier New"/>
              <a:buChar char="o"/>
            </a:pPr>
            <a:r>
              <a:rPr lang="en" sz="1200"/>
              <a:t>Help popups on screen elements</a:t>
            </a:r>
          </a:p>
          <a:p>
            <a:pPr indent="-304800" lvl="0" marL="457200" rtl="0">
              <a:spcBef>
                <a:spcPts val="0"/>
              </a:spcBef>
              <a:buClr>
                <a:schemeClr val="dk1"/>
              </a:buClr>
              <a:buSzPct val="100000"/>
              <a:buFont typeface="Arial"/>
              <a:buChar char="●"/>
            </a:pPr>
            <a:r>
              <a:rPr lang="en" sz="1200"/>
              <a:t>WON’T</a:t>
            </a:r>
          </a:p>
          <a:p>
            <a:pPr indent="-304800" lvl="1" marL="914400" rtl="0">
              <a:spcBef>
                <a:spcPts val="0"/>
              </a:spcBef>
              <a:buClr>
                <a:schemeClr val="dk1"/>
              </a:buClr>
              <a:buSzPct val="100000"/>
              <a:buFont typeface="Courier New"/>
              <a:buChar char="o"/>
            </a:pPr>
            <a:r>
              <a:rPr lang="en" sz="1200"/>
              <a:t>Responsive design for small screens</a:t>
            </a:r>
          </a:p>
          <a:p>
            <a:pPr lvl="0" rtl="0">
              <a:spcBef>
                <a:spcPts val="0"/>
              </a:spcBef>
              <a:buNone/>
            </a:pPr>
            <a:r>
              <a:t/>
            </a:r>
            <a:endParaRPr sz="120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457200" y="205975"/>
            <a:ext cx="8294099" cy="546599"/>
          </a:xfrm>
          <a:prstGeom prst="rect">
            <a:avLst/>
          </a:prstGeom>
          <a:solidFill>
            <a:srgbClr val="3182BD"/>
          </a:solidFill>
        </p:spPr>
        <p:txBody>
          <a:bodyPr anchorCtr="0" anchor="b" bIns="91425" lIns="91425" rIns="91425" tIns="91425">
            <a:noAutofit/>
          </a:bodyPr>
          <a:lstStyle/>
          <a:p>
            <a:pPr lvl="0" rtl="0">
              <a:spcBef>
                <a:spcPts val="0"/>
              </a:spcBef>
              <a:buNone/>
            </a:pPr>
            <a:r>
              <a:rPr lang="en" sz="2400">
                <a:solidFill>
                  <a:srgbClr val="FFFFFF"/>
                </a:solidFill>
              </a:rPr>
              <a:t>Current Site Demo</a:t>
            </a:r>
          </a:p>
        </p:txBody>
      </p:sp>
      <p:sp>
        <p:nvSpPr>
          <p:cNvPr id="122" name="Shape 122"/>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sz="1200"/>
          </a:p>
        </p:txBody>
      </p:sp>
      <p:pic>
        <p:nvPicPr>
          <p:cNvPr id="123" name="Shape 123"/>
          <p:cNvPicPr preferRelativeResize="0"/>
          <p:nvPr/>
        </p:nvPicPr>
        <p:blipFill>
          <a:blip r:embed="rId3">
            <a:alphaModFix/>
          </a:blip>
          <a:stretch>
            <a:fillRect/>
          </a:stretch>
        </p:blipFill>
        <p:spPr>
          <a:xfrm>
            <a:off x="4314525" y="2137450"/>
            <a:ext cx="4606899" cy="2315724"/>
          </a:xfrm>
          <a:prstGeom prst="rect">
            <a:avLst/>
          </a:prstGeom>
          <a:noFill/>
          <a:ln>
            <a:noFill/>
          </a:ln>
        </p:spPr>
      </p:pic>
      <p:pic>
        <p:nvPicPr>
          <p:cNvPr id="124" name="Shape 124"/>
          <p:cNvPicPr preferRelativeResize="0"/>
          <p:nvPr/>
        </p:nvPicPr>
        <p:blipFill>
          <a:blip r:embed="rId4">
            <a:alphaModFix/>
          </a:blip>
          <a:stretch>
            <a:fillRect/>
          </a:stretch>
        </p:blipFill>
        <p:spPr>
          <a:xfrm>
            <a:off x="457200" y="902500"/>
            <a:ext cx="3645899" cy="29653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199450"/>
            <a:ext cx="8078099" cy="474599"/>
          </a:xfrm>
          <a:prstGeom prst="rect">
            <a:avLst/>
          </a:prstGeom>
          <a:solidFill>
            <a:srgbClr val="3182BD"/>
          </a:solidFill>
        </p:spPr>
        <p:txBody>
          <a:bodyPr anchorCtr="0" anchor="b" bIns="91425" lIns="91425" rIns="91425" tIns="91425">
            <a:noAutofit/>
          </a:bodyPr>
          <a:lstStyle/>
          <a:p>
            <a:pPr>
              <a:spcBef>
                <a:spcPts val="0"/>
              </a:spcBef>
              <a:buNone/>
            </a:pPr>
            <a:r>
              <a:rPr lang="en" sz="2400">
                <a:solidFill>
                  <a:srgbClr val="FFFFFF"/>
                </a:solidFill>
              </a:rPr>
              <a:t>Possible Future Enhancements</a:t>
            </a:r>
          </a:p>
        </p:txBody>
      </p:sp>
      <p:sp>
        <p:nvSpPr>
          <p:cNvPr id="130" name="Shape 130"/>
          <p:cNvSpPr txBox="1"/>
          <p:nvPr>
            <p:ph idx="1" type="body"/>
          </p:nvPr>
        </p:nvSpPr>
        <p:spPr>
          <a:xfrm>
            <a:off x="457200" y="921925"/>
            <a:ext cx="8229600" cy="3725699"/>
          </a:xfrm>
          <a:prstGeom prst="rect">
            <a:avLst/>
          </a:prstGeom>
        </p:spPr>
        <p:txBody>
          <a:bodyPr anchorCtr="0" anchor="t" bIns="91425" lIns="91425" rIns="91425" tIns="91425">
            <a:noAutofit/>
          </a:bodyPr>
          <a:lstStyle/>
          <a:p>
            <a:pPr indent="-304800" lvl="0" marL="457200" rtl="0">
              <a:spcBef>
                <a:spcPts val="0"/>
              </a:spcBef>
              <a:buClr>
                <a:schemeClr val="dk1"/>
              </a:buClr>
              <a:buSzPct val="100000"/>
              <a:buFont typeface="Arial"/>
              <a:buChar char="●"/>
            </a:pPr>
            <a:r>
              <a:rPr lang="en" sz="1200"/>
              <a:t>Is the hospital in my network?</a:t>
            </a:r>
          </a:p>
          <a:p>
            <a:pPr indent="-304800" lvl="0" marL="457200" rtl="0">
              <a:spcBef>
                <a:spcPts val="0"/>
              </a:spcBef>
              <a:buClr>
                <a:schemeClr val="dk1"/>
              </a:buClr>
              <a:buSzPct val="100000"/>
              <a:buFont typeface="Arial"/>
              <a:buChar char="●"/>
            </a:pPr>
            <a:r>
              <a:rPr lang="en" sz="1200"/>
              <a:t>How long before I see the doctor?</a:t>
            </a:r>
          </a:p>
          <a:p>
            <a:pPr indent="-304800" lvl="0" marL="457200" rtl="0">
              <a:spcBef>
                <a:spcPts val="0"/>
              </a:spcBef>
              <a:buClr>
                <a:schemeClr val="dk1"/>
              </a:buClr>
              <a:buSzPct val="100000"/>
              <a:buFont typeface="Arial"/>
              <a:buChar char="●"/>
            </a:pPr>
            <a:r>
              <a:rPr lang="en" sz="1200"/>
              <a:t>How many miles I am willing to travel to see the doctor?</a:t>
            </a:r>
          </a:p>
          <a:p>
            <a:pPr indent="-304800" lvl="0" marL="457200" rtl="0">
              <a:spcBef>
                <a:spcPts val="0"/>
              </a:spcBef>
              <a:buClr>
                <a:schemeClr val="dk1"/>
              </a:buClr>
              <a:buSzPct val="100000"/>
              <a:buFont typeface="Arial"/>
              <a:buChar char="●"/>
            </a:pPr>
            <a:r>
              <a:rPr lang="en" sz="1200"/>
              <a:t>Allow the user to select how many hospitals they want in their search results - 5, 10, 20, etc.</a:t>
            </a:r>
          </a:p>
          <a:p>
            <a:pPr indent="-304800" lvl="0" marL="457200" rtl="0">
              <a:spcBef>
                <a:spcPts val="0"/>
              </a:spcBef>
              <a:buClr>
                <a:schemeClr val="dk1"/>
              </a:buClr>
              <a:buSzPct val="100000"/>
              <a:buFont typeface="Arial"/>
              <a:buChar char="●"/>
            </a:pPr>
            <a:r>
              <a:rPr lang="en" sz="1200"/>
              <a:t>Make the windows automatically scale to the user’s browser window size.</a:t>
            </a:r>
          </a:p>
          <a:p>
            <a:pPr indent="-304800" lvl="0" marL="457200" rtl="0">
              <a:spcBef>
                <a:spcPts val="0"/>
              </a:spcBef>
              <a:buClr>
                <a:schemeClr val="dk1"/>
              </a:buClr>
              <a:buSzPct val="100000"/>
              <a:buFont typeface="Arial"/>
              <a:buChar char="●"/>
            </a:pPr>
            <a:r>
              <a:rPr lang="en" sz="1200"/>
              <a:t>Restart the tour.</a:t>
            </a:r>
          </a:p>
          <a:p>
            <a:pPr indent="-304800" lvl="0" marL="457200">
              <a:spcBef>
                <a:spcPts val="0"/>
              </a:spcBef>
              <a:buClr>
                <a:schemeClr val="dk1"/>
              </a:buClr>
              <a:buSzPct val="100000"/>
              <a:buFont typeface="Arial"/>
              <a:buChar char="●"/>
            </a:pPr>
            <a:r>
              <a:rPr lang="en" sz="1200"/>
              <a:t>Somewhat unpredictable behavior on click</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x="0" y="0"/>
          <a:ext cx="0" cy="0"/>
          <a:chOff x="0" y="0"/>
          <a:chExt cx="0" cy="0"/>
        </a:xfrm>
      </p:grpSpPr>
      <p:sp>
        <p:nvSpPr>
          <p:cNvPr id="29" name="Shape 29"/>
          <p:cNvSpPr txBox="1"/>
          <p:nvPr>
            <p:ph type="title"/>
          </p:nvPr>
        </p:nvSpPr>
        <p:spPr>
          <a:xfrm>
            <a:off x="457200" y="216000"/>
            <a:ext cx="8229600" cy="503999"/>
          </a:xfrm>
          <a:prstGeom prst="rect">
            <a:avLst/>
          </a:prstGeom>
          <a:solidFill>
            <a:srgbClr val="3182BD"/>
          </a:solidFill>
        </p:spPr>
        <p:txBody>
          <a:bodyPr anchorCtr="0" anchor="b" bIns="91425" lIns="91425" rIns="91425" tIns="91425">
            <a:noAutofit/>
          </a:bodyPr>
          <a:lstStyle/>
          <a:p>
            <a:pPr lvl="0" rtl="0">
              <a:spcBef>
                <a:spcPts val="0"/>
              </a:spcBef>
              <a:buNone/>
            </a:pPr>
            <a:r>
              <a:rPr lang="en" sz="2400">
                <a:solidFill>
                  <a:srgbClr val="FFFFFF"/>
                </a:solidFill>
              </a:rPr>
              <a:t>Goal</a:t>
            </a:r>
          </a:p>
        </p:txBody>
      </p:sp>
      <p:sp>
        <p:nvSpPr>
          <p:cNvPr id="30" name="Shape 30"/>
          <p:cNvSpPr txBox="1"/>
          <p:nvPr>
            <p:ph idx="1" type="body"/>
          </p:nvPr>
        </p:nvSpPr>
        <p:spPr>
          <a:xfrm>
            <a:off x="457200" y="859775"/>
            <a:ext cx="8229600" cy="3725699"/>
          </a:xfrm>
          <a:prstGeom prst="rect">
            <a:avLst/>
          </a:prstGeom>
        </p:spPr>
        <p:txBody>
          <a:bodyPr anchorCtr="0" anchor="t" bIns="91425" lIns="91425" rIns="91425" tIns="91425">
            <a:noAutofit/>
          </a:bodyPr>
          <a:lstStyle/>
          <a:p>
            <a:pPr rtl="0">
              <a:spcBef>
                <a:spcPts val="0"/>
              </a:spcBef>
              <a:buNone/>
            </a:pPr>
            <a:r>
              <a:rPr lang="en" sz="1800"/>
              <a:t>To build a web application that provides hospital recommendations to consumers based on their location, current circumstances, and health care needs.  By allowing users to enter basic information regarding their care needs and selecting the options that matter most to them, they are able to customize their experience and compare hospitals on a variety of quantitative and qualitative metrics to select their best hospital.</a:t>
            </a:r>
          </a:p>
          <a:p>
            <a:pPr rtl="0">
              <a:spcBef>
                <a:spcPts val="0"/>
              </a:spcBef>
              <a:buNone/>
            </a:pPr>
            <a:r>
              <a:t/>
            </a:r>
            <a:endParaRPr sz="1000"/>
          </a:p>
          <a:p>
            <a:pPr rtl="0">
              <a:spcBef>
                <a:spcPts val="0"/>
              </a:spcBef>
              <a:buNone/>
            </a:pPr>
            <a:r>
              <a:rPr lang="en" sz="1800"/>
              <a:t>Primary aspects to take into account:</a:t>
            </a:r>
          </a:p>
          <a:p>
            <a:pPr lvl="0" rtl="0">
              <a:spcBef>
                <a:spcPts val="0"/>
              </a:spcBef>
              <a:buNone/>
            </a:pPr>
            <a:r>
              <a:t/>
            </a:r>
            <a:endParaRPr sz="1800"/>
          </a:p>
        </p:txBody>
      </p:sp>
      <p:graphicFrame>
        <p:nvGraphicFramePr>
          <p:cNvPr id="31" name="Shape 31"/>
          <p:cNvGraphicFramePr/>
          <p:nvPr/>
        </p:nvGraphicFramePr>
        <p:xfrm>
          <a:off x="1688850" y="3407000"/>
          <a:ext cx="3000000" cy="3000000"/>
        </p:xfrm>
        <a:graphic>
          <a:graphicData uri="http://schemas.openxmlformats.org/drawingml/2006/table">
            <a:tbl>
              <a:tblPr>
                <a:noFill/>
                <a:tableStyleId>{7413C28D-B934-4E1A-BF4A-FB93DE272CA6}</a:tableStyleId>
              </a:tblPr>
              <a:tblGrid>
                <a:gridCol w="2457675"/>
                <a:gridCol w="2457675"/>
              </a:tblGrid>
              <a:tr h="410400">
                <a:tc>
                  <a:txBody>
                    <a:bodyPr>
                      <a:noAutofit/>
                    </a:bodyPr>
                    <a:lstStyle/>
                    <a:p>
                      <a:pPr indent="-317500" lvl="0" marL="457200" rtl="0">
                        <a:spcBef>
                          <a:spcPts val="0"/>
                        </a:spcBef>
                        <a:buClr>
                          <a:srgbClr val="000000"/>
                        </a:buClr>
                        <a:buSzPct val="100000"/>
                        <a:buFont typeface="Arial"/>
                        <a:buChar char="●"/>
                      </a:pPr>
                      <a:r>
                        <a:rPr lang="en"/>
                        <a:t>Price</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317500" lvl="0" marL="457200" rtl="0">
                        <a:spcBef>
                          <a:spcPts val="0"/>
                        </a:spcBef>
                        <a:buClr>
                          <a:srgbClr val="000000"/>
                        </a:buClr>
                        <a:buSzPct val="100000"/>
                        <a:buFont typeface="Arial"/>
                        <a:buChar char="●"/>
                      </a:pPr>
                      <a:r>
                        <a:rPr lang="en"/>
                        <a:t>Safety</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410400">
                <a:tc>
                  <a:txBody>
                    <a:bodyPr>
                      <a:noAutofit/>
                    </a:bodyPr>
                    <a:lstStyle/>
                    <a:p>
                      <a:pPr indent="-317500" lvl="0" marL="457200" rtl="0">
                        <a:spcBef>
                          <a:spcPts val="0"/>
                        </a:spcBef>
                        <a:buClr>
                          <a:srgbClr val="000000"/>
                        </a:buClr>
                        <a:buSzPct val="100000"/>
                        <a:buFont typeface="Arial"/>
                        <a:buChar char="●"/>
                      </a:pPr>
                      <a:r>
                        <a:rPr lang="en"/>
                        <a:t>Outcome</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317500" lvl="0" marL="457200" rtl="0">
                        <a:spcBef>
                          <a:spcPts val="0"/>
                        </a:spcBef>
                        <a:buClr>
                          <a:srgbClr val="000000"/>
                        </a:buClr>
                        <a:buSzPct val="100000"/>
                        <a:buFont typeface="Arial"/>
                        <a:buChar char="●"/>
                      </a:pPr>
                      <a:r>
                        <a:rPr lang="en"/>
                        <a:t>Patient Satisfaction</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x="0" y="0"/>
          <a:ext cx="0" cy="0"/>
          <a:chOff x="0" y="0"/>
          <a:chExt cx="0" cy="0"/>
        </a:xfrm>
      </p:grpSpPr>
      <p:sp>
        <p:nvSpPr>
          <p:cNvPr id="36" name="Shape 36"/>
          <p:cNvSpPr txBox="1"/>
          <p:nvPr>
            <p:ph type="title"/>
          </p:nvPr>
        </p:nvSpPr>
        <p:spPr>
          <a:xfrm>
            <a:off x="457200" y="205975"/>
            <a:ext cx="8229600" cy="487799"/>
          </a:xfrm>
          <a:prstGeom prst="rect">
            <a:avLst/>
          </a:prstGeom>
          <a:solidFill>
            <a:srgbClr val="3182BD"/>
          </a:solidFill>
        </p:spPr>
        <p:txBody>
          <a:bodyPr anchorCtr="0" anchor="b" bIns="91425" lIns="91425" rIns="91425" tIns="91425">
            <a:noAutofit/>
          </a:bodyPr>
          <a:lstStyle/>
          <a:p>
            <a:pPr>
              <a:spcBef>
                <a:spcPts val="0"/>
              </a:spcBef>
              <a:buNone/>
            </a:pPr>
            <a:r>
              <a:rPr lang="en" sz="2400">
                <a:solidFill>
                  <a:srgbClr val="FFFFFF"/>
                </a:solidFill>
              </a:rPr>
              <a:t>Data Sources</a:t>
            </a:r>
          </a:p>
        </p:txBody>
      </p:sp>
      <p:sp>
        <p:nvSpPr>
          <p:cNvPr id="37" name="Shape 37"/>
          <p:cNvSpPr txBox="1"/>
          <p:nvPr>
            <p:ph idx="1" type="body"/>
          </p:nvPr>
        </p:nvSpPr>
        <p:spPr>
          <a:xfrm>
            <a:off x="457200" y="990675"/>
            <a:ext cx="8229600" cy="3725699"/>
          </a:xfrm>
          <a:prstGeom prst="rect">
            <a:avLst/>
          </a:prstGeom>
        </p:spPr>
        <p:txBody>
          <a:bodyPr anchorCtr="0" anchor="t" bIns="91425" lIns="91425" rIns="91425" tIns="91425">
            <a:noAutofit/>
          </a:bodyPr>
          <a:lstStyle/>
          <a:p>
            <a:pPr rtl="0">
              <a:spcBef>
                <a:spcPts val="0"/>
              </a:spcBef>
              <a:buNone/>
            </a:pPr>
            <a:r>
              <a:rPr lang="en" sz="1200"/>
              <a:t>Used the Centers for Medicare &amp; Medicaid Services (CMS) “Hospital Compare” data to create JSON files</a:t>
            </a:r>
          </a:p>
          <a:p>
            <a:pPr lvl="0" rtl="0">
              <a:spcBef>
                <a:spcPts val="0"/>
              </a:spcBef>
              <a:buNone/>
            </a:pPr>
            <a:r>
              <a:t/>
            </a:r>
            <a:endParaRPr sz="1200"/>
          </a:p>
          <a:p>
            <a:pPr indent="-298450" lvl="0" marL="457200" rtl="0">
              <a:lnSpc>
                <a:spcPct val="136363"/>
              </a:lnSpc>
              <a:spcBef>
                <a:spcPts val="0"/>
              </a:spcBef>
              <a:spcAft>
                <a:spcPts val="800"/>
              </a:spcAft>
              <a:buClr>
                <a:srgbClr val="333333"/>
              </a:buClr>
              <a:buSzPct val="100000"/>
              <a:buFont typeface="Arial"/>
              <a:buChar char="●"/>
            </a:pPr>
            <a:r>
              <a:rPr lang="en" sz="1100">
                <a:solidFill>
                  <a:srgbClr val="333333"/>
                </a:solidFill>
              </a:rPr>
              <a:t>Emergency Department Throughput.csv</a:t>
            </a:r>
          </a:p>
          <a:p>
            <a:pPr indent="-298450" lvl="0" marL="457200" rtl="0">
              <a:lnSpc>
                <a:spcPct val="136363"/>
              </a:lnSpc>
              <a:spcBef>
                <a:spcPts val="0"/>
              </a:spcBef>
              <a:spcAft>
                <a:spcPts val="800"/>
              </a:spcAft>
              <a:buClr>
                <a:srgbClr val="333333"/>
              </a:buClr>
              <a:buSzPct val="100000"/>
              <a:buFont typeface="Arial"/>
              <a:buChar char="●"/>
            </a:pPr>
            <a:r>
              <a:rPr lang="en" sz="1100">
                <a:solidFill>
                  <a:srgbClr val="333333"/>
                </a:solidFill>
              </a:rPr>
              <a:t>HCAHPS Measures.csv</a:t>
            </a:r>
          </a:p>
          <a:p>
            <a:pPr indent="-298450" lvl="0" marL="457200" rtl="0">
              <a:lnSpc>
                <a:spcPct val="136363"/>
              </a:lnSpc>
              <a:spcBef>
                <a:spcPts val="0"/>
              </a:spcBef>
              <a:spcAft>
                <a:spcPts val="800"/>
              </a:spcAft>
              <a:buClr>
                <a:srgbClr val="333333"/>
              </a:buClr>
              <a:buSzPct val="100000"/>
              <a:buFont typeface="Arial"/>
              <a:buChar char="●"/>
            </a:pPr>
            <a:r>
              <a:rPr lang="en" sz="1100">
                <a:solidFill>
                  <a:srgbClr val="333333"/>
                </a:solidFill>
              </a:rPr>
              <a:t>Outcome of Care Measures.csv</a:t>
            </a:r>
          </a:p>
          <a:p>
            <a:pPr indent="-298450" lvl="0" marL="457200" rtl="0">
              <a:lnSpc>
                <a:spcPct val="136363"/>
              </a:lnSpc>
              <a:spcBef>
                <a:spcPts val="0"/>
              </a:spcBef>
              <a:spcAft>
                <a:spcPts val="800"/>
              </a:spcAft>
              <a:buClr>
                <a:srgbClr val="333333"/>
              </a:buClr>
              <a:buSzPct val="100000"/>
              <a:buFont typeface="Arial"/>
              <a:buChar char="●"/>
            </a:pPr>
            <a:r>
              <a:rPr lang="en" sz="1100">
                <a:solidFill>
                  <a:srgbClr val="333333"/>
                </a:solidFill>
              </a:rPr>
              <a:t>Medicare_Provider_Charge_Inpatient_DRG100_FY2012.csv</a:t>
            </a:r>
          </a:p>
          <a:p>
            <a:pPr rtl="0">
              <a:lnSpc>
                <a:spcPct val="136363"/>
              </a:lnSpc>
              <a:spcBef>
                <a:spcPts val="0"/>
              </a:spcBef>
              <a:spcAft>
                <a:spcPts val="800"/>
              </a:spcAft>
              <a:buNone/>
            </a:pPr>
            <a:r>
              <a:rPr lang="en" sz="1100">
                <a:solidFill>
                  <a:srgbClr val="333333"/>
                </a:solidFill>
              </a:rPr>
              <a:t>to assess hospital performance.</a:t>
            </a:r>
          </a:p>
          <a:p>
            <a:pPr rtl="0">
              <a:lnSpc>
                <a:spcPct val="136363"/>
              </a:lnSpc>
              <a:spcBef>
                <a:spcPts val="0"/>
              </a:spcBef>
              <a:spcAft>
                <a:spcPts val="800"/>
              </a:spcAft>
              <a:buNone/>
            </a:pPr>
            <a:r>
              <a:rPr lang="en" sz="1100">
                <a:solidFill>
                  <a:srgbClr val="333333"/>
                </a:solidFill>
              </a:rPr>
              <a:t>The data can be found at </a:t>
            </a:r>
            <a:r>
              <a:rPr b="1" lang="en" sz="1100" u="sng">
                <a:solidFill>
                  <a:srgbClr val="3182BD"/>
                </a:solidFill>
                <a:hlinkClick r:id="rId3"/>
              </a:rPr>
              <a:t>https://data.medicare.gov/</a:t>
            </a:r>
            <a:r>
              <a:rPr lang="en" sz="1100">
                <a:solidFill>
                  <a:srgbClr val="333333"/>
                </a:solidFill>
              </a:rPr>
              <a:t> and </a:t>
            </a:r>
            <a:r>
              <a:rPr b="1" lang="en" sz="1100" u="sng">
                <a:solidFill>
                  <a:srgbClr val="3182BD"/>
                </a:solidFill>
                <a:hlinkClick r:id="rId4"/>
              </a:rPr>
              <a:t>https://data.cms.gov</a:t>
            </a:r>
          </a:p>
          <a:p>
            <a:pPr lvl="0" rtl="0">
              <a:lnSpc>
                <a:spcPct val="136363"/>
              </a:lnSpc>
              <a:spcBef>
                <a:spcPts val="0"/>
              </a:spcBef>
              <a:spcAft>
                <a:spcPts val="800"/>
              </a:spcAft>
              <a:buNone/>
            </a:pPr>
            <a:r>
              <a:t/>
            </a:r>
            <a:endParaRPr sz="1100">
              <a:solidFill>
                <a:srgbClr val="333333"/>
              </a:solidFil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x="0" y="0"/>
          <a:ext cx="0" cy="0"/>
          <a:chOff x="0" y="0"/>
          <a:chExt cx="0" cy="0"/>
        </a:xfrm>
      </p:grpSpPr>
      <p:sp>
        <p:nvSpPr>
          <p:cNvPr id="42" name="Shape 42"/>
          <p:cNvSpPr txBox="1"/>
          <p:nvPr>
            <p:ph type="title"/>
          </p:nvPr>
        </p:nvSpPr>
        <p:spPr>
          <a:xfrm>
            <a:off x="457200" y="205975"/>
            <a:ext cx="8229600" cy="507600"/>
          </a:xfrm>
          <a:prstGeom prst="rect">
            <a:avLst/>
          </a:prstGeom>
          <a:solidFill>
            <a:srgbClr val="3182BD"/>
          </a:solidFill>
        </p:spPr>
        <p:txBody>
          <a:bodyPr anchorCtr="0" anchor="b" bIns="91425" lIns="91425" rIns="91425" tIns="91425">
            <a:noAutofit/>
          </a:bodyPr>
          <a:lstStyle/>
          <a:p>
            <a:pPr lvl="0" rtl="0">
              <a:spcBef>
                <a:spcPts val="0"/>
              </a:spcBef>
              <a:buNone/>
            </a:pPr>
            <a:r>
              <a:rPr lang="en" sz="2400">
                <a:solidFill>
                  <a:srgbClr val="FFFFFF"/>
                </a:solidFill>
              </a:rPr>
              <a:t>Tools Used</a:t>
            </a:r>
          </a:p>
        </p:txBody>
      </p:sp>
      <p:sp>
        <p:nvSpPr>
          <p:cNvPr id="43" name="Shape 43"/>
          <p:cNvSpPr txBox="1"/>
          <p:nvPr>
            <p:ph idx="1" type="body"/>
          </p:nvPr>
        </p:nvSpPr>
        <p:spPr>
          <a:xfrm>
            <a:off x="2515325" y="931775"/>
            <a:ext cx="8229600" cy="3725699"/>
          </a:xfrm>
          <a:prstGeom prst="rect">
            <a:avLst/>
          </a:prstGeom>
        </p:spPr>
        <p:txBody>
          <a:bodyPr anchorCtr="0" anchor="t" bIns="91425" lIns="91425" rIns="91425" tIns="91425">
            <a:noAutofit/>
          </a:bodyPr>
          <a:lstStyle/>
          <a:p>
            <a:pPr rtl="0">
              <a:spcBef>
                <a:spcPts val="0"/>
              </a:spcBef>
              <a:buNone/>
            </a:pPr>
            <a:r>
              <a:rPr lang="en" sz="1800"/>
              <a:t>Selected readily available data and development tools:</a:t>
            </a:r>
          </a:p>
          <a:p>
            <a:pPr lvl="0" rtl="0">
              <a:spcBef>
                <a:spcPts val="0"/>
              </a:spcBef>
              <a:buNone/>
            </a:pPr>
            <a:r>
              <a:t/>
            </a:r>
            <a:endParaRPr sz="1000"/>
          </a:p>
          <a:p>
            <a:pPr indent="-342900" lvl="0" marL="457200" rtl="0">
              <a:spcBef>
                <a:spcPts val="0"/>
              </a:spcBef>
              <a:buClr>
                <a:schemeClr val="dk1"/>
              </a:buClr>
              <a:buSzPct val="100000"/>
              <a:buFont typeface="Arial"/>
              <a:buChar char="●"/>
            </a:pPr>
            <a:r>
              <a:rPr lang="en" sz="1800"/>
              <a:t>HTML/CSS/JS: Bootstrap, Bootstrap-tour, and jQuery</a:t>
            </a:r>
          </a:p>
          <a:p>
            <a:pPr indent="-342900" lvl="0" marL="457200" rtl="0">
              <a:spcBef>
                <a:spcPts val="0"/>
              </a:spcBef>
              <a:buClr>
                <a:schemeClr val="dk1"/>
              </a:buClr>
              <a:buSzPct val="100000"/>
              <a:buFont typeface="Arial"/>
              <a:buChar char="●"/>
            </a:pPr>
            <a:r>
              <a:rPr lang="en" sz="1800"/>
              <a:t>Data Visualization: D3, d3.slider, NVD3, Google Maps API</a:t>
            </a:r>
          </a:p>
          <a:p>
            <a:pPr indent="-342900" lvl="0" marL="457200" rtl="0">
              <a:spcBef>
                <a:spcPts val="0"/>
              </a:spcBef>
              <a:buClr>
                <a:schemeClr val="dk1"/>
              </a:buClr>
              <a:buSzPct val="100000"/>
              <a:buFont typeface="Arial"/>
              <a:buChar char="●"/>
            </a:pPr>
            <a:r>
              <a:rPr lang="en" sz="1800"/>
              <a:t>Medicare Data: Excel, PostgreSQL</a:t>
            </a:r>
          </a:p>
          <a:p>
            <a:pPr indent="-342900" lvl="0" marL="457200" rtl="0">
              <a:spcBef>
                <a:spcPts val="0"/>
              </a:spcBef>
              <a:buClr>
                <a:schemeClr val="dk1"/>
              </a:buClr>
              <a:buSzPct val="100000"/>
              <a:buFont typeface="Arial"/>
              <a:buChar char="●"/>
            </a:pPr>
            <a:r>
              <a:rPr lang="en" sz="1800"/>
              <a:t>Version Control: GitHub</a:t>
            </a:r>
          </a:p>
          <a:p>
            <a:pPr indent="-342900" lvl="0" marL="457200" rtl="0">
              <a:spcBef>
                <a:spcPts val="0"/>
              </a:spcBef>
              <a:buClr>
                <a:schemeClr val="dk1"/>
              </a:buClr>
              <a:buSzPct val="100000"/>
              <a:buFont typeface="Arial"/>
              <a:buChar char="●"/>
            </a:pPr>
            <a:r>
              <a:rPr lang="en" sz="1800"/>
              <a:t>Usability Testing: Silverback</a:t>
            </a:r>
          </a:p>
        </p:txBody>
      </p:sp>
      <p:pic>
        <p:nvPicPr>
          <p:cNvPr id="44" name="Shape 44"/>
          <p:cNvPicPr preferRelativeResize="0"/>
          <p:nvPr/>
        </p:nvPicPr>
        <p:blipFill>
          <a:blip r:embed="rId3">
            <a:alphaModFix/>
          </a:blip>
          <a:stretch>
            <a:fillRect/>
          </a:stretch>
        </p:blipFill>
        <p:spPr>
          <a:xfrm>
            <a:off x="99150" y="875225"/>
            <a:ext cx="2454549" cy="40680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x="0" y="0"/>
          <a:ext cx="0" cy="0"/>
          <a:chOff x="0" y="0"/>
          <a:chExt cx="0" cy="0"/>
        </a:xfrm>
      </p:grpSpPr>
      <p:sp>
        <p:nvSpPr>
          <p:cNvPr id="49" name="Shape 49"/>
          <p:cNvSpPr txBox="1"/>
          <p:nvPr>
            <p:ph type="title"/>
          </p:nvPr>
        </p:nvSpPr>
        <p:spPr>
          <a:xfrm>
            <a:off x="457200" y="205975"/>
            <a:ext cx="8294099" cy="546599"/>
          </a:xfrm>
          <a:prstGeom prst="rect">
            <a:avLst/>
          </a:prstGeom>
          <a:solidFill>
            <a:srgbClr val="3182BD"/>
          </a:solidFill>
        </p:spPr>
        <p:txBody>
          <a:bodyPr anchorCtr="0" anchor="b" bIns="91425" lIns="91425" rIns="91425" tIns="91425">
            <a:noAutofit/>
          </a:bodyPr>
          <a:lstStyle/>
          <a:p>
            <a:pPr>
              <a:spcBef>
                <a:spcPts val="0"/>
              </a:spcBef>
              <a:buNone/>
            </a:pPr>
            <a:r>
              <a:rPr lang="en" sz="2400">
                <a:solidFill>
                  <a:srgbClr val="FFFFFF"/>
                </a:solidFill>
              </a:rPr>
              <a:t>Initial Concept</a:t>
            </a:r>
          </a:p>
        </p:txBody>
      </p:sp>
      <p:sp>
        <p:nvSpPr>
          <p:cNvPr id="50" name="Shape 50"/>
          <p:cNvSpPr txBox="1"/>
          <p:nvPr>
            <p:ph idx="1" type="body"/>
          </p:nvPr>
        </p:nvSpPr>
        <p:spPr>
          <a:xfrm>
            <a:off x="457200" y="1014425"/>
            <a:ext cx="8229600" cy="3725699"/>
          </a:xfrm>
          <a:prstGeom prst="rect">
            <a:avLst/>
          </a:prstGeom>
        </p:spPr>
        <p:txBody>
          <a:bodyPr anchorCtr="0" anchor="t" bIns="91425" lIns="91425" rIns="91425" tIns="91425">
            <a:noAutofit/>
          </a:bodyPr>
          <a:lstStyle/>
          <a:p>
            <a:pPr lvl="0" rtl="0">
              <a:spcBef>
                <a:spcPts val="0"/>
              </a:spcBef>
              <a:buNone/>
            </a:pPr>
            <a:r>
              <a:rPr lang="en" sz="1200"/>
              <a:t> </a:t>
            </a:r>
          </a:p>
        </p:txBody>
      </p:sp>
      <p:pic>
        <p:nvPicPr>
          <p:cNvPr id="51" name="Shape 51"/>
          <p:cNvPicPr preferRelativeResize="0"/>
          <p:nvPr/>
        </p:nvPicPr>
        <p:blipFill>
          <a:blip r:embed="rId3">
            <a:alphaModFix/>
          </a:blip>
          <a:stretch>
            <a:fillRect/>
          </a:stretch>
        </p:blipFill>
        <p:spPr>
          <a:xfrm>
            <a:off x="1856275" y="1014427"/>
            <a:ext cx="4239400" cy="2962874"/>
          </a:xfrm>
          <a:prstGeom prst="rect">
            <a:avLst/>
          </a:prstGeom>
          <a:noFill/>
          <a:ln>
            <a:noFill/>
          </a:ln>
        </p:spPr>
      </p:pic>
      <p:sp>
        <p:nvSpPr>
          <p:cNvPr id="52" name="Shape 52"/>
          <p:cNvSpPr txBox="1"/>
          <p:nvPr/>
        </p:nvSpPr>
        <p:spPr>
          <a:xfrm>
            <a:off x="798550" y="4167150"/>
            <a:ext cx="6787500" cy="457200"/>
          </a:xfrm>
          <a:prstGeom prst="rect">
            <a:avLst/>
          </a:prstGeom>
          <a:noFill/>
          <a:ln>
            <a:noFill/>
          </a:ln>
        </p:spPr>
        <p:txBody>
          <a:bodyPr anchorCtr="0" anchor="t" bIns="91425" lIns="91425" rIns="91425" tIns="91425">
            <a:noAutofit/>
          </a:bodyPr>
          <a:lstStyle/>
          <a:p>
            <a:pPr>
              <a:spcBef>
                <a:spcPts val="0"/>
              </a:spcBef>
              <a:buNone/>
            </a:pPr>
            <a:r>
              <a:rPr lang="en"/>
              <a:t>At this point we conducted user interviews to see what was most important to people when selecting a hospital.</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x="0" y="0"/>
          <a:ext cx="0" cy="0"/>
          <a:chOff x="0" y="0"/>
          <a:chExt cx="0" cy="0"/>
        </a:xfrm>
      </p:grpSpPr>
      <p:sp>
        <p:nvSpPr>
          <p:cNvPr id="57" name="Shape 57"/>
          <p:cNvSpPr txBox="1"/>
          <p:nvPr>
            <p:ph type="title"/>
          </p:nvPr>
        </p:nvSpPr>
        <p:spPr>
          <a:xfrm>
            <a:off x="457200" y="205975"/>
            <a:ext cx="8294099" cy="546599"/>
          </a:xfrm>
          <a:prstGeom prst="rect">
            <a:avLst/>
          </a:prstGeom>
          <a:solidFill>
            <a:srgbClr val="3182BD"/>
          </a:solidFill>
        </p:spPr>
        <p:txBody>
          <a:bodyPr anchorCtr="0" anchor="b" bIns="91425" lIns="91425" rIns="91425" tIns="91425">
            <a:noAutofit/>
          </a:bodyPr>
          <a:lstStyle/>
          <a:p>
            <a:pPr lvl="0" rtl="0">
              <a:spcBef>
                <a:spcPts val="0"/>
              </a:spcBef>
              <a:buNone/>
            </a:pPr>
            <a:r>
              <a:rPr lang="en" sz="2400">
                <a:solidFill>
                  <a:srgbClr val="FFFFFF"/>
                </a:solidFill>
              </a:rPr>
              <a:t>Iteration 2</a:t>
            </a:r>
          </a:p>
        </p:txBody>
      </p:sp>
      <p:sp>
        <p:nvSpPr>
          <p:cNvPr id="58" name="Shape 58"/>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sz="1200"/>
          </a:p>
        </p:txBody>
      </p:sp>
      <p:pic>
        <p:nvPicPr>
          <p:cNvPr id="59" name="Shape 59"/>
          <p:cNvPicPr preferRelativeResize="0"/>
          <p:nvPr/>
        </p:nvPicPr>
        <p:blipFill>
          <a:blip r:embed="rId3">
            <a:alphaModFix/>
          </a:blip>
          <a:stretch>
            <a:fillRect/>
          </a:stretch>
        </p:blipFill>
        <p:spPr>
          <a:xfrm>
            <a:off x="181000" y="1162225"/>
            <a:ext cx="4020925" cy="2390250"/>
          </a:xfrm>
          <a:prstGeom prst="rect">
            <a:avLst/>
          </a:prstGeom>
          <a:noFill/>
          <a:ln>
            <a:noFill/>
          </a:ln>
        </p:spPr>
      </p:pic>
      <p:pic>
        <p:nvPicPr>
          <p:cNvPr id="60" name="Shape 60"/>
          <p:cNvPicPr preferRelativeResize="0"/>
          <p:nvPr/>
        </p:nvPicPr>
        <p:blipFill>
          <a:blip r:embed="rId4">
            <a:alphaModFix/>
          </a:blip>
          <a:stretch>
            <a:fillRect/>
          </a:stretch>
        </p:blipFill>
        <p:spPr>
          <a:xfrm>
            <a:off x="4252300" y="1070175"/>
            <a:ext cx="4564424" cy="27386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457200" y="205975"/>
            <a:ext cx="8294099" cy="546599"/>
          </a:xfrm>
          <a:prstGeom prst="rect">
            <a:avLst/>
          </a:prstGeom>
          <a:solidFill>
            <a:srgbClr val="3182BD"/>
          </a:solidFill>
        </p:spPr>
        <p:txBody>
          <a:bodyPr anchorCtr="0" anchor="b" bIns="91425" lIns="91425" rIns="91425" tIns="91425">
            <a:noAutofit/>
          </a:bodyPr>
          <a:lstStyle/>
          <a:p>
            <a:pPr lvl="0" rtl="0">
              <a:spcBef>
                <a:spcPts val="0"/>
              </a:spcBef>
              <a:buNone/>
            </a:pPr>
            <a:r>
              <a:rPr lang="en" sz="2400">
                <a:solidFill>
                  <a:srgbClr val="FFFFFF"/>
                </a:solidFill>
              </a:rPr>
              <a:t>Iteration 3</a:t>
            </a:r>
          </a:p>
        </p:txBody>
      </p:sp>
      <p:sp>
        <p:nvSpPr>
          <p:cNvPr id="66" name="Shape 66"/>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200"/>
              <a:t> </a:t>
            </a:r>
          </a:p>
        </p:txBody>
      </p:sp>
      <p:pic>
        <p:nvPicPr>
          <p:cNvPr id="67" name="Shape 67"/>
          <p:cNvPicPr preferRelativeResize="0"/>
          <p:nvPr/>
        </p:nvPicPr>
        <p:blipFill>
          <a:blip r:embed="rId3">
            <a:alphaModFix/>
          </a:blip>
          <a:stretch>
            <a:fillRect/>
          </a:stretch>
        </p:blipFill>
        <p:spPr>
          <a:xfrm>
            <a:off x="893025" y="793475"/>
            <a:ext cx="3371899" cy="1955700"/>
          </a:xfrm>
          <a:prstGeom prst="rect">
            <a:avLst/>
          </a:prstGeom>
          <a:noFill/>
          <a:ln>
            <a:noFill/>
          </a:ln>
        </p:spPr>
      </p:pic>
      <p:pic>
        <p:nvPicPr>
          <p:cNvPr id="68" name="Shape 68"/>
          <p:cNvPicPr preferRelativeResize="0"/>
          <p:nvPr/>
        </p:nvPicPr>
        <p:blipFill>
          <a:blip r:embed="rId4">
            <a:alphaModFix/>
          </a:blip>
          <a:stretch>
            <a:fillRect/>
          </a:stretch>
        </p:blipFill>
        <p:spPr>
          <a:xfrm>
            <a:off x="4606475" y="829625"/>
            <a:ext cx="2918450" cy="1884024"/>
          </a:xfrm>
          <a:prstGeom prst="rect">
            <a:avLst/>
          </a:prstGeom>
          <a:noFill/>
          <a:ln>
            <a:noFill/>
          </a:ln>
        </p:spPr>
      </p:pic>
      <p:pic>
        <p:nvPicPr>
          <p:cNvPr id="69" name="Shape 69"/>
          <p:cNvPicPr preferRelativeResize="0"/>
          <p:nvPr/>
        </p:nvPicPr>
        <p:blipFill>
          <a:blip r:embed="rId5">
            <a:alphaModFix/>
          </a:blip>
          <a:stretch>
            <a:fillRect/>
          </a:stretch>
        </p:blipFill>
        <p:spPr>
          <a:xfrm>
            <a:off x="682650" y="2747325"/>
            <a:ext cx="3326874" cy="2243775"/>
          </a:xfrm>
          <a:prstGeom prst="rect">
            <a:avLst/>
          </a:prstGeom>
          <a:noFill/>
          <a:ln>
            <a:noFill/>
          </a:ln>
        </p:spPr>
      </p:pic>
      <p:pic>
        <p:nvPicPr>
          <p:cNvPr id="70" name="Shape 70"/>
          <p:cNvPicPr preferRelativeResize="0"/>
          <p:nvPr/>
        </p:nvPicPr>
        <p:blipFill>
          <a:blip r:embed="rId6">
            <a:alphaModFix/>
          </a:blip>
          <a:stretch>
            <a:fillRect/>
          </a:stretch>
        </p:blipFill>
        <p:spPr>
          <a:xfrm>
            <a:off x="4624850" y="2860375"/>
            <a:ext cx="3193699" cy="20262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457200" y="205975"/>
            <a:ext cx="8294099" cy="546599"/>
          </a:xfrm>
          <a:prstGeom prst="rect">
            <a:avLst/>
          </a:prstGeom>
          <a:solidFill>
            <a:srgbClr val="3182BD"/>
          </a:solidFill>
        </p:spPr>
        <p:txBody>
          <a:bodyPr anchorCtr="0" anchor="b" bIns="91425" lIns="91425" rIns="91425" tIns="91425">
            <a:noAutofit/>
          </a:bodyPr>
          <a:lstStyle/>
          <a:p>
            <a:pPr lvl="0" rtl="0">
              <a:spcBef>
                <a:spcPts val="0"/>
              </a:spcBef>
              <a:buNone/>
            </a:pPr>
            <a:r>
              <a:rPr lang="en" sz="2400">
                <a:solidFill>
                  <a:srgbClr val="FFFFFF"/>
                </a:solidFill>
              </a:rPr>
              <a:t>Iteration 4</a:t>
            </a:r>
          </a:p>
        </p:txBody>
      </p:sp>
      <p:sp>
        <p:nvSpPr>
          <p:cNvPr id="76" name="Shape 76"/>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200"/>
              <a:t> </a:t>
            </a:r>
          </a:p>
        </p:txBody>
      </p:sp>
      <p:pic>
        <p:nvPicPr>
          <p:cNvPr id="77" name="Shape 77"/>
          <p:cNvPicPr preferRelativeResize="0"/>
          <p:nvPr/>
        </p:nvPicPr>
        <p:blipFill>
          <a:blip r:embed="rId3">
            <a:alphaModFix/>
          </a:blip>
          <a:stretch>
            <a:fillRect/>
          </a:stretch>
        </p:blipFill>
        <p:spPr>
          <a:xfrm>
            <a:off x="438150" y="823974"/>
            <a:ext cx="4071174" cy="2058225"/>
          </a:xfrm>
          <a:prstGeom prst="rect">
            <a:avLst/>
          </a:prstGeom>
          <a:noFill/>
          <a:ln>
            <a:noFill/>
          </a:ln>
        </p:spPr>
      </p:pic>
      <p:pic>
        <p:nvPicPr>
          <p:cNvPr id="78" name="Shape 78"/>
          <p:cNvPicPr preferRelativeResize="0"/>
          <p:nvPr/>
        </p:nvPicPr>
        <p:blipFill>
          <a:blip r:embed="rId4">
            <a:alphaModFix/>
          </a:blip>
          <a:stretch>
            <a:fillRect/>
          </a:stretch>
        </p:blipFill>
        <p:spPr>
          <a:xfrm>
            <a:off x="514350" y="2850098"/>
            <a:ext cx="3204125" cy="1726675"/>
          </a:xfrm>
          <a:prstGeom prst="rect">
            <a:avLst/>
          </a:prstGeom>
          <a:noFill/>
          <a:ln>
            <a:noFill/>
          </a:ln>
        </p:spPr>
      </p:pic>
      <p:pic>
        <p:nvPicPr>
          <p:cNvPr id="79" name="Shape 79"/>
          <p:cNvPicPr preferRelativeResize="0"/>
          <p:nvPr/>
        </p:nvPicPr>
        <p:blipFill>
          <a:blip r:embed="rId5">
            <a:alphaModFix/>
          </a:blip>
          <a:stretch>
            <a:fillRect/>
          </a:stretch>
        </p:blipFill>
        <p:spPr>
          <a:xfrm>
            <a:off x="4566475" y="789875"/>
            <a:ext cx="4120325" cy="1075574"/>
          </a:xfrm>
          <a:prstGeom prst="rect">
            <a:avLst/>
          </a:prstGeom>
          <a:noFill/>
          <a:ln>
            <a:noFill/>
          </a:ln>
        </p:spPr>
      </p:pic>
      <p:pic>
        <p:nvPicPr>
          <p:cNvPr id="80" name="Shape 80"/>
          <p:cNvPicPr preferRelativeResize="0"/>
          <p:nvPr/>
        </p:nvPicPr>
        <p:blipFill>
          <a:blip r:embed="rId6">
            <a:alphaModFix/>
          </a:blip>
          <a:stretch>
            <a:fillRect/>
          </a:stretch>
        </p:blipFill>
        <p:spPr>
          <a:xfrm>
            <a:off x="4629150" y="1900624"/>
            <a:ext cx="3872024" cy="1561724"/>
          </a:xfrm>
          <a:prstGeom prst="rect">
            <a:avLst/>
          </a:prstGeom>
          <a:noFill/>
          <a:ln>
            <a:noFill/>
          </a:ln>
        </p:spPr>
      </p:pic>
      <p:pic>
        <p:nvPicPr>
          <p:cNvPr id="81" name="Shape 81"/>
          <p:cNvPicPr preferRelativeResize="0"/>
          <p:nvPr/>
        </p:nvPicPr>
        <p:blipFill>
          <a:blip r:embed="rId7">
            <a:alphaModFix/>
          </a:blip>
          <a:stretch>
            <a:fillRect/>
          </a:stretch>
        </p:blipFill>
        <p:spPr>
          <a:xfrm>
            <a:off x="4343400" y="3658246"/>
            <a:ext cx="4343399" cy="501903"/>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5"/>
            <a:ext cx="8294099" cy="546599"/>
          </a:xfrm>
          <a:prstGeom prst="rect">
            <a:avLst/>
          </a:prstGeom>
          <a:solidFill>
            <a:srgbClr val="3182BD"/>
          </a:solidFill>
        </p:spPr>
        <p:txBody>
          <a:bodyPr anchorCtr="0" anchor="b" bIns="91425" lIns="91425" rIns="91425" tIns="91425">
            <a:noAutofit/>
          </a:bodyPr>
          <a:lstStyle/>
          <a:p>
            <a:pPr lvl="0" rtl="0">
              <a:spcBef>
                <a:spcPts val="0"/>
              </a:spcBef>
              <a:buNone/>
            </a:pPr>
            <a:r>
              <a:rPr lang="en" sz="2400">
                <a:solidFill>
                  <a:srgbClr val="FFFFFF"/>
                </a:solidFill>
              </a:rPr>
              <a:t>Iterations 5 and 6</a:t>
            </a:r>
          </a:p>
        </p:txBody>
      </p:sp>
      <p:sp>
        <p:nvSpPr>
          <p:cNvPr id="87" name="Shape 87"/>
          <p:cNvSpPr txBox="1"/>
          <p:nvPr>
            <p:ph idx="1" type="body"/>
          </p:nvPr>
        </p:nvSpPr>
        <p:spPr>
          <a:xfrm>
            <a:off x="457200" y="1168300"/>
            <a:ext cx="8229600" cy="3725699"/>
          </a:xfrm>
          <a:prstGeom prst="rect">
            <a:avLst/>
          </a:prstGeom>
        </p:spPr>
        <p:txBody>
          <a:bodyPr anchorCtr="0" anchor="t" bIns="91425" lIns="91425" rIns="91425" tIns="91425">
            <a:noAutofit/>
          </a:bodyPr>
          <a:lstStyle/>
          <a:p>
            <a:pPr lvl="0" rtl="0">
              <a:spcBef>
                <a:spcPts val="0"/>
              </a:spcBef>
              <a:buNone/>
            </a:pPr>
            <a:r>
              <a:rPr lang="en" sz="1200"/>
              <a:t> </a:t>
            </a:r>
          </a:p>
        </p:txBody>
      </p:sp>
      <p:pic>
        <p:nvPicPr>
          <p:cNvPr id="88" name="Shape 88"/>
          <p:cNvPicPr preferRelativeResize="0"/>
          <p:nvPr/>
        </p:nvPicPr>
        <p:blipFill>
          <a:blip r:embed="rId3">
            <a:alphaModFix/>
          </a:blip>
          <a:stretch>
            <a:fillRect/>
          </a:stretch>
        </p:blipFill>
        <p:spPr>
          <a:xfrm>
            <a:off x="208075" y="861775"/>
            <a:ext cx="4162875" cy="2578900"/>
          </a:xfrm>
          <a:prstGeom prst="rect">
            <a:avLst/>
          </a:prstGeom>
          <a:noFill/>
          <a:ln>
            <a:noFill/>
          </a:ln>
        </p:spPr>
      </p:pic>
      <p:pic>
        <p:nvPicPr>
          <p:cNvPr id="89" name="Shape 89"/>
          <p:cNvPicPr preferRelativeResize="0"/>
          <p:nvPr/>
        </p:nvPicPr>
        <p:blipFill>
          <a:blip r:embed="rId4">
            <a:alphaModFix/>
          </a:blip>
          <a:stretch>
            <a:fillRect/>
          </a:stretch>
        </p:blipFill>
        <p:spPr>
          <a:xfrm>
            <a:off x="4688425" y="836200"/>
            <a:ext cx="3545750" cy="2517450"/>
          </a:xfrm>
          <a:prstGeom prst="rect">
            <a:avLst/>
          </a:prstGeom>
          <a:noFill/>
          <a:ln>
            <a:noFill/>
          </a:ln>
        </p:spPr>
      </p:pic>
      <p:pic>
        <p:nvPicPr>
          <p:cNvPr id="90" name="Shape 90"/>
          <p:cNvPicPr preferRelativeResize="0"/>
          <p:nvPr/>
        </p:nvPicPr>
        <p:blipFill>
          <a:blip r:embed="rId5">
            <a:alphaModFix/>
          </a:blip>
          <a:stretch>
            <a:fillRect/>
          </a:stretch>
        </p:blipFill>
        <p:spPr>
          <a:xfrm>
            <a:off x="4731650" y="2873950"/>
            <a:ext cx="3463249" cy="2472924"/>
          </a:xfrm>
          <a:prstGeom prst="rect">
            <a:avLst/>
          </a:prstGeom>
          <a:noFill/>
          <a:ln>
            <a:noFill/>
          </a:ln>
        </p:spPr>
      </p:pic>
      <p:sp>
        <p:nvSpPr>
          <p:cNvPr id="91" name="Shape 91"/>
          <p:cNvSpPr txBox="1"/>
          <p:nvPr/>
        </p:nvSpPr>
        <p:spPr>
          <a:xfrm>
            <a:off x="658775" y="2847275"/>
            <a:ext cx="3657600" cy="455999"/>
          </a:xfrm>
          <a:prstGeom prst="rect">
            <a:avLst/>
          </a:prstGeom>
          <a:noFill/>
          <a:ln>
            <a:noFill/>
          </a:ln>
        </p:spPr>
        <p:txBody>
          <a:bodyPr anchorCtr="0" anchor="t" bIns="91425" lIns="91425" rIns="91425" tIns="91425">
            <a:noAutofit/>
          </a:bodyPr>
          <a:lstStyle/>
          <a:p>
            <a:pPr>
              <a:spcBef>
                <a:spcPts val="0"/>
              </a:spcBef>
              <a:buNone/>
            </a:pPr>
            <a:r>
              <a:rPr lang="en" sz="1200"/>
              <a:t>Real map data, mock up sliders and chart data</a:t>
            </a:r>
          </a:p>
        </p:txBody>
      </p:sp>
      <p:sp>
        <p:nvSpPr>
          <p:cNvPr id="92" name="Shape 92"/>
          <p:cNvSpPr/>
          <p:nvPr/>
        </p:nvSpPr>
        <p:spPr>
          <a:xfrm flipH="1">
            <a:off x="506499" y="2937250"/>
            <a:ext cx="124200" cy="187800"/>
          </a:xfrm>
          <a:prstGeom prst="up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 name="Shape 93"/>
          <p:cNvSpPr/>
          <p:nvPr/>
        </p:nvSpPr>
        <p:spPr>
          <a:xfrm flipH="1" rot="2119720">
            <a:off x="4372356" y="3282607"/>
            <a:ext cx="200772" cy="292667"/>
          </a:xfrm>
          <a:prstGeom prst="leftUpArrow">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 name="Shape 94"/>
          <p:cNvSpPr txBox="1"/>
          <p:nvPr/>
        </p:nvSpPr>
        <p:spPr>
          <a:xfrm>
            <a:off x="637750" y="3308300"/>
            <a:ext cx="3657600" cy="457200"/>
          </a:xfrm>
          <a:prstGeom prst="rect">
            <a:avLst/>
          </a:prstGeom>
          <a:noFill/>
          <a:ln>
            <a:noFill/>
          </a:ln>
        </p:spPr>
        <p:txBody>
          <a:bodyPr anchorCtr="0" anchor="t" bIns="91425" lIns="91425" rIns="91425" tIns="91425">
            <a:noAutofit/>
          </a:bodyPr>
          <a:lstStyle/>
          <a:p>
            <a:pPr>
              <a:spcBef>
                <a:spcPts val="0"/>
              </a:spcBef>
              <a:buNone/>
            </a:pPr>
            <a:r>
              <a:rPr lang="en" sz="1200"/>
              <a:t>Real map data, real chart data, functioning sliders, and most filters working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