
<file path=[Content_Types].xml><?xml version="1.0" encoding="utf-8"?>
<Types xmlns="http://schemas.openxmlformats.org/package/2006/content-types">
  <Default ContentType="image/jpeg" Extension="jpg"/>
  <Default ContentType="application/vnd.openxmlformats-package.relationships+xml" Extension="rels"/>
  <Default ContentType="image/png" Extension="png"/>
  <Default ContentType="application/xml" Extension="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1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7.xml"/>
  <Override ContentType="application/vnd.openxmlformats-officedocument.presentationml.slide+xml" PartName="/ppt/slides/slide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8.xml"/>
  <Override ContentType="application/vnd.openxmlformats-officedocument.presentationml.slide+xml" PartName="/ppt/slides/slide10.xml"/>
  <Override ContentType="application/vnd.openxmlformats-officedocument.presentationml.slide+xml" PartName="/ppt/slides/slide4.xml"/>
  <Override ContentType="application/vnd.openxmlformats-officedocument.presentationml.slide+xml" PartName="/ppt/slides/slide14.xml"/>
  <Override ContentType="application/vnd.openxmlformats-officedocument.presentationml.slide+xml" PartName="/ppt/slides/slide11.xml"/>
  <Override ContentType="application/vnd.openxmlformats-officedocument.presentationml.slide+xml" PartName="/ppt/slides/slide2.xml"/>
  <Override ContentType="application/vnd.openxmlformats-officedocument.presentationml.slide+xml" PartName="/ppt/slides/slide9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3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68580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3CF34C3F-E374-41FE-86D4-307222CFA0F2}">
  <a:tblStyle styleId="{3CF34C3F-E374-41FE-86D4-307222CFA0F2}" styleName="Table_0">
    <a:wholeTbl>
      <a:tcStyle>
        <a:tcBdr>
          <a:left>
            <a:ln cap="flat" cmpd="sng" w="127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127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127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127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127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127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</a:tblStyle>
</a:tblStyleLst>
</file>

<file path=ppt/_rels/presentation.xml.rels><?xml version="1.0" encoding="UTF-8" standalone="yes"?><Relationships xmlns="http://schemas.openxmlformats.org/package/2006/relationships"><Relationship Id="rId19" Type="http://schemas.openxmlformats.org/officeDocument/2006/relationships/slide" Target="slides/slide14.xml"/><Relationship Id="rId18" Type="http://schemas.openxmlformats.org/officeDocument/2006/relationships/slide" Target="slides/slide1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2" Type="http://schemas.openxmlformats.org/officeDocument/2006/relationships/presProps" Target="presProps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" Type="http://schemas.openxmlformats.org/officeDocument/2006/relationships/theme" Target="theme/theme2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3" Type="http://schemas.openxmlformats.org/officeDocument/2006/relationships/tableStyles" Target="tableStyles.xml"/><Relationship Id="rId11" Type="http://schemas.openxmlformats.org/officeDocument/2006/relationships/slide" Target="slides/slide6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89" name="Shape 18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Lisa to present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97" name="Shape 19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Rahul to present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05" name="Shape 20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Rahul to present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13" name="Shape 21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Rahul to present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19" name="Shape 21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Lisa to present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Joe to present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Joe</a:t>
            </a:r>
          </a:p>
        </p:txBody>
      </p:sp>
      <p:sp>
        <p:nvSpPr>
          <p:cNvPr id="108" name="Shape 10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Chris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Chris to present</a:t>
            </a:r>
          </a:p>
        </p:txBody>
      </p:sp>
      <p:sp>
        <p:nvSpPr>
          <p:cNvPr id="129" name="Shape 12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400">
                <a:solidFill>
                  <a:schemeClr val="dk1"/>
                </a:solidFill>
              </a:rPr>
              <a:t>Chris to present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Rahul</a:t>
            </a:r>
          </a:p>
        </p:txBody>
      </p:sp>
      <p:sp>
        <p:nvSpPr>
          <p:cNvPr id="151" name="Shape 15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Joe</a:t>
            </a:r>
          </a:p>
        </p:txBody>
      </p:sp>
      <p:sp>
        <p:nvSpPr>
          <p:cNvPr id="174" name="Shape 17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81" name="Shape 1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US"/>
              <a:t>Lisa to present</a:t>
            </a:r>
          </a:p>
          <a:p>
            <a:pPr rtl="0">
              <a:spcBef>
                <a:spcPts val="0"/>
              </a:spcBef>
              <a:buNone/>
            </a:pPr>
            <a:r>
              <a:rPr lang="en-US"/>
              <a:t>Upon further analysis, we determined that we had false positives for PPL Corp and Smuckers.  </a:t>
            </a:r>
          </a:p>
          <a:p>
            <a:pPr rtl="0">
              <a:spcBef>
                <a:spcPts val="0"/>
              </a:spcBef>
              <a:buNone/>
            </a:pPr>
            <a:r>
              <a:rPr lang="en-US"/>
              <a:t>- Tweeters use “ppl” as an abbreviation for people.</a:t>
            </a:r>
          </a:p>
          <a:p>
            <a:pPr>
              <a:spcBef>
                <a:spcPts val="0"/>
              </a:spcBef>
              <a:buNone/>
            </a:pPr>
            <a:r>
              <a:rPr lang="en-US"/>
              <a:t>- Smuckers had Empty throughout the css comments.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/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ctr">
              <a:spcBef>
                <a:spcPts val="640"/>
              </a:spcBef>
              <a:buClr>
                <a:srgbClr val="888888"/>
              </a:buClr>
              <a:buFont typeface="Calibri"/>
              <a:buNone/>
              <a:defRPr/>
            </a:lvl1pPr>
            <a:lvl2pPr indent="0" marL="457200" marR="0" rtl="0" algn="ctr">
              <a:spcBef>
                <a:spcPts val="560"/>
              </a:spcBef>
              <a:buClr>
                <a:srgbClr val="888888"/>
              </a:buClr>
              <a:buFont typeface="Calibri"/>
              <a:buNone/>
              <a:defRPr/>
            </a:lvl2pPr>
            <a:lvl3pPr indent="0" marL="914400" marR="0" rtl="0" algn="ctr">
              <a:spcBef>
                <a:spcPts val="480"/>
              </a:spcBef>
              <a:buClr>
                <a:srgbClr val="888888"/>
              </a:buClr>
              <a:buFont typeface="Calibri"/>
              <a:buNone/>
              <a:defRPr/>
            </a:lvl3pPr>
            <a:lvl4pPr indent="0" marL="1371600" marR="0" rtl="0" algn="ctr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4pPr>
            <a:lvl5pPr indent="0" marL="1828800" marR="0" rtl="0" algn="ctr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5pPr>
            <a:lvl6pPr indent="0" marL="2286000" marR="0" rtl="0" algn="ctr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6pPr>
            <a:lvl7pPr indent="0" marL="2743200" marR="0" rtl="0" algn="ctr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7pPr>
            <a:lvl8pPr indent="0" marL="3200400" marR="0" rtl="0" algn="ctr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8pPr>
            <a:lvl9pPr indent="0" marL="3657600" marR="0" rtl="0" algn="ctr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-88900" lvl="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1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2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indent="-88900" lvl="3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4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5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indent="-88900" lvl="6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7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8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9" name="Shape 69"/>
          <p:cNvSpPr txBox="1"/>
          <p:nvPr>
            <p:ph idx="1" type="body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marL="342900" rtl="0" algn="l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indent="-107950" marL="742950" rtl="0" algn="l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indent="-76200" marL="1143000" rtl="0" algn="l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indent="-101600" marL="1600200" rtl="0" algn="l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indent="-101600" marL="2057400" rtl="0" algn="l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indent="-101600" marL="25146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indent="-101600" marL="29718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indent="-101600" marL="34290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indent="-101600" marL="38862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/>
        </p:txBody>
      </p:sp>
      <p:sp>
        <p:nvSpPr>
          <p:cNvPr id="70" name="Shape 70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1" name="Shape 7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2" name="Shape 72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-88900" lvl="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1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2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indent="-88900" lvl="3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4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5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indent="-88900" lvl="6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7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8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75" name="Shape 75"/>
          <p:cNvSpPr txBox="1"/>
          <p:nvPr>
            <p:ph idx="1" type="body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marL="342900" rtl="0" algn="l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indent="-107950" marL="742950" rtl="0" algn="l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indent="-76200" marL="1143000" rtl="0" algn="l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indent="-101600" marL="1600200" rtl="0" algn="l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indent="-101600" marL="2057400" rtl="0" algn="l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indent="-101600" marL="25146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indent="-101600" marL="29718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indent="-101600" marL="34290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indent="-101600" marL="38862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/>
        </p:txBody>
      </p:sp>
      <p:sp>
        <p:nvSpPr>
          <p:cNvPr id="76" name="Shape 76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7" name="Shape 7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8" name="Shape 78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-88900" lvl="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1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2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indent="-88900" lvl="3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4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5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indent="-88900" lvl="6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7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8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marL="342900" rtl="0" algn="l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indent="-107950" marL="742950" rtl="0" algn="l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indent="-76200" marL="1143000" rtl="0" algn="l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indent="-101600" marL="1600200" rtl="0" algn="l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indent="-101600" marL="2057400" rtl="0" algn="l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indent="-101600" marL="25146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indent="-101600" marL="29718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indent="-101600" marL="34290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indent="-101600" marL="38862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-88900" lvl="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1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2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indent="-88900" lvl="3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4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5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indent="-88900" lvl="6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7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8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-88900" lvl="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1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2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indent="-88900" lvl="3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4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5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indent="-88900" lvl="6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7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8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2" type="body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-88900" lvl="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1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2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indent="-88900" lvl="3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4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5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indent="-88900" lvl="6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7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8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2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4" type="body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1" name="Shape 41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2" name="Shape 4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-88900" lvl="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1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2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indent="-88900" lvl="3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4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5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indent="-88900" lvl="6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7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8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6" name="Shape 46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-88900" lvl="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1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2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indent="-88900" lvl="3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4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5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indent="-88900" lvl="6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7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8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1" name="Shape 5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-88900" lvl="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1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2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indent="-88900" lvl="3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4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5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indent="-88900" lvl="6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7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8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6" name="Shape 56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57" name="Shape 57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8" name="Shape 5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-88900" lvl="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1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2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indent="-88900" lvl="3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4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5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indent="-88900" lvl="6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7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8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2" name="Shape 62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64" name="Shape 64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5" name="Shape 6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6" name="Shape 66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-88900" lvl="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1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2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indent="-88900" lvl="3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4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5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indent="-88900" lvl="6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7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8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3" Type="http://schemas.openxmlformats.org/officeDocument/2006/relationships/slideLayout" Target="../slideLayouts/slideLayout3.xml"/><Relationship Id="rId9" Type="http://schemas.openxmlformats.org/officeDocument/2006/relationships/slideLayout" Target="../slideLayouts/slideLayout9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E599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marL="342900" marR="0" rtl="0" algn="l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indent="-107950" marL="742950" marR="0" rtl="0" algn="l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indent="-76200" marL="1143000" marR="0" rtl="0" algn="l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indent="-101600" marL="1600200" marR="0" rtl="0" algn="l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indent="-101600" marL="2057400" marR="0" rtl="0" algn="l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indent="-101600" marL="2514600" marR="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indent="-101600" marL="2971800" marR="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indent="-101600" marL="3429000" marR="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indent="-101600" marL="3886200" marR="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/>
        </p:txBody>
      </p:sp>
      <p:sp>
        <p:nvSpPr>
          <p:cNvPr id="7" name="Shape 7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8" name="Shape 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9" name="Shape 9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-88900" lvl="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1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2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indent="-88900" lvl="3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4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5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indent="-88900" lvl="6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7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8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3" Type="http://schemas.openxmlformats.org/officeDocument/2006/relationships/image" Target="../media/image22.png"/></Relationships>
</file>

<file path=ppt/slides/_rels/slide1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3" Type="http://schemas.openxmlformats.org/officeDocument/2006/relationships/image" Target="../media/image16.png"/></Relationships>
</file>

<file path=ppt/slides/_rels/slide1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3" Type="http://schemas.openxmlformats.org/officeDocument/2006/relationships/image" Target="../media/image21.png"/></Relationships>
</file>

<file path=ppt/slides/_rels/slide1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3" Type="http://schemas.openxmlformats.org/officeDocument/2006/relationships/image" Target="../media/image20.png"/></Relationships>
</file>

<file path=ppt/slides/_rels/slide1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downsidehedge.com/twitter-indicators/" TargetMode="External"/><Relationship Id="rId3" Type="http://schemas.openxmlformats.org/officeDocument/2006/relationships/image" Target="../media/image05.png"/><Relationship Id="rId6" Type="http://schemas.openxmlformats.org/officeDocument/2006/relationships/hyperlink" Target="http://archive.wired.com/science/discoveries/magazine/16-07/pb_theory" TargetMode="External"/><Relationship Id="rId5" Type="http://schemas.openxmlformats.org/officeDocument/2006/relationships/hyperlink" Target="http://www.dataminr.com/about/" TargetMode="External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08.png"/><Relationship Id="rId3" Type="http://schemas.openxmlformats.org/officeDocument/2006/relationships/image" Target="../media/image02.png"/><Relationship Id="rId6" Type="http://schemas.openxmlformats.org/officeDocument/2006/relationships/image" Target="../media/image06.png"/><Relationship Id="rId5" Type="http://schemas.openxmlformats.org/officeDocument/2006/relationships/image" Target="../media/image04.png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rjcl-tweets.s3.amazonaws.com/" TargetMode="External"/><Relationship Id="rId3" Type="http://schemas.openxmlformats.org/officeDocument/2006/relationships/hyperlink" Target="https://github.com/jmorales4/W205-RJCL" TargetMode="External"/><Relationship Id="rId6" Type="http://schemas.openxmlformats.org/officeDocument/2006/relationships/hyperlink" Target="http://10k-clean-data.s3.amazon.com/" TargetMode="External"/><Relationship Id="rId5" Type="http://schemas.openxmlformats.org/officeDocument/2006/relationships/hyperlink" Target="http://rjcl-stockquotes.s3.amazonaws.com/" TargetMode="External"/><Relationship Id="rId7" Type="http://schemas.openxmlformats.org/officeDocument/2006/relationships/hyperlink" Target="http://alexdavies.net/" TargetMode="External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03.png"/><Relationship Id="rId3" Type="http://schemas.openxmlformats.org/officeDocument/2006/relationships/image" Target="../media/image08.png"/><Relationship Id="rId6" Type="http://schemas.openxmlformats.org/officeDocument/2006/relationships/image" Target="../media/image01.png"/><Relationship Id="rId5" Type="http://schemas.openxmlformats.org/officeDocument/2006/relationships/image" Target="../media/image00.jpg"/><Relationship Id="rId7" Type="http://schemas.openxmlformats.org/officeDocument/2006/relationships/image" Target="../media/image07.png"/></Relationships>
</file>

<file path=ppt/slides/_rels/slide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3" Type="http://schemas.openxmlformats.org/officeDocument/2006/relationships/image" Target="../media/image19.png"/></Relationships>
</file>

<file path=ppt/slides/_rels/slide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09.jpg"/><Relationship Id="rId3" Type="http://schemas.openxmlformats.org/officeDocument/2006/relationships/image" Target="../media/image13.jpg"/><Relationship Id="rId6" Type="http://schemas.openxmlformats.org/officeDocument/2006/relationships/image" Target="../media/image12.jpg"/><Relationship Id="rId5" Type="http://schemas.openxmlformats.org/officeDocument/2006/relationships/image" Target="../media/image11.jpg"/><Relationship Id="rId7" Type="http://schemas.openxmlformats.org/officeDocument/2006/relationships/image" Target="../media/image14.jpg"/></Relationships>
</file>

<file path=ppt/slides/_rels/slide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10" Type="http://schemas.openxmlformats.org/officeDocument/2006/relationships/image" Target="../media/image14.jpg"/><Relationship Id="rId4" Type="http://schemas.openxmlformats.org/officeDocument/2006/relationships/image" Target="../media/image09.jpg"/><Relationship Id="rId3" Type="http://schemas.openxmlformats.org/officeDocument/2006/relationships/image" Target="../media/image10.png"/><Relationship Id="rId9" Type="http://schemas.openxmlformats.org/officeDocument/2006/relationships/image" Target="../media/image12.jpg"/><Relationship Id="rId6" Type="http://schemas.openxmlformats.org/officeDocument/2006/relationships/image" Target="../media/image11.jpg"/><Relationship Id="rId5" Type="http://schemas.openxmlformats.org/officeDocument/2006/relationships/image" Target="../media/image15.png"/><Relationship Id="rId8" Type="http://schemas.openxmlformats.org/officeDocument/2006/relationships/image" Target="../media/image17.png"/><Relationship Id="rId7" Type="http://schemas.openxmlformats.org/officeDocument/2006/relationships/image" Target="../media/image01.png"/></Relationships>
</file>

<file path=ppt/slides/_rels/slide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3" Type="http://schemas.openxmlformats.org/officeDocument/2006/relationships/image" Target="../media/image18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4400">
                <a:latin typeface="Calibri"/>
                <a:ea typeface="Calibri"/>
                <a:cs typeface="Calibri"/>
                <a:sym typeface="Calibri"/>
              </a:rPr>
              <a:t>Correlating Stock Price Shifts with Predictions from Twitter</a:t>
            </a:r>
          </a:p>
        </p:txBody>
      </p:sp>
      <p:sp>
        <p:nvSpPr>
          <p:cNvPr id="81" name="Shape 81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b="1" lang="en-US"/>
              <a:t>W205 Summer 2014</a:t>
            </a:r>
          </a:p>
          <a:p>
            <a:pPr rtl="0">
              <a:spcBef>
                <a:spcPts val="0"/>
              </a:spcBef>
              <a:buNone/>
            </a:pPr>
            <a:r>
              <a:rPr lang="en-US"/>
              <a:t>Rahul Bansal</a:t>
            </a:r>
          </a:p>
          <a:p>
            <a:pPr rtl="0">
              <a:spcBef>
                <a:spcPts val="0"/>
              </a:spcBef>
              <a:buNone/>
            </a:pPr>
            <a:r>
              <a:rPr lang="en-US"/>
              <a:t>Joe Morales</a:t>
            </a:r>
          </a:p>
          <a:p>
            <a:pPr rtl="0">
              <a:spcBef>
                <a:spcPts val="0"/>
              </a:spcBef>
              <a:buNone/>
            </a:pPr>
            <a:r>
              <a:rPr lang="en-US"/>
              <a:t>Christopher Walker</a:t>
            </a:r>
          </a:p>
          <a:p>
            <a:pPr>
              <a:spcBef>
                <a:spcPts val="0"/>
              </a:spcBef>
              <a:buNone/>
            </a:pPr>
            <a:r>
              <a:rPr lang="en-US"/>
              <a:t>Lisa Kirch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/>
          <p:nvPr>
            <p:ph type="title"/>
          </p:nvPr>
        </p:nvSpPr>
        <p:spPr>
          <a:xfrm>
            <a:off x="55525" y="274650"/>
            <a:ext cx="9012300" cy="11430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4400">
                <a:latin typeface="Calibri"/>
                <a:ea typeface="Calibri"/>
                <a:cs typeface="Calibri"/>
                <a:sym typeface="Calibri"/>
              </a:rPr>
              <a:t>Correlating Price Shift and Tweet Shift</a:t>
            </a:r>
          </a:p>
        </p:txBody>
      </p:sp>
      <p:sp>
        <p:nvSpPr>
          <p:cNvPr id="184" name="Shape 184"/>
          <p:cNvSpPr txBox="1"/>
          <p:nvPr/>
        </p:nvSpPr>
        <p:spPr>
          <a:xfrm>
            <a:off x="295250" y="1268250"/>
            <a:ext cx="8554500" cy="532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We started by looking at correlation of price shifts and predicted Twitter shifts at a 10-minute interval</a:t>
            </a:r>
          </a:p>
        </p:txBody>
      </p:sp>
      <p:pic>
        <p:nvPicPr>
          <p:cNvPr id="185" name="Shape 18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06850" y="1936350"/>
            <a:ext cx="5974250" cy="3563024"/>
          </a:xfrm>
          <a:prstGeom prst="rect">
            <a:avLst/>
          </a:prstGeom>
          <a:noFill/>
          <a:ln>
            <a:noFill/>
          </a:ln>
        </p:spPr>
      </p:pic>
      <p:sp>
        <p:nvSpPr>
          <p:cNvPr id="186" name="Shape 186"/>
          <p:cNvSpPr txBox="1"/>
          <p:nvPr/>
        </p:nvSpPr>
        <p:spPr>
          <a:xfrm>
            <a:off x="340525" y="5830350"/>
            <a:ext cx="8554500" cy="532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Looking at the data at this level did not produce any significant correlation. Next we decided to roll up the shifts at the hourly level.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/>
          <p:nvPr>
            <p:ph type="title"/>
          </p:nvPr>
        </p:nvSpPr>
        <p:spPr>
          <a:xfrm>
            <a:off x="55525" y="274650"/>
            <a:ext cx="9012300" cy="11430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4400">
                <a:latin typeface="Calibri"/>
                <a:ea typeface="Calibri"/>
                <a:cs typeface="Calibri"/>
                <a:sym typeface="Calibri"/>
              </a:rPr>
              <a:t>Correlating Price Shift and Tweet Shift</a:t>
            </a:r>
          </a:p>
        </p:txBody>
      </p:sp>
      <p:sp>
        <p:nvSpPr>
          <p:cNvPr id="192" name="Shape 192"/>
          <p:cNvSpPr txBox="1"/>
          <p:nvPr/>
        </p:nvSpPr>
        <p:spPr>
          <a:xfrm>
            <a:off x="295250" y="1268250"/>
            <a:ext cx="8554500" cy="532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Looking at correlation of price shifts and predicted Twitter shifts at an hourly interval</a:t>
            </a:r>
          </a:p>
        </p:txBody>
      </p:sp>
      <p:sp>
        <p:nvSpPr>
          <p:cNvPr id="193" name="Shape 193"/>
          <p:cNvSpPr txBox="1"/>
          <p:nvPr/>
        </p:nvSpPr>
        <p:spPr>
          <a:xfrm>
            <a:off x="340525" y="5830350"/>
            <a:ext cx="8554500" cy="532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Looking at the data at this level did not produce any significant correlation either. Next we decided to roll up the shifts at the day level.</a:t>
            </a:r>
          </a:p>
        </p:txBody>
      </p:sp>
      <p:pic>
        <p:nvPicPr>
          <p:cNvPr id="194" name="Shape 19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29075" y="1986525"/>
            <a:ext cx="6132099" cy="366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/>
          <p:nvPr>
            <p:ph type="title"/>
          </p:nvPr>
        </p:nvSpPr>
        <p:spPr>
          <a:xfrm>
            <a:off x="55525" y="274650"/>
            <a:ext cx="9012300" cy="11430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4400">
                <a:latin typeface="Calibri"/>
                <a:ea typeface="Calibri"/>
                <a:cs typeface="Calibri"/>
                <a:sym typeface="Calibri"/>
              </a:rPr>
              <a:t>Correlating Price Shift and Tweet Shift</a:t>
            </a:r>
          </a:p>
        </p:txBody>
      </p:sp>
      <p:sp>
        <p:nvSpPr>
          <p:cNvPr id="200" name="Shape 200"/>
          <p:cNvSpPr txBox="1"/>
          <p:nvPr/>
        </p:nvSpPr>
        <p:spPr>
          <a:xfrm>
            <a:off x="295250" y="1268250"/>
            <a:ext cx="8554500" cy="532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Looking at correlation of price shifts and predicted Twitter shifts at the day interval</a:t>
            </a:r>
          </a:p>
        </p:txBody>
      </p:sp>
      <p:sp>
        <p:nvSpPr>
          <p:cNvPr id="201" name="Shape 201"/>
          <p:cNvSpPr txBox="1"/>
          <p:nvPr/>
        </p:nvSpPr>
        <p:spPr>
          <a:xfrm>
            <a:off x="340525" y="5830350"/>
            <a:ext cx="8554500" cy="532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US"/>
              <a:t>Looking at the data at this level does produce a strong correlation but with such a small sample size. We need more data to conclude anything at the day level. 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-US"/>
              <a:t>Negative correlation indicating positive tweets result in negative price shifts.</a:t>
            </a:r>
          </a:p>
        </p:txBody>
      </p:sp>
      <p:pic>
        <p:nvPicPr>
          <p:cNvPr id="202" name="Shape 20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76862" y="1953750"/>
            <a:ext cx="6391275" cy="3829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/>
          <p:nvPr>
            <p:ph type="title"/>
          </p:nvPr>
        </p:nvSpPr>
        <p:spPr>
          <a:xfrm>
            <a:off x="55525" y="274650"/>
            <a:ext cx="9012300" cy="11430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4400">
                <a:latin typeface="Calibri"/>
                <a:ea typeface="Calibri"/>
                <a:cs typeface="Calibri"/>
                <a:sym typeface="Calibri"/>
              </a:rPr>
              <a:t>Correlating Price Shift and Tweet Shift</a:t>
            </a:r>
          </a:p>
        </p:txBody>
      </p:sp>
      <p:sp>
        <p:nvSpPr>
          <p:cNvPr id="208" name="Shape 208"/>
          <p:cNvSpPr txBox="1"/>
          <p:nvPr/>
        </p:nvSpPr>
        <p:spPr>
          <a:xfrm>
            <a:off x="295250" y="1268250"/>
            <a:ext cx="8554500" cy="532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Finally, we looked whether there was a correlation between price shifts 10 minutes after predicted Tweet shifts. This would indicate a lag in market reaction time.</a:t>
            </a:r>
          </a:p>
        </p:txBody>
      </p:sp>
      <p:sp>
        <p:nvSpPr>
          <p:cNvPr id="209" name="Shape 209"/>
          <p:cNvSpPr txBox="1"/>
          <p:nvPr/>
        </p:nvSpPr>
        <p:spPr>
          <a:xfrm>
            <a:off x="340525" y="5830350"/>
            <a:ext cx="8554500" cy="532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No real correlation evident with this 10-minute shift.</a:t>
            </a:r>
          </a:p>
        </p:txBody>
      </p:sp>
      <p:pic>
        <p:nvPicPr>
          <p:cNvPr id="210" name="Shape 2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71500" y="1916700"/>
            <a:ext cx="6310339" cy="3813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4400"/>
              <a:t>Lessons Learned</a:t>
            </a:r>
          </a:p>
        </p:txBody>
      </p:sp>
      <p:sp>
        <p:nvSpPr>
          <p:cNvPr id="216" name="Shape 216"/>
          <p:cNvSpPr txBox="1"/>
          <p:nvPr/>
        </p:nvSpPr>
        <p:spPr>
          <a:xfrm>
            <a:off x="1186625" y="2067875"/>
            <a:ext cx="6858000" cy="3900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175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/>
              <a:t>Number of tweets captures were a small part of the Twitterverse.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3175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/>
              <a:t>The sentiment package used did not produce reliable scores.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3175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/>
              <a:t>Solr relevance scores did not always make intuitive sense (e.g., searching for Big Mac yielded McDonald’s as the 3rd most relevant company with a relevance score that was &lt;1% of the relevance score of the top relevant company, Macerich).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3175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/>
              <a:t>Financial markets are open 9:30 AM - 4 PM ET, but people tweet 24 hours a day.  Need a better way to capture correlations (perhaps include Asian market data).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317500" lvl="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/>
              <a:t>Due to time constraints, we only have one week of stock quote data processed.  Perhaps trends would become more apparent over a longer period of data. 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Shape 8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81325" y="3730350"/>
            <a:ext cx="6000750" cy="2190750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Shape 8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 </a:t>
            </a:r>
            <a:r>
              <a:rPr lang="en-US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Idea</a:t>
            </a:r>
          </a:p>
        </p:txBody>
      </p:sp>
      <p:sp>
        <p:nvSpPr>
          <p:cNvPr id="88" name="Shape 88"/>
          <p:cNvSpPr txBox="1"/>
          <p:nvPr/>
        </p:nvSpPr>
        <p:spPr>
          <a:xfrm>
            <a:off x="1186625" y="2067875"/>
            <a:ext cx="6858000" cy="1655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175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>
                <a:solidFill>
                  <a:schemeClr val="dk1"/>
                </a:solidFill>
              </a:rPr>
              <a:t>271 million active Twitter users monthly and 500 million tweets sent daily 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rPr lang="en-US">
                <a:solidFill>
                  <a:schemeClr val="dk1"/>
                </a:solidFill>
              </a:rPr>
              <a:t>=&gt; a fairly sizable corpus of sentiment is available for analysis. 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3175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u="sng">
                <a:solidFill>
                  <a:srgbClr val="1155CC"/>
                </a:solidFill>
                <a:hlinkClick r:id="rId4"/>
              </a:rPr>
              <a:t>Downside Hedge</a:t>
            </a:r>
            <a:r>
              <a:rPr lang="en-US">
                <a:solidFill>
                  <a:schemeClr val="dk1"/>
                </a:solidFill>
              </a:rPr>
              <a:t> , </a:t>
            </a:r>
            <a:r>
              <a:rPr lang="en-US" u="sng">
                <a:solidFill>
                  <a:srgbClr val="1155CC"/>
                </a:solidFill>
                <a:hlinkClick r:id="rId5"/>
              </a:rPr>
              <a:t>Dataminr</a:t>
            </a:r>
            <a:r>
              <a:rPr lang="en-US"/>
              <a:t>, et al doing targeted financial sentiment analysis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3175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/>
              <a:t>The End of Theory: The Data Deluge Makes the Scientific Method Obsolete </a:t>
            </a:r>
            <a:r>
              <a:rPr lang="en-US" u="sng">
                <a:solidFill>
                  <a:schemeClr val="hlink"/>
                </a:solidFill>
                <a:hlinkClick r:id="rId6"/>
              </a:rPr>
              <a:t>http://archive.wired.com/science/discoveries/magazine/16-07/pb_theory</a:t>
            </a:r>
            <a:r>
              <a:rPr lang="en-US"/>
              <a:t> 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9" name="Shape 89"/>
          <p:cNvSpPr txBox="1"/>
          <p:nvPr/>
        </p:nvSpPr>
        <p:spPr>
          <a:xfrm>
            <a:off x="1168625" y="6031550"/>
            <a:ext cx="6858000" cy="63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US"/>
              <a:t>“All models are wrong, and increasingly you can succeed without them.” </a:t>
            </a:r>
          </a:p>
          <a:p>
            <a:pPr lvl="0" rtl="0" algn="r">
              <a:spcBef>
                <a:spcPts val="0"/>
              </a:spcBef>
              <a:buNone/>
            </a:pPr>
            <a:r>
              <a:rPr lang="en-US"/>
              <a:t> - Peter Norvig, </a:t>
            </a:r>
            <a:r>
              <a:rPr lang="en-US">
                <a:solidFill>
                  <a:schemeClr val="dk1"/>
                </a:solidFill>
              </a:rPr>
              <a:t>Director of Research at </a:t>
            </a:r>
            <a:r>
              <a:rPr lang="en-US"/>
              <a:t>Google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Shape 9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28700" y="4847225"/>
            <a:ext cx="2082599" cy="1432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Shape 9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59004" y="3857207"/>
            <a:ext cx="2180400" cy="2171999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Shape 96"/>
          <p:cNvSpPr/>
          <p:nvPr/>
        </p:nvSpPr>
        <p:spPr>
          <a:xfrm>
            <a:off x="155575" y="-144463"/>
            <a:ext cx="304799" cy="3048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7" name="Shape 9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029200" y="2086856"/>
            <a:ext cx="2822574" cy="1418343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Shape 98"/>
          <p:cNvSpPr/>
          <p:nvPr/>
        </p:nvSpPr>
        <p:spPr>
          <a:xfrm>
            <a:off x="1748667" y="2434896"/>
            <a:ext cx="4644495" cy="3158959"/>
          </a:xfrm>
          <a:custGeom>
            <a:pathLst>
              <a:path extrusionOk="0" h="4433627" w="4644496">
                <a:moveTo>
                  <a:pt x="611672" y="337645"/>
                </a:moveTo>
                <a:cubicBezTo>
                  <a:pt x="2676506" y="45235"/>
                  <a:pt x="4741341" y="-247174"/>
                  <a:pt x="4640980" y="337645"/>
                </a:cubicBezTo>
                <a:cubicBezTo>
                  <a:pt x="4540619" y="922464"/>
                  <a:pt x="170579" y="3170055"/>
                  <a:pt x="9506" y="3846562"/>
                </a:cubicBezTo>
                <a:cubicBezTo>
                  <a:pt x="-151567" y="4523069"/>
                  <a:pt x="1761487" y="4459879"/>
                  <a:pt x="3674541" y="4396689"/>
                </a:cubicBezTo>
              </a:path>
            </a:pathLst>
          </a:custGeom>
          <a:noFill/>
          <a:ln cap="flat" cmpd="sng" w="254000">
            <a:solidFill>
              <a:srgbClr val="4F6128">
                <a:alpha val="40784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9" name="Shape 99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443868" y="1748883"/>
            <a:ext cx="1390800" cy="1190699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Shape 10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 Overview</a:t>
            </a:r>
          </a:p>
        </p:txBody>
      </p:sp>
      <p:sp>
        <p:nvSpPr>
          <p:cNvPr id="101" name="Shape 101"/>
          <p:cNvSpPr txBox="1"/>
          <p:nvPr/>
        </p:nvSpPr>
        <p:spPr>
          <a:xfrm>
            <a:off x="1366469" y="1437320"/>
            <a:ext cx="154818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Gather Tweets</a:t>
            </a:r>
          </a:p>
        </p:txBody>
      </p:sp>
      <p:sp>
        <p:nvSpPr>
          <p:cNvPr id="102" name="Shape 102"/>
          <p:cNvSpPr txBox="1"/>
          <p:nvPr/>
        </p:nvSpPr>
        <p:spPr>
          <a:xfrm>
            <a:off x="5154460" y="1717524"/>
            <a:ext cx="257205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Score/Filter By Sentiment</a:t>
            </a:r>
          </a:p>
        </p:txBody>
      </p:sp>
      <p:sp>
        <p:nvSpPr>
          <p:cNvPr id="103" name="Shape 103"/>
          <p:cNvSpPr txBox="1"/>
          <p:nvPr/>
        </p:nvSpPr>
        <p:spPr>
          <a:xfrm>
            <a:off x="155575" y="3024627"/>
            <a:ext cx="1553399" cy="12002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Score/Filter by Relevance to S&amp;P 500 Companies</a:t>
            </a:r>
          </a:p>
        </p:txBody>
      </p:sp>
      <p:sp>
        <p:nvSpPr>
          <p:cNvPr id="104" name="Shape 104"/>
          <p:cNvSpPr txBox="1"/>
          <p:nvPr/>
        </p:nvSpPr>
        <p:spPr>
          <a:xfrm>
            <a:off x="5854393" y="4393025"/>
            <a:ext cx="2431200" cy="3692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Correlate to Stock Price </a:t>
            </a:r>
          </a:p>
        </p:txBody>
      </p:sp>
      <p:sp>
        <p:nvSpPr>
          <p:cNvPr id="105" name="Shape 105"/>
          <p:cNvSpPr/>
          <p:nvPr/>
        </p:nvSpPr>
        <p:spPr>
          <a:xfrm>
            <a:off x="5420294" y="5304575"/>
            <a:ext cx="684600" cy="5181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4F6128">
              <a:alpha val="40780"/>
            </a:srgbClr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0" name="Shape 110"/>
          <p:cNvGraphicFramePr/>
          <p:nvPr/>
        </p:nvGraphicFramePr>
        <p:xfrm>
          <a:off x="1600200" y="14912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{3CF34C3F-E374-41FE-86D4-307222CFA0F2}</a:tableStyleId>
              </a:tblPr>
              <a:tblGrid>
                <a:gridCol w="2028825"/>
                <a:gridCol w="3914775"/>
              </a:tblGrid>
              <a:tr h="127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en-US" sz="1100"/>
                        <a:t>Purpose</a:t>
                      </a:r>
                    </a:p>
                  </a:txBody>
                  <a:tcPr marT="63500" marB="63500" marR="63500" marL="63500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en-US" sz="1100"/>
                        <a:t>Tools Used</a:t>
                      </a: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100"/>
                        <a:t>Code Base</a:t>
                      </a:r>
                    </a:p>
                  </a:txBody>
                  <a:tcPr marT="63500" marB="63500" marR="63500" marL="63500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100"/>
                        <a:t>Github - 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100" u="sng">
                          <a:solidFill>
                            <a:srgbClr val="1155CC"/>
                          </a:solidFill>
                          <a:hlinkClick r:id="rId3"/>
                        </a:rPr>
                        <a:t>https://github.com/jmorales4/W205-RJCL</a:t>
                      </a: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100"/>
                        <a:t>Version Control</a:t>
                      </a:r>
                    </a:p>
                  </a:txBody>
                  <a:tcPr marT="63500" marB="63500" marR="63500" marL="63500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100"/>
                        <a:t>SourceTree by Atlassian</a:t>
                      </a: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100"/>
                        <a:t>Storage</a:t>
                      </a:r>
                    </a:p>
                  </a:txBody>
                  <a:tcPr marT="63500" marB="63500" marR="63500" marL="63500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100"/>
                        <a:t>S3 - 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100" u="sng">
                          <a:solidFill>
                            <a:srgbClr val="1155CC"/>
                          </a:solidFill>
                          <a:hlinkClick r:id="rId4"/>
                        </a:rPr>
                        <a:t>http://rjcl-tweets.s3.amazonaws.com/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100" u="sng">
                          <a:solidFill>
                            <a:srgbClr val="1155CC"/>
                          </a:solidFill>
                          <a:hlinkClick r:id="rId5"/>
                        </a:rPr>
                        <a:t>http://rjcl-stockquotes.s3.amazonaws.com/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100" u="sng">
                          <a:solidFill>
                            <a:srgbClr val="1155CC"/>
                          </a:solidFill>
                          <a:hlinkClick r:id="rId6"/>
                        </a:rPr>
                        <a:t>http://10k-clean-data.s3.amazon.com</a:t>
                      </a: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100"/>
                        <a:t>Twitter Sentiment Analysis</a:t>
                      </a:r>
                    </a:p>
                  </a:txBody>
                  <a:tcPr marT="63500" marB="63500" marR="63500" marL="63500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100"/>
                        <a:t>Python sentiment analysis courtesy Alex Davies </a:t>
                      </a:r>
                      <a:r>
                        <a:rPr lang="en-US" sz="1100" u="sng">
                          <a:solidFill>
                            <a:srgbClr val="1155CC"/>
                          </a:solidFill>
                          <a:hlinkClick r:id="rId7"/>
                        </a:rPr>
                        <a:t>http://alexdavies.net/</a:t>
                      </a: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100"/>
                        <a:t>Search / Relevance Scoring</a:t>
                      </a:r>
                    </a:p>
                  </a:txBody>
                  <a:tcPr marT="63500" marB="63500" marR="63500" marL="63500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100"/>
                        <a:t>Apache Solr</a:t>
                      </a: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100"/>
                        <a:t>Hadoop Platform</a:t>
                      </a:r>
                    </a:p>
                  </a:txBody>
                  <a:tcPr marT="63500" marB="63500" marR="63500" marL="63500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100"/>
                        <a:t>Amazon Elastic MapReduce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100"/>
                        <a:t>Hadoop streaming using Python</a:t>
                      </a: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100"/>
                        <a:t>Languages</a:t>
                      </a:r>
                    </a:p>
                  </a:txBody>
                  <a:tcPr marT="63500" marB="63500" marR="63500" marL="63500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100"/>
                        <a:t>Python (with tweepy, boto, BeautifulSoup, numpy, and solrpy)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100"/>
                        <a:t>Perl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100"/>
                        <a:t>R</a:t>
                      </a: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100"/>
                        <a:t>APIs</a:t>
                      </a:r>
                    </a:p>
                  </a:txBody>
                  <a:tcPr marT="63500" marB="63500" marR="63500" marL="63500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100"/>
                        <a:t>Twitter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100"/>
                        <a:t>Solr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100"/>
                        <a:t>Yahoo Finance</a:t>
                      </a: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100"/>
                        <a:t>Other</a:t>
                      </a:r>
                    </a:p>
                  </a:txBody>
                  <a:tcPr marT="63500" marB="63500" marR="63500" marL="63500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100"/>
                        <a:t>XML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100"/>
                        <a:t>JSON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100"/>
                        <a:t>Tableau</a:t>
                      </a:r>
                    </a:p>
                  </a:txBody>
                  <a:tcPr marT="63500" marB="63500" marR="63500" marL="63500"/>
                </a:tc>
              </a:tr>
            </a:tbl>
          </a:graphicData>
        </a:graphic>
      </p:graphicFrame>
      <p:sp>
        <p:nvSpPr>
          <p:cNvPr id="111" name="Shape 11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Tools and Methods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Company Information System</a:t>
            </a:r>
          </a:p>
        </p:txBody>
      </p:sp>
      <p:sp>
        <p:nvSpPr>
          <p:cNvPr id="117" name="Shape 117"/>
          <p:cNvSpPr txBox="1"/>
          <p:nvPr/>
        </p:nvSpPr>
        <p:spPr>
          <a:xfrm>
            <a:off x="2286000" y="2005529"/>
            <a:ext cx="3284099" cy="3692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Selected the S&amp;P 500 Companies</a:t>
            </a:r>
          </a:p>
        </p:txBody>
      </p:sp>
      <p:pic>
        <p:nvPicPr>
          <p:cNvPr id="118" name="Shape 1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44269" y="2735214"/>
            <a:ext cx="1026000" cy="1022399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Shape 119"/>
          <p:cNvSpPr txBox="1"/>
          <p:nvPr/>
        </p:nvSpPr>
        <p:spPr>
          <a:xfrm>
            <a:off x="2286000" y="3003197"/>
            <a:ext cx="6153000" cy="646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Form 10-K: annual reports containing text data describing each company (business, products, services, officers, etc.)</a:t>
            </a:r>
          </a:p>
        </p:txBody>
      </p:sp>
      <p:pic>
        <p:nvPicPr>
          <p:cNvPr id="120" name="Shape 1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42845" y="3737339"/>
            <a:ext cx="1028999" cy="1309500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Shape 121"/>
          <p:cNvSpPr txBox="1"/>
          <p:nvPr/>
        </p:nvSpPr>
        <p:spPr>
          <a:xfrm>
            <a:off x="2286000" y="4277864"/>
            <a:ext cx="4684799" cy="3692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Beautiful Soup: clean and parse data</a:t>
            </a:r>
          </a:p>
        </p:txBody>
      </p:sp>
      <p:grpSp>
        <p:nvGrpSpPr>
          <p:cNvPr id="122" name="Shape 122"/>
          <p:cNvGrpSpPr/>
          <p:nvPr/>
        </p:nvGrpSpPr>
        <p:grpSpPr>
          <a:xfrm>
            <a:off x="733971" y="5026793"/>
            <a:ext cx="1446707" cy="688206"/>
            <a:chOff x="754264" y="4540587"/>
            <a:chExt cx="1446707" cy="688206"/>
          </a:xfrm>
        </p:grpSpPr>
        <p:pic>
          <p:nvPicPr>
            <p:cNvPr id="123" name="Shape 123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754264" y="4540587"/>
              <a:ext cx="918242" cy="6882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4" name="Shape 124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1222330" y="4648200"/>
              <a:ext cx="978640" cy="53946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25" name="Shape 125"/>
          <p:cNvSpPr txBox="1"/>
          <p:nvPr/>
        </p:nvSpPr>
        <p:spPr>
          <a:xfrm>
            <a:off x="2286000" y="5275530"/>
            <a:ext cx="4684799" cy="3692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Upload to Apache Solr running on EC2</a:t>
            </a:r>
          </a:p>
        </p:txBody>
      </p:sp>
      <p:pic>
        <p:nvPicPr>
          <p:cNvPr id="126" name="Shape 12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33975" y="1601450"/>
            <a:ext cx="1446700" cy="1085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4400">
                <a:latin typeface="Calibri"/>
                <a:ea typeface="Calibri"/>
                <a:cs typeface="Calibri"/>
                <a:sym typeface="Calibri"/>
              </a:rPr>
              <a:t>Solr Evolution and Demo</a:t>
            </a:r>
          </a:p>
        </p:txBody>
      </p:sp>
      <p:sp>
        <p:nvSpPr>
          <p:cNvPr id="132" name="Shape 132"/>
          <p:cNvSpPr txBox="1"/>
          <p:nvPr/>
        </p:nvSpPr>
        <p:spPr>
          <a:xfrm>
            <a:off x="2343400" y="1798200"/>
            <a:ext cx="6264899" cy="447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Facets matched to our metadata, lots of search options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rtl="0">
              <a:spcBef>
                <a:spcPts val="0"/>
              </a:spcBef>
              <a:buNone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Tweets are very hard to parse for specific metadata elements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rtl="0">
              <a:spcBef>
                <a:spcPts val="0"/>
              </a:spcBef>
              <a:buNone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Why search metadata when the main document text already contains it?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API test harness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rtl="0">
              <a:spcBef>
                <a:spcPts val="0"/>
              </a:spcBef>
              <a:buNone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Natural search vs. explicit OR: OR returned results reliably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rtl="0">
              <a:spcBef>
                <a:spcPts val="0"/>
              </a:spcBef>
              <a:buNone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Load/Performance concerns: </a:t>
            </a:r>
            <a:r>
              <a:rPr i="1" lang="en-US" sz="1800">
                <a:latin typeface="Calibri"/>
                <a:ea typeface="Calibri"/>
                <a:cs typeface="Calibri"/>
                <a:sym typeface="Calibri"/>
              </a:rPr>
              <a:t>t2.micro</a:t>
            </a: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 vs. </a:t>
            </a:r>
            <a:r>
              <a:rPr i="1" lang="en-US" sz="1800">
                <a:latin typeface="Calibri"/>
                <a:ea typeface="Calibri"/>
                <a:cs typeface="Calibri"/>
                <a:sym typeface="Calibri"/>
              </a:rPr>
              <a:t>m3.large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>
              <a:spcBef>
                <a:spcPts val="0"/>
              </a:spcBef>
              <a:buNone/>
            </a:pPr>
            <a:r>
              <a:t/>
            </a: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3" name="Shape 1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5775" y="1965575"/>
            <a:ext cx="2069425" cy="3189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Stock Price Data Flow</a:t>
            </a:r>
          </a:p>
        </p:txBody>
      </p:sp>
      <p:pic>
        <p:nvPicPr>
          <p:cNvPr id="139" name="Shape 13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2000" y="1828800"/>
            <a:ext cx="1143000" cy="426599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Shape 140"/>
          <p:cNvSpPr txBox="1"/>
          <p:nvPr/>
        </p:nvSpPr>
        <p:spPr>
          <a:xfrm>
            <a:off x="2286000" y="1886179"/>
            <a:ext cx="5638800" cy="3692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Every 10 minutes, get stock prices from Yahoo 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Finance API</a:t>
            </a:r>
            <a:r>
              <a:rPr b="0" baseline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pic>
        <p:nvPicPr>
          <p:cNvPr id="141" name="Shape 14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01707" y="2598113"/>
            <a:ext cx="782400" cy="460200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Shape 142"/>
          <p:cNvSpPr txBox="1"/>
          <p:nvPr/>
        </p:nvSpPr>
        <p:spPr>
          <a:xfrm>
            <a:off x="2286003" y="2643557"/>
            <a:ext cx="5638800" cy="3692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Store on Amazon S3: 468 files (37 MB)</a:t>
            </a:r>
          </a:p>
        </p:txBody>
      </p:sp>
      <p:sp>
        <p:nvSpPr>
          <p:cNvPr id="143" name="Shape 143"/>
          <p:cNvSpPr txBox="1"/>
          <p:nvPr/>
        </p:nvSpPr>
        <p:spPr>
          <a:xfrm>
            <a:off x="2286000" y="3276600"/>
            <a:ext cx="6119100" cy="3692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Map step: parse stock data, round to nearest 10 minute</a:t>
            </a:r>
          </a:p>
        </p:txBody>
      </p:sp>
      <p:pic>
        <p:nvPicPr>
          <p:cNvPr id="144" name="Shape 14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84388" y="3276600"/>
            <a:ext cx="599700" cy="448799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Shape 145"/>
          <p:cNvSpPr/>
          <p:nvPr/>
        </p:nvSpPr>
        <p:spPr>
          <a:xfrm>
            <a:off x="2286000" y="4067275"/>
            <a:ext cx="5535000" cy="3692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Reduce step: emit 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CSV</a:t>
            </a:r>
            <a:r>
              <a:rPr b="0" baseline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for analysis with Twitter data</a:t>
            </a:r>
          </a:p>
        </p:txBody>
      </p:sp>
      <p:pic>
        <p:nvPicPr>
          <p:cNvPr id="146" name="Shape 146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254987" y="4047132"/>
            <a:ext cx="445199" cy="4451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Shape 147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214208" y="4814164"/>
            <a:ext cx="526800" cy="398099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Shape 148"/>
          <p:cNvSpPr/>
          <p:nvPr/>
        </p:nvSpPr>
        <p:spPr>
          <a:xfrm>
            <a:off x="2285989" y="4857925"/>
            <a:ext cx="1455900" cy="3692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Analyze in R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" name="Shape 15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35500" y="1447800"/>
            <a:ext cx="708300" cy="708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Shape 15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98558" y="2751998"/>
            <a:ext cx="782400" cy="46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Shape 15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27958" y="2201863"/>
            <a:ext cx="723600" cy="446099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Shape 156"/>
          <p:cNvSpPr txBox="1"/>
          <p:nvPr/>
        </p:nvSpPr>
        <p:spPr>
          <a:xfrm>
            <a:off x="1776176" y="1668475"/>
            <a:ext cx="4024799" cy="3692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Twitter firehose: 5700 TPS average</a:t>
            </a:r>
          </a:p>
        </p:txBody>
      </p:sp>
      <p:sp>
        <p:nvSpPr>
          <p:cNvPr id="157" name="Shape 157"/>
          <p:cNvSpPr txBox="1"/>
          <p:nvPr/>
        </p:nvSpPr>
        <p:spPr>
          <a:xfrm>
            <a:off x="1776176" y="2231425"/>
            <a:ext cx="4373400" cy="3692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Twitter sample stream: 67 TPS average</a:t>
            </a:r>
          </a:p>
        </p:txBody>
      </p:sp>
      <p:sp>
        <p:nvSpPr>
          <p:cNvPr id="158" name="Shape 158"/>
          <p:cNvSpPr txBox="1"/>
          <p:nvPr/>
        </p:nvSpPr>
        <p:spPr>
          <a:xfrm>
            <a:off x="1776176" y="2794400"/>
            <a:ext cx="4266899" cy="3692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Amazon S3: 90m tweets total (269 GB)</a:t>
            </a:r>
          </a:p>
        </p:txBody>
      </p:sp>
      <p:sp>
        <p:nvSpPr>
          <p:cNvPr id="159" name="Shape 159"/>
          <p:cNvSpPr txBox="1"/>
          <p:nvPr/>
        </p:nvSpPr>
        <p:spPr>
          <a:xfrm>
            <a:off x="1776164" y="3920330"/>
            <a:ext cx="4935299" cy="3692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Map step 1: sentiment score, filter neutral tweets</a:t>
            </a:r>
          </a:p>
        </p:txBody>
      </p:sp>
      <p:pic>
        <p:nvPicPr>
          <p:cNvPr id="160" name="Shape 160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889899" y="3818403"/>
            <a:ext cx="599700" cy="4487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Shape 16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700381" y="4310089"/>
            <a:ext cx="978600" cy="539400"/>
          </a:xfrm>
          <a:prstGeom prst="rect">
            <a:avLst/>
          </a:prstGeom>
          <a:noFill/>
          <a:ln>
            <a:noFill/>
          </a:ln>
        </p:spPr>
      </p:pic>
      <p:sp>
        <p:nvSpPr>
          <p:cNvPr id="162" name="Shape 162"/>
          <p:cNvSpPr/>
          <p:nvPr/>
        </p:nvSpPr>
        <p:spPr>
          <a:xfrm>
            <a:off x="1776164" y="4483298"/>
            <a:ext cx="5310299" cy="3692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Map step 2: relevance score, filter irrelevant tweets</a:t>
            </a:r>
          </a:p>
        </p:txBody>
      </p:sp>
      <p:sp>
        <p:nvSpPr>
          <p:cNvPr id="163" name="Shape 163"/>
          <p:cNvSpPr txBox="1"/>
          <p:nvPr/>
        </p:nvSpPr>
        <p:spPr>
          <a:xfrm>
            <a:off x="1776176" y="3357375"/>
            <a:ext cx="5018399" cy="3692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30m tweets in period of interest (8/4 – 8/9)</a:t>
            </a:r>
          </a:p>
        </p:txBody>
      </p:sp>
      <p:pic>
        <p:nvPicPr>
          <p:cNvPr id="164" name="Shape 16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889899" y="4953467"/>
            <a:ext cx="599700" cy="448799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Shape 165"/>
          <p:cNvSpPr/>
          <p:nvPr/>
        </p:nvSpPr>
        <p:spPr>
          <a:xfrm>
            <a:off x="1776164" y="5046264"/>
            <a:ext cx="6910499" cy="3692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Reduce step: aggregate scores by company and time (10 min buckets)</a:t>
            </a:r>
          </a:p>
        </p:txBody>
      </p:sp>
      <p:pic>
        <p:nvPicPr>
          <p:cNvPr id="166" name="Shape 166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1043128" y="3316082"/>
            <a:ext cx="293099" cy="337499"/>
          </a:xfrm>
          <a:prstGeom prst="rect">
            <a:avLst/>
          </a:prstGeom>
          <a:noFill/>
          <a:ln>
            <a:noFill/>
          </a:ln>
        </p:spPr>
      </p:pic>
      <p:sp>
        <p:nvSpPr>
          <p:cNvPr id="167" name="Shape 167"/>
          <p:cNvSpPr/>
          <p:nvPr/>
        </p:nvSpPr>
        <p:spPr>
          <a:xfrm>
            <a:off x="1776164" y="5609232"/>
            <a:ext cx="6910499" cy="3692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Combine with stock price data and output as CSV </a:t>
            </a:r>
          </a:p>
        </p:txBody>
      </p:sp>
      <p:pic>
        <p:nvPicPr>
          <p:cNvPr id="168" name="Shape 168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967049" y="5617112"/>
            <a:ext cx="445199" cy="4451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Shape 169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926270" y="6162389"/>
            <a:ext cx="526800" cy="398099"/>
          </a:xfrm>
          <a:prstGeom prst="rect">
            <a:avLst/>
          </a:prstGeom>
          <a:noFill/>
          <a:ln>
            <a:noFill/>
          </a:ln>
        </p:spPr>
      </p:pic>
      <p:sp>
        <p:nvSpPr>
          <p:cNvPr id="170" name="Shape 170"/>
          <p:cNvSpPr/>
          <p:nvPr/>
        </p:nvSpPr>
        <p:spPr>
          <a:xfrm>
            <a:off x="1776164" y="6172200"/>
            <a:ext cx="1455900" cy="3692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Analyze in R</a:t>
            </a:r>
          </a:p>
        </p:txBody>
      </p:sp>
      <p:sp>
        <p:nvSpPr>
          <p:cNvPr id="171" name="Shape 171"/>
          <p:cNvSpPr txBox="1"/>
          <p:nvPr>
            <p:ph type="title"/>
          </p:nvPr>
        </p:nvSpPr>
        <p:spPr>
          <a:xfrm>
            <a:off x="457200" y="1984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Tweet Data Flow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4400"/>
              <a:t>Top 10 Companies on Twitter</a:t>
            </a:r>
          </a:p>
        </p:txBody>
      </p:sp>
      <p:pic>
        <p:nvPicPr>
          <p:cNvPr id="177" name="Shape 17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1600" y="2704362"/>
            <a:ext cx="7490349" cy="2820884"/>
          </a:xfrm>
          <a:prstGeom prst="rect">
            <a:avLst/>
          </a:prstGeom>
          <a:noFill/>
          <a:ln>
            <a:noFill/>
          </a:ln>
        </p:spPr>
      </p:pic>
      <p:sp>
        <p:nvSpPr>
          <p:cNvPr id="178" name="Shape 178"/>
          <p:cNvSpPr txBox="1"/>
          <p:nvPr/>
        </p:nvSpPr>
        <p:spPr>
          <a:xfrm>
            <a:off x="1002075" y="1268250"/>
            <a:ext cx="7226399" cy="532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Based on Tweets collected and scored against company 10-Ks during the week of August 4th through August 8th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