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68CE4EA-3406-468D-8DDE-DF0B2AB32B57}">
  <a:tblStyle styleId="{468CE4EA-3406-468D-8DDE-DF0B2AB32B57}"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D10A5874-D2F8-4AFA-B92A-C46F068960D2}"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9" d="100"/>
          <a:sy n="109" d="100"/>
        </p:scale>
        <p:origin x="-120" y="-84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42404417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coolclimate.berkeley.edu/maps" TargetMode="External"/><Relationship Id="rId4" Type="http://schemas.openxmlformats.org/officeDocument/2006/relationships/hyperlink" Target="http://www.carbonrally.com/challenges/16-save-electricity" TargetMode="External"/><Relationship Id="rId5" Type="http://schemas.openxmlformats.org/officeDocument/2006/relationships/hyperlink" Target="http://michaelbluejay.com/electricity/refrigerators.html" TargetMode="External"/><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1" Type="http://schemas.openxmlformats.org/officeDocument/2006/relationships/hyperlink" Target="http://en.openei.org/wiki/Utility_Rate_Database" TargetMode="External"/><Relationship Id="rId12" Type="http://schemas.openxmlformats.org/officeDocument/2006/relationships/hyperlink" Target="http://openweathermap.org/weather-data%23current" TargetMode="External"/><Relationship Id="rId13" Type="http://schemas.openxmlformats.org/officeDocument/2006/relationships/hyperlink" Target="https://developers.buildingsapi.lbl.gov/hes/service" TargetMode="External"/><Relationship Id="rId14" Type="http://schemas.openxmlformats.org/officeDocument/2006/relationships/hyperlink" Target="https://developers.buildingsapi.lbl.gov/hescore/documentation/scoring-tool-api" TargetMode="External"/><Relationship Id="rId1" Type="http://schemas.openxmlformats.org/officeDocument/2006/relationships/notesMaster" Target="../notesMasters/notesMaster1.xml"/><Relationship Id="rId2" Type="http://schemas.openxmlformats.org/officeDocument/2006/relationships/slide" Target="../slides/slide26.xml"/><Relationship Id="rId3" Type="http://schemas.openxmlformats.org/officeDocument/2006/relationships/hyperlink" Target="https://dataport.pecanstreet.org/" TargetMode="External"/><Relationship Id="rId4" Type="http://schemas.openxmlformats.org/officeDocument/2006/relationships/hyperlink" Target="http://www.eia.gov/consumption/residential/index.cfm" TargetMode="External"/><Relationship Id="rId5" Type="http://schemas.openxmlformats.org/officeDocument/2006/relationships/hyperlink" Target="http://www.eia.gov/analysis/studies/buildings/equipcosts/pdf/full.pdf" TargetMode="External"/><Relationship Id="rId6" Type="http://schemas.openxmlformats.org/officeDocument/2006/relationships/hyperlink" Target="http://www.usgs.gov/blogs/features/usgs_top_story/think-short-creative-and-inviting/" TargetMode="External"/><Relationship Id="rId7" Type="http://schemas.openxmlformats.org/officeDocument/2006/relationships/hyperlink" Target="http://waterdata.usgs.gov/nwis/wu" TargetMode="External"/><Relationship Id="rId8" Type="http://schemas.openxmlformats.org/officeDocument/2006/relationships/hyperlink" Target="http://waterfootprint.org/en/resources/water-footprint-statistics/%23CP1" TargetMode="External"/><Relationship Id="rId9" Type="http://schemas.openxmlformats.org/officeDocument/2006/relationships/hyperlink" Target="http://www.eia.gov/dnav/ng/ng_cons_sum_dcu_nus_m.htm" TargetMode="External"/><Relationship Id="rId10" Type="http://schemas.openxmlformats.org/officeDocument/2006/relationships/hyperlink" Target="http://www.eia.gov/dnav/ng/hist/n3010us3m.htm"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1" Type="http://schemas.openxmlformats.org/officeDocument/2006/relationships/hyperlink" Target="http://www.eia.gov/pub/oil_gas/natural_gas/feature_articles/2010/ngtrendsresidcon/ngtrendsresidcon.pdf" TargetMode="External"/><Relationship Id="rId12" Type="http://schemas.openxmlformats.org/officeDocument/2006/relationships/hyperlink" Target="http://www.epa.gov/cleanenergy/energy-resources/refs.html" TargetMode="External"/><Relationship Id="rId13" Type="http://schemas.openxmlformats.org/officeDocument/2006/relationships/hyperlink" Target="http://www.eia.gov/consumption/residential" TargetMode="External"/><Relationship Id="rId14" Type="http://schemas.openxmlformats.org/officeDocument/2006/relationships/hyperlink" Target="http://quickfacts.census.gov/qfd/states/48/4805000.html" TargetMode="External"/><Relationship Id="rId15" Type="http://schemas.openxmlformats.org/officeDocument/2006/relationships/hyperlink" Target="http://www.climatecentral.org/blogs/helpful-energy-comparisons-anyone" TargetMode="External"/><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ci.austin.tx.us/water/watercon/calculator.cfm" TargetMode="External"/><Relationship Id="rId4" Type="http://schemas.openxmlformats.org/officeDocument/2006/relationships/hyperlink" Target="http://www.twdb.texas.gov/publications/state_water_plan/2012/2012_SWP.pdf" TargetMode="External"/><Relationship Id="rId5" Type="http://schemas.openxmlformats.org/officeDocument/2006/relationships/hyperlink" Target="http://www.forbes.com/places/tx/austin/" TargetMode="External"/><Relationship Id="rId6" Type="http://schemas.openxmlformats.org/officeDocument/2006/relationships/hyperlink" Target="http://www.eia.gov/consumption/residential/reports/2009/state_briefs/pdf/tx.pdf" TargetMode="External"/><Relationship Id="rId7" Type="http://schemas.openxmlformats.org/officeDocument/2006/relationships/hyperlink" Target="http://www.earthlab.com/carbon-footprint/Texas/Austin-carbon-calculator.aspx" TargetMode="External"/><Relationship Id="rId8" Type="http://schemas.openxmlformats.org/officeDocument/2006/relationships/hyperlink" Target="http://www.eia.gov/dnav/ng/ng_pri_sum_dcu_stx_m.htm" TargetMode="External"/><Relationship Id="rId9" Type="http://schemas.openxmlformats.org/officeDocument/2006/relationships/hyperlink" Target="https://www.austintexas.gov/sites/default/files/files/Water/Rates/Approved%20Retail%20Water%20Service%20Rates%202012-13.pdf" TargetMode="External"/><Relationship Id="rId10" Type="http://schemas.openxmlformats.org/officeDocument/2006/relationships/hyperlink" Target="http://www.mdpi.com/1996-1073/7/11/7041/htm" TargetMode="External"/></Relationships>
</file>

<file path=ppt/notesSlides/_rels/notesSlide7.xml.rels><?xml version="1.0" encoding="UTF-8" standalone="yes"?>
<Relationships xmlns="http://schemas.openxmlformats.org/package/2006/relationships"><Relationship Id="rId11" Type="http://schemas.openxmlformats.org/officeDocument/2006/relationships/hyperlink" Target="http://www.eia.gov/pub/oil_gas/natural_gas/feature_articles/2010/ngtrendsresidcon/ngtrendsresidcon.pdf" TargetMode="External"/><Relationship Id="rId12" Type="http://schemas.openxmlformats.org/officeDocument/2006/relationships/hyperlink" Target="http://www.epa.gov/cleanenergy/energy-resources/refs.html" TargetMode="External"/><Relationship Id="rId13" Type="http://schemas.openxmlformats.org/officeDocument/2006/relationships/hyperlink" Target="http://www.eia.gov/consumption/residential" TargetMode="External"/><Relationship Id="rId14" Type="http://schemas.openxmlformats.org/officeDocument/2006/relationships/hyperlink" Target="http://quickfacts.census.gov/qfd/states/48/4805000.html" TargetMode="External"/><Relationship Id="rId15" Type="http://schemas.openxmlformats.org/officeDocument/2006/relationships/hyperlink" Target="http://www.climatecentral.org/blogs/helpful-energy-comparisons-anyone" TargetMode="External"/><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ci.austin.tx.us/water/watercon/calculator.cfm" TargetMode="External"/><Relationship Id="rId4" Type="http://schemas.openxmlformats.org/officeDocument/2006/relationships/hyperlink" Target="http://www.twdb.texas.gov/publications/state_water_plan/2012/2012_SWP.pdf" TargetMode="External"/><Relationship Id="rId5" Type="http://schemas.openxmlformats.org/officeDocument/2006/relationships/hyperlink" Target="http://www.forbes.com/places/tx/austin/" TargetMode="External"/><Relationship Id="rId6" Type="http://schemas.openxmlformats.org/officeDocument/2006/relationships/hyperlink" Target="http://www.eia.gov/consumption/residential/reports/2009/state_briefs/pdf/tx.pdf" TargetMode="External"/><Relationship Id="rId7" Type="http://schemas.openxmlformats.org/officeDocument/2006/relationships/hyperlink" Target="http://www.earthlab.com/carbon-footprint/Texas/Austin-carbon-calculator.aspx" TargetMode="External"/><Relationship Id="rId8" Type="http://schemas.openxmlformats.org/officeDocument/2006/relationships/hyperlink" Target="http://www.eia.gov/dnav/ng/ng_pri_sum_dcu_stx_m.htm" TargetMode="External"/><Relationship Id="rId9" Type="http://schemas.openxmlformats.org/officeDocument/2006/relationships/hyperlink" Target="https://www.austintexas.gov/sites/default/files/files/Water/Rates/Approved%20Retail%20Water%20Service%20Rates%202012-13.pdf" TargetMode="External"/><Relationship Id="rId10" Type="http://schemas.openxmlformats.org/officeDocument/2006/relationships/hyperlink" Target="http://www.mdpi.com/1996-1073/7/11/7041/ht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i.haas.berkeley.edu/research/papers/WP241.pdf" TargetMode="External"/><Relationship Id="rId4" Type="http://schemas.openxmlformats.org/officeDocument/2006/relationships/hyperlink" Target="http://pubs.acs.org/doi/full/10.1021/es102221h" TargetMode="External"/><Relationship Id="rId5" Type="http://schemas.openxmlformats.org/officeDocument/2006/relationships/hyperlink" Target="http://escholarship.org/uc/item/2nh0h4nb"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This is the mindmap slide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spcBef>
                <a:spcPts val="0"/>
              </a:spcBef>
              <a:buClr>
                <a:srgbClr val="000000"/>
              </a:buClr>
              <a:buSzPct val="127272"/>
              <a:buFont typeface="Arial"/>
              <a:buChar char="-"/>
            </a:pPr>
            <a:r>
              <a:rPr lang="en"/>
              <a:t>cluttered</a:t>
            </a:r>
          </a:p>
          <a:p>
            <a:pPr marL="457200" lvl="0" indent="-317500" rtl="0">
              <a:spcBef>
                <a:spcPts val="0"/>
              </a:spcBef>
              <a:buClr>
                <a:srgbClr val="000000"/>
              </a:buClr>
              <a:buSzPct val="127272"/>
              <a:buFont typeface="Arial"/>
              <a:buChar char="-"/>
            </a:pPr>
            <a:r>
              <a:rPr lang="en"/>
              <a:t>difficult to read</a:t>
            </a:r>
          </a:p>
          <a:p>
            <a:pPr marL="457200" lvl="0" indent="-317500" rtl="0">
              <a:spcBef>
                <a:spcPts val="0"/>
              </a:spcBef>
              <a:buClr>
                <a:srgbClr val="000000"/>
              </a:buClr>
              <a:buSzPct val="127272"/>
              <a:buFont typeface="Arial"/>
              <a:buChar char="-"/>
            </a:pPr>
            <a:r>
              <a:rPr lang="en"/>
              <a:t>incomplete</a:t>
            </a:r>
          </a:p>
          <a:p>
            <a:pPr marL="457200" lvl="0" indent="-317500">
              <a:spcBef>
                <a:spcPts val="0"/>
              </a:spcBef>
              <a:buClr>
                <a:srgbClr val="000000"/>
              </a:buClr>
              <a:buSzPct val="127272"/>
              <a:buFont typeface="Arial"/>
              <a:buChar char="-"/>
            </a:pPr>
            <a:r>
              <a:rPr lang="en"/>
              <a:t>hard to find natural gas or water dashboards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CO2 info based upon </a:t>
            </a:r>
            <a:r>
              <a:rPr lang="en" u="sng">
                <a:solidFill>
                  <a:schemeClr val="hlink"/>
                </a:solidFill>
                <a:hlinkClick r:id="rId3"/>
              </a:rPr>
              <a:t>http://coolclimate.berkeley.edu/maps</a:t>
            </a:r>
            <a:r>
              <a:rPr lang="en"/>
              <a:t> and </a:t>
            </a:r>
            <a:r>
              <a:rPr lang="en" u="sng">
                <a:solidFill>
                  <a:schemeClr val="hlink"/>
                </a:solidFill>
                <a:hlinkClick r:id="rId4"/>
              </a:rPr>
              <a:t>http://www.carbonrally.com/challenges/16-save-electricity</a:t>
            </a:r>
          </a:p>
          <a:p>
            <a:pPr rtl="0">
              <a:spcBef>
                <a:spcPts val="0"/>
              </a:spcBef>
              <a:buNone/>
            </a:pPr>
            <a:r>
              <a:rPr lang="en">
                <a:solidFill>
                  <a:schemeClr val="dk1"/>
                </a:solidFill>
              </a:rPr>
              <a:t>Refrigerator calculations based on </a:t>
            </a:r>
            <a:r>
              <a:rPr lang="en" u="sng">
                <a:solidFill>
                  <a:schemeClr val="hlink"/>
                </a:solidFill>
                <a:hlinkClick r:id="rId5"/>
              </a:rPr>
              <a:t>http://michaelbluejay.com/electricity/refrigerators.html</a:t>
            </a:r>
          </a:p>
          <a:p>
            <a:pPr rtl="0">
              <a:spcBef>
                <a:spcPts val="0"/>
              </a:spcBef>
              <a:buNone/>
            </a:pPr>
            <a:endParaRPr>
              <a:solidFill>
                <a:schemeClr val="dk1"/>
              </a:solidFill>
            </a:endParaRPr>
          </a:p>
          <a:p>
            <a:pPr rtl="0">
              <a:spcBef>
                <a:spcPts val="0"/>
              </a:spcBef>
              <a:buNone/>
            </a:pPr>
            <a:endParaRPr/>
          </a:p>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may not even need this page for the 2nd presentation</a:t>
            </a:r>
          </a:p>
          <a:p>
            <a:pPr rtl="0">
              <a:spcBef>
                <a:spcPts val="0"/>
              </a:spcBef>
              <a:buNone/>
            </a:pPr>
            <a:endParaRPr/>
          </a:p>
          <a:p>
            <a:pPr rtl="0">
              <a:spcBef>
                <a:spcPts val="0"/>
              </a:spcBef>
              <a:buNone/>
            </a:pPr>
            <a:r>
              <a:rPr lang="en"/>
              <a:t>Pecan Street Data Port</a:t>
            </a:r>
          </a:p>
          <a:p>
            <a:pPr rtl="0">
              <a:spcBef>
                <a:spcPts val="0"/>
              </a:spcBef>
              <a:buNone/>
            </a:pPr>
            <a:r>
              <a:rPr lang="en" u="sng">
                <a:solidFill>
                  <a:schemeClr val="hlink"/>
                </a:solidFill>
                <a:hlinkClick r:id="rId3"/>
              </a:rPr>
              <a:t>https://dataport.pecanstreet.org/</a:t>
            </a:r>
          </a:p>
          <a:p>
            <a:pPr rtl="0">
              <a:spcBef>
                <a:spcPts val="0"/>
              </a:spcBef>
              <a:buNone/>
            </a:pPr>
            <a:endParaRPr/>
          </a:p>
          <a:p>
            <a:pPr rtl="0">
              <a:spcBef>
                <a:spcPts val="0"/>
              </a:spcBef>
              <a:buNone/>
            </a:pPr>
            <a:r>
              <a:rPr lang="en"/>
              <a:t>Energy Usage Data</a:t>
            </a:r>
          </a:p>
          <a:p>
            <a:pPr rtl="0">
              <a:spcBef>
                <a:spcPts val="0"/>
              </a:spcBef>
              <a:buNone/>
            </a:pPr>
            <a:r>
              <a:rPr lang="en" u="sng">
                <a:solidFill>
                  <a:schemeClr val="hlink"/>
                </a:solidFill>
                <a:hlinkClick r:id="rId4"/>
              </a:rPr>
              <a:t>http://www.eia.gov/consumption/residential/index.cfm</a:t>
            </a:r>
          </a:p>
          <a:p>
            <a:pPr rtl="0">
              <a:spcBef>
                <a:spcPts val="0"/>
              </a:spcBef>
              <a:buNone/>
            </a:pPr>
            <a:r>
              <a:rPr lang="en" u="sng">
                <a:solidFill>
                  <a:schemeClr val="hlink"/>
                </a:solidFill>
                <a:hlinkClick r:id="rId5"/>
              </a:rPr>
              <a:t>http://www.eia.gov/analysis/studies/buildings/equipcosts/pdf/full.pdf</a:t>
            </a:r>
          </a:p>
          <a:p>
            <a:pPr rtl="0">
              <a:spcBef>
                <a:spcPts val="0"/>
              </a:spcBef>
              <a:buNone/>
            </a:pPr>
            <a:endParaRPr/>
          </a:p>
          <a:p>
            <a:pPr rtl="0">
              <a:spcBef>
                <a:spcPts val="0"/>
              </a:spcBef>
              <a:buNone/>
            </a:pPr>
            <a:r>
              <a:rPr lang="en"/>
              <a:t>Water Usage Data</a:t>
            </a:r>
          </a:p>
          <a:p>
            <a:pPr rtl="0">
              <a:spcBef>
                <a:spcPts val="0"/>
              </a:spcBef>
              <a:buNone/>
            </a:pPr>
            <a:r>
              <a:rPr lang="en" u="sng">
                <a:solidFill>
                  <a:schemeClr val="hlink"/>
                </a:solidFill>
                <a:hlinkClick r:id="rId6"/>
              </a:rPr>
              <a:t>http://www.usgs.gov/blogs/features/usgs_top_story/think-short-creative-and-inviting/</a:t>
            </a:r>
          </a:p>
          <a:p>
            <a:pPr rtl="0">
              <a:spcBef>
                <a:spcPts val="0"/>
              </a:spcBef>
              <a:buNone/>
            </a:pPr>
            <a:r>
              <a:rPr lang="en" u="sng">
                <a:solidFill>
                  <a:schemeClr val="hlink"/>
                </a:solidFill>
                <a:hlinkClick r:id="rId7"/>
              </a:rPr>
              <a:t>http://waterdata.usgs.gov/nwis/wu</a:t>
            </a:r>
          </a:p>
          <a:p>
            <a:pPr rtl="0">
              <a:spcBef>
                <a:spcPts val="0"/>
              </a:spcBef>
              <a:buNone/>
            </a:pPr>
            <a:r>
              <a:rPr lang="en" u="sng">
                <a:solidFill>
                  <a:schemeClr val="hlink"/>
                </a:solidFill>
                <a:hlinkClick r:id="rId8"/>
              </a:rPr>
              <a:t>http://waterfootprint.org/en/resources/water-footprint-statistics/#CP1</a:t>
            </a:r>
          </a:p>
          <a:p>
            <a:pPr rtl="0">
              <a:spcBef>
                <a:spcPts val="0"/>
              </a:spcBef>
              <a:buNone/>
            </a:pPr>
            <a:endParaRPr/>
          </a:p>
          <a:p>
            <a:pPr rtl="0">
              <a:spcBef>
                <a:spcPts val="0"/>
              </a:spcBef>
              <a:buNone/>
            </a:pPr>
            <a:r>
              <a:rPr lang="en"/>
              <a:t>Residential Gas Usage Data</a:t>
            </a:r>
          </a:p>
          <a:p>
            <a:pPr rtl="0">
              <a:spcBef>
                <a:spcPts val="0"/>
              </a:spcBef>
              <a:buNone/>
            </a:pPr>
            <a:r>
              <a:rPr lang="en" u="sng">
                <a:solidFill>
                  <a:schemeClr val="hlink"/>
                </a:solidFill>
                <a:hlinkClick r:id="rId9"/>
              </a:rPr>
              <a:t>http://www.eia.gov/dnav/ng/ng_cons_sum_dcu_nus_m.htm</a:t>
            </a:r>
          </a:p>
          <a:p>
            <a:pPr rtl="0">
              <a:spcBef>
                <a:spcPts val="0"/>
              </a:spcBef>
              <a:buNone/>
            </a:pPr>
            <a:r>
              <a:rPr lang="en" u="sng">
                <a:solidFill>
                  <a:schemeClr val="hlink"/>
                </a:solidFill>
                <a:hlinkClick r:id="rId10"/>
              </a:rPr>
              <a:t>http://www.eia.gov/dnav/ng/hist/n3010us3m.htm</a:t>
            </a:r>
          </a:p>
          <a:p>
            <a:pPr rtl="0">
              <a:spcBef>
                <a:spcPts val="0"/>
              </a:spcBef>
              <a:buNone/>
            </a:pPr>
            <a:endParaRPr/>
          </a:p>
          <a:p>
            <a:pPr rtl="0">
              <a:spcBef>
                <a:spcPts val="0"/>
              </a:spcBef>
              <a:buNone/>
            </a:pPr>
            <a:r>
              <a:rPr lang="en"/>
              <a:t>US Utility Rate Database</a:t>
            </a:r>
          </a:p>
          <a:p>
            <a:pPr rtl="0">
              <a:spcBef>
                <a:spcPts val="0"/>
              </a:spcBef>
              <a:buNone/>
            </a:pPr>
            <a:r>
              <a:rPr lang="en" u="sng">
                <a:solidFill>
                  <a:schemeClr val="hlink"/>
                </a:solidFill>
                <a:hlinkClick r:id="rId11"/>
              </a:rPr>
              <a:t>http://en.openei.org/wiki/Utility_Rate_Database</a:t>
            </a:r>
          </a:p>
          <a:p>
            <a:pPr rtl="0">
              <a:spcBef>
                <a:spcPts val="0"/>
              </a:spcBef>
              <a:buNone/>
            </a:pPr>
            <a:endParaRPr/>
          </a:p>
          <a:p>
            <a:pPr rtl="0">
              <a:spcBef>
                <a:spcPts val="0"/>
              </a:spcBef>
              <a:buNone/>
            </a:pPr>
            <a:r>
              <a:rPr lang="en"/>
              <a:t>Weather Data</a:t>
            </a:r>
          </a:p>
          <a:p>
            <a:pPr rtl="0">
              <a:spcBef>
                <a:spcPts val="0"/>
              </a:spcBef>
              <a:buNone/>
            </a:pPr>
            <a:r>
              <a:rPr lang="en" u="sng">
                <a:solidFill>
                  <a:schemeClr val="hlink"/>
                </a:solidFill>
                <a:hlinkClick r:id="rId12"/>
              </a:rPr>
              <a:t>http://openweathermap.org/weather-data#current</a:t>
            </a:r>
          </a:p>
          <a:p>
            <a:pPr rtl="0">
              <a:spcBef>
                <a:spcPts val="0"/>
              </a:spcBef>
              <a:buNone/>
            </a:pPr>
            <a:endParaRPr/>
          </a:p>
          <a:p>
            <a:pPr rtl="0">
              <a:spcBef>
                <a:spcPts val="0"/>
              </a:spcBef>
              <a:buNone/>
            </a:pPr>
            <a:r>
              <a:rPr lang="en"/>
              <a:t>Berkeley Lab Home Energy Scoring Tool</a:t>
            </a:r>
          </a:p>
          <a:p>
            <a:pPr rtl="0">
              <a:spcBef>
                <a:spcPts val="0"/>
              </a:spcBef>
              <a:buNone/>
            </a:pPr>
            <a:r>
              <a:rPr lang="en" u="sng">
                <a:solidFill>
                  <a:schemeClr val="hlink"/>
                </a:solidFill>
                <a:hlinkClick r:id="rId13"/>
              </a:rPr>
              <a:t>https://developers.buildingsapi.lbl.gov/hes/service</a:t>
            </a:r>
          </a:p>
          <a:p>
            <a:pPr rtl="0">
              <a:spcBef>
                <a:spcPts val="0"/>
              </a:spcBef>
              <a:buNone/>
            </a:pPr>
            <a:r>
              <a:rPr lang="en" u="sng">
                <a:solidFill>
                  <a:schemeClr val="hlink"/>
                </a:solidFill>
                <a:hlinkClick r:id="rId14"/>
              </a:rPr>
              <a:t>https://developers.buildingsapi.lbl.gov/hescore/documentation/scoring-tool-api</a:t>
            </a: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a:solidFill>
                <a:schemeClr val="dk1"/>
              </a:solidFill>
            </a:endParaRPr>
          </a:p>
          <a:p>
            <a:pPr>
              <a:spcBef>
                <a:spcPts val="0"/>
              </a:spcBef>
              <a:buNone/>
            </a:pP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7" name="Shape 3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6" name="Shape 3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5" name="Shape 3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sz="1000" b="1">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000" b="1">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sz="1000">
                <a:solidFill>
                  <a:srgbClr val="273367"/>
                </a:solidFill>
                <a:latin typeface="Verdana"/>
                <a:ea typeface="Verdana"/>
                <a:cs typeface="Verdana"/>
                <a:sym typeface="Verdana"/>
              </a:rPr>
              <a:t>If everyone in our area reduced their water use by 10%, we'd </a:t>
            </a:r>
            <a:r>
              <a:rPr lang="en" sz="1000" b="1">
                <a:solidFill>
                  <a:srgbClr val="273367"/>
                </a:solidFill>
                <a:latin typeface="Verdana"/>
                <a:ea typeface="Verdana"/>
                <a:cs typeface="Verdana"/>
                <a:sym typeface="Verdana"/>
              </a:rPr>
              <a:t>save over 13 million gallons of water per day!</a:t>
            </a:r>
          </a:p>
          <a:p>
            <a:pPr rtl="0">
              <a:spcBef>
                <a:spcPts val="0"/>
              </a:spcBef>
              <a:buNone/>
            </a:pPr>
            <a:r>
              <a:rPr lang="en" sz="1000" u="sng">
                <a:solidFill>
                  <a:schemeClr val="hlink"/>
                </a:solidFill>
                <a:latin typeface="Verdana"/>
                <a:ea typeface="Verdana"/>
                <a:cs typeface="Verdana"/>
                <a:sym typeface="Verdana"/>
                <a:hlinkClick r:id="rId3"/>
              </a:rPr>
              <a:t>http://www.ci.austin.tx.us/water/watercon/calculator.cfm</a:t>
            </a:r>
          </a:p>
          <a:p>
            <a:pPr rtl="0">
              <a:spcBef>
                <a:spcPts val="0"/>
              </a:spcBef>
              <a:buNone/>
            </a:pPr>
            <a:endParaRPr sz="1000" b="1">
              <a:solidFill>
                <a:srgbClr val="273367"/>
              </a:solidFill>
              <a:latin typeface="Verdana"/>
              <a:ea typeface="Verdana"/>
              <a:cs typeface="Verdana"/>
              <a:sym typeface="Verdana"/>
            </a:endParaRPr>
          </a:p>
          <a:p>
            <a:pPr rtl="0">
              <a:spcBef>
                <a:spcPts val="0"/>
              </a:spcBef>
              <a:buNone/>
            </a:pPr>
            <a:r>
              <a:rPr lang="en" sz="1000">
                <a:solidFill>
                  <a:srgbClr val="273367"/>
                </a:solidFill>
                <a:latin typeface="Verdana"/>
                <a:ea typeface="Verdana"/>
                <a:cs typeface="Verdana"/>
                <a:sym typeface="Verdana"/>
              </a:rPr>
              <a:t>2008 water usage in Austin, TX = 102 gallons per capita per day </a:t>
            </a:r>
          </a:p>
          <a:p>
            <a:pPr rtl="0">
              <a:spcBef>
                <a:spcPts val="0"/>
              </a:spcBef>
              <a:buNone/>
            </a:pPr>
            <a:r>
              <a:rPr lang="en" sz="1000">
                <a:solidFill>
                  <a:srgbClr val="273367"/>
                </a:solidFill>
                <a:latin typeface="Verdana"/>
                <a:ea typeface="Verdana"/>
                <a:cs typeface="Verdana"/>
                <a:sym typeface="Verdana"/>
              </a:rPr>
              <a:t>Water for Texas 2012 State Plan</a:t>
            </a:r>
          </a:p>
          <a:p>
            <a:pPr rtl="0">
              <a:spcBef>
                <a:spcPts val="0"/>
              </a:spcBef>
              <a:buNone/>
            </a:pPr>
            <a:r>
              <a:rPr lang="en" sz="1000" u="sng">
                <a:solidFill>
                  <a:schemeClr val="hlink"/>
                </a:solidFill>
                <a:latin typeface="Verdana"/>
                <a:ea typeface="Verdana"/>
                <a:cs typeface="Verdana"/>
                <a:sym typeface="Verdana"/>
                <a:hlinkClick r:id="rId4"/>
              </a:rPr>
              <a:t>http://www.twdb.texas.gov/publications/state_water_plan/2012/2012_SWP.pdf</a:t>
            </a:r>
          </a:p>
          <a:p>
            <a:pPr rtl="0">
              <a:spcBef>
                <a:spcPts val="0"/>
              </a:spcBef>
              <a:buNone/>
            </a:pPr>
            <a:endParaRPr sz="1000">
              <a:solidFill>
                <a:srgbClr val="273367"/>
              </a:solidFill>
              <a:latin typeface="Verdana"/>
              <a:ea typeface="Verdana"/>
              <a:cs typeface="Verdana"/>
              <a:sym typeface="Verdana"/>
            </a:endParaRPr>
          </a:p>
          <a:p>
            <a:pPr rtl="0">
              <a:spcBef>
                <a:spcPts val="0"/>
              </a:spcBef>
              <a:buNone/>
            </a:pPr>
            <a:r>
              <a:rPr lang="en" sz="1000">
                <a:solidFill>
                  <a:srgbClr val="273367"/>
                </a:solidFill>
                <a:latin typeface="Verdana"/>
                <a:ea typeface="Verdana"/>
                <a:cs typeface="Verdana"/>
                <a:sym typeface="Verdana"/>
              </a:rPr>
              <a:t>Austin-Round Rock-SanMarcos (MSA), TX as of July 2014</a:t>
            </a:r>
          </a:p>
          <a:p>
            <a:pPr rtl="0">
              <a:spcBef>
                <a:spcPts val="0"/>
              </a:spcBef>
              <a:buNone/>
            </a:pPr>
            <a:r>
              <a:rPr lang="en" sz="1000">
                <a:solidFill>
                  <a:srgbClr val="273367"/>
                </a:solidFill>
                <a:latin typeface="Verdana"/>
                <a:ea typeface="Verdana"/>
                <a:cs typeface="Verdana"/>
                <a:sym typeface="Verdana"/>
              </a:rPr>
              <a:t>population 1,889,700</a:t>
            </a:r>
          </a:p>
          <a:p>
            <a:pPr rtl="0">
              <a:spcBef>
                <a:spcPts val="0"/>
              </a:spcBef>
              <a:buNone/>
            </a:pPr>
            <a:r>
              <a:rPr lang="en" sz="1000">
                <a:solidFill>
                  <a:srgbClr val="273367"/>
                </a:solidFill>
                <a:latin typeface="Verdana"/>
                <a:ea typeface="Verdana"/>
                <a:cs typeface="Verdana"/>
                <a:sym typeface="Verdana"/>
              </a:rPr>
              <a:t>median income $58,932</a:t>
            </a:r>
          </a:p>
          <a:p>
            <a:pPr rtl="0">
              <a:spcBef>
                <a:spcPts val="0"/>
              </a:spcBef>
              <a:buNone/>
            </a:pPr>
            <a:r>
              <a:rPr lang="en" sz="1000">
                <a:solidFill>
                  <a:srgbClr val="273367"/>
                </a:solidFill>
                <a:latin typeface="Verdana"/>
                <a:ea typeface="Verdana"/>
                <a:cs typeface="Verdana"/>
                <a:sym typeface="Verdana"/>
              </a:rPr>
              <a:t>median home price $221,600</a:t>
            </a:r>
          </a:p>
          <a:p>
            <a:pPr rtl="0">
              <a:spcBef>
                <a:spcPts val="0"/>
              </a:spcBef>
              <a:buNone/>
            </a:pPr>
            <a:r>
              <a:rPr lang="en" sz="1000">
                <a:solidFill>
                  <a:srgbClr val="273367"/>
                </a:solidFill>
                <a:latin typeface="Verdana"/>
                <a:ea typeface="Verdana"/>
                <a:cs typeface="Verdana"/>
                <a:sym typeface="Verdana"/>
              </a:rPr>
              <a:t>average days &gt; 90 F = 101; national average = 37</a:t>
            </a:r>
          </a:p>
          <a:p>
            <a:pPr rtl="0">
              <a:spcBef>
                <a:spcPts val="0"/>
              </a:spcBef>
              <a:buNone/>
            </a:pPr>
            <a:r>
              <a:rPr lang="en" sz="1000">
                <a:solidFill>
                  <a:srgbClr val="273367"/>
                </a:solidFill>
                <a:latin typeface="Verdana"/>
                <a:ea typeface="Verdana"/>
                <a:cs typeface="Verdana"/>
                <a:sym typeface="Verdana"/>
              </a:rPr>
              <a:t>average days &lt; 32 F = 23; national average = 88</a:t>
            </a:r>
          </a:p>
          <a:p>
            <a:pPr rtl="0">
              <a:spcBef>
                <a:spcPts val="0"/>
              </a:spcBef>
              <a:buNone/>
            </a:pPr>
            <a:r>
              <a:rPr lang="en" u="sng">
                <a:solidFill>
                  <a:schemeClr val="hlink"/>
                </a:solidFill>
                <a:hlinkClick r:id="rId5"/>
              </a:rPr>
              <a:t>http://www.forbes.com/places/tx/austin/</a:t>
            </a:r>
          </a:p>
          <a:p>
            <a:pPr rtl="0">
              <a:spcBef>
                <a:spcPts val="0"/>
              </a:spcBef>
              <a:buNone/>
            </a:pPr>
            <a:endParaRPr b="1"/>
          </a:p>
          <a:p>
            <a:pPr rtl="0">
              <a:spcBef>
                <a:spcPts val="0"/>
              </a:spcBef>
              <a:buNone/>
            </a:pPr>
            <a:r>
              <a:rPr lang="en"/>
              <a:t>EIA’s 2009 Residential Energy Consumption Survey</a:t>
            </a:r>
          </a:p>
          <a:p>
            <a:pPr rtl="0">
              <a:spcBef>
                <a:spcPts val="0"/>
              </a:spcBef>
              <a:buNone/>
            </a:pPr>
            <a:r>
              <a:rPr lang="en"/>
              <a:t>Texas households consume an average of 77 million Btu per year</a:t>
            </a:r>
          </a:p>
          <a:p>
            <a:pPr rtl="0">
              <a:spcBef>
                <a:spcPts val="0"/>
              </a:spcBef>
              <a:buNone/>
            </a:pPr>
            <a:r>
              <a:rPr lang="en"/>
              <a:t>The average annual electricity cost per Texas household is $1,801,approx. 14,000 kwh</a:t>
            </a:r>
          </a:p>
          <a:p>
            <a:pPr rtl="0">
              <a:spcBef>
                <a:spcPts val="0"/>
              </a:spcBef>
              <a:buNone/>
            </a:pPr>
            <a:r>
              <a:rPr lang="en"/>
              <a:t>average TX square footage = 1,757: US average = 1,971</a:t>
            </a:r>
          </a:p>
          <a:p>
            <a:pPr rtl="0">
              <a:spcBef>
                <a:spcPts val="0"/>
              </a:spcBef>
              <a:buNone/>
            </a:pPr>
            <a:r>
              <a:rPr lang="en" u="sng">
                <a:solidFill>
                  <a:schemeClr val="hlink"/>
                </a:solidFill>
                <a:hlinkClick r:id="rId6"/>
              </a:rPr>
              <a:t>http://www.eia.gov/consumption/residential/reports/2009/state_briefs/pdf/tx.pdf</a:t>
            </a:r>
          </a:p>
          <a:p>
            <a:pPr rtl="0">
              <a:spcBef>
                <a:spcPts val="0"/>
              </a:spcBef>
              <a:buNone/>
            </a:pPr>
            <a:endParaRPr b="1"/>
          </a:p>
          <a:p>
            <a:pPr rtl="0">
              <a:spcBef>
                <a:spcPts val="0"/>
              </a:spcBef>
              <a:buNone/>
            </a:pPr>
            <a:r>
              <a:rPr lang="en"/>
              <a:t>CO2</a:t>
            </a:r>
          </a:p>
          <a:p>
            <a:pPr rtl="0">
              <a:spcBef>
                <a:spcPts val="0"/>
              </a:spcBef>
              <a:buNone/>
            </a:pPr>
            <a:r>
              <a:rPr lang="en"/>
              <a:t>average carbon footprint for Austin, TX = 14.70 metric tons</a:t>
            </a:r>
          </a:p>
          <a:p>
            <a:pPr rtl="0">
              <a:spcBef>
                <a:spcPts val="0"/>
              </a:spcBef>
              <a:buNone/>
            </a:pPr>
            <a:r>
              <a:rPr lang="en"/>
              <a:t>In 2013, Environment Texas did a study that calculated that combined power plants in Texas spew out CO2 at approximately </a:t>
            </a:r>
            <a:r>
              <a:rPr lang="en">
                <a:solidFill>
                  <a:schemeClr val="dk1"/>
                </a:solidFill>
              </a:rPr>
              <a:t>the same rate as</a:t>
            </a:r>
            <a:r>
              <a:rPr lang="en"/>
              <a:t> 45.9 million cars</a:t>
            </a:r>
          </a:p>
          <a:p>
            <a:pPr rtl="0">
              <a:spcBef>
                <a:spcPts val="0"/>
              </a:spcBef>
              <a:buNone/>
            </a:pPr>
            <a:r>
              <a:rPr lang="en" u="sng">
                <a:solidFill>
                  <a:schemeClr val="hlink"/>
                </a:solidFill>
                <a:hlinkClick r:id="rId7"/>
              </a:rPr>
              <a:t>http://www.earthlab.com/carbon-footprint/Texas/Austin-carbon-calculator.aspx</a:t>
            </a:r>
          </a:p>
          <a:p>
            <a:pPr rtl="0">
              <a:spcBef>
                <a:spcPts val="0"/>
              </a:spcBef>
              <a:buNone/>
            </a:pPr>
            <a:endParaRPr/>
          </a:p>
          <a:p>
            <a:pPr rtl="0">
              <a:spcBef>
                <a:spcPts val="0"/>
              </a:spcBef>
              <a:buNone/>
            </a:pPr>
            <a:r>
              <a:rPr lang="en"/>
              <a:t>Austin Electric Rates</a:t>
            </a:r>
          </a:p>
          <a:p>
            <a:pPr rtl="0">
              <a:spcBef>
                <a:spcPts val="0"/>
              </a:spcBef>
              <a:buNone/>
            </a:pPr>
            <a:r>
              <a:rPr lang="en"/>
              <a:t>1000 kwh summer bill (June-Sept.)  = $122.10</a:t>
            </a:r>
          </a:p>
          <a:p>
            <a:pPr rtl="0">
              <a:spcBef>
                <a:spcPts val="0"/>
              </a:spcBef>
              <a:buNone/>
            </a:pPr>
            <a:r>
              <a:rPr lang="en"/>
              <a:t>1000 kwh winter bill (Oct.-May) = $102.41</a:t>
            </a:r>
          </a:p>
          <a:p>
            <a:pPr rtl="0">
              <a:spcBef>
                <a:spcPts val="0"/>
              </a:spcBef>
              <a:buNone/>
            </a:pPr>
            <a:endParaRPr b="1"/>
          </a:p>
          <a:p>
            <a:pPr rtl="0">
              <a:spcBef>
                <a:spcPts val="0"/>
              </a:spcBef>
              <a:buNone/>
            </a:pPr>
            <a:r>
              <a:rPr lang="en"/>
              <a:t>Natural Gas Costs</a:t>
            </a:r>
          </a:p>
          <a:p>
            <a:pPr rtl="0">
              <a:spcBef>
                <a:spcPts val="0"/>
              </a:spcBef>
              <a:buNone/>
            </a:pPr>
            <a:r>
              <a:rPr lang="en"/>
              <a:t>Oct 2014  $19.31 per 1,000 cubic feet</a:t>
            </a:r>
          </a:p>
          <a:p>
            <a:pPr rtl="0">
              <a:spcBef>
                <a:spcPts val="0"/>
              </a:spcBef>
              <a:buNone/>
            </a:pPr>
            <a:r>
              <a:rPr lang="en"/>
              <a:t>Mar 2015 $7.48 per 1,000 cubic feet</a:t>
            </a:r>
          </a:p>
          <a:p>
            <a:pPr rtl="0">
              <a:spcBef>
                <a:spcPts val="0"/>
              </a:spcBef>
              <a:buNone/>
            </a:pPr>
            <a:r>
              <a:rPr lang="en" u="sng">
                <a:solidFill>
                  <a:schemeClr val="hlink"/>
                </a:solidFill>
                <a:hlinkClick r:id="rId8"/>
              </a:rPr>
              <a:t>http://www.eia.gov/dnav/ng/ng_pri_sum_dcu_stx_m.htm</a:t>
            </a:r>
          </a:p>
          <a:p>
            <a:pPr rtl="0">
              <a:spcBef>
                <a:spcPts val="0"/>
              </a:spcBef>
              <a:buNone/>
            </a:pPr>
            <a:endParaRPr/>
          </a:p>
          <a:p>
            <a:pPr lvl="0" rtl="0">
              <a:spcBef>
                <a:spcPts val="0"/>
              </a:spcBef>
              <a:buNone/>
            </a:pPr>
            <a:r>
              <a:rPr lang="en"/>
              <a:t>Austin Water Rates</a:t>
            </a:r>
            <a:r>
              <a:rPr lang="en" sz="1000">
                <a:solidFill>
                  <a:schemeClr val="dk1"/>
                </a:solidFill>
              </a:rPr>
              <a:t>			</a:t>
            </a:r>
          </a:p>
          <a:p>
            <a:pPr lvl="0" rtl="0">
              <a:spcBef>
                <a:spcPts val="0"/>
              </a:spcBef>
              <a:buClr>
                <a:schemeClr val="dk1"/>
              </a:buClr>
              <a:buSzPct val="110000"/>
              <a:buFont typeface="Arial"/>
              <a:buNone/>
            </a:pPr>
            <a:r>
              <a:rPr lang="en" sz="1000">
                <a:solidFill>
                  <a:schemeClr val="dk1"/>
                </a:solidFill>
              </a:rPr>
              <a:t>MONTHLY TIERED MINIMUM CHARGE: (Based on Total Billed Volume)					</a:t>
            </a:r>
          </a:p>
          <a:p>
            <a:pPr lvl="0" rtl="0">
              <a:spcBef>
                <a:spcPts val="0"/>
              </a:spcBef>
              <a:buNone/>
            </a:pPr>
            <a:r>
              <a:rPr lang="en" sz="1000">
                <a:solidFill>
                  <a:schemeClr val="dk1"/>
                </a:solidFill>
              </a:rPr>
              <a:t>Single-Family Residential </a:t>
            </a:r>
          </a:p>
          <a:p>
            <a:pPr lvl="0" rtl="0">
              <a:spcBef>
                <a:spcPts val="0"/>
              </a:spcBef>
              <a:buClr>
                <a:schemeClr val="dk1"/>
              </a:buClr>
              <a:buSzPct val="110000"/>
              <a:buFont typeface="Arial"/>
              <a:buNone/>
            </a:pPr>
            <a:r>
              <a:rPr lang="en" sz="1000">
                <a:solidFill>
                  <a:schemeClr val="dk1"/>
                </a:solidFill>
              </a:rPr>
              <a:t>0 - 2,000 Gallons			$2.20</a:t>
            </a:r>
          </a:p>
          <a:p>
            <a:pPr lvl="0" rtl="0">
              <a:spcBef>
                <a:spcPts val="0"/>
              </a:spcBef>
              <a:buNone/>
            </a:pPr>
            <a:r>
              <a:rPr lang="en" sz="1000">
                <a:solidFill>
                  <a:schemeClr val="dk1"/>
                </a:solidFill>
              </a:rPr>
              <a:t>2,001 - 6,000 Gallons 			$4.70</a:t>
            </a:r>
          </a:p>
          <a:p>
            <a:pPr lvl="0" rtl="0">
              <a:spcBef>
                <a:spcPts val="0"/>
              </a:spcBef>
              <a:buNone/>
            </a:pPr>
            <a:r>
              <a:rPr lang="en" sz="1000">
                <a:solidFill>
                  <a:schemeClr val="dk1"/>
                </a:solidFill>
              </a:rPr>
              <a:t>6,001 - 11,000 Gallons 			$7.65</a:t>
            </a:r>
          </a:p>
          <a:p>
            <a:pPr lvl="0" rtl="0">
              <a:spcBef>
                <a:spcPts val="0"/>
              </a:spcBef>
              <a:buNone/>
            </a:pPr>
            <a:r>
              <a:rPr lang="en" sz="1000">
                <a:solidFill>
                  <a:schemeClr val="dk1"/>
                </a:solidFill>
              </a:rPr>
              <a:t>11,001 - 20,000 Gallons 		$12.70</a:t>
            </a:r>
          </a:p>
          <a:p>
            <a:pPr lvl="0" rtl="0">
              <a:spcBef>
                <a:spcPts val="0"/>
              </a:spcBef>
              <a:buNone/>
            </a:pPr>
            <a:r>
              <a:rPr lang="en" sz="1000">
                <a:solidFill>
                  <a:schemeClr val="dk1"/>
                </a:solidFill>
              </a:rPr>
              <a:t>20,001 - over Gallons			$12.70</a:t>
            </a:r>
          </a:p>
          <a:p>
            <a:pPr rtl="0">
              <a:spcBef>
                <a:spcPts val="0"/>
              </a:spcBef>
              <a:buNone/>
            </a:pPr>
            <a:r>
              <a:rPr lang="en" u="sng">
                <a:solidFill>
                  <a:schemeClr val="hlink"/>
                </a:solidFill>
                <a:hlinkClick r:id="rId9"/>
              </a:rPr>
              <a:t>https://www.austintexas.gov/sites/default/files/files/Water/Rates/Approved%20Retail%20Water%20Service%20Rates%202012-13.pdf</a:t>
            </a:r>
          </a:p>
          <a:p>
            <a:pPr rtl="0">
              <a:spcBef>
                <a:spcPts val="0"/>
              </a:spcBef>
              <a:buNone/>
            </a:pPr>
            <a:endParaRPr b="1"/>
          </a:p>
          <a:p>
            <a:pPr lvl="0" rtl="0">
              <a:spcBef>
                <a:spcPts val="0"/>
              </a:spcBef>
              <a:buNone/>
            </a:pPr>
            <a:r>
              <a:rPr lang="en" b="1"/>
              <a:t>WATER</a:t>
            </a:r>
          </a:p>
          <a:p>
            <a:pPr lvl="0" rtl="0">
              <a:spcBef>
                <a:spcPts val="0"/>
              </a:spcBef>
              <a:buNone/>
            </a:pPr>
            <a:r>
              <a:rPr lang="en"/>
              <a:t>US: 2.8K cubic meters/yr</a:t>
            </a:r>
          </a:p>
          <a:p>
            <a:pPr lvl="0" rtl="0">
              <a:spcBef>
                <a:spcPts val="0"/>
              </a:spcBef>
              <a:buNone/>
            </a:pPr>
            <a:r>
              <a:rPr lang="en"/>
              <a:t>China: 1K cubic meters/yr</a:t>
            </a:r>
          </a:p>
          <a:p>
            <a:pPr lvl="0" rtl="0">
              <a:spcBef>
                <a:spcPts val="0"/>
              </a:spcBef>
              <a:buNone/>
            </a:pPr>
            <a:r>
              <a:rPr lang="en"/>
              <a:t>India: 1K cubic meters/yr</a:t>
            </a:r>
          </a:p>
          <a:p>
            <a:pPr lvl="0" rtl="0">
              <a:spcBef>
                <a:spcPts val="0"/>
              </a:spcBef>
              <a:buNone/>
            </a:pPr>
            <a:r>
              <a:rPr lang="en"/>
              <a:t>UK: 1.2K cubic meters/yr</a:t>
            </a:r>
          </a:p>
          <a:p>
            <a:pPr lvl="0" rtl="0">
              <a:spcBef>
                <a:spcPts val="0"/>
              </a:spcBef>
              <a:buNone/>
            </a:pPr>
            <a:endParaRPr/>
          </a:p>
          <a:p>
            <a:pPr lvl="0" rtl="0">
              <a:spcBef>
                <a:spcPts val="0"/>
              </a:spcBef>
              <a:buNone/>
            </a:pPr>
            <a:r>
              <a:rPr lang="en" sz="1000" b="1">
                <a:solidFill>
                  <a:schemeClr val="dk1"/>
                </a:solidFill>
              </a:rPr>
              <a:t>Hermitte, S., &amp; Mace., R. (2012, November 1). Linear Regression Analysis of Energy Consumption Data. (n.d.). Retrieved June 23, 2015, from http://www.degreedays.net/regression-analysis. Retrieved June 23, 2015, from https://www.twdb.texas.gov/publications/reports/technical_notes/doc/SeasonalWaterUseReport-final.pdf  </a:t>
            </a:r>
            <a:r>
              <a:rPr lang="en" sz="1000">
                <a:solidFill>
                  <a:schemeClr val="dk1"/>
                </a:solidFill>
              </a:rPr>
              <a:t>	</a:t>
            </a:r>
          </a:p>
          <a:p>
            <a:pPr rtl="0">
              <a:spcBef>
                <a:spcPts val="0"/>
              </a:spcBef>
              <a:buNone/>
            </a:pPr>
            <a:r>
              <a:rPr lang="en" sz="1000">
                <a:solidFill>
                  <a:schemeClr val="dk1"/>
                </a:solidFill>
              </a:rPr>
              <a:t>Annual Average Water Use Austin 2004 - 2011 - </a:t>
            </a:r>
          </a:p>
          <a:p>
            <a:pPr rtl="0">
              <a:spcBef>
                <a:spcPts val="0"/>
              </a:spcBef>
              <a:buNone/>
            </a:pPr>
            <a:r>
              <a:rPr lang="en" sz="1000">
                <a:solidFill>
                  <a:schemeClr val="dk1"/>
                </a:solidFill>
              </a:rPr>
              <a:t>indoor use 11,532,894,150 gallons; </a:t>
            </a:r>
          </a:p>
          <a:p>
            <a:pPr rtl="0">
              <a:spcBef>
                <a:spcPts val="0"/>
              </a:spcBef>
              <a:buNone/>
            </a:pPr>
            <a:r>
              <a:rPr lang="en" sz="1000">
                <a:solidFill>
                  <a:schemeClr val="dk1"/>
                </a:solidFill>
              </a:rPr>
              <a:t>outdoor use 5,879,032,288 gallons; </a:t>
            </a:r>
          </a:p>
          <a:p>
            <a:pPr rtl="0">
              <a:spcBef>
                <a:spcPts val="0"/>
              </a:spcBef>
              <a:buNone/>
            </a:pPr>
            <a:r>
              <a:rPr lang="en" sz="1000">
                <a:solidFill>
                  <a:schemeClr val="dk1"/>
                </a:solidFill>
              </a:rPr>
              <a:t>outdoor use as a percentage of total use 33; </a:t>
            </a:r>
          </a:p>
          <a:p>
            <a:pPr rtl="0">
              <a:spcBef>
                <a:spcPts val="0"/>
              </a:spcBef>
              <a:buNone/>
            </a:pPr>
            <a:r>
              <a:rPr lang="en" sz="1000">
                <a:solidFill>
                  <a:schemeClr val="dk1"/>
                </a:solidFill>
              </a:rPr>
              <a:t>gallons per household per day for indoor use 176 gallons; </a:t>
            </a:r>
          </a:p>
          <a:p>
            <a:pPr lvl="0" rtl="0">
              <a:spcBef>
                <a:spcPts val="0"/>
              </a:spcBef>
              <a:buNone/>
            </a:pPr>
            <a:r>
              <a:rPr lang="en" sz="1000">
                <a:solidFill>
                  <a:schemeClr val="dk1"/>
                </a:solidFill>
              </a:rPr>
              <a:t>gallons per household per day for outdoor use 89 gallons</a:t>
            </a:r>
          </a:p>
          <a:p>
            <a:pPr lvl="0" rtl="0">
              <a:spcBef>
                <a:spcPts val="0"/>
              </a:spcBef>
              <a:buNone/>
            </a:pPr>
            <a:endParaRPr/>
          </a:p>
          <a:p>
            <a:pPr lvl="0" rtl="0">
              <a:spcBef>
                <a:spcPts val="0"/>
              </a:spcBef>
              <a:buNone/>
            </a:pPr>
            <a:r>
              <a:rPr lang="en" b="1"/>
              <a:t>ELECTRICITY</a:t>
            </a:r>
          </a:p>
          <a:p>
            <a:pPr lvl="0" rtl="0">
              <a:lnSpc>
                <a:spcPct val="138000"/>
              </a:lnSpc>
              <a:spcBef>
                <a:spcPts val="0"/>
              </a:spcBef>
              <a:buClr>
                <a:schemeClr val="dk1"/>
              </a:buClr>
              <a:buSzPct val="110000"/>
              <a:buFont typeface="Arial"/>
              <a:buNone/>
            </a:pPr>
            <a:r>
              <a:rPr lang="en" sz="1000" b="1">
                <a:solidFill>
                  <a:schemeClr val="dk1"/>
                </a:solidFill>
              </a:rPr>
              <a:t>Meehan, P., Mcardle, C., &amp; Daniels, S. (2014). An Efficient, Scalable Time-Frequency Method for Tracking Energy Usage of Domestic Appliances Using a Two-Step Classification Algorithm. Energies, 7041-7066.</a:t>
            </a:r>
          </a:p>
          <a:p>
            <a:pPr lvl="0" rtl="0">
              <a:lnSpc>
                <a:spcPct val="138000"/>
              </a:lnSpc>
              <a:spcBef>
                <a:spcPts val="0"/>
              </a:spcBef>
              <a:buClr>
                <a:schemeClr val="dk1"/>
              </a:buClr>
              <a:buSzPct val="122222"/>
              <a:buFont typeface="Arial"/>
              <a:buNone/>
            </a:pPr>
            <a:r>
              <a:rPr lang="en" sz="900" u="sng">
                <a:solidFill>
                  <a:schemeClr val="hlink"/>
                </a:solidFill>
                <a:hlinkClick r:id="rId10"/>
              </a:rPr>
              <a:t>http://www.mdpi.com/1996-1073/7/11/7041/htm</a:t>
            </a:r>
          </a:p>
          <a:p>
            <a:pPr lvl="0" rtl="0">
              <a:lnSpc>
                <a:spcPct val="138000"/>
              </a:lnSpc>
              <a:spcBef>
                <a:spcPts val="0"/>
              </a:spcBef>
              <a:buClr>
                <a:schemeClr val="dk1"/>
              </a:buClr>
              <a:buSzPct val="110000"/>
              <a:buFont typeface="Arial"/>
              <a:buNone/>
            </a:pPr>
            <a:r>
              <a:rPr lang="en" sz="1000">
                <a:solidFill>
                  <a:schemeClr val="dk1"/>
                </a:solidFill>
              </a:rPr>
              <a:t>Up to 42 unique appliances contribute to the average household’s electric load, although, typically, 80% of its total power consumption can be attributed to eight appliances.</a:t>
            </a:r>
          </a:p>
          <a:p>
            <a:pPr lvl="0" rtl="0">
              <a:spcBef>
                <a:spcPts val="0"/>
              </a:spcBef>
              <a:buNone/>
            </a:pPr>
            <a:endParaRPr/>
          </a:p>
          <a:p>
            <a:pPr lvl="0" rtl="0">
              <a:spcBef>
                <a:spcPts val="0"/>
              </a:spcBef>
              <a:buNone/>
            </a:pPr>
            <a:r>
              <a:rPr lang="en" b="1"/>
              <a:t>NATURAL GAS</a:t>
            </a:r>
          </a:p>
          <a:p>
            <a:pPr lvl="0" rtl="0">
              <a:spcBef>
                <a:spcPts val="0"/>
              </a:spcBef>
              <a:buNone/>
            </a:pPr>
            <a:r>
              <a:rPr lang="en" sz="1000" b="1">
                <a:solidFill>
                  <a:schemeClr val="dk1"/>
                </a:solidFill>
              </a:rPr>
              <a:t>Trends in U.S. Residential Natural Gas Consumption. (2010, June 1). Retrieved June 23, 2015, from </a:t>
            </a:r>
            <a:r>
              <a:rPr lang="en" sz="1000" b="1" u="sng">
                <a:solidFill>
                  <a:schemeClr val="hlink"/>
                </a:solidFill>
                <a:hlinkClick r:id="rId11"/>
              </a:rPr>
              <a:t>http://www.eia.gov/pub/oil_gas/natural_gas/feature_articles/2010/ngtrendsresidcon/ngtrendsresidcon.pdf</a:t>
            </a:r>
          </a:p>
          <a:p>
            <a:pPr marL="457200" lvl="0" indent="-292100" rtl="0">
              <a:lnSpc>
                <a:spcPct val="138000"/>
              </a:lnSpc>
              <a:spcBef>
                <a:spcPts val="0"/>
              </a:spcBef>
              <a:buClr>
                <a:schemeClr val="dk1"/>
              </a:buClr>
              <a:buSzPct val="100000"/>
              <a:buFont typeface="Arial"/>
              <a:buChar char="●"/>
            </a:pPr>
            <a:r>
              <a:rPr lang="en" sz="1000">
                <a:solidFill>
                  <a:schemeClr val="dk1"/>
                </a:solidFill>
              </a:rPr>
              <a:t>Long-term downward per-customer consumption trend			</a:t>
            </a:r>
          </a:p>
          <a:p>
            <a:pPr marL="457200" lvl="0" indent="-292100" rtl="0">
              <a:lnSpc>
                <a:spcPct val="138000"/>
              </a:lnSpc>
              <a:spcBef>
                <a:spcPts val="0"/>
              </a:spcBef>
              <a:buClr>
                <a:schemeClr val="dk1"/>
              </a:buClr>
              <a:buSzPct val="100000"/>
              <a:buFont typeface="Arial"/>
              <a:buChar char="●"/>
            </a:pPr>
            <a:r>
              <a:rPr lang="en" sz="1000">
                <a:solidFill>
                  <a:schemeClr val="dk1"/>
                </a:solidFill>
              </a:rPr>
              <a:t>Appliance efficiency gains, improved housing construction, population shift towards warmer regions, higher commodity price, and an increase in the share of natural gas customers who do not use natural gas as their primary space heating fuel have resulted in a significant decrease in the average volume of natural gas used by U.S. households with natural gas service. Per customer consumption fell in 16 out of the past 19 years.  On a weather-adjusted basis, U.S. residential consumption over the 19-year period (1990- 2009) fell from 95 thousand cubic feet (Mcf) per customer in 1990 to 74 Mcf in 2009, or 22 percent.</a:t>
            </a:r>
          </a:p>
          <a:p>
            <a:pPr marL="457200" lvl="0" indent="-292100" rtl="0">
              <a:lnSpc>
                <a:spcPct val="138000"/>
              </a:lnSpc>
              <a:spcBef>
                <a:spcPts val="0"/>
              </a:spcBef>
              <a:buClr>
                <a:schemeClr val="dk1"/>
              </a:buClr>
              <a:buSzPct val="100000"/>
              <a:buFont typeface="Arial"/>
              <a:buChar char="●"/>
            </a:pPr>
            <a:r>
              <a:rPr lang="en" sz="1000">
                <a:solidFill>
                  <a:schemeClr val="dk1"/>
                </a:solidFill>
              </a:rPr>
              <a:t>Residential end-users accounted for about 21 percent of the total natural gas consumption in the United States in 2009. The residential sector primarily uses natural gas for space heating</a:t>
            </a:r>
          </a:p>
          <a:p>
            <a:pPr rtl="0">
              <a:spcBef>
                <a:spcPts val="0"/>
              </a:spcBef>
              <a:buNone/>
            </a:pPr>
            <a:endParaRPr sz="1000" b="1">
              <a:solidFill>
                <a:schemeClr val="dk1"/>
              </a:solidFill>
            </a:endParaRPr>
          </a:p>
          <a:p>
            <a:pPr rtl="0">
              <a:spcBef>
                <a:spcPts val="0"/>
              </a:spcBef>
              <a:buNone/>
            </a:pPr>
            <a:r>
              <a:rPr lang="en" sz="1000" b="1">
                <a:solidFill>
                  <a:schemeClr val="dk1"/>
                </a:solidFill>
              </a:rPr>
              <a:t>EPA Calculations and References</a:t>
            </a:r>
          </a:p>
          <a:p>
            <a:pPr rtl="0">
              <a:spcBef>
                <a:spcPts val="0"/>
              </a:spcBef>
              <a:buNone/>
            </a:pPr>
            <a:r>
              <a:rPr lang="en" sz="1000" b="1" u="sng">
                <a:solidFill>
                  <a:schemeClr val="hlink"/>
                </a:solidFill>
                <a:hlinkClick r:id="rId12"/>
              </a:rPr>
              <a:t>http://www.epa.gov/cleanenergy/energy-resources/refs.html</a:t>
            </a:r>
          </a:p>
          <a:p>
            <a:pPr rtl="0">
              <a:spcBef>
                <a:spcPts val="0"/>
              </a:spcBef>
              <a:buNone/>
            </a:pPr>
            <a:r>
              <a:rPr lang="en" sz="1000">
                <a:solidFill>
                  <a:schemeClr val="dk1"/>
                </a:solidFill>
              </a:rPr>
              <a:t>0.039 metric ton CO2 per urban tree planted</a:t>
            </a:r>
          </a:p>
          <a:p>
            <a:pPr rtl="0">
              <a:spcBef>
                <a:spcPts val="0"/>
              </a:spcBef>
              <a:buNone/>
            </a:pPr>
            <a:endParaRPr sz="1000">
              <a:solidFill>
                <a:schemeClr val="dk1"/>
              </a:solidFill>
            </a:endParaRPr>
          </a:p>
          <a:p>
            <a:pPr rtl="0">
              <a:spcBef>
                <a:spcPts val="0"/>
              </a:spcBef>
              <a:buNone/>
            </a:pPr>
            <a:r>
              <a:rPr lang="en" sz="1000" b="1">
                <a:solidFill>
                  <a:schemeClr val="dk1"/>
                </a:solidFill>
              </a:rPr>
              <a:t>WaterSense</a:t>
            </a:r>
          </a:p>
          <a:p>
            <a:pPr rtl="0">
              <a:spcBef>
                <a:spcPts val="0"/>
              </a:spcBef>
              <a:buNone/>
            </a:pPr>
            <a:r>
              <a:rPr lang="en" sz="1000">
                <a:solidFill>
                  <a:schemeClr val="dk1"/>
                </a:solidFill>
              </a:rPr>
              <a:t>Water: 5,100 gallons saved annually is equivalent to washing 130 loads worth of laundry</a:t>
            </a:r>
          </a:p>
          <a:p>
            <a:pPr rtl="0">
              <a:spcBef>
                <a:spcPts val="0"/>
              </a:spcBef>
              <a:buNone/>
            </a:pPr>
            <a:r>
              <a:rPr lang="en" sz="1000">
                <a:solidFill>
                  <a:schemeClr val="dk1"/>
                </a:solidFill>
              </a:rPr>
              <a:t>Electricity: 430 kwh annually is equivalent to running a refrigerator for 4 months</a:t>
            </a:r>
          </a:p>
          <a:p>
            <a:pPr rtl="0">
              <a:spcBef>
                <a:spcPts val="0"/>
              </a:spcBef>
              <a:buNone/>
            </a:pPr>
            <a:r>
              <a:rPr lang="en" sz="1000">
                <a:solidFill>
                  <a:schemeClr val="dk1"/>
                </a:solidFill>
              </a:rPr>
              <a:t>Greenhouse Gas Emissions: 660 pounds of greenhouse gas annually is equivalent to taking 1 car off of the road for 21 days.</a:t>
            </a:r>
          </a:p>
          <a:p>
            <a:pPr rtl="0">
              <a:spcBef>
                <a:spcPts val="0"/>
              </a:spcBef>
              <a:buNone/>
            </a:pPr>
            <a:endParaRPr sz="1000">
              <a:solidFill>
                <a:schemeClr val="dk1"/>
              </a:solidFill>
            </a:endParaRPr>
          </a:p>
          <a:p>
            <a:pPr rtl="0">
              <a:spcBef>
                <a:spcPts val="0"/>
              </a:spcBef>
              <a:buNone/>
            </a:pPr>
            <a:r>
              <a:rPr lang="en" sz="1000" b="1">
                <a:solidFill>
                  <a:schemeClr val="dk1"/>
                </a:solidFill>
              </a:rPr>
              <a:t>EIA Residential Energy Consumption Survey, 2009</a:t>
            </a:r>
          </a:p>
          <a:p>
            <a:pPr rtl="0">
              <a:spcBef>
                <a:spcPts val="0"/>
              </a:spcBef>
              <a:buNone/>
            </a:pPr>
            <a:r>
              <a:rPr lang="en" sz="1000" u="sng">
                <a:solidFill>
                  <a:schemeClr val="hlink"/>
                </a:solidFill>
                <a:hlinkClick r:id="rId13"/>
              </a:rPr>
              <a:t>http://www.eia.gov/consumption/residential</a:t>
            </a:r>
          </a:p>
          <a:p>
            <a:pPr rtl="0">
              <a:spcBef>
                <a:spcPts val="0"/>
              </a:spcBef>
              <a:buNone/>
            </a:pPr>
            <a:r>
              <a:rPr lang="en" sz="1000" b="1">
                <a:solidFill>
                  <a:schemeClr val="dk1"/>
                </a:solidFill>
              </a:rPr>
              <a:t>Average annual electricity cost per Texas household: approx. $1,800, 15,000 kwh</a:t>
            </a:r>
          </a:p>
          <a:p>
            <a:pPr rtl="0">
              <a:spcBef>
                <a:spcPts val="0"/>
              </a:spcBef>
              <a:buNone/>
            </a:pPr>
            <a:r>
              <a:rPr lang="en" sz="1000">
                <a:solidFill>
                  <a:schemeClr val="dk1"/>
                </a:solidFill>
              </a:rPr>
              <a:t>example: 15,000 kwh decreased electricity usage -&gt; 14,250 kwh annually (750 kwh savings per household)</a:t>
            </a:r>
          </a:p>
          <a:p>
            <a:pPr rtl="0">
              <a:spcBef>
                <a:spcPts val="0"/>
              </a:spcBef>
              <a:buNone/>
            </a:pPr>
            <a:r>
              <a:rPr lang="en" sz="1000">
                <a:solidFill>
                  <a:schemeClr val="dk1"/>
                </a:solidFill>
              </a:rPr>
              <a:t>US Census </a:t>
            </a:r>
            <a:r>
              <a:rPr lang="en" sz="1000" u="sng">
                <a:solidFill>
                  <a:schemeClr val="hlink"/>
                </a:solidFill>
                <a:hlinkClick r:id="rId14"/>
              </a:rPr>
              <a:t>http://quickfacts.census.gov/qfd/states/48/4805000.html</a:t>
            </a:r>
          </a:p>
          <a:p>
            <a:pPr rtl="0">
              <a:spcBef>
                <a:spcPts val="0"/>
              </a:spcBef>
              <a:buNone/>
            </a:pPr>
            <a:r>
              <a:rPr lang="en" sz="1000">
                <a:solidFill>
                  <a:schemeClr val="dk1"/>
                </a:solidFill>
              </a:rPr>
              <a:t>Austin has 337,791 households between 2009-2013; estimated 2013 population 885,4000 </a:t>
            </a:r>
          </a:p>
          <a:p>
            <a:pPr rtl="0">
              <a:spcBef>
                <a:spcPts val="0"/>
              </a:spcBef>
              <a:buNone/>
            </a:pPr>
            <a:endParaRPr sz="1000" b="1">
              <a:solidFill>
                <a:schemeClr val="dk1"/>
              </a:solidFill>
            </a:endParaRPr>
          </a:p>
          <a:p>
            <a:pPr rtl="0">
              <a:spcBef>
                <a:spcPts val="0"/>
              </a:spcBef>
              <a:buNone/>
            </a:pPr>
            <a:r>
              <a:rPr lang="en" sz="1000" b="1" u="sng">
                <a:solidFill>
                  <a:schemeClr val="hlink"/>
                </a:solidFill>
                <a:hlinkClick r:id="rId15"/>
              </a:rPr>
              <a:t>http://www.climatecentral.org/blogs/helpful-energy-comparisons-anyone</a:t>
            </a:r>
          </a:p>
          <a:p>
            <a:pPr rtl="0">
              <a:spcBef>
                <a:spcPts val="0"/>
              </a:spcBef>
              <a:buNone/>
            </a:pPr>
            <a:endParaRPr sz="1000" b="1">
              <a:solidFill>
                <a:schemeClr val="dk1"/>
              </a:solidFill>
            </a:endParaRPr>
          </a:p>
          <a:p>
            <a:pPr rtl="0">
              <a:spcBef>
                <a:spcPts val="0"/>
              </a:spcBef>
              <a:buNone/>
            </a:pPr>
            <a:endParaRPr sz="1000" b="1">
              <a:solidFill>
                <a:schemeClr val="dk1"/>
              </a:solidFill>
            </a:endParaRPr>
          </a:p>
          <a:p>
            <a:pPr rtl="0">
              <a:spcBef>
                <a:spcPts val="0"/>
              </a:spcBef>
              <a:buNone/>
            </a:pPr>
            <a:r>
              <a:rPr lang="en" sz="1000">
                <a:solidFill>
                  <a:schemeClr val="dk1"/>
                </a:solidFill>
              </a:rPr>
              <a:t>Image Credits</a:t>
            </a:r>
          </a:p>
          <a:p>
            <a:pPr rtl="0">
              <a:spcBef>
                <a:spcPts val="0"/>
              </a:spcBef>
              <a:buNone/>
            </a:pPr>
            <a:r>
              <a:rPr lang="en" sz="1000">
                <a:solidFill>
                  <a:schemeClr val="dk1"/>
                </a:solidFill>
              </a:rPr>
              <a:t>water - San Francisco Public Utilities</a:t>
            </a:r>
          </a:p>
          <a:p>
            <a:pPr lvl="0" rtl="0">
              <a:spcBef>
                <a:spcPts val="0"/>
              </a:spcBef>
              <a:buNone/>
            </a:pPr>
            <a:r>
              <a:rPr lang="en" sz="1000">
                <a:solidFill>
                  <a:schemeClr val="dk1"/>
                </a:solidFill>
              </a:rPr>
              <a:t>CO2 - carbonvisuals.com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000">
                <a:solidFill>
                  <a:srgbClr val="273367"/>
                </a:solidFill>
                <a:latin typeface="Verdana"/>
                <a:ea typeface="Verdana"/>
                <a:cs typeface="Verdana"/>
                <a:sym typeface="Verdana"/>
              </a:rPr>
              <a:t>If everyone in our area reduced their water use by 10%, we'd </a:t>
            </a:r>
            <a:r>
              <a:rPr lang="en" sz="1000" b="1">
                <a:solidFill>
                  <a:srgbClr val="273367"/>
                </a:solidFill>
                <a:latin typeface="Verdana"/>
                <a:ea typeface="Verdana"/>
                <a:cs typeface="Verdana"/>
                <a:sym typeface="Verdana"/>
              </a:rPr>
              <a:t>save over 13 million gallons of water per day!</a:t>
            </a:r>
          </a:p>
          <a:p>
            <a:pPr lvl="0" rtl="0">
              <a:spcBef>
                <a:spcPts val="0"/>
              </a:spcBef>
              <a:buNone/>
            </a:pPr>
            <a:r>
              <a:rPr lang="en" sz="1000" u="sng">
                <a:solidFill>
                  <a:schemeClr val="hlink"/>
                </a:solidFill>
                <a:latin typeface="Verdana"/>
                <a:ea typeface="Verdana"/>
                <a:cs typeface="Verdana"/>
                <a:sym typeface="Verdana"/>
                <a:hlinkClick r:id="rId3"/>
              </a:rPr>
              <a:t>http://www.ci.austin.tx.us/water/watercon/calculator.cfm</a:t>
            </a:r>
          </a:p>
          <a:p>
            <a:pPr lvl="0" rtl="0">
              <a:spcBef>
                <a:spcPts val="0"/>
              </a:spcBef>
              <a:buNone/>
            </a:pPr>
            <a:endParaRPr sz="1000" b="1">
              <a:solidFill>
                <a:srgbClr val="273367"/>
              </a:solidFill>
              <a:latin typeface="Verdana"/>
              <a:ea typeface="Verdana"/>
              <a:cs typeface="Verdana"/>
              <a:sym typeface="Verdana"/>
            </a:endParaRPr>
          </a:p>
          <a:p>
            <a:pPr lvl="0" rtl="0">
              <a:spcBef>
                <a:spcPts val="0"/>
              </a:spcBef>
              <a:buNone/>
            </a:pPr>
            <a:r>
              <a:rPr lang="en" sz="1000">
                <a:solidFill>
                  <a:srgbClr val="273367"/>
                </a:solidFill>
                <a:latin typeface="Verdana"/>
                <a:ea typeface="Verdana"/>
                <a:cs typeface="Verdana"/>
                <a:sym typeface="Verdana"/>
              </a:rPr>
              <a:t>2008 water usage in Austin, TX = 102 gallons per capita per day </a:t>
            </a:r>
          </a:p>
          <a:p>
            <a:pPr lvl="0" rtl="0">
              <a:spcBef>
                <a:spcPts val="0"/>
              </a:spcBef>
              <a:buNone/>
            </a:pPr>
            <a:r>
              <a:rPr lang="en" sz="1000">
                <a:solidFill>
                  <a:srgbClr val="273367"/>
                </a:solidFill>
                <a:latin typeface="Verdana"/>
                <a:ea typeface="Verdana"/>
                <a:cs typeface="Verdana"/>
                <a:sym typeface="Verdana"/>
              </a:rPr>
              <a:t>Water for Texas 2012 State Plan</a:t>
            </a:r>
          </a:p>
          <a:p>
            <a:pPr lvl="0" rtl="0">
              <a:spcBef>
                <a:spcPts val="0"/>
              </a:spcBef>
              <a:buNone/>
            </a:pPr>
            <a:r>
              <a:rPr lang="en" sz="1000" u="sng">
                <a:solidFill>
                  <a:schemeClr val="hlink"/>
                </a:solidFill>
                <a:latin typeface="Verdana"/>
                <a:ea typeface="Verdana"/>
                <a:cs typeface="Verdana"/>
                <a:sym typeface="Verdana"/>
                <a:hlinkClick r:id="rId4"/>
              </a:rPr>
              <a:t>http://www.twdb.texas.gov/publications/state_water_plan/2012/2012_SWP.pdf</a:t>
            </a:r>
          </a:p>
          <a:p>
            <a:pPr lvl="0" rtl="0">
              <a:spcBef>
                <a:spcPts val="0"/>
              </a:spcBef>
              <a:buNone/>
            </a:pPr>
            <a:endParaRPr sz="1000">
              <a:solidFill>
                <a:srgbClr val="273367"/>
              </a:solidFill>
              <a:latin typeface="Verdana"/>
              <a:ea typeface="Verdana"/>
              <a:cs typeface="Verdana"/>
              <a:sym typeface="Verdana"/>
            </a:endParaRPr>
          </a:p>
          <a:p>
            <a:pPr lvl="0" rtl="0">
              <a:spcBef>
                <a:spcPts val="0"/>
              </a:spcBef>
              <a:buNone/>
            </a:pPr>
            <a:r>
              <a:rPr lang="en" sz="1000">
                <a:solidFill>
                  <a:srgbClr val="273367"/>
                </a:solidFill>
                <a:latin typeface="Verdana"/>
                <a:ea typeface="Verdana"/>
                <a:cs typeface="Verdana"/>
                <a:sym typeface="Verdana"/>
              </a:rPr>
              <a:t>Austin-Round Rock-SanMarcos (MSA), TX as of July 2014</a:t>
            </a:r>
          </a:p>
          <a:p>
            <a:pPr lvl="0" rtl="0">
              <a:spcBef>
                <a:spcPts val="0"/>
              </a:spcBef>
              <a:buNone/>
            </a:pPr>
            <a:r>
              <a:rPr lang="en" sz="1000">
                <a:solidFill>
                  <a:srgbClr val="273367"/>
                </a:solidFill>
                <a:latin typeface="Verdana"/>
                <a:ea typeface="Verdana"/>
                <a:cs typeface="Verdana"/>
                <a:sym typeface="Verdana"/>
              </a:rPr>
              <a:t>population 1,889,700</a:t>
            </a:r>
          </a:p>
          <a:p>
            <a:pPr lvl="0" rtl="0">
              <a:spcBef>
                <a:spcPts val="0"/>
              </a:spcBef>
              <a:buNone/>
            </a:pPr>
            <a:r>
              <a:rPr lang="en" sz="1000">
                <a:solidFill>
                  <a:srgbClr val="273367"/>
                </a:solidFill>
                <a:latin typeface="Verdana"/>
                <a:ea typeface="Verdana"/>
                <a:cs typeface="Verdana"/>
                <a:sym typeface="Verdana"/>
              </a:rPr>
              <a:t>median income $58,932</a:t>
            </a:r>
          </a:p>
          <a:p>
            <a:pPr lvl="0" rtl="0">
              <a:spcBef>
                <a:spcPts val="0"/>
              </a:spcBef>
              <a:buNone/>
            </a:pPr>
            <a:r>
              <a:rPr lang="en" sz="1000">
                <a:solidFill>
                  <a:srgbClr val="273367"/>
                </a:solidFill>
                <a:latin typeface="Verdana"/>
                <a:ea typeface="Verdana"/>
                <a:cs typeface="Verdana"/>
                <a:sym typeface="Verdana"/>
              </a:rPr>
              <a:t>median home price $221,600</a:t>
            </a:r>
          </a:p>
          <a:p>
            <a:pPr lvl="0" rtl="0">
              <a:spcBef>
                <a:spcPts val="0"/>
              </a:spcBef>
              <a:buNone/>
            </a:pPr>
            <a:r>
              <a:rPr lang="en" sz="1000">
                <a:solidFill>
                  <a:srgbClr val="273367"/>
                </a:solidFill>
                <a:latin typeface="Verdana"/>
                <a:ea typeface="Verdana"/>
                <a:cs typeface="Verdana"/>
                <a:sym typeface="Verdana"/>
              </a:rPr>
              <a:t>average days &gt; 90 F = 101; national average = 37</a:t>
            </a:r>
          </a:p>
          <a:p>
            <a:pPr lvl="0" rtl="0">
              <a:spcBef>
                <a:spcPts val="0"/>
              </a:spcBef>
              <a:buNone/>
            </a:pPr>
            <a:r>
              <a:rPr lang="en" sz="1000">
                <a:solidFill>
                  <a:srgbClr val="273367"/>
                </a:solidFill>
                <a:latin typeface="Verdana"/>
                <a:ea typeface="Verdana"/>
                <a:cs typeface="Verdana"/>
                <a:sym typeface="Verdana"/>
              </a:rPr>
              <a:t>average days &lt; 32 F = 23; national average = 88</a:t>
            </a:r>
          </a:p>
          <a:p>
            <a:pPr lvl="0" rtl="0">
              <a:spcBef>
                <a:spcPts val="0"/>
              </a:spcBef>
              <a:buNone/>
            </a:pPr>
            <a:r>
              <a:rPr lang="en" u="sng">
                <a:solidFill>
                  <a:schemeClr val="hlink"/>
                </a:solidFill>
                <a:hlinkClick r:id="rId5"/>
              </a:rPr>
              <a:t>http://www.forbes.com/places/tx/austin/</a:t>
            </a:r>
          </a:p>
          <a:p>
            <a:pPr lvl="0" rtl="0">
              <a:spcBef>
                <a:spcPts val="0"/>
              </a:spcBef>
              <a:buNone/>
            </a:pPr>
            <a:endParaRPr b="1"/>
          </a:p>
          <a:p>
            <a:pPr lvl="0" rtl="0">
              <a:spcBef>
                <a:spcPts val="0"/>
              </a:spcBef>
              <a:buNone/>
            </a:pPr>
            <a:r>
              <a:rPr lang="en"/>
              <a:t>EIA’s 2009 Residential Energy Consumption Survey</a:t>
            </a:r>
          </a:p>
          <a:p>
            <a:pPr lvl="0" rtl="0">
              <a:spcBef>
                <a:spcPts val="0"/>
              </a:spcBef>
              <a:buNone/>
            </a:pPr>
            <a:r>
              <a:rPr lang="en"/>
              <a:t>Texas households consume an average of 77 million Btu per year</a:t>
            </a:r>
          </a:p>
          <a:p>
            <a:pPr lvl="0" rtl="0">
              <a:spcBef>
                <a:spcPts val="0"/>
              </a:spcBef>
              <a:buNone/>
            </a:pPr>
            <a:r>
              <a:rPr lang="en"/>
              <a:t>The average annual electricity cost per Texas household is $1,801,approx. 14,000 kwh</a:t>
            </a:r>
          </a:p>
          <a:p>
            <a:pPr lvl="0" rtl="0">
              <a:spcBef>
                <a:spcPts val="0"/>
              </a:spcBef>
              <a:buNone/>
            </a:pPr>
            <a:r>
              <a:rPr lang="en"/>
              <a:t>average TX square footage = 1,757: US average = 1,971</a:t>
            </a:r>
          </a:p>
          <a:p>
            <a:pPr lvl="0" rtl="0">
              <a:spcBef>
                <a:spcPts val="0"/>
              </a:spcBef>
              <a:buNone/>
            </a:pPr>
            <a:r>
              <a:rPr lang="en" u="sng">
                <a:solidFill>
                  <a:schemeClr val="hlink"/>
                </a:solidFill>
                <a:hlinkClick r:id="rId6"/>
              </a:rPr>
              <a:t>http://www.eia.gov/consumption/residential/reports/2009/state_briefs/pdf/tx.pdf</a:t>
            </a:r>
          </a:p>
          <a:p>
            <a:pPr lvl="0" rtl="0">
              <a:spcBef>
                <a:spcPts val="0"/>
              </a:spcBef>
              <a:buNone/>
            </a:pPr>
            <a:endParaRPr b="1"/>
          </a:p>
          <a:p>
            <a:pPr lvl="0" rtl="0">
              <a:spcBef>
                <a:spcPts val="0"/>
              </a:spcBef>
              <a:buNone/>
            </a:pPr>
            <a:r>
              <a:rPr lang="en"/>
              <a:t>CO2</a:t>
            </a:r>
          </a:p>
          <a:p>
            <a:pPr lvl="0" rtl="0">
              <a:spcBef>
                <a:spcPts val="0"/>
              </a:spcBef>
              <a:buNone/>
            </a:pPr>
            <a:r>
              <a:rPr lang="en"/>
              <a:t>average carbon footprint for Austin, TX = 14.70 metric tons</a:t>
            </a:r>
          </a:p>
          <a:p>
            <a:pPr lvl="0" rtl="0">
              <a:spcBef>
                <a:spcPts val="0"/>
              </a:spcBef>
              <a:buNone/>
            </a:pPr>
            <a:r>
              <a:rPr lang="en"/>
              <a:t>In 2013, Environment Texas did a study that calculated that combined power plants in Texas spew out CO2 at approximately </a:t>
            </a:r>
            <a:r>
              <a:rPr lang="en">
                <a:solidFill>
                  <a:schemeClr val="dk1"/>
                </a:solidFill>
              </a:rPr>
              <a:t>the same rate as</a:t>
            </a:r>
            <a:r>
              <a:rPr lang="en"/>
              <a:t> 45.9 million cars</a:t>
            </a:r>
          </a:p>
          <a:p>
            <a:pPr lvl="0" rtl="0">
              <a:spcBef>
                <a:spcPts val="0"/>
              </a:spcBef>
              <a:buNone/>
            </a:pPr>
            <a:r>
              <a:rPr lang="en" u="sng">
                <a:solidFill>
                  <a:schemeClr val="hlink"/>
                </a:solidFill>
                <a:hlinkClick r:id="rId7"/>
              </a:rPr>
              <a:t>http://www.earthlab.com/carbon-footprint/Texas/Austin-carbon-calculator.aspx</a:t>
            </a:r>
          </a:p>
          <a:p>
            <a:pPr lvl="0" rtl="0">
              <a:spcBef>
                <a:spcPts val="0"/>
              </a:spcBef>
              <a:buNone/>
            </a:pPr>
            <a:endParaRPr/>
          </a:p>
          <a:p>
            <a:pPr lvl="0" rtl="0">
              <a:spcBef>
                <a:spcPts val="0"/>
              </a:spcBef>
              <a:buNone/>
            </a:pPr>
            <a:r>
              <a:rPr lang="en"/>
              <a:t>Austin Electric Rates</a:t>
            </a:r>
          </a:p>
          <a:p>
            <a:pPr lvl="0" rtl="0">
              <a:spcBef>
                <a:spcPts val="0"/>
              </a:spcBef>
              <a:buNone/>
            </a:pPr>
            <a:r>
              <a:rPr lang="en"/>
              <a:t>1000 kwh summer bill (June-Sept.)  = $122.10</a:t>
            </a:r>
          </a:p>
          <a:p>
            <a:pPr lvl="0" rtl="0">
              <a:spcBef>
                <a:spcPts val="0"/>
              </a:spcBef>
              <a:buNone/>
            </a:pPr>
            <a:r>
              <a:rPr lang="en"/>
              <a:t>1000 kwh winter bill (Oct.-May) = $102.41</a:t>
            </a:r>
          </a:p>
          <a:p>
            <a:pPr lvl="0" rtl="0">
              <a:spcBef>
                <a:spcPts val="0"/>
              </a:spcBef>
              <a:buNone/>
            </a:pPr>
            <a:endParaRPr b="1"/>
          </a:p>
          <a:p>
            <a:pPr lvl="0" rtl="0">
              <a:spcBef>
                <a:spcPts val="0"/>
              </a:spcBef>
              <a:buNone/>
            </a:pPr>
            <a:r>
              <a:rPr lang="en"/>
              <a:t>Natural Gas Costs</a:t>
            </a:r>
          </a:p>
          <a:p>
            <a:pPr lvl="0" rtl="0">
              <a:spcBef>
                <a:spcPts val="0"/>
              </a:spcBef>
              <a:buNone/>
            </a:pPr>
            <a:r>
              <a:rPr lang="en"/>
              <a:t>Oct 2014  $19.31 per 1,000 cubic feet</a:t>
            </a:r>
          </a:p>
          <a:p>
            <a:pPr lvl="0" rtl="0">
              <a:spcBef>
                <a:spcPts val="0"/>
              </a:spcBef>
              <a:buNone/>
            </a:pPr>
            <a:r>
              <a:rPr lang="en"/>
              <a:t>Mar 2015 $7.48 per 1,000 cubic feet</a:t>
            </a:r>
          </a:p>
          <a:p>
            <a:pPr lvl="0" rtl="0">
              <a:spcBef>
                <a:spcPts val="0"/>
              </a:spcBef>
              <a:buNone/>
            </a:pPr>
            <a:r>
              <a:rPr lang="en" u="sng">
                <a:solidFill>
                  <a:schemeClr val="hlink"/>
                </a:solidFill>
                <a:hlinkClick r:id="rId8"/>
              </a:rPr>
              <a:t>http://www.eia.gov/dnav/ng/ng_pri_sum_dcu_stx_m.htm</a:t>
            </a:r>
          </a:p>
          <a:p>
            <a:pPr lvl="0" rtl="0">
              <a:spcBef>
                <a:spcPts val="0"/>
              </a:spcBef>
              <a:buNone/>
            </a:pPr>
            <a:endParaRPr/>
          </a:p>
          <a:p>
            <a:pPr lvl="0" rtl="0">
              <a:spcBef>
                <a:spcPts val="0"/>
              </a:spcBef>
              <a:buNone/>
            </a:pPr>
            <a:r>
              <a:rPr lang="en"/>
              <a:t>Austin Water Rates</a:t>
            </a:r>
            <a:r>
              <a:rPr lang="en" sz="1000">
                <a:solidFill>
                  <a:schemeClr val="dk1"/>
                </a:solidFill>
              </a:rPr>
              <a:t>			</a:t>
            </a:r>
          </a:p>
          <a:p>
            <a:pPr lvl="0" rtl="0">
              <a:spcBef>
                <a:spcPts val="0"/>
              </a:spcBef>
              <a:buClr>
                <a:schemeClr val="dk1"/>
              </a:buClr>
              <a:buSzPct val="110000"/>
              <a:buFont typeface="Arial"/>
              <a:buNone/>
            </a:pPr>
            <a:r>
              <a:rPr lang="en" sz="1000">
                <a:solidFill>
                  <a:schemeClr val="dk1"/>
                </a:solidFill>
              </a:rPr>
              <a:t>MONTHLY TIERED MINIMUM CHARGE: (Based on Total Billed Volume)					</a:t>
            </a:r>
          </a:p>
          <a:p>
            <a:pPr lvl="0" rtl="0">
              <a:spcBef>
                <a:spcPts val="0"/>
              </a:spcBef>
              <a:buNone/>
            </a:pPr>
            <a:r>
              <a:rPr lang="en" sz="1000">
                <a:solidFill>
                  <a:schemeClr val="dk1"/>
                </a:solidFill>
              </a:rPr>
              <a:t>Single-Family Residential </a:t>
            </a:r>
          </a:p>
          <a:p>
            <a:pPr lvl="0" rtl="0">
              <a:spcBef>
                <a:spcPts val="0"/>
              </a:spcBef>
              <a:buClr>
                <a:schemeClr val="dk1"/>
              </a:buClr>
              <a:buSzPct val="110000"/>
              <a:buFont typeface="Arial"/>
              <a:buNone/>
            </a:pPr>
            <a:r>
              <a:rPr lang="en" sz="1000">
                <a:solidFill>
                  <a:schemeClr val="dk1"/>
                </a:solidFill>
              </a:rPr>
              <a:t>0 - 2,000 Gallons			$2.20</a:t>
            </a:r>
          </a:p>
          <a:p>
            <a:pPr lvl="0" rtl="0">
              <a:spcBef>
                <a:spcPts val="0"/>
              </a:spcBef>
              <a:buNone/>
            </a:pPr>
            <a:r>
              <a:rPr lang="en" sz="1000">
                <a:solidFill>
                  <a:schemeClr val="dk1"/>
                </a:solidFill>
              </a:rPr>
              <a:t>2,001 - 6,000 Gallons 			$4.70</a:t>
            </a:r>
          </a:p>
          <a:p>
            <a:pPr lvl="0" rtl="0">
              <a:spcBef>
                <a:spcPts val="0"/>
              </a:spcBef>
              <a:buNone/>
            </a:pPr>
            <a:r>
              <a:rPr lang="en" sz="1000">
                <a:solidFill>
                  <a:schemeClr val="dk1"/>
                </a:solidFill>
              </a:rPr>
              <a:t>6,001 - 11,000 Gallons 			$7.65</a:t>
            </a:r>
          </a:p>
          <a:p>
            <a:pPr lvl="0" rtl="0">
              <a:spcBef>
                <a:spcPts val="0"/>
              </a:spcBef>
              <a:buNone/>
            </a:pPr>
            <a:r>
              <a:rPr lang="en" sz="1000">
                <a:solidFill>
                  <a:schemeClr val="dk1"/>
                </a:solidFill>
              </a:rPr>
              <a:t>11,001 - 20,000 Gallons 		$12.70</a:t>
            </a:r>
          </a:p>
          <a:p>
            <a:pPr lvl="0" rtl="0">
              <a:spcBef>
                <a:spcPts val="0"/>
              </a:spcBef>
              <a:buNone/>
            </a:pPr>
            <a:r>
              <a:rPr lang="en" sz="1000">
                <a:solidFill>
                  <a:schemeClr val="dk1"/>
                </a:solidFill>
              </a:rPr>
              <a:t>20,001 - over Gallons			$12.70</a:t>
            </a:r>
          </a:p>
          <a:p>
            <a:pPr lvl="0" rtl="0">
              <a:spcBef>
                <a:spcPts val="0"/>
              </a:spcBef>
              <a:buNone/>
            </a:pPr>
            <a:r>
              <a:rPr lang="en" u="sng">
                <a:solidFill>
                  <a:schemeClr val="hlink"/>
                </a:solidFill>
                <a:hlinkClick r:id="rId9"/>
              </a:rPr>
              <a:t>https://www.austintexas.gov/sites/default/files/files/Water/Rates/Approved%20Retail%20Water%20Service%20Rates%202012-13.pdf</a:t>
            </a:r>
          </a:p>
          <a:p>
            <a:pPr lvl="0" rtl="0">
              <a:spcBef>
                <a:spcPts val="0"/>
              </a:spcBef>
              <a:buNone/>
            </a:pPr>
            <a:endParaRPr b="1"/>
          </a:p>
          <a:p>
            <a:pPr lvl="0" rtl="0">
              <a:spcBef>
                <a:spcPts val="0"/>
              </a:spcBef>
              <a:buNone/>
            </a:pPr>
            <a:r>
              <a:rPr lang="en" b="1"/>
              <a:t>WATER</a:t>
            </a:r>
          </a:p>
          <a:p>
            <a:pPr lvl="0" rtl="0">
              <a:spcBef>
                <a:spcPts val="0"/>
              </a:spcBef>
              <a:buNone/>
            </a:pPr>
            <a:r>
              <a:rPr lang="en"/>
              <a:t>US: 2.8K cubic meters/yr</a:t>
            </a:r>
          </a:p>
          <a:p>
            <a:pPr lvl="0" rtl="0">
              <a:spcBef>
                <a:spcPts val="0"/>
              </a:spcBef>
              <a:buNone/>
            </a:pPr>
            <a:r>
              <a:rPr lang="en"/>
              <a:t>China: 1K cubic meters/yr</a:t>
            </a:r>
          </a:p>
          <a:p>
            <a:pPr lvl="0" rtl="0">
              <a:spcBef>
                <a:spcPts val="0"/>
              </a:spcBef>
              <a:buNone/>
            </a:pPr>
            <a:r>
              <a:rPr lang="en"/>
              <a:t>India: 1K cubic meters/yr</a:t>
            </a:r>
          </a:p>
          <a:p>
            <a:pPr lvl="0" rtl="0">
              <a:spcBef>
                <a:spcPts val="0"/>
              </a:spcBef>
              <a:buNone/>
            </a:pPr>
            <a:r>
              <a:rPr lang="en"/>
              <a:t>UK: 1.2K cubic meters/yr</a:t>
            </a:r>
          </a:p>
          <a:p>
            <a:pPr lvl="0" rtl="0">
              <a:spcBef>
                <a:spcPts val="0"/>
              </a:spcBef>
              <a:buNone/>
            </a:pPr>
            <a:endParaRPr/>
          </a:p>
          <a:p>
            <a:pPr lvl="0" rtl="0">
              <a:spcBef>
                <a:spcPts val="0"/>
              </a:spcBef>
              <a:buNone/>
            </a:pPr>
            <a:r>
              <a:rPr lang="en" sz="1000" b="1">
                <a:solidFill>
                  <a:schemeClr val="dk1"/>
                </a:solidFill>
              </a:rPr>
              <a:t>Hermitte, S., &amp; Mace., R. (2012, November 1). Linear Regression Analysis of Energy Consumption Data. (n.d.). Retrieved June 23, 2015, from http://www.degreedays.net/regression-analysis. Retrieved June 23, 2015, from https://www.twdb.texas.gov/publications/reports/technical_notes/doc/SeasonalWaterUseReport-final.pdf  </a:t>
            </a:r>
            <a:r>
              <a:rPr lang="en" sz="1000">
                <a:solidFill>
                  <a:schemeClr val="dk1"/>
                </a:solidFill>
              </a:rPr>
              <a:t>	</a:t>
            </a:r>
          </a:p>
          <a:p>
            <a:pPr lvl="0" rtl="0">
              <a:spcBef>
                <a:spcPts val="0"/>
              </a:spcBef>
              <a:buNone/>
            </a:pPr>
            <a:r>
              <a:rPr lang="en" sz="1000">
                <a:solidFill>
                  <a:schemeClr val="dk1"/>
                </a:solidFill>
              </a:rPr>
              <a:t>Annual Average Water Use Austin 2004 - 2011 - </a:t>
            </a:r>
          </a:p>
          <a:p>
            <a:pPr lvl="0" rtl="0">
              <a:spcBef>
                <a:spcPts val="0"/>
              </a:spcBef>
              <a:buNone/>
            </a:pPr>
            <a:r>
              <a:rPr lang="en" sz="1000">
                <a:solidFill>
                  <a:schemeClr val="dk1"/>
                </a:solidFill>
              </a:rPr>
              <a:t>indoor use 11,532,894,150 gallons; </a:t>
            </a:r>
          </a:p>
          <a:p>
            <a:pPr lvl="0" rtl="0">
              <a:spcBef>
                <a:spcPts val="0"/>
              </a:spcBef>
              <a:buNone/>
            </a:pPr>
            <a:r>
              <a:rPr lang="en" sz="1000">
                <a:solidFill>
                  <a:schemeClr val="dk1"/>
                </a:solidFill>
              </a:rPr>
              <a:t>outdoor use 5,879,032,288 gallons; </a:t>
            </a:r>
          </a:p>
          <a:p>
            <a:pPr lvl="0" rtl="0">
              <a:spcBef>
                <a:spcPts val="0"/>
              </a:spcBef>
              <a:buNone/>
            </a:pPr>
            <a:r>
              <a:rPr lang="en" sz="1000">
                <a:solidFill>
                  <a:schemeClr val="dk1"/>
                </a:solidFill>
              </a:rPr>
              <a:t>outdoor use as a percentage of total use 33; </a:t>
            </a:r>
          </a:p>
          <a:p>
            <a:pPr lvl="0" rtl="0">
              <a:spcBef>
                <a:spcPts val="0"/>
              </a:spcBef>
              <a:buNone/>
            </a:pPr>
            <a:r>
              <a:rPr lang="en" sz="1000">
                <a:solidFill>
                  <a:schemeClr val="dk1"/>
                </a:solidFill>
              </a:rPr>
              <a:t>gallons per household per day for indoor use 176 gallons; </a:t>
            </a:r>
          </a:p>
          <a:p>
            <a:pPr lvl="0" rtl="0">
              <a:spcBef>
                <a:spcPts val="0"/>
              </a:spcBef>
              <a:buNone/>
            </a:pPr>
            <a:r>
              <a:rPr lang="en" sz="1000">
                <a:solidFill>
                  <a:schemeClr val="dk1"/>
                </a:solidFill>
              </a:rPr>
              <a:t>gallons per household per day for outdoor use 89 gallons</a:t>
            </a:r>
          </a:p>
          <a:p>
            <a:pPr lvl="0" rtl="0">
              <a:spcBef>
                <a:spcPts val="0"/>
              </a:spcBef>
              <a:buNone/>
            </a:pPr>
            <a:endParaRPr/>
          </a:p>
          <a:p>
            <a:pPr lvl="0" rtl="0">
              <a:spcBef>
                <a:spcPts val="0"/>
              </a:spcBef>
              <a:buNone/>
            </a:pPr>
            <a:r>
              <a:rPr lang="en" b="1"/>
              <a:t>ELECTRICITY</a:t>
            </a:r>
          </a:p>
          <a:p>
            <a:pPr lvl="0" rtl="0">
              <a:lnSpc>
                <a:spcPct val="138000"/>
              </a:lnSpc>
              <a:spcBef>
                <a:spcPts val="0"/>
              </a:spcBef>
              <a:buClr>
                <a:schemeClr val="dk1"/>
              </a:buClr>
              <a:buSzPct val="110000"/>
              <a:buFont typeface="Arial"/>
              <a:buNone/>
            </a:pPr>
            <a:r>
              <a:rPr lang="en" sz="1000" b="1">
                <a:solidFill>
                  <a:schemeClr val="dk1"/>
                </a:solidFill>
              </a:rPr>
              <a:t>Meehan, P., Mcardle, C., &amp; Daniels, S. (2014). An Efficient, Scalable Time-Frequency Method for Tracking Energy Usage of Domestic Appliances Using a Two-Step Classification Algorithm. Energies, 7041-7066.</a:t>
            </a:r>
          </a:p>
          <a:p>
            <a:pPr lvl="0" rtl="0">
              <a:lnSpc>
                <a:spcPct val="138000"/>
              </a:lnSpc>
              <a:spcBef>
                <a:spcPts val="0"/>
              </a:spcBef>
              <a:buClr>
                <a:schemeClr val="dk1"/>
              </a:buClr>
              <a:buSzPct val="122222"/>
              <a:buFont typeface="Arial"/>
              <a:buNone/>
            </a:pPr>
            <a:r>
              <a:rPr lang="en" sz="900" u="sng">
                <a:solidFill>
                  <a:schemeClr val="hlink"/>
                </a:solidFill>
                <a:hlinkClick r:id="rId10"/>
              </a:rPr>
              <a:t>http://www.mdpi.com/1996-1073/7/11/7041/htm</a:t>
            </a:r>
          </a:p>
          <a:p>
            <a:pPr lvl="0" rtl="0">
              <a:lnSpc>
                <a:spcPct val="138000"/>
              </a:lnSpc>
              <a:spcBef>
                <a:spcPts val="0"/>
              </a:spcBef>
              <a:buClr>
                <a:schemeClr val="dk1"/>
              </a:buClr>
              <a:buSzPct val="110000"/>
              <a:buFont typeface="Arial"/>
              <a:buNone/>
            </a:pPr>
            <a:r>
              <a:rPr lang="en" sz="1000">
                <a:solidFill>
                  <a:schemeClr val="dk1"/>
                </a:solidFill>
              </a:rPr>
              <a:t>Up to 42 unique appliances contribute to the average household’s electric load, although, typically, 80% of its total power consumption can be attributed to eight appliances.</a:t>
            </a:r>
          </a:p>
          <a:p>
            <a:pPr lvl="0" rtl="0">
              <a:spcBef>
                <a:spcPts val="0"/>
              </a:spcBef>
              <a:buNone/>
            </a:pPr>
            <a:endParaRPr/>
          </a:p>
          <a:p>
            <a:pPr lvl="0" rtl="0">
              <a:spcBef>
                <a:spcPts val="0"/>
              </a:spcBef>
              <a:buNone/>
            </a:pPr>
            <a:r>
              <a:rPr lang="en" b="1"/>
              <a:t>NATURAL GAS</a:t>
            </a:r>
          </a:p>
          <a:p>
            <a:pPr lvl="0" rtl="0">
              <a:spcBef>
                <a:spcPts val="0"/>
              </a:spcBef>
              <a:buNone/>
            </a:pPr>
            <a:r>
              <a:rPr lang="en" sz="1000" b="1">
                <a:solidFill>
                  <a:schemeClr val="dk1"/>
                </a:solidFill>
              </a:rPr>
              <a:t>Trends in U.S. Residential Natural Gas Consumption. (2010, June 1). Retrieved June 23, 2015, from </a:t>
            </a:r>
            <a:r>
              <a:rPr lang="en" sz="1000" b="1" u="sng">
                <a:solidFill>
                  <a:schemeClr val="hlink"/>
                </a:solidFill>
                <a:hlinkClick r:id="rId11"/>
              </a:rPr>
              <a:t>http://www.eia.gov/pub/oil_gas/natural_gas/feature_articles/2010/ngtrendsresidcon/ngtrendsresidcon.pdf</a:t>
            </a:r>
          </a:p>
          <a:p>
            <a:pPr marL="457200" lvl="0" indent="-292100" rtl="0">
              <a:lnSpc>
                <a:spcPct val="138000"/>
              </a:lnSpc>
              <a:spcBef>
                <a:spcPts val="0"/>
              </a:spcBef>
              <a:buClr>
                <a:schemeClr val="dk1"/>
              </a:buClr>
              <a:buSzPct val="100000"/>
              <a:buFont typeface="Arial"/>
              <a:buChar char="●"/>
            </a:pPr>
            <a:r>
              <a:rPr lang="en" sz="1000">
                <a:solidFill>
                  <a:schemeClr val="dk1"/>
                </a:solidFill>
              </a:rPr>
              <a:t>Long-term downward per-customer consumption trend			</a:t>
            </a:r>
          </a:p>
          <a:p>
            <a:pPr marL="457200" lvl="0" indent="-292100" rtl="0">
              <a:lnSpc>
                <a:spcPct val="138000"/>
              </a:lnSpc>
              <a:spcBef>
                <a:spcPts val="0"/>
              </a:spcBef>
              <a:buClr>
                <a:schemeClr val="dk1"/>
              </a:buClr>
              <a:buSzPct val="100000"/>
              <a:buFont typeface="Arial"/>
              <a:buChar char="●"/>
            </a:pPr>
            <a:r>
              <a:rPr lang="en" sz="1000">
                <a:solidFill>
                  <a:schemeClr val="dk1"/>
                </a:solidFill>
              </a:rPr>
              <a:t>Appliance efficiency gains, improved housing construction, population shift towards warmer regions, higher commodity price, and an increase in the share of natural gas customers who do not use natural gas as their primary space heating fuel have resulted in a significant decrease in the average volume of natural gas used by U.S. households with natural gas service. Per customer consumption fell in 16 out of the past 19 years.  On a weather-adjusted basis, U.S. residential consumption over the 19-year period (1990- 2009) fell from 95 thousand cubic feet (Mcf) per customer in 1990 to 74 Mcf in 2009, or 22 percent.</a:t>
            </a:r>
          </a:p>
          <a:p>
            <a:pPr marL="457200" lvl="0" indent="-292100" rtl="0">
              <a:lnSpc>
                <a:spcPct val="138000"/>
              </a:lnSpc>
              <a:spcBef>
                <a:spcPts val="0"/>
              </a:spcBef>
              <a:buClr>
                <a:schemeClr val="dk1"/>
              </a:buClr>
              <a:buSzPct val="100000"/>
              <a:buFont typeface="Arial"/>
              <a:buChar char="●"/>
            </a:pPr>
            <a:r>
              <a:rPr lang="en" sz="1000">
                <a:solidFill>
                  <a:schemeClr val="dk1"/>
                </a:solidFill>
              </a:rPr>
              <a:t>Residential end-users accounted for about 21 percent of the total natural gas consumption in the United States in 2009. The residential sector primarily uses natural gas for space heating</a:t>
            </a:r>
          </a:p>
          <a:p>
            <a:pPr lvl="0" rtl="0">
              <a:spcBef>
                <a:spcPts val="0"/>
              </a:spcBef>
              <a:buNone/>
            </a:pPr>
            <a:endParaRPr sz="1000" b="1">
              <a:solidFill>
                <a:schemeClr val="dk1"/>
              </a:solidFill>
            </a:endParaRPr>
          </a:p>
          <a:p>
            <a:pPr lvl="0" rtl="0">
              <a:spcBef>
                <a:spcPts val="0"/>
              </a:spcBef>
              <a:buNone/>
            </a:pPr>
            <a:r>
              <a:rPr lang="en" sz="1000" b="1">
                <a:solidFill>
                  <a:schemeClr val="dk1"/>
                </a:solidFill>
              </a:rPr>
              <a:t>EPA Calculations and References</a:t>
            </a:r>
          </a:p>
          <a:p>
            <a:pPr lvl="0" rtl="0">
              <a:spcBef>
                <a:spcPts val="0"/>
              </a:spcBef>
              <a:buNone/>
            </a:pPr>
            <a:r>
              <a:rPr lang="en" sz="1000" b="1" u="sng">
                <a:solidFill>
                  <a:schemeClr val="hlink"/>
                </a:solidFill>
                <a:hlinkClick r:id="rId12"/>
              </a:rPr>
              <a:t>http://www.epa.gov/cleanenergy/energy-resources/refs.html</a:t>
            </a:r>
          </a:p>
          <a:p>
            <a:pPr lvl="0" rtl="0">
              <a:spcBef>
                <a:spcPts val="0"/>
              </a:spcBef>
              <a:buNone/>
            </a:pPr>
            <a:r>
              <a:rPr lang="en" sz="1000">
                <a:solidFill>
                  <a:schemeClr val="dk1"/>
                </a:solidFill>
              </a:rPr>
              <a:t>0.039 metric ton CO2 per urban tree planted</a:t>
            </a:r>
          </a:p>
          <a:p>
            <a:pPr lvl="0" rtl="0">
              <a:spcBef>
                <a:spcPts val="0"/>
              </a:spcBef>
              <a:buNone/>
            </a:pPr>
            <a:endParaRPr sz="1000">
              <a:solidFill>
                <a:schemeClr val="dk1"/>
              </a:solidFill>
            </a:endParaRPr>
          </a:p>
          <a:p>
            <a:pPr lvl="0" rtl="0">
              <a:spcBef>
                <a:spcPts val="0"/>
              </a:spcBef>
              <a:buNone/>
            </a:pPr>
            <a:r>
              <a:rPr lang="en" sz="1000" b="1">
                <a:solidFill>
                  <a:schemeClr val="dk1"/>
                </a:solidFill>
              </a:rPr>
              <a:t>WaterSense</a:t>
            </a:r>
          </a:p>
          <a:p>
            <a:pPr lvl="0" rtl="0">
              <a:spcBef>
                <a:spcPts val="0"/>
              </a:spcBef>
              <a:buNone/>
            </a:pPr>
            <a:r>
              <a:rPr lang="en" sz="1000">
                <a:solidFill>
                  <a:schemeClr val="dk1"/>
                </a:solidFill>
              </a:rPr>
              <a:t>Water: 5,100 gallons saved annually is equivalent to washing 130 loads worth of laundry</a:t>
            </a:r>
          </a:p>
          <a:p>
            <a:pPr lvl="0" rtl="0">
              <a:spcBef>
                <a:spcPts val="0"/>
              </a:spcBef>
              <a:buNone/>
            </a:pPr>
            <a:r>
              <a:rPr lang="en" sz="1000">
                <a:solidFill>
                  <a:schemeClr val="dk1"/>
                </a:solidFill>
              </a:rPr>
              <a:t>Electricity: 430 kwh annually is equivalent to running a refrigerator for 4 months</a:t>
            </a:r>
          </a:p>
          <a:p>
            <a:pPr lvl="0" rtl="0">
              <a:spcBef>
                <a:spcPts val="0"/>
              </a:spcBef>
              <a:buNone/>
            </a:pPr>
            <a:r>
              <a:rPr lang="en" sz="1000">
                <a:solidFill>
                  <a:schemeClr val="dk1"/>
                </a:solidFill>
              </a:rPr>
              <a:t>Greenhouse Gas Emissions: 660 pounds of greenhouse gas annually is equivalent to taking 1 car off of the road for 21 days.</a:t>
            </a:r>
          </a:p>
          <a:p>
            <a:pPr lvl="0" rtl="0">
              <a:spcBef>
                <a:spcPts val="0"/>
              </a:spcBef>
              <a:buNone/>
            </a:pPr>
            <a:endParaRPr sz="1000">
              <a:solidFill>
                <a:schemeClr val="dk1"/>
              </a:solidFill>
            </a:endParaRPr>
          </a:p>
          <a:p>
            <a:pPr lvl="0" rtl="0">
              <a:spcBef>
                <a:spcPts val="0"/>
              </a:spcBef>
              <a:buNone/>
            </a:pPr>
            <a:r>
              <a:rPr lang="en" sz="1000" b="1">
                <a:solidFill>
                  <a:schemeClr val="dk1"/>
                </a:solidFill>
              </a:rPr>
              <a:t>EIA Residential Energy Consumption Survey, 2009</a:t>
            </a:r>
          </a:p>
          <a:p>
            <a:pPr lvl="0" rtl="0">
              <a:spcBef>
                <a:spcPts val="0"/>
              </a:spcBef>
              <a:buNone/>
            </a:pPr>
            <a:r>
              <a:rPr lang="en" sz="1000" u="sng">
                <a:solidFill>
                  <a:schemeClr val="hlink"/>
                </a:solidFill>
                <a:hlinkClick r:id="rId13"/>
              </a:rPr>
              <a:t>http://www.eia.gov/consumption/residential</a:t>
            </a:r>
          </a:p>
          <a:p>
            <a:pPr lvl="0" rtl="0">
              <a:spcBef>
                <a:spcPts val="0"/>
              </a:spcBef>
              <a:buNone/>
            </a:pPr>
            <a:r>
              <a:rPr lang="en" sz="1000" b="1">
                <a:solidFill>
                  <a:schemeClr val="dk1"/>
                </a:solidFill>
              </a:rPr>
              <a:t>Average annual electricity cost per Texas household: approx. $1,800, 15,000 kwh</a:t>
            </a:r>
          </a:p>
          <a:p>
            <a:pPr lvl="0" rtl="0">
              <a:spcBef>
                <a:spcPts val="0"/>
              </a:spcBef>
              <a:buNone/>
            </a:pPr>
            <a:r>
              <a:rPr lang="en" sz="1000">
                <a:solidFill>
                  <a:schemeClr val="dk1"/>
                </a:solidFill>
              </a:rPr>
              <a:t>example: 15,000 kwh decreased electricity usage -&gt; 14,250 kwh annually (750 kwh savings per household)</a:t>
            </a:r>
          </a:p>
          <a:p>
            <a:pPr lvl="0" rtl="0">
              <a:spcBef>
                <a:spcPts val="0"/>
              </a:spcBef>
              <a:buNone/>
            </a:pPr>
            <a:r>
              <a:rPr lang="en" sz="1000">
                <a:solidFill>
                  <a:schemeClr val="dk1"/>
                </a:solidFill>
              </a:rPr>
              <a:t>US Census </a:t>
            </a:r>
            <a:r>
              <a:rPr lang="en" sz="1000" u="sng">
                <a:solidFill>
                  <a:schemeClr val="hlink"/>
                </a:solidFill>
                <a:hlinkClick r:id="rId14"/>
              </a:rPr>
              <a:t>http://quickfacts.census.gov/qfd/states/48/4805000.html</a:t>
            </a:r>
          </a:p>
          <a:p>
            <a:pPr lvl="0" rtl="0">
              <a:spcBef>
                <a:spcPts val="0"/>
              </a:spcBef>
              <a:buNone/>
            </a:pPr>
            <a:r>
              <a:rPr lang="en" sz="1000">
                <a:solidFill>
                  <a:schemeClr val="dk1"/>
                </a:solidFill>
              </a:rPr>
              <a:t>Austin has 337,791 households between 2009-2013; estimated 2013 population 885,4000 </a:t>
            </a:r>
          </a:p>
          <a:p>
            <a:pPr lvl="0" rtl="0">
              <a:spcBef>
                <a:spcPts val="0"/>
              </a:spcBef>
              <a:buNone/>
            </a:pPr>
            <a:endParaRPr sz="1000" b="1">
              <a:solidFill>
                <a:schemeClr val="dk1"/>
              </a:solidFill>
            </a:endParaRPr>
          </a:p>
          <a:p>
            <a:pPr lvl="0" rtl="0">
              <a:spcBef>
                <a:spcPts val="0"/>
              </a:spcBef>
              <a:buNone/>
            </a:pPr>
            <a:r>
              <a:rPr lang="en" sz="1000" b="1" u="sng">
                <a:solidFill>
                  <a:schemeClr val="hlink"/>
                </a:solidFill>
                <a:hlinkClick r:id="rId15"/>
              </a:rPr>
              <a:t>http://www.climatecentral.org/blogs/helpful-energy-comparisons-anyone</a:t>
            </a:r>
          </a:p>
          <a:p>
            <a:pPr lvl="0" rtl="0">
              <a:spcBef>
                <a:spcPts val="0"/>
              </a:spcBef>
              <a:buNone/>
            </a:pPr>
            <a:endParaRPr sz="1000" b="1">
              <a:solidFill>
                <a:schemeClr val="dk1"/>
              </a:solidFill>
            </a:endParaRPr>
          </a:p>
          <a:p>
            <a:pPr lvl="0" rtl="0">
              <a:spcBef>
                <a:spcPts val="0"/>
              </a:spcBef>
              <a:buNone/>
            </a:pPr>
            <a:endParaRPr sz="1000" b="1">
              <a:solidFill>
                <a:schemeClr val="dk1"/>
              </a:solidFill>
            </a:endParaRPr>
          </a:p>
          <a:p>
            <a:pPr lvl="0" rtl="0">
              <a:spcBef>
                <a:spcPts val="0"/>
              </a:spcBef>
              <a:buNone/>
            </a:pPr>
            <a:r>
              <a:rPr lang="en" sz="1000">
                <a:solidFill>
                  <a:schemeClr val="dk1"/>
                </a:solidFill>
              </a:rPr>
              <a:t>Image Credits</a:t>
            </a:r>
          </a:p>
          <a:p>
            <a:pPr rtl="0">
              <a:spcBef>
                <a:spcPts val="0"/>
              </a:spcBef>
              <a:buNone/>
            </a:pPr>
            <a:r>
              <a:rPr lang="en" sz="1000">
                <a:solidFill>
                  <a:schemeClr val="dk1"/>
                </a:solidFill>
              </a:rPr>
              <a:t>water - San Francisco Public Utilities</a:t>
            </a:r>
          </a:p>
          <a:p>
            <a:pPr lvl="0" rtl="0">
              <a:spcBef>
                <a:spcPts val="0"/>
              </a:spcBef>
              <a:buNone/>
            </a:pPr>
            <a:r>
              <a:rPr lang="en" sz="1000">
                <a:solidFill>
                  <a:schemeClr val="dk1"/>
                </a:solidFill>
              </a:rPr>
              <a:t>http://ca.water.usgs.gov/data/drought/runoff.html</a:t>
            </a:r>
          </a:p>
          <a:p>
            <a:pPr lvl="0" rtl="0">
              <a:spcBef>
                <a:spcPts val="0"/>
              </a:spcBef>
              <a:buNone/>
            </a:pPr>
            <a:r>
              <a:rPr lang="en" sz="1000">
                <a:solidFill>
                  <a:schemeClr val="dk1"/>
                </a:solidFill>
              </a:rPr>
              <a:t>CO2 - carbonvisuals.com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38000"/>
              </a:lnSpc>
              <a:spcBef>
                <a:spcPts val="0"/>
              </a:spcBef>
              <a:buNone/>
            </a:pPr>
            <a:r>
              <a:rPr lang="en" sz="900" b="1" baseline="30000">
                <a:solidFill>
                  <a:schemeClr val="dk1"/>
                </a:solidFill>
              </a:rPr>
              <a:t>1 </a:t>
            </a:r>
            <a:r>
              <a:rPr lang="en" sz="900" b="1">
                <a:solidFill>
                  <a:schemeClr val="dk1"/>
                </a:solidFill>
              </a:rPr>
              <a:t>Jessoe, K., &amp; Rapson, D. (2013, April 18). Knowledge is (Less) Power: Experimental Evidence from Residential Energy Use. Retrieved June 22, 2015, from </a:t>
            </a:r>
            <a:r>
              <a:rPr lang="en" sz="900" b="1" u="sng">
                <a:solidFill>
                  <a:schemeClr val="hlink"/>
                </a:solidFill>
                <a:hlinkClick r:id="rId3"/>
              </a:rPr>
              <a:t>https://ei.haas.berkeley.edu/research/papers/WP241.pdf</a:t>
            </a:r>
          </a:p>
          <a:p>
            <a:pPr lvl="0" rtl="0">
              <a:lnSpc>
                <a:spcPct val="138000"/>
              </a:lnSpc>
              <a:spcBef>
                <a:spcPts val="0"/>
              </a:spcBef>
              <a:buNone/>
            </a:pPr>
            <a:endParaRPr sz="900" b="1">
              <a:solidFill>
                <a:schemeClr val="dk1"/>
              </a:solidFill>
            </a:endParaRPr>
          </a:p>
          <a:p>
            <a:pPr lvl="0" rtl="0">
              <a:lnSpc>
                <a:spcPct val="138000"/>
              </a:lnSpc>
              <a:spcBef>
                <a:spcPts val="0"/>
              </a:spcBef>
              <a:buNone/>
            </a:pPr>
            <a:r>
              <a:rPr lang="en" sz="900" b="1" baseline="30000">
                <a:solidFill>
                  <a:schemeClr val="dk1"/>
                </a:solidFill>
              </a:rPr>
              <a:t>2 </a:t>
            </a:r>
            <a:r>
              <a:rPr lang="en" sz="900" b="1">
                <a:solidFill>
                  <a:schemeClr val="dk1"/>
                </a:solidFill>
              </a:rPr>
              <a:t>Jones, C., &amp; Kammen, D. (2011). Quantifying Carbon Footprint Reduction Opportunities for U.S. Households and Communities. Environmental Science &amp; Technology Environ. Sci. Technol., 45, 4088-4095</a:t>
            </a:r>
            <a:r>
              <a:rPr lang="en" sz="900">
                <a:solidFill>
                  <a:schemeClr val="dk1"/>
                </a:solidFill>
              </a:rPr>
              <a:t>.  </a:t>
            </a:r>
          </a:p>
          <a:p>
            <a:pPr lvl="0" rtl="0">
              <a:lnSpc>
                <a:spcPct val="138000"/>
              </a:lnSpc>
              <a:spcBef>
                <a:spcPts val="0"/>
              </a:spcBef>
              <a:buNone/>
            </a:pPr>
            <a:r>
              <a:rPr lang="en" sz="900" u="sng">
                <a:solidFill>
                  <a:schemeClr val="hlink"/>
                </a:solidFill>
                <a:hlinkClick r:id="rId4"/>
              </a:rPr>
              <a:t>http://pubs.acs.org/doi/full/10.1021/es102221h</a:t>
            </a:r>
          </a:p>
          <a:p>
            <a:pPr lvl="0" rtl="0">
              <a:lnSpc>
                <a:spcPct val="138000"/>
              </a:lnSpc>
              <a:spcBef>
                <a:spcPts val="0"/>
              </a:spcBef>
              <a:buNone/>
            </a:pPr>
            <a:endParaRPr sz="900">
              <a:solidFill>
                <a:schemeClr val="dk1"/>
              </a:solidFill>
            </a:endParaRPr>
          </a:p>
          <a:p>
            <a:pPr lvl="0" rtl="0">
              <a:lnSpc>
                <a:spcPct val="115000"/>
              </a:lnSpc>
              <a:spcBef>
                <a:spcPts val="0"/>
              </a:spcBef>
              <a:buNone/>
            </a:pPr>
            <a:r>
              <a:rPr lang="en" sz="1000" b="1" baseline="30000">
                <a:solidFill>
                  <a:schemeClr val="dk1"/>
                </a:solidFill>
              </a:rPr>
              <a:t>3 </a:t>
            </a:r>
            <a:r>
              <a:rPr lang="en" sz="1000" b="1">
                <a:solidFill>
                  <a:schemeClr val="dk1"/>
                </a:solidFill>
              </a:rPr>
              <a:t>Whitsett, D., Justus, H., &amp; Steiner, E. (2014, November 14). Persistence of Energy Efficiency Behaviors over Time: Evidence from a Community-Based Program. Retrieved June 27, 2015, from </a:t>
            </a:r>
            <a:r>
              <a:rPr lang="en" sz="1000" b="1" u="sng">
                <a:solidFill>
                  <a:schemeClr val="hlink"/>
                </a:solidFill>
                <a:hlinkClick r:id="rId5"/>
              </a:rPr>
              <a:t>http://escholarship.org/uc/item/2nh0h4n</a:t>
            </a:r>
            <a:r>
              <a:rPr lang="en" sz="1000" u="sng">
                <a:solidFill>
                  <a:schemeClr val="hlink"/>
                </a:solidFill>
                <a:hlinkClick r:id="rId5"/>
              </a:rPr>
              <a:t>b</a:t>
            </a:r>
          </a:p>
          <a:p>
            <a:pPr lvl="0" rtl="0">
              <a:lnSpc>
                <a:spcPct val="138000"/>
              </a:lnSpc>
              <a:spcBef>
                <a:spcPts val="0"/>
              </a:spcBef>
              <a:buNone/>
            </a:pPr>
            <a:endParaRPr sz="900" b="1">
              <a:solidFill>
                <a:schemeClr val="dk1"/>
              </a:solidFill>
            </a:endParaRPr>
          </a:p>
          <a:p>
            <a:pPr lvl="0" rtl="0">
              <a:lnSpc>
                <a:spcPct val="115000"/>
              </a:lnSpc>
              <a:spcBef>
                <a:spcPts val="0"/>
              </a:spcBef>
              <a:buNone/>
            </a:pPr>
            <a:r>
              <a:rPr lang="en" sz="900" b="1" baseline="30000">
                <a:solidFill>
                  <a:schemeClr val="dk1"/>
                </a:solidFill>
              </a:rPr>
              <a:t>4</a:t>
            </a:r>
            <a:r>
              <a:rPr lang="en" sz="900" b="1">
                <a:solidFill>
                  <a:schemeClr val="dk1"/>
                </a:solidFill>
              </a:rPr>
              <a:t>Opower. (n.d.). Retrieved June 27, 2015, from http://www.opower.com/results</a:t>
            </a:r>
          </a:p>
          <a:p>
            <a:pPr lvl="0" rtl="0">
              <a:spcBef>
                <a:spcPts val="0"/>
              </a:spcBef>
              <a:buNone/>
            </a:pPr>
            <a:endParaRPr>
              <a:solidFill>
                <a:schemeClr val="dk1"/>
              </a:solidFill>
            </a:endParaRPr>
          </a:p>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0" name="Shape 10"/>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1" name="Shape 1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dk1"/>
              </a:buClr>
              <a:buSzPct val="100000"/>
              <a:buNone/>
              <a:defRPr sz="1800">
                <a:solidFill>
                  <a:schemeClr val="dk1"/>
                </a:solidFill>
              </a:defRPr>
            </a:lvl1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300">
                <a:solidFill>
                  <a:schemeClr val="dk1"/>
                </a:solidFill>
              </a:rPr>
              <a:t>‹#›</a:t>
            </a:fld>
            <a:endParaRPr lang="en" sz="1300">
              <a:solidFill>
                <a:schemeClr val="dk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png"/><Relationship Id="rId8" Type="http://schemas.openxmlformats.org/officeDocument/2006/relationships/image" Target="../media/image8.jp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017825" y="1843475"/>
            <a:ext cx="8450700" cy="1030800"/>
          </a:xfrm>
          <a:prstGeom prst="rect">
            <a:avLst/>
          </a:prstGeom>
          <a:noFill/>
          <a:ln>
            <a:noFill/>
          </a:ln>
        </p:spPr>
        <p:txBody>
          <a:bodyPr lIns="91425" tIns="91425" rIns="91425" bIns="91425" anchor="b" anchorCtr="0">
            <a:noAutofit/>
          </a:bodyPr>
          <a:lstStyle/>
          <a:p>
            <a:pPr rtl="0">
              <a:spcBef>
                <a:spcPts val="0"/>
              </a:spcBef>
              <a:buNone/>
            </a:pPr>
            <a:r>
              <a:rPr lang="en" sz="3000">
                <a:solidFill>
                  <a:srgbClr val="FF9900"/>
                </a:solidFill>
              </a:rPr>
              <a:t>uConserve</a:t>
            </a:r>
            <a:r>
              <a:rPr lang="en" sz="3000"/>
              <a:t> Dashboard</a:t>
            </a:r>
          </a:p>
          <a:p>
            <a:pPr lvl="0" rtl="0">
              <a:spcBef>
                <a:spcPts val="0"/>
              </a:spcBef>
              <a:buNone/>
            </a:pPr>
            <a:r>
              <a:rPr lang="en" sz="3000"/>
              <a:t>Project Update</a:t>
            </a:r>
          </a:p>
        </p:txBody>
      </p:sp>
      <p:sp>
        <p:nvSpPr>
          <p:cNvPr id="31" name="Shape 31"/>
          <p:cNvSpPr txBox="1"/>
          <p:nvPr/>
        </p:nvSpPr>
        <p:spPr>
          <a:xfrm>
            <a:off x="1017825" y="3038025"/>
            <a:ext cx="4037100" cy="1273499"/>
          </a:xfrm>
          <a:prstGeom prst="rect">
            <a:avLst/>
          </a:prstGeom>
          <a:noFill/>
          <a:ln>
            <a:noFill/>
          </a:ln>
        </p:spPr>
        <p:txBody>
          <a:bodyPr lIns="91425" tIns="91425" rIns="91425" bIns="91425" anchor="t" anchorCtr="0">
            <a:noAutofit/>
          </a:bodyPr>
          <a:lstStyle/>
          <a:p>
            <a:pPr rtl="0">
              <a:spcBef>
                <a:spcPts val="0"/>
              </a:spcBef>
              <a:buNone/>
            </a:pPr>
            <a:r>
              <a:rPr lang="en"/>
              <a:t>July 6th, 2015</a:t>
            </a:r>
          </a:p>
          <a:p>
            <a:pPr rtl="0">
              <a:spcBef>
                <a:spcPts val="0"/>
              </a:spcBef>
              <a:buNone/>
            </a:pPr>
            <a:endParaRPr/>
          </a:p>
          <a:p>
            <a:pPr rtl="0">
              <a:spcBef>
                <a:spcPts val="0"/>
              </a:spcBef>
              <a:buNone/>
            </a:pPr>
            <a:r>
              <a:rPr lang="en"/>
              <a:t>Rahul Bansal</a:t>
            </a:r>
          </a:p>
          <a:p>
            <a:pPr rtl="0">
              <a:spcBef>
                <a:spcPts val="0"/>
              </a:spcBef>
              <a:buNone/>
            </a:pPr>
            <a:r>
              <a:rPr lang="en"/>
              <a:t>Lisa Kirch</a:t>
            </a:r>
          </a:p>
          <a:p>
            <a:pPr rtl="0">
              <a:spcBef>
                <a:spcPts val="0"/>
              </a:spcBef>
              <a:buNone/>
            </a:pPr>
            <a:r>
              <a:rPr lang="en"/>
              <a:t>Nital Patwa</a:t>
            </a:r>
          </a:p>
          <a:p>
            <a:pPr>
              <a:spcBef>
                <a:spcPts val="0"/>
              </a:spcBef>
              <a:buNone/>
            </a:pPr>
            <a:endParaRPr/>
          </a:p>
        </p:txBody>
      </p:sp>
      <p:sp>
        <p:nvSpPr>
          <p:cNvPr id="32" name="Shape 32"/>
          <p:cNvSpPr txBox="1">
            <a:spLocks noGrp="1"/>
          </p:cNvSpPr>
          <p:nvPr>
            <p:ph type="title" idx="2"/>
          </p:nvPr>
        </p:nvSpPr>
        <p:spPr>
          <a:xfrm>
            <a:off x="981550" y="36825"/>
            <a:ext cx="8450700" cy="479399"/>
          </a:xfrm>
          <a:prstGeom prst="rect">
            <a:avLst/>
          </a:prstGeom>
          <a:noFill/>
          <a:ln>
            <a:noFill/>
          </a:ln>
        </p:spPr>
        <p:txBody>
          <a:bodyPr lIns="91425" tIns="91425" rIns="91425" bIns="91425" anchor="b" anchorCtr="0">
            <a:noAutofit/>
          </a:bodyPr>
          <a:lstStyle/>
          <a:p>
            <a:pPr lvl="0" rtl="0">
              <a:spcBef>
                <a:spcPts val="0"/>
              </a:spcBef>
              <a:buNone/>
            </a:pPr>
            <a:r>
              <a:rPr lang="en" sz="1400"/>
              <a:t>WiserResources</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2800"/>
              <a:t>Following an Average User’s Thought Process</a:t>
            </a:r>
          </a:p>
        </p:txBody>
      </p:sp>
      <p:sp>
        <p:nvSpPr>
          <p:cNvPr id="96" name="Shape 96"/>
          <p:cNvSpPr txBox="1">
            <a:spLocks noGrp="1"/>
          </p:cNvSpPr>
          <p:nvPr>
            <p:ph type="body" idx="1"/>
          </p:nvPr>
        </p:nvSpPr>
        <p:spPr>
          <a:xfrm>
            <a:off x="457200" y="1047750"/>
            <a:ext cx="8229600" cy="494100"/>
          </a:xfrm>
          <a:prstGeom prst="rect">
            <a:avLst/>
          </a:prstGeom>
        </p:spPr>
        <p:txBody>
          <a:bodyPr lIns="91425" tIns="91425" rIns="91425" bIns="91425" anchor="t" anchorCtr="0">
            <a:noAutofit/>
          </a:bodyPr>
          <a:lstStyle/>
          <a:p>
            <a:pPr lvl="0" rtl="0">
              <a:spcBef>
                <a:spcPts val="0"/>
              </a:spcBef>
              <a:buNone/>
            </a:pPr>
            <a:r>
              <a:rPr lang="en" sz="1400"/>
              <a:t>Our theory for how a user would start to learn about, trust, and use data through </a:t>
            </a:r>
            <a:r>
              <a:rPr lang="en" sz="1400" b="1">
                <a:solidFill>
                  <a:srgbClr val="FF9900"/>
                </a:solidFill>
              </a:rPr>
              <a:t>uConserve</a:t>
            </a:r>
            <a:r>
              <a:rPr lang="en" sz="1400" b="1"/>
              <a:t>.</a:t>
            </a:r>
          </a:p>
        </p:txBody>
      </p:sp>
      <p:sp>
        <p:nvSpPr>
          <p:cNvPr id="97" name="Shape 97"/>
          <p:cNvSpPr txBox="1"/>
          <p:nvPr/>
        </p:nvSpPr>
        <p:spPr>
          <a:xfrm>
            <a:off x="700275" y="1922700"/>
            <a:ext cx="2333100" cy="2901300"/>
          </a:xfrm>
          <a:prstGeom prst="rect">
            <a:avLst/>
          </a:prstGeom>
          <a:solidFill>
            <a:srgbClr val="A4C2F4"/>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rtl="0">
              <a:spcBef>
                <a:spcPts val="0"/>
              </a:spcBef>
              <a:buNone/>
            </a:pPr>
            <a:r>
              <a:rPr lang="en"/>
              <a:t>Understand your data first</a:t>
            </a:r>
          </a:p>
          <a:p>
            <a:pPr rtl="0">
              <a:spcBef>
                <a:spcPts val="0"/>
              </a:spcBef>
              <a:buNone/>
            </a:pPr>
            <a:endParaRPr/>
          </a:p>
          <a:p>
            <a:pPr rtl="0">
              <a:spcBef>
                <a:spcPts val="0"/>
              </a:spcBef>
              <a:buNone/>
            </a:pPr>
            <a:endParaRPr/>
          </a:p>
          <a:p>
            <a:pPr rtl="0">
              <a:spcBef>
                <a:spcPts val="0"/>
              </a:spcBef>
              <a:buNone/>
            </a:pPr>
            <a:endParaRPr/>
          </a:p>
          <a:p>
            <a:pPr marL="457200" lvl="0" indent="-292100" rtl="0">
              <a:spcBef>
                <a:spcPts val="0"/>
              </a:spcBef>
              <a:buClr>
                <a:srgbClr val="000000"/>
              </a:buClr>
              <a:buSzPct val="100000"/>
              <a:buFont typeface="Arial"/>
              <a:buChar char="●"/>
            </a:pPr>
            <a:r>
              <a:rPr lang="en" sz="1000"/>
              <a:t>Simple usage graphs</a:t>
            </a:r>
          </a:p>
          <a:p>
            <a:pPr marL="457200" lvl="0" indent="-292100" rtl="0">
              <a:spcBef>
                <a:spcPts val="0"/>
              </a:spcBef>
              <a:buClr>
                <a:srgbClr val="000000"/>
              </a:buClr>
              <a:buSzPct val="100000"/>
              <a:buFont typeface="Arial"/>
              <a:buChar char="●"/>
            </a:pPr>
            <a:r>
              <a:rPr lang="en" sz="1000"/>
              <a:t>Summary statistics</a:t>
            </a:r>
          </a:p>
          <a:p>
            <a:pPr marL="457200" lvl="0" indent="-292100">
              <a:spcBef>
                <a:spcPts val="0"/>
              </a:spcBef>
              <a:buClr>
                <a:srgbClr val="000000"/>
              </a:buClr>
              <a:buSzPct val="100000"/>
              <a:buFont typeface="Arial"/>
              <a:buChar char="●"/>
            </a:pPr>
            <a:r>
              <a:rPr lang="en" sz="1000">
                <a:solidFill>
                  <a:schemeClr val="dk1"/>
                </a:solidFill>
              </a:rPr>
              <a:t>Appliance breakdown</a:t>
            </a:r>
          </a:p>
        </p:txBody>
      </p:sp>
      <p:sp>
        <p:nvSpPr>
          <p:cNvPr id="98" name="Shape 98"/>
          <p:cNvSpPr txBox="1"/>
          <p:nvPr/>
        </p:nvSpPr>
        <p:spPr>
          <a:xfrm>
            <a:off x="3353525" y="1922700"/>
            <a:ext cx="2333100" cy="2901300"/>
          </a:xfrm>
          <a:prstGeom prst="rect">
            <a:avLst/>
          </a:prstGeom>
          <a:solidFill>
            <a:srgbClr val="A4C2F4"/>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rtl="0">
              <a:spcBef>
                <a:spcPts val="0"/>
              </a:spcBef>
              <a:buNone/>
            </a:pPr>
            <a:r>
              <a:rPr lang="en"/>
              <a:t>Explore comparisons with meaningful comparison groups</a:t>
            </a:r>
          </a:p>
          <a:p>
            <a:pPr lvl="0" rtl="0">
              <a:spcBef>
                <a:spcPts val="0"/>
              </a:spcBef>
              <a:buNone/>
            </a:pPr>
            <a:endParaRPr/>
          </a:p>
          <a:p>
            <a:pPr marL="457200" lvl="0" indent="-292100" rtl="0">
              <a:spcBef>
                <a:spcPts val="0"/>
              </a:spcBef>
              <a:buClr>
                <a:srgbClr val="000000"/>
              </a:buClr>
              <a:buSzPct val="100000"/>
              <a:buFont typeface="Arial"/>
              <a:buChar char="●"/>
            </a:pPr>
            <a:r>
              <a:rPr lang="en" sz="1000"/>
              <a:t>Start with city-wide comparisons (eg. across Austin, TX)</a:t>
            </a:r>
          </a:p>
          <a:p>
            <a:pPr marL="457200" lvl="0" indent="-292100" rtl="0">
              <a:spcBef>
                <a:spcPts val="0"/>
              </a:spcBef>
              <a:buClr>
                <a:srgbClr val="000000"/>
              </a:buClr>
              <a:buSzPct val="100000"/>
              <a:buFont typeface="Arial"/>
              <a:buChar char="●"/>
            </a:pPr>
            <a:r>
              <a:rPr lang="en" sz="1000"/>
              <a:t>Build groups based on house size, age, # of residents</a:t>
            </a:r>
          </a:p>
          <a:p>
            <a:pPr marL="457200" lvl="0" indent="-292100" rtl="0">
              <a:spcBef>
                <a:spcPts val="0"/>
              </a:spcBef>
              <a:buClr>
                <a:srgbClr val="000000"/>
              </a:buClr>
              <a:buSzPct val="100000"/>
              <a:buFont typeface="Arial"/>
              <a:buChar char="●"/>
            </a:pPr>
            <a:r>
              <a:rPr lang="en" sz="1000"/>
              <a:t>Overlay usage patterns of “similar” users</a:t>
            </a:r>
          </a:p>
        </p:txBody>
      </p:sp>
      <p:sp>
        <p:nvSpPr>
          <p:cNvPr id="99" name="Shape 99"/>
          <p:cNvSpPr txBox="1"/>
          <p:nvPr/>
        </p:nvSpPr>
        <p:spPr>
          <a:xfrm>
            <a:off x="6006775" y="1922700"/>
            <a:ext cx="2333100" cy="2901300"/>
          </a:xfrm>
          <a:prstGeom prst="rect">
            <a:avLst/>
          </a:prstGeom>
          <a:solidFill>
            <a:srgbClr val="A4C2F4"/>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rtl="0">
              <a:spcBef>
                <a:spcPts val="0"/>
              </a:spcBef>
              <a:buNone/>
            </a:pPr>
            <a:r>
              <a:rPr lang="en"/>
              <a:t>Implement, track progress against usage reduction recommendations</a:t>
            </a:r>
          </a:p>
          <a:p>
            <a:pPr rtl="0">
              <a:spcBef>
                <a:spcPts val="0"/>
              </a:spcBef>
              <a:buNone/>
            </a:pPr>
            <a:endParaRPr/>
          </a:p>
          <a:p>
            <a:pPr marL="457200" lvl="0" indent="-292100" rtl="0">
              <a:spcBef>
                <a:spcPts val="0"/>
              </a:spcBef>
              <a:buClr>
                <a:srgbClr val="000000"/>
              </a:buClr>
              <a:buSzPct val="100000"/>
              <a:buFont typeface="Arial"/>
              <a:buChar char="●"/>
            </a:pPr>
            <a:r>
              <a:rPr lang="en" sz="1000"/>
              <a:t>AC setting recommendation based on weather</a:t>
            </a:r>
          </a:p>
          <a:p>
            <a:pPr marL="457200" lvl="0" indent="-292100" rtl="0">
              <a:spcBef>
                <a:spcPts val="0"/>
              </a:spcBef>
              <a:buClr>
                <a:srgbClr val="000000"/>
              </a:buClr>
              <a:buSzPct val="100000"/>
              <a:buFont typeface="Arial"/>
              <a:buChar char="●"/>
            </a:pPr>
            <a:r>
              <a:rPr lang="en" sz="1000"/>
              <a:t>End-of-month bill prediction, highlight potential savings</a:t>
            </a:r>
          </a:p>
          <a:p>
            <a:pPr marL="457200" lvl="0" indent="-292100" rtl="0">
              <a:spcBef>
                <a:spcPts val="0"/>
              </a:spcBef>
              <a:buClr>
                <a:srgbClr val="000000"/>
              </a:buClr>
              <a:buSzPct val="100000"/>
              <a:buFont typeface="Arial"/>
              <a:buChar char="●"/>
            </a:pPr>
            <a:r>
              <a:rPr lang="en" sz="1000"/>
              <a:t>Facilitate competition and user-specific pledges</a:t>
            </a:r>
          </a:p>
          <a:p>
            <a:pPr marL="457200" lvl="0" indent="-292100" rtl="0">
              <a:spcBef>
                <a:spcPts val="0"/>
              </a:spcBef>
              <a:buClr>
                <a:srgbClr val="000000"/>
              </a:buClr>
              <a:buSzPct val="100000"/>
              <a:buFont typeface="Arial"/>
              <a:buChar char="●"/>
            </a:pPr>
            <a:r>
              <a:rPr lang="en" sz="1000"/>
              <a:t>Emotionally compelling equivalencies between usage and environmental impact</a:t>
            </a:r>
          </a:p>
        </p:txBody>
      </p:sp>
      <p:sp>
        <p:nvSpPr>
          <p:cNvPr id="100" name="Shape 100"/>
          <p:cNvSpPr/>
          <p:nvPr/>
        </p:nvSpPr>
        <p:spPr>
          <a:xfrm>
            <a:off x="1924050" y="4319700"/>
            <a:ext cx="5143499" cy="336900"/>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a:t>Dashboards on the Market</a:t>
            </a:r>
          </a:p>
        </p:txBody>
      </p:sp>
      <p:pic>
        <p:nvPicPr>
          <p:cNvPr id="106" name="Shape 106"/>
          <p:cNvPicPr preferRelativeResize="0"/>
          <p:nvPr/>
        </p:nvPicPr>
        <p:blipFill>
          <a:blip r:embed="rId3">
            <a:alphaModFix/>
          </a:blip>
          <a:stretch>
            <a:fillRect/>
          </a:stretch>
        </p:blipFill>
        <p:spPr>
          <a:xfrm>
            <a:off x="554975" y="1131977"/>
            <a:ext cx="2300900" cy="1462935"/>
          </a:xfrm>
          <a:prstGeom prst="rect">
            <a:avLst/>
          </a:prstGeom>
          <a:noFill/>
          <a:ln>
            <a:noFill/>
          </a:ln>
        </p:spPr>
      </p:pic>
      <p:sp>
        <p:nvSpPr>
          <p:cNvPr id="107" name="Shape 107"/>
          <p:cNvSpPr/>
          <p:nvPr/>
        </p:nvSpPr>
        <p:spPr>
          <a:xfrm>
            <a:off x="6813550" y="2070025"/>
            <a:ext cx="1347299" cy="105300"/>
          </a:xfrm>
          <a:prstGeom prst="roundRect">
            <a:avLst>
              <a:gd name="adj" fmla="val 16667"/>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08" name="Shape 108"/>
          <p:cNvPicPr preferRelativeResize="0"/>
          <p:nvPr/>
        </p:nvPicPr>
        <p:blipFill>
          <a:blip r:embed="rId4">
            <a:alphaModFix/>
          </a:blip>
          <a:stretch>
            <a:fillRect/>
          </a:stretch>
        </p:blipFill>
        <p:spPr>
          <a:xfrm>
            <a:off x="3641485" y="1072464"/>
            <a:ext cx="1948960" cy="1581975"/>
          </a:xfrm>
          <a:prstGeom prst="rect">
            <a:avLst/>
          </a:prstGeom>
          <a:noFill/>
          <a:ln>
            <a:noFill/>
          </a:ln>
        </p:spPr>
      </p:pic>
      <p:pic>
        <p:nvPicPr>
          <p:cNvPr id="109" name="Shape 109"/>
          <p:cNvPicPr preferRelativeResize="0"/>
          <p:nvPr/>
        </p:nvPicPr>
        <p:blipFill>
          <a:blip r:embed="rId5">
            <a:alphaModFix/>
          </a:blip>
          <a:stretch>
            <a:fillRect/>
          </a:stretch>
        </p:blipFill>
        <p:spPr>
          <a:xfrm>
            <a:off x="6432075" y="996273"/>
            <a:ext cx="1803149" cy="1525175"/>
          </a:xfrm>
          <a:prstGeom prst="rect">
            <a:avLst/>
          </a:prstGeom>
          <a:noFill/>
          <a:ln>
            <a:noFill/>
          </a:ln>
        </p:spPr>
      </p:pic>
      <p:sp>
        <p:nvSpPr>
          <p:cNvPr id="110" name="Shape 110"/>
          <p:cNvSpPr txBox="1"/>
          <p:nvPr/>
        </p:nvSpPr>
        <p:spPr>
          <a:xfrm>
            <a:off x="1382275" y="2551550"/>
            <a:ext cx="1526400" cy="324599"/>
          </a:xfrm>
          <a:prstGeom prst="rect">
            <a:avLst/>
          </a:prstGeom>
          <a:noFill/>
          <a:ln>
            <a:noFill/>
          </a:ln>
        </p:spPr>
        <p:txBody>
          <a:bodyPr lIns="91425" tIns="91425" rIns="91425" bIns="91425" anchor="t" anchorCtr="0">
            <a:noAutofit/>
          </a:bodyPr>
          <a:lstStyle/>
          <a:p>
            <a:pPr>
              <a:spcBef>
                <a:spcPts val="0"/>
              </a:spcBef>
              <a:buNone/>
            </a:pPr>
            <a:r>
              <a:rPr lang="en"/>
              <a:t>PG &amp; E</a:t>
            </a:r>
          </a:p>
        </p:txBody>
      </p:sp>
      <p:pic>
        <p:nvPicPr>
          <p:cNvPr id="111" name="Shape 111"/>
          <p:cNvPicPr preferRelativeResize="0"/>
          <p:nvPr/>
        </p:nvPicPr>
        <p:blipFill>
          <a:blip r:embed="rId6">
            <a:alphaModFix/>
          </a:blip>
          <a:stretch>
            <a:fillRect/>
          </a:stretch>
        </p:blipFill>
        <p:spPr>
          <a:xfrm>
            <a:off x="3280097" y="2902274"/>
            <a:ext cx="2492674" cy="1637369"/>
          </a:xfrm>
          <a:prstGeom prst="rect">
            <a:avLst/>
          </a:prstGeom>
          <a:noFill/>
          <a:ln>
            <a:noFill/>
          </a:ln>
        </p:spPr>
      </p:pic>
      <p:pic>
        <p:nvPicPr>
          <p:cNvPr id="112" name="Shape 112"/>
          <p:cNvPicPr preferRelativeResize="0"/>
          <p:nvPr/>
        </p:nvPicPr>
        <p:blipFill rotWithShape="1">
          <a:blip r:embed="rId7">
            <a:alphaModFix/>
          </a:blip>
          <a:srcRect t="2710" b="-2710"/>
          <a:stretch/>
        </p:blipFill>
        <p:spPr>
          <a:xfrm>
            <a:off x="6143650" y="3144825"/>
            <a:ext cx="2742399" cy="1371199"/>
          </a:xfrm>
          <a:prstGeom prst="rect">
            <a:avLst/>
          </a:prstGeom>
          <a:noFill/>
          <a:ln>
            <a:noFill/>
          </a:ln>
        </p:spPr>
      </p:pic>
      <p:sp>
        <p:nvSpPr>
          <p:cNvPr id="113" name="Shape 113"/>
          <p:cNvSpPr txBox="1"/>
          <p:nvPr/>
        </p:nvSpPr>
        <p:spPr>
          <a:xfrm>
            <a:off x="4246375" y="2497775"/>
            <a:ext cx="1526400" cy="324599"/>
          </a:xfrm>
          <a:prstGeom prst="rect">
            <a:avLst/>
          </a:prstGeom>
          <a:noFill/>
          <a:ln>
            <a:noFill/>
          </a:ln>
        </p:spPr>
        <p:txBody>
          <a:bodyPr lIns="91425" tIns="91425" rIns="91425" bIns="91425" anchor="t" anchorCtr="0">
            <a:noAutofit/>
          </a:bodyPr>
          <a:lstStyle/>
          <a:p>
            <a:pPr lvl="0" rtl="0">
              <a:spcBef>
                <a:spcPts val="0"/>
              </a:spcBef>
              <a:buNone/>
            </a:pPr>
            <a:r>
              <a:rPr lang="en"/>
              <a:t>Bidgely</a:t>
            </a:r>
          </a:p>
        </p:txBody>
      </p:sp>
      <p:pic>
        <p:nvPicPr>
          <p:cNvPr id="114" name="Shape 114"/>
          <p:cNvPicPr preferRelativeResize="0"/>
          <p:nvPr/>
        </p:nvPicPr>
        <p:blipFill>
          <a:blip r:embed="rId8">
            <a:alphaModFix/>
          </a:blip>
          <a:stretch>
            <a:fillRect/>
          </a:stretch>
        </p:blipFill>
        <p:spPr>
          <a:xfrm>
            <a:off x="613802" y="3020550"/>
            <a:ext cx="2183225" cy="1553224"/>
          </a:xfrm>
          <a:prstGeom prst="rect">
            <a:avLst/>
          </a:prstGeom>
          <a:noFill/>
          <a:ln>
            <a:noFill/>
          </a:ln>
        </p:spPr>
      </p:pic>
      <p:sp>
        <p:nvSpPr>
          <p:cNvPr id="115" name="Shape 115"/>
          <p:cNvSpPr txBox="1"/>
          <p:nvPr/>
        </p:nvSpPr>
        <p:spPr>
          <a:xfrm>
            <a:off x="6300225" y="2497775"/>
            <a:ext cx="2223599" cy="324599"/>
          </a:xfrm>
          <a:prstGeom prst="rect">
            <a:avLst/>
          </a:prstGeom>
          <a:noFill/>
          <a:ln>
            <a:noFill/>
          </a:ln>
        </p:spPr>
        <p:txBody>
          <a:bodyPr lIns="91425" tIns="91425" rIns="91425" bIns="91425" anchor="t" anchorCtr="0">
            <a:noAutofit/>
          </a:bodyPr>
          <a:lstStyle/>
          <a:p>
            <a:pPr lvl="0" rtl="0">
              <a:spcBef>
                <a:spcPts val="0"/>
              </a:spcBef>
              <a:buNone/>
            </a:pPr>
            <a:r>
              <a:rPr lang="en"/>
              <a:t>Google’s PowerMeter</a:t>
            </a:r>
          </a:p>
        </p:txBody>
      </p:sp>
      <p:sp>
        <p:nvSpPr>
          <p:cNvPr id="116" name="Shape 116"/>
          <p:cNvSpPr txBox="1"/>
          <p:nvPr/>
        </p:nvSpPr>
        <p:spPr>
          <a:xfrm>
            <a:off x="1382825" y="4497575"/>
            <a:ext cx="1526400" cy="324599"/>
          </a:xfrm>
          <a:prstGeom prst="rect">
            <a:avLst/>
          </a:prstGeom>
          <a:noFill/>
          <a:ln>
            <a:noFill/>
          </a:ln>
        </p:spPr>
        <p:txBody>
          <a:bodyPr lIns="91425" tIns="91425" rIns="91425" bIns="91425" anchor="t" anchorCtr="0">
            <a:noAutofit/>
          </a:bodyPr>
          <a:lstStyle/>
          <a:p>
            <a:pPr lvl="0" rtl="0">
              <a:spcBef>
                <a:spcPts val="0"/>
              </a:spcBef>
              <a:buNone/>
            </a:pPr>
            <a:r>
              <a:rPr lang="en"/>
              <a:t>OPower</a:t>
            </a:r>
          </a:p>
        </p:txBody>
      </p:sp>
      <p:sp>
        <p:nvSpPr>
          <p:cNvPr id="117" name="Shape 117"/>
          <p:cNvSpPr txBox="1"/>
          <p:nvPr/>
        </p:nvSpPr>
        <p:spPr>
          <a:xfrm>
            <a:off x="4342200" y="4463450"/>
            <a:ext cx="1526400" cy="324599"/>
          </a:xfrm>
          <a:prstGeom prst="rect">
            <a:avLst/>
          </a:prstGeom>
          <a:noFill/>
          <a:ln>
            <a:noFill/>
          </a:ln>
        </p:spPr>
        <p:txBody>
          <a:bodyPr lIns="91425" tIns="91425" rIns="91425" bIns="91425" anchor="t" anchorCtr="0">
            <a:noAutofit/>
          </a:bodyPr>
          <a:lstStyle/>
          <a:p>
            <a:pPr lvl="0" rtl="0">
              <a:spcBef>
                <a:spcPts val="0"/>
              </a:spcBef>
              <a:buNone/>
            </a:pPr>
            <a:r>
              <a:rPr lang="en"/>
              <a:t>GE</a:t>
            </a:r>
          </a:p>
        </p:txBody>
      </p:sp>
      <p:sp>
        <p:nvSpPr>
          <p:cNvPr id="118" name="Shape 118"/>
          <p:cNvSpPr txBox="1"/>
          <p:nvPr/>
        </p:nvSpPr>
        <p:spPr>
          <a:xfrm>
            <a:off x="6997425" y="4463450"/>
            <a:ext cx="1526400" cy="324599"/>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119" name="Shape 119"/>
          <p:cNvSpPr txBox="1"/>
          <p:nvPr/>
        </p:nvSpPr>
        <p:spPr>
          <a:xfrm>
            <a:off x="6692625" y="4463450"/>
            <a:ext cx="1803000" cy="324599"/>
          </a:xfrm>
          <a:prstGeom prst="rect">
            <a:avLst/>
          </a:prstGeom>
          <a:noFill/>
          <a:ln>
            <a:noFill/>
          </a:ln>
        </p:spPr>
        <p:txBody>
          <a:bodyPr lIns="91425" tIns="91425" rIns="91425" bIns="91425" anchor="t" anchorCtr="0">
            <a:noAutofit/>
          </a:bodyPr>
          <a:lstStyle/>
          <a:p>
            <a:pPr lvl="0" rtl="0">
              <a:spcBef>
                <a:spcPts val="0"/>
              </a:spcBef>
              <a:buNone/>
            </a:pPr>
            <a:r>
              <a:rPr lang="en"/>
              <a:t>Green Button Data</a:t>
            </a: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a:t>How are we </a:t>
            </a:r>
            <a:r>
              <a:rPr lang="en" sz="3000">
                <a:solidFill>
                  <a:srgbClr val="FF9900"/>
                </a:solidFill>
              </a:rPr>
              <a:t>different</a:t>
            </a:r>
            <a:r>
              <a:rPr lang="en" sz="3000"/>
              <a:t>?</a:t>
            </a:r>
          </a:p>
        </p:txBody>
      </p:sp>
      <p:sp>
        <p:nvSpPr>
          <p:cNvPr id="125" name="Shape 12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1400"/>
              <a:t>Several utility companies as well as downstream analytics companies have released applications that try to inform consumers about their resource consumption. What differentiates </a:t>
            </a:r>
            <a:r>
              <a:rPr lang="en" sz="1400">
                <a:solidFill>
                  <a:srgbClr val="FF9900"/>
                </a:solidFill>
              </a:rPr>
              <a:t>uConserve</a:t>
            </a:r>
            <a:r>
              <a:rPr lang="en" sz="1400"/>
              <a:t>?</a:t>
            </a:r>
          </a:p>
          <a:p>
            <a:pPr rtl="0">
              <a:spcBef>
                <a:spcPts val="0"/>
              </a:spcBef>
              <a:buNone/>
            </a:pPr>
            <a:endParaRPr sz="1400"/>
          </a:p>
          <a:p>
            <a:pPr marL="457200" lvl="0" indent="-317500" rtl="0">
              <a:lnSpc>
                <a:spcPct val="115000"/>
              </a:lnSpc>
              <a:spcBef>
                <a:spcPts val="0"/>
              </a:spcBef>
              <a:buClr>
                <a:srgbClr val="000000"/>
              </a:buClr>
              <a:buSzPct val="100000"/>
              <a:buFont typeface="Arial"/>
              <a:buChar char="●"/>
            </a:pPr>
            <a:r>
              <a:rPr lang="en" sz="1400"/>
              <a:t>First application to blend resource consumption across all three utilities</a:t>
            </a:r>
          </a:p>
          <a:p>
            <a:pPr marL="457200" lvl="0" indent="-317500" rtl="0">
              <a:lnSpc>
                <a:spcPct val="115000"/>
              </a:lnSpc>
              <a:spcBef>
                <a:spcPts val="0"/>
              </a:spcBef>
              <a:buClr>
                <a:srgbClr val="000000"/>
              </a:buClr>
              <a:buSzPct val="100000"/>
              <a:buFont typeface="Arial"/>
              <a:buChar char="●"/>
            </a:pPr>
            <a:r>
              <a:rPr lang="en" sz="1400"/>
              <a:t>Allow users to delve deep into their data</a:t>
            </a:r>
          </a:p>
          <a:p>
            <a:pPr marL="457200" lvl="0" indent="-317500" rtl="0">
              <a:lnSpc>
                <a:spcPct val="115000"/>
              </a:lnSpc>
              <a:spcBef>
                <a:spcPts val="0"/>
              </a:spcBef>
              <a:buClr>
                <a:srgbClr val="000000"/>
              </a:buClr>
              <a:buSzPct val="100000"/>
              <a:buFont typeface="Arial"/>
              <a:buChar char="●"/>
            </a:pPr>
            <a:r>
              <a:rPr lang="en" sz="1400"/>
              <a:t>Meaningful, apples-to-apples comparisons and benchmarks</a:t>
            </a:r>
          </a:p>
          <a:p>
            <a:pPr marL="457200" lvl="0" indent="-317500" rtl="0">
              <a:lnSpc>
                <a:spcPct val="115000"/>
              </a:lnSpc>
              <a:spcBef>
                <a:spcPts val="0"/>
              </a:spcBef>
              <a:buClr>
                <a:srgbClr val="000000"/>
              </a:buClr>
              <a:buSzPct val="100000"/>
              <a:buFont typeface="Arial"/>
              <a:buChar char="●"/>
            </a:pPr>
            <a:r>
              <a:rPr lang="en" sz="1400"/>
              <a:t>Natural weather/temperature overlay</a:t>
            </a:r>
          </a:p>
          <a:p>
            <a:pPr marL="457200" lvl="0" indent="-317500" rtl="0">
              <a:lnSpc>
                <a:spcPct val="115000"/>
              </a:lnSpc>
              <a:spcBef>
                <a:spcPts val="0"/>
              </a:spcBef>
              <a:buClr>
                <a:srgbClr val="000000"/>
              </a:buClr>
              <a:buSzPct val="100000"/>
              <a:buFont typeface="Arial"/>
              <a:buChar char="●"/>
            </a:pPr>
            <a:r>
              <a:rPr lang="en" sz="1400"/>
              <a:t>End-of-month bill prediction</a:t>
            </a:r>
          </a:p>
          <a:p>
            <a:pPr marL="457200" lvl="0" indent="-317500">
              <a:lnSpc>
                <a:spcPct val="115000"/>
              </a:lnSpc>
              <a:spcBef>
                <a:spcPts val="0"/>
              </a:spcBef>
              <a:buClr>
                <a:srgbClr val="000000"/>
              </a:buClr>
              <a:buSzPct val="100000"/>
              <a:buFont typeface="Arial"/>
              <a:buChar char="●"/>
            </a:pPr>
            <a:r>
              <a:rPr lang="en" sz="1400"/>
              <a:t>Facilitate friendly competition as well as self-fulfillment through pledges</a:t>
            </a: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3000"/>
              <a:t>Which Appliances Dominate Usage?</a:t>
            </a:r>
          </a:p>
        </p:txBody>
      </p:sp>
      <p:sp>
        <p:nvSpPr>
          <p:cNvPr id="137" name="Shape 137"/>
          <p:cNvSpPr/>
          <p:nvPr/>
        </p:nvSpPr>
        <p:spPr>
          <a:xfrm>
            <a:off x="6813550" y="2070025"/>
            <a:ext cx="1347299" cy="105300"/>
          </a:xfrm>
          <a:prstGeom prst="roundRect">
            <a:avLst>
              <a:gd name="adj" fmla="val 16667"/>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138" name="Shape 138"/>
          <p:cNvCxnSpPr/>
          <p:nvPr/>
        </p:nvCxnSpPr>
        <p:spPr>
          <a:xfrm rot="10800000" flipH="1">
            <a:off x="6420600" y="2891249"/>
            <a:ext cx="785999" cy="48900"/>
          </a:xfrm>
          <a:prstGeom prst="straightConnector1">
            <a:avLst/>
          </a:prstGeom>
          <a:noFill/>
          <a:ln w="19050" cap="flat" cmpd="sng">
            <a:solidFill>
              <a:schemeClr val="dk2"/>
            </a:solidFill>
            <a:prstDash val="solid"/>
            <a:round/>
            <a:headEnd type="none" w="lg" len="lg"/>
            <a:tailEnd type="triangle" w="lg" len="lg"/>
          </a:ln>
        </p:spPr>
      </p:cxnSp>
      <p:sp>
        <p:nvSpPr>
          <p:cNvPr id="139" name="Shape 139"/>
          <p:cNvSpPr txBox="1"/>
          <p:nvPr/>
        </p:nvSpPr>
        <p:spPr>
          <a:xfrm>
            <a:off x="6308325" y="2834875"/>
            <a:ext cx="4041900" cy="471599"/>
          </a:xfrm>
          <a:prstGeom prst="rect">
            <a:avLst/>
          </a:prstGeom>
          <a:noFill/>
          <a:ln>
            <a:noFill/>
          </a:ln>
        </p:spPr>
        <p:txBody>
          <a:bodyPr lIns="91425" tIns="91425" rIns="91425" bIns="91425" anchor="t" anchorCtr="0">
            <a:noAutofit/>
          </a:bodyPr>
          <a:lstStyle/>
          <a:p>
            <a:pPr lvl="0" rtl="0">
              <a:spcBef>
                <a:spcPts val="0"/>
              </a:spcBef>
              <a:buNone/>
            </a:pPr>
            <a:r>
              <a:rPr lang="en"/>
              <a:t>Dip</a:t>
            </a:r>
          </a:p>
        </p:txBody>
      </p:sp>
      <p:pic>
        <p:nvPicPr>
          <p:cNvPr id="140" name="Shape 140"/>
          <p:cNvPicPr preferRelativeResize="0"/>
          <p:nvPr/>
        </p:nvPicPr>
        <p:blipFill>
          <a:blip r:embed="rId3">
            <a:alphaModFix/>
          </a:blip>
          <a:stretch>
            <a:fillRect/>
          </a:stretch>
        </p:blipFill>
        <p:spPr>
          <a:xfrm>
            <a:off x="0" y="1242600"/>
            <a:ext cx="9058626" cy="3900900"/>
          </a:xfrm>
          <a:prstGeom prst="rect">
            <a:avLst/>
          </a:prstGeom>
          <a:noFill/>
          <a:ln>
            <a:noFill/>
          </a:ln>
        </p:spPr>
      </p:pic>
      <p:pic>
        <p:nvPicPr>
          <p:cNvPr id="141" name="Shape 141"/>
          <p:cNvPicPr preferRelativeResize="0"/>
          <p:nvPr/>
        </p:nvPicPr>
        <p:blipFill>
          <a:blip r:embed="rId4">
            <a:alphaModFix/>
          </a:blip>
          <a:stretch>
            <a:fillRect/>
          </a:stretch>
        </p:blipFill>
        <p:spPr>
          <a:xfrm>
            <a:off x="5720075" y="1479725"/>
            <a:ext cx="3281650" cy="3032124"/>
          </a:xfrm>
          <a:prstGeom prst="rect">
            <a:avLst/>
          </a:prstGeom>
          <a:noFill/>
          <a:ln>
            <a:noFill/>
          </a:ln>
        </p:spPr>
      </p:pic>
      <p:sp>
        <p:nvSpPr>
          <p:cNvPr id="142" name="Shape 142"/>
          <p:cNvSpPr txBox="1"/>
          <p:nvPr/>
        </p:nvSpPr>
        <p:spPr>
          <a:xfrm>
            <a:off x="737275" y="1536875"/>
            <a:ext cx="854100" cy="395699"/>
          </a:xfrm>
          <a:prstGeom prst="rect">
            <a:avLst/>
          </a:prstGeom>
          <a:noFill/>
          <a:ln>
            <a:noFill/>
          </a:ln>
        </p:spPr>
        <p:txBody>
          <a:bodyPr lIns="91425" tIns="91425" rIns="91425" bIns="91425" anchor="t" anchorCtr="0">
            <a:noAutofit/>
          </a:bodyPr>
          <a:lstStyle/>
          <a:p>
            <a:pPr lvl="0" rtl="0">
              <a:spcBef>
                <a:spcPts val="0"/>
              </a:spcBef>
              <a:buNone/>
            </a:pPr>
            <a:r>
              <a:rPr lang="en"/>
              <a:t>400W</a:t>
            </a:r>
          </a:p>
        </p:txBody>
      </p:sp>
      <p:sp>
        <p:nvSpPr>
          <p:cNvPr id="143" name="Shape 143"/>
          <p:cNvSpPr txBox="1"/>
          <p:nvPr/>
        </p:nvSpPr>
        <p:spPr>
          <a:xfrm>
            <a:off x="4897750" y="4378675"/>
            <a:ext cx="5178900" cy="604199"/>
          </a:xfrm>
          <a:prstGeom prst="rect">
            <a:avLst/>
          </a:prstGeom>
          <a:noFill/>
          <a:ln>
            <a:noFill/>
          </a:ln>
        </p:spPr>
        <p:txBody>
          <a:bodyPr lIns="91425" tIns="91425" rIns="91425" bIns="91425" anchor="t" anchorCtr="0">
            <a:noAutofit/>
          </a:bodyPr>
          <a:lstStyle/>
          <a:p>
            <a:pPr lvl="0" rtl="0">
              <a:spcBef>
                <a:spcPts val="0"/>
              </a:spcBef>
              <a:buNone/>
            </a:pPr>
            <a:r>
              <a:rPr lang="en"/>
              <a:t>4500W</a:t>
            </a:r>
          </a:p>
        </p:txBody>
      </p:sp>
      <p:sp>
        <p:nvSpPr>
          <p:cNvPr id="144" name="Shape 144"/>
          <p:cNvSpPr txBox="1"/>
          <p:nvPr/>
        </p:nvSpPr>
        <p:spPr>
          <a:xfrm>
            <a:off x="1321650" y="4297750"/>
            <a:ext cx="908100" cy="604199"/>
          </a:xfrm>
          <a:prstGeom prst="rect">
            <a:avLst/>
          </a:prstGeom>
          <a:noFill/>
          <a:ln>
            <a:noFill/>
          </a:ln>
        </p:spPr>
        <p:txBody>
          <a:bodyPr lIns="91425" tIns="91425" rIns="91425" bIns="91425" anchor="t" anchorCtr="0">
            <a:noAutofit/>
          </a:bodyPr>
          <a:lstStyle/>
          <a:p>
            <a:pPr lvl="0" rtl="0">
              <a:spcBef>
                <a:spcPts val="0"/>
              </a:spcBef>
              <a:buNone/>
            </a:pPr>
            <a:r>
              <a:rPr lang="en"/>
              <a:t>1000W</a:t>
            </a:r>
          </a:p>
        </p:txBody>
      </p:sp>
      <p:sp>
        <p:nvSpPr>
          <p:cNvPr id="145" name="Shape 145"/>
          <p:cNvSpPr txBox="1"/>
          <p:nvPr/>
        </p:nvSpPr>
        <p:spPr>
          <a:xfrm>
            <a:off x="1033975" y="1820575"/>
            <a:ext cx="1025099" cy="604199"/>
          </a:xfrm>
          <a:prstGeom prst="rect">
            <a:avLst/>
          </a:prstGeom>
          <a:noFill/>
          <a:ln>
            <a:noFill/>
          </a:ln>
        </p:spPr>
        <p:txBody>
          <a:bodyPr lIns="91425" tIns="91425" rIns="91425" bIns="91425" anchor="t" anchorCtr="0">
            <a:noAutofit/>
          </a:bodyPr>
          <a:lstStyle/>
          <a:p>
            <a:pPr lvl="0" rtl="0">
              <a:spcBef>
                <a:spcPts val="0"/>
              </a:spcBef>
              <a:buNone/>
            </a:pPr>
            <a:r>
              <a:rPr lang="en"/>
              <a:t>PC, TV, Lights</a:t>
            </a:r>
          </a:p>
        </p:txBody>
      </p:sp>
      <p:sp>
        <p:nvSpPr>
          <p:cNvPr id="146" name="Shape 146"/>
          <p:cNvSpPr txBox="1"/>
          <p:nvPr/>
        </p:nvSpPr>
        <p:spPr>
          <a:xfrm>
            <a:off x="5583500" y="4378675"/>
            <a:ext cx="5178900" cy="604199"/>
          </a:xfrm>
          <a:prstGeom prst="rect">
            <a:avLst/>
          </a:prstGeom>
          <a:noFill/>
          <a:ln>
            <a:noFill/>
          </a:ln>
        </p:spPr>
        <p:txBody>
          <a:bodyPr lIns="91425" tIns="91425" rIns="91425" bIns="91425" anchor="t" anchorCtr="0">
            <a:noAutofit/>
          </a:bodyPr>
          <a:lstStyle/>
          <a:p>
            <a:pPr lvl="0" rtl="0">
              <a:spcBef>
                <a:spcPts val="0"/>
              </a:spcBef>
              <a:buNone/>
            </a:pPr>
            <a:r>
              <a:rPr lang="en"/>
              <a:t>AC</a:t>
            </a: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3000"/>
              <a:t>Power Usage Doubles in Summer</a:t>
            </a:r>
          </a:p>
        </p:txBody>
      </p:sp>
      <p:pic>
        <p:nvPicPr>
          <p:cNvPr id="152" name="Shape 152"/>
          <p:cNvPicPr preferRelativeResize="0"/>
          <p:nvPr/>
        </p:nvPicPr>
        <p:blipFill>
          <a:blip r:embed="rId3">
            <a:alphaModFix/>
          </a:blip>
          <a:stretch>
            <a:fillRect/>
          </a:stretch>
        </p:blipFill>
        <p:spPr>
          <a:xfrm>
            <a:off x="0" y="1157224"/>
            <a:ext cx="8913248" cy="3888348"/>
          </a:xfrm>
          <a:prstGeom prst="rect">
            <a:avLst/>
          </a:prstGeom>
          <a:noFill/>
          <a:ln>
            <a:noFill/>
          </a:ln>
        </p:spPr>
      </p:pic>
      <p:pic>
        <p:nvPicPr>
          <p:cNvPr id="153" name="Shape 153"/>
          <p:cNvPicPr preferRelativeResize="0"/>
          <p:nvPr/>
        </p:nvPicPr>
        <p:blipFill>
          <a:blip r:embed="rId4">
            <a:alphaModFix/>
          </a:blip>
          <a:stretch>
            <a:fillRect/>
          </a:stretch>
        </p:blipFill>
        <p:spPr>
          <a:xfrm>
            <a:off x="5719750" y="1278725"/>
            <a:ext cx="3054324" cy="2832650"/>
          </a:xfrm>
          <a:prstGeom prst="rect">
            <a:avLst/>
          </a:prstGeom>
          <a:noFill/>
          <a:ln>
            <a:noFill/>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3000"/>
              <a:t>Your Usage During a Day</a:t>
            </a:r>
          </a:p>
        </p:txBody>
      </p:sp>
      <p:pic>
        <p:nvPicPr>
          <p:cNvPr id="159" name="Shape 159"/>
          <p:cNvPicPr preferRelativeResize="0"/>
          <p:nvPr/>
        </p:nvPicPr>
        <p:blipFill>
          <a:blip r:embed="rId3">
            <a:alphaModFix/>
          </a:blip>
          <a:stretch>
            <a:fillRect/>
          </a:stretch>
        </p:blipFill>
        <p:spPr>
          <a:xfrm>
            <a:off x="-142275" y="2989075"/>
            <a:ext cx="9144000" cy="2154424"/>
          </a:xfrm>
          <a:prstGeom prst="rect">
            <a:avLst/>
          </a:prstGeom>
          <a:noFill/>
          <a:ln>
            <a:noFill/>
          </a:ln>
        </p:spPr>
      </p:pic>
      <p:pic>
        <p:nvPicPr>
          <p:cNvPr id="160" name="Shape 160"/>
          <p:cNvPicPr preferRelativeResize="0"/>
          <p:nvPr/>
        </p:nvPicPr>
        <p:blipFill>
          <a:blip r:embed="rId4">
            <a:alphaModFix/>
          </a:blip>
          <a:stretch>
            <a:fillRect/>
          </a:stretch>
        </p:blipFill>
        <p:spPr>
          <a:xfrm>
            <a:off x="-104325" y="940950"/>
            <a:ext cx="9144000" cy="2154424"/>
          </a:xfrm>
          <a:prstGeom prst="rect">
            <a:avLst/>
          </a:prstGeom>
          <a:noFill/>
          <a:ln>
            <a:noFill/>
          </a:ln>
        </p:spPr>
      </p:pic>
      <p:sp>
        <p:nvSpPr>
          <p:cNvPr id="161" name="Shape 161"/>
          <p:cNvSpPr txBox="1"/>
          <p:nvPr/>
        </p:nvSpPr>
        <p:spPr>
          <a:xfrm>
            <a:off x="6649325" y="3329400"/>
            <a:ext cx="2200500" cy="637500"/>
          </a:xfrm>
          <a:prstGeom prst="rect">
            <a:avLst/>
          </a:prstGeom>
          <a:noFill/>
          <a:ln>
            <a:noFill/>
          </a:ln>
        </p:spPr>
        <p:txBody>
          <a:bodyPr lIns="91425" tIns="91425" rIns="91425" bIns="91425" anchor="t" anchorCtr="0">
            <a:noAutofit/>
          </a:bodyPr>
          <a:lstStyle/>
          <a:p>
            <a:pPr>
              <a:spcBef>
                <a:spcPts val="0"/>
              </a:spcBef>
              <a:buNone/>
            </a:pPr>
            <a:r>
              <a:rPr lang="en"/>
              <a:t>AC is ON Continuously</a:t>
            </a:r>
          </a:p>
        </p:txBody>
      </p:sp>
      <p:sp>
        <p:nvSpPr>
          <p:cNvPr id="162" name="Shape 162"/>
          <p:cNvSpPr txBox="1"/>
          <p:nvPr/>
        </p:nvSpPr>
        <p:spPr>
          <a:xfrm>
            <a:off x="796775" y="1138275"/>
            <a:ext cx="1204800" cy="637500"/>
          </a:xfrm>
          <a:prstGeom prst="rect">
            <a:avLst/>
          </a:prstGeom>
          <a:noFill/>
          <a:ln>
            <a:noFill/>
          </a:ln>
        </p:spPr>
        <p:txBody>
          <a:bodyPr lIns="91425" tIns="91425" rIns="91425" bIns="91425" anchor="t" anchorCtr="0">
            <a:noAutofit/>
          </a:bodyPr>
          <a:lstStyle/>
          <a:p>
            <a:pPr>
              <a:spcBef>
                <a:spcPts val="0"/>
              </a:spcBef>
              <a:buNone/>
            </a:pPr>
            <a:r>
              <a:rPr lang="en"/>
              <a:t>Winter</a:t>
            </a:r>
          </a:p>
        </p:txBody>
      </p:sp>
      <p:sp>
        <p:nvSpPr>
          <p:cNvPr id="163" name="Shape 163"/>
          <p:cNvSpPr txBox="1"/>
          <p:nvPr/>
        </p:nvSpPr>
        <p:spPr>
          <a:xfrm>
            <a:off x="882775" y="3216225"/>
            <a:ext cx="1204800" cy="637500"/>
          </a:xfrm>
          <a:prstGeom prst="rect">
            <a:avLst/>
          </a:prstGeom>
          <a:noFill/>
          <a:ln>
            <a:noFill/>
          </a:ln>
        </p:spPr>
        <p:txBody>
          <a:bodyPr lIns="91425" tIns="91425" rIns="91425" bIns="91425" anchor="t" anchorCtr="0">
            <a:noAutofit/>
          </a:bodyPr>
          <a:lstStyle/>
          <a:p>
            <a:pPr lvl="0" rtl="0">
              <a:spcBef>
                <a:spcPts val="0"/>
              </a:spcBef>
              <a:buNone/>
            </a:pPr>
            <a:r>
              <a:rPr lang="en"/>
              <a:t>Summer</a:t>
            </a:r>
          </a:p>
        </p:txBody>
      </p:sp>
      <p:sp>
        <p:nvSpPr>
          <p:cNvPr id="164" name="Shape 164"/>
          <p:cNvSpPr txBox="1"/>
          <p:nvPr/>
        </p:nvSpPr>
        <p:spPr>
          <a:xfrm>
            <a:off x="5330825" y="1252050"/>
            <a:ext cx="3614099" cy="637500"/>
          </a:xfrm>
          <a:prstGeom prst="rect">
            <a:avLst/>
          </a:prstGeom>
          <a:noFill/>
          <a:ln>
            <a:noFill/>
          </a:ln>
        </p:spPr>
        <p:txBody>
          <a:bodyPr lIns="91425" tIns="91425" rIns="91425" bIns="91425" anchor="t" anchorCtr="0">
            <a:noAutofit/>
          </a:bodyPr>
          <a:lstStyle/>
          <a:p>
            <a:pPr>
              <a:spcBef>
                <a:spcPts val="0"/>
              </a:spcBef>
              <a:buNone/>
            </a:pPr>
            <a:r>
              <a:rPr lang="en"/>
              <a:t>Could You Recognize This Usage at noon?</a:t>
            </a:r>
          </a:p>
        </p:txBody>
      </p:sp>
      <p:cxnSp>
        <p:nvCxnSpPr>
          <p:cNvPr id="165" name="Shape 165"/>
          <p:cNvCxnSpPr/>
          <p:nvPr/>
        </p:nvCxnSpPr>
        <p:spPr>
          <a:xfrm flipH="1">
            <a:off x="4543424" y="1669450"/>
            <a:ext cx="1773900" cy="2162699"/>
          </a:xfrm>
          <a:prstGeom prst="straightConnector1">
            <a:avLst/>
          </a:prstGeom>
          <a:noFill/>
          <a:ln w="19050" cap="flat" cmpd="sng">
            <a:solidFill>
              <a:schemeClr val="dk2"/>
            </a:solidFill>
            <a:prstDash val="solid"/>
            <a:round/>
            <a:headEnd type="none" w="lg" len="lg"/>
            <a:tailEnd type="triangle" w="lg" len="lg"/>
          </a:ln>
        </p:spPr>
      </p:cxnSp>
      <p:cxnSp>
        <p:nvCxnSpPr>
          <p:cNvPr id="166" name="Shape 166"/>
          <p:cNvCxnSpPr/>
          <p:nvPr/>
        </p:nvCxnSpPr>
        <p:spPr>
          <a:xfrm flipH="1">
            <a:off x="5472975" y="1622025"/>
            <a:ext cx="683099" cy="189599"/>
          </a:xfrm>
          <a:prstGeom prst="straightConnector1">
            <a:avLst/>
          </a:prstGeom>
          <a:noFill/>
          <a:ln w="19050" cap="flat" cmpd="sng">
            <a:solidFill>
              <a:schemeClr val="dk2"/>
            </a:solidFill>
            <a:prstDash val="solid"/>
            <a:round/>
            <a:headEnd type="none" w="lg" len="lg"/>
            <a:tailEnd type="triangle" w="lg" len="lg"/>
          </a:ln>
        </p:spPr>
      </p:cxn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2362200" y="1653775"/>
            <a:ext cx="6312299" cy="857400"/>
          </a:xfrm>
          <a:prstGeom prst="rect">
            <a:avLst/>
          </a:prstGeom>
        </p:spPr>
        <p:txBody>
          <a:bodyPr lIns="91425" tIns="91425" rIns="91425" bIns="91425" anchor="b" anchorCtr="0">
            <a:noAutofit/>
          </a:bodyPr>
          <a:lstStyle/>
          <a:p>
            <a:pPr lvl="0" algn="r" rtl="0">
              <a:spcBef>
                <a:spcPts val="0"/>
              </a:spcBef>
              <a:buNone/>
            </a:pPr>
            <a:r>
              <a:rPr lang="en" sz="2400"/>
              <a:t>Update on </a:t>
            </a:r>
            <a:r>
              <a:rPr lang="en" sz="2400">
                <a:solidFill>
                  <a:srgbClr val="FF9900"/>
                </a:solidFill>
              </a:rPr>
              <a:t>Project Plan</a:t>
            </a: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cxnSp>
        <p:nvCxnSpPr>
          <p:cNvPr id="176" name="Shape 176"/>
          <p:cNvCxnSpPr/>
          <p:nvPr/>
        </p:nvCxnSpPr>
        <p:spPr>
          <a:xfrm flipH="1">
            <a:off x="5997625" y="1319825"/>
            <a:ext cx="19799" cy="1123199"/>
          </a:xfrm>
          <a:prstGeom prst="straightConnector1">
            <a:avLst/>
          </a:prstGeom>
          <a:noFill/>
          <a:ln w="19050" cap="flat" cmpd="sng">
            <a:solidFill>
              <a:schemeClr val="dk2"/>
            </a:solidFill>
            <a:prstDash val="solid"/>
            <a:round/>
            <a:headEnd type="none" w="lg" len="lg"/>
            <a:tailEnd type="none" w="lg" len="lg"/>
          </a:ln>
        </p:spPr>
      </p:cxnSp>
      <p:cxnSp>
        <p:nvCxnSpPr>
          <p:cNvPr id="177" name="Shape 177"/>
          <p:cNvCxnSpPr/>
          <p:nvPr/>
        </p:nvCxnSpPr>
        <p:spPr>
          <a:xfrm flipH="1">
            <a:off x="3074200" y="1319825"/>
            <a:ext cx="19799" cy="1123199"/>
          </a:xfrm>
          <a:prstGeom prst="straightConnector1">
            <a:avLst/>
          </a:prstGeom>
          <a:noFill/>
          <a:ln w="19050" cap="flat" cmpd="sng">
            <a:solidFill>
              <a:schemeClr val="dk2"/>
            </a:solidFill>
            <a:prstDash val="solid"/>
            <a:round/>
            <a:headEnd type="none" w="lg" len="lg"/>
            <a:tailEnd type="none" w="lg" len="lg"/>
          </a:ln>
        </p:spPr>
      </p:cxnSp>
      <p:sp>
        <p:nvSpPr>
          <p:cNvPr id="178" name="Shape 17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a:t>Our Progress</a:t>
            </a:r>
          </a:p>
        </p:txBody>
      </p:sp>
      <p:sp>
        <p:nvSpPr>
          <p:cNvPr id="179" name="Shape 179"/>
          <p:cNvSpPr/>
          <p:nvPr/>
        </p:nvSpPr>
        <p:spPr>
          <a:xfrm>
            <a:off x="1153475" y="1665375"/>
            <a:ext cx="1417200" cy="534899"/>
          </a:xfrm>
          <a:prstGeom prst="chevron">
            <a:avLst>
              <a:gd name="adj" fmla="val 50000"/>
            </a:avLst>
          </a:prstGeom>
          <a:solidFill>
            <a:srgbClr val="00FF00"/>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Planning</a:t>
            </a:r>
          </a:p>
        </p:txBody>
      </p:sp>
      <p:sp>
        <p:nvSpPr>
          <p:cNvPr id="180" name="Shape 180"/>
          <p:cNvSpPr/>
          <p:nvPr/>
        </p:nvSpPr>
        <p:spPr>
          <a:xfrm>
            <a:off x="5139225" y="1665375"/>
            <a:ext cx="1417200" cy="534899"/>
          </a:xfrm>
          <a:prstGeom prst="chevron">
            <a:avLst>
              <a:gd name="adj" fmla="val 50000"/>
            </a:avLst>
          </a:prstGeom>
          <a:solidFill>
            <a:srgbClr val="FFFF00"/>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    UX</a:t>
            </a:r>
          </a:p>
        </p:txBody>
      </p:sp>
      <p:sp>
        <p:nvSpPr>
          <p:cNvPr id="181" name="Shape 181"/>
          <p:cNvSpPr/>
          <p:nvPr/>
        </p:nvSpPr>
        <p:spPr>
          <a:xfrm>
            <a:off x="3855575" y="1665375"/>
            <a:ext cx="1417200" cy="534899"/>
          </a:xfrm>
          <a:prstGeom prst="chevron">
            <a:avLst>
              <a:gd name="adj" fmla="val 50000"/>
            </a:avLst>
          </a:prstGeom>
          <a:solidFill>
            <a:srgbClr val="FFFF00"/>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Analysis</a:t>
            </a:r>
          </a:p>
        </p:txBody>
      </p:sp>
      <p:sp>
        <p:nvSpPr>
          <p:cNvPr id="182" name="Shape 182"/>
          <p:cNvSpPr/>
          <p:nvPr/>
        </p:nvSpPr>
        <p:spPr>
          <a:xfrm>
            <a:off x="2426550" y="1665375"/>
            <a:ext cx="1551599" cy="534899"/>
          </a:xfrm>
          <a:prstGeom prst="chevron">
            <a:avLst>
              <a:gd name="adj" fmla="val 50000"/>
            </a:avLst>
          </a:prstGeom>
          <a:solidFill>
            <a:srgbClr val="00FF00"/>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Research</a:t>
            </a:r>
          </a:p>
        </p:txBody>
      </p:sp>
      <p:sp>
        <p:nvSpPr>
          <p:cNvPr id="183" name="Shape 183"/>
          <p:cNvSpPr/>
          <p:nvPr/>
        </p:nvSpPr>
        <p:spPr>
          <a:xfrm>
            <a:off x="6407000" y="1665375"/>
            <a:ext cx="1417200" cy="534899"/>
          </a:xfrm>
          <a:prstGeom prst="chevron">
            <a:avLst>
              <a:gd name="adj"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Launch</a:t>
            </a:r>
          </a:p>
        </p:txBody>
      </p:sp>
      <p:sp>
        <p:nvSpPr>
          <p:cNvPr id="184" name="Shape 184"/>
          <p:cNvSpPr/>
          <p:nvPr/>
        </p:nvSpPr>
        <p:spPr>
          <a:xfrm>
            <a:off x="4521450" y="1112900"/>
            <a:ext cx="1162800" cy="433500"/>
          </a:xfrm>
          <a:prstGeom prst="curvedDownArrow">
            <a:avLst>
              <a:gd name="adj1" fmla="val 25000"/>
              <a:gd name="adj2" fmla="val 50000"/>
              <a:gd name="adj3" fmla="val 25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5" name="Shape 185"/>
          <p:cNvSpPr/>
          <p:nvPr/>
        </p:nvSpPr>
        <p:spPr>
          <a:xfrm rot="10800000">
            <a:off x="4445249" y="2332099"/>
            <a:ext cx="1162800" cy="433500"/>
          </a:xfrm>
          <a:prstGeom prst="curvedDownArrow">
            <a:avLst>
              <a:gd name="adj1" fmla="val 25000"/>
              <a:gd name="adj2" fmla="val 50000"/>
              <a:gd name="adj3" fmla="val 25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6" name="Shape 186"/>
          <p:cNvSpPr txBox="1">
            <a:spLocks noGrp="1"/>
          </p:cNvSpPr>
          <p:nvPr>
            <p:ph type="body" idx="1"/>
          </p:nvPr>
        </p:nvSpPr>
        <p:spPr>
          <a:xfrm>
            <a:off x="454650" y="2896925"/>
            <a:ext cx="8229600" cy="2454900"/>
          </a:xfrm>
          <a:prstGeom prst="rect">
            <a:avLst/>
          </a:prstGeom>
        </p:spPr>
        <p:txBody>
          <a:bodyPr lIns="91425" tIns="91425" rIns="91425" bIns="91425" anchor="t" anchorCtr="0">
            <a:noAutofit/>
          </a:bodyPr>
          <a:lstStyle/>
          <a:p>
            <a:pPr lvl="0" rtl="0">
              <a:lnSpc>
                <a:spcPct val="115000"/>
              </a:lnSpc>
              <a:spcBef>
                <a:spcPts val="0"/>
              </a:spcBef>
              <a:buNone/>
            </a:pPr>
            <a:r>
              <a:rPr lang="en" sz="1400"/>
              <a:t>On track to hit August 17th launch goal based on current scope and pacing</a:t>
            </a:r>
          </a:p>
          <a:p>
            <a:pPr marL="457200" lvl="0" indent="-317500" rtl="0">
              <a:lnSpc>
                <a:spcPct val="115000"/>
              </a:lnSpc>
              <a:spcBef>
                <a:spcPts val="0"/>
              </a:spcBef>
              <a:buClr>
                <a:srgbClr val="000000"/>
              </a:buClr>
              <a:buSzPct val="100000"/>
              <a:buFont typeface="Arial"/>
              <a:buChar char="●"/>
            </a:pPr>
            <a:r>
              <a:rPr lang="en" sz="1400"/>
              <a:t>Foundational research completed shortly after checkpoint #1 on June 8th</a:t>
            </a:r>
          </a:p>
          <a:p>
            <a:pPr marL="914400" lvl="1" indent="-317500" rtl="0">
              <a:lnSpc>
                <a:spcPct val="115000"/>
              </a:lnSpc>
              <a:spcBef>
                <a:spcPts val="0"/>
              </a:spcBef>
              <a:buClr>
                <a:srgbClr val="000000"/>
              </a:buClr>
              <a:buSzPct val="100000"/>
              <a:buFont typeface="Courier New"/>
              <a:buChar char="o"/>
            </a:pPr>
            <a:r>
              <a:rPr lang="en" sz="1400"/>
              <a:t>Survey of existing literature on behavior change in energy consumption</a:t>
            </a:r>
          </a:p>
          <a:p>
            <a:pPr marL="914400" lvl="1" indent="-317500" rtl="0">
              <a:lnSpc>
                <a:spcPct val="115000"/>
              </a:lnSpc>
              <a:spcBef>
                <a:spcPts val="0"/>
              </a:spcBef>
              <a:buClr>
                <a:srgbClr val="000000"/>
              </a:buClr>
              <a:buSzPct val="100000"/>
              <a:buFont typeface="Courier New"/>
              <a:buChar char="o"/>
            </a:pPr>
            <a:r>
              <a:rPr lang="en" sz="1400"/>
              <a:t>Incorporating early feedback from faculty and peers around feasibility and scope</a:t>
            </a:r>
          </a:p>
          <a:p>
            <a:pPr marL="457200" lvl="0" indent="-317500" rtl="0">
              <a:lnSpc>
                <a:spcPct val="115000"/>
              </a:lnSpc>
              <a:spcBef>
                <a:spcPts val="0"/>
              </a:spcBef>
              <a:buClr>
                <a:srgbClr val="000000"/>
              </a:buClr>
              <a:buSzPct val="100000"/>
              <a:buFont typeface="Arial"/>
              <a:buChar char="●"/>
            </a:pPr>
            <a:r>
              <a:rPr lang="en" sz="1400"/>
              <a:t>Currently iterating on analyses and compelling visualizations</a:t>
            </a:r>
          </a:p>
          <a:p>
            <a:pPr marL="914400" lvl="1" indent="-317500" rtl="0">
              <a:lnSpc>
                <a:spcPct val="115000"/>
              </a:lnSpc>
              <a:spcBef>
                <a:spcPts val="0"/>
              </a:spcBef>
              <a:buClr>
                <a:srgbClr val="000000"/>
              </a:buClr>
              <a:buSzPct val="100000"/>
              <a:buFont typeface="Courier New"/>
              <a:buChar char="o"/>
            </a:pPr>
            <a:r>
              <a:rPr lang="en" sz="1400"/>
              <a:t>Driving to be impactful and engaging from the very first use</a:t>
            </a:r>
          </a:p>
          <a:p>
            <a:pPr marL="457200" lvl="0" indent="-317500" rtl="0">
              <a:lnSpc>
                <a:spcPct val="115000"/>
              </a:lnSpc>
              <a:spcBef>
                <a:spcPts val="0"/>
              </a:spcBef>
              <a:buClr>
                <a:srgbClr val="000000"/>
              </a:buClr>
              <a:buSzPct val="100000"/>
              <a:buFont typeface="Arial"/>
              <a:buChar char="●"/>
            </a:pPr>
            <a:r>
              <a:rPr lang="en" sz="1400"/>
              <a:t>No immediate needs from WiserResources Executive Team</a:t>
            </a:r>
          </a:p>
        </p:txBody>
      </p:sp>
      <p:cxnSp>
        <p:nvCxnSpPr>
          <p:cNvPr id="187" name="Shape 187"/>
          <p:cNvCxnSpPr/>
          <p:nvPr/>
        </p:nvCxnSpPr>
        <p:spPr>
          <a:xfrm flipH="1">
            <a:off x="7864525" y="1319825"/>
            <a:ext cx="19799" cy="1123199"/>
          </a:xfrm>
          <a:prstGeom prst="straightConnector1">
            <a:avLst/>
          </a:prstGeom>
          <a:noFill/>
          <a:ln w="19050" cap="flat" cmpd="sng">
            <a:solidFill>
              <a:schemeClr val="dk2"/>
            </a:solidFill>
            <a:prstDash val="solid"/>
            <a:round/>
            <a:headEnd type="none" w="lg" len="lg"/>
            <a:tailEnd type="none" w="lg" len="lg"/>
          </a:ln>
        </p:spPr>
      </p:cxnSp>
      <p:sp>
        <p:nvSpPr>
          <p:cNvPr id="188" name="Shape 188"/>
          <p:cNvSpPr txBox="1"/>
          <p:nvPr/>
        </p:nvSpPr>
        <p:spPr>
          <a:xfrm>
            <a:off x="5760450" y="2395900"/>
            <a:ext cx="1162800" cy="305400"/>
          </a:xfrm>
          <a:prstGeom prst="rect">
            <a:avLst/>
          </a:prstGeom>
          <a:noFill/>
          <a:ln>
            <a:noFill/>
          </a:ln>
        </p:spPr>
        <p:txBody>
          <a:bodyPr lIns="91425" tIns="91425" rIns="91425" bIns="91425" anchor="t" anchorCtr="0">
            <a:noAutofit/>
          </a:bodyPr>
          <a:lstStyle/>
          <a:p>
            <a:pPr lvl="0" rtl="0">
              <a:spcBef>
                <a:spcPts val="0"/>
              </a:spcBef>
              <a:buNone/>
            </a:pPr>
            <a:r>
              <a:rPr lang="en" sz="800"/>
              <a:t>Today</a:t>
            </a:r>
          </a:p>
        </p:txBody>
      </p:sp>
      <p:sp>
        <p:nvSpPr>
          <p:cNvPr id="189" name="Shape 189"/>
          <p:cNvSpPr txBox="1"/>
          <p:nvPr/>
        </p:nvSpPr>
        <p:spPr>
          <a:xfrm>
            <a:off x="7467075" y="2421275"/>
            <a:ext cx="1162800" cy="305400"/>
          </a:xfrm>
          <a:prstGeom prst="rect">
            <a:avLst/>
          </a:prstGeom>
          <a:noFill/>
          <a:ln>
            <a:noFill/>
          </a:ln>
        </p:spPr>
        <p:txBody>
          <a:bodyPr lIns="91425" tIns="91425" rIns="91425" bIns="91425" anchor="t" anchorCtr="0">
            <a:noAutofit/>
          </a:bodyPr>
          <a:lstStyle/>
          <a:p>
            <a:pPr lvl="0" rtl="0">
              <a:spcBef>
                <a:spcPts val="0"/>
              </a:spcBef>
              <a:buNone/>
            </a:pPr>
            <a:r>
              <a:rPr lang="en" sz="800"/>
              <a:t>August 17th</a:t>
            </a:r>
          </a:p>
        </p:txBody>
      </p:sp>
      <p:sp>
        <p:nvSpPr>
          <p:cNvPr id="190" name="Shape 190"/>
          <p:cNvSpPr txBox="1"/>
          <p:nvPr/>
        </p:nvSpPr>
        <p:spPr>
          <a:xfrm>
            <a:off x="4460400" y="862975"/>
            <a:ext cx="1284899" cy="305400"/>
          </a:xfrm>
          <a:prstGeom prst="rect">
            <a:avLst/>
          </a:prstGeom>
          <a:noFill/>
          <a:ln>
            <a:noFill/>
          </a:ln>
        </p:spPr>
        <p:txBody>
          <a:bodyPr lIns="91425" tIns="91425" rIns="91425" bIns="91425" anchor="t" anchorCtr="0">
            <a:noAutofit/>
          </a:bodyPr>
          <a:lstStyle/>
          <a:p>
            <a:pPr lvl="0" rtl="0">
              <a:spcBef>
                <a:spcPts val="0"/>
              </a:spcBef>
              <a:buNone/>
            </a:pPr>
            <a:r>
              <a:rPr lang="en" sz="800"/>
              <a:t>ITERATIVE TESTING</a:t>
            </a:r>
          </a:p>
        </p:txBody>
      </p:sp>
      <p:sp>
        <p:nvSpPr>
          <p:cNvPr id="191" name="Shape 191"/>
          <p:cNvSpPr txBox="1"/>
          <p:nvPr/>
        </p:nvSpPr>
        <p:spPr>
          <a:xfrm>
            <a:off x="2732725" y="2399100"/>
            <a:ext cx="1162800" cy="305400"/>
          </a:xfrm>
          <a:prstGeom prst="rect">
            <a:avLst/>
          </a:prstGeom>
          <a:noFill/>
          <a:ln>
            <a:noFill/>
          </a:ln>
        </p:spPr>
        <p:txBody>
          <a:bodyPr lIns="91425" tIns="91425" rIns="91425" bIns="91425" anchor="t" anchorCtr="0">
            <a:noAutofit/>
          </a:bodyPr>
          <a:lstStyle/>
          <a:p>
            <a:pPr lvl="0" rtl="0">
              <a:spcBef>
                <a:spcPts val="0"/>
              </a:spcBef>
              <a:buNone/>
            </a:pPr>
            <a:r>
              <a:rPr lang="en" sz="800"/>
              <a:t>June 8th</a:t>
            </a:r>
          </a:p>
          <a:p>
            <a:pPr lvl="0" rtl="0">
              <a:spcBef>
                <a:spcPts val="0"/>
              </a:spcBef>
              <a:buNone/>
            </a:pPr>
            <a:endParaRPr sz="800"/>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cxnSp>
        <p:nvCxnSpPr>
          <p:cNvPr id="196" name="Shape 196"/>
          <p:cNvCxnSpPr/>
          <p:nvPr/>
        </p:nvCxnSpPr>
        <p:spPr>
          <a:xfrm rot="10800000" flipH="1">
            <a:off x="478350" y="4584600"/>
            <a:ext cx="8187000" cy="23699"/>
          </a:xfrm>
          <a:prstGeom prst="straightConnector1">
            <a:avLst/>
          </a:prstGeom>
          <a:noFill/>
          <a:ln w="19050" cap="flat" cmpd="sng">
            <a:solidFill>
              <a:schemeClr val="dk2"/>
            </a:solidFill>
            <a:prstDash val="solid"/>
            <a:round/>
            <a:headEnd type="none" w="lg" len="lg"/>
            <a:tailEnd type="none" w="lg" len="lg"/>
          </a:ln>
        </p:spPr>
      </p:cxnSp>
      <p:sp>
        <p:nvSpPr>
          <p:cNvPr id="197" name="Shape 197"/>
          <p:cNvSpPr txBox="1"/>
          <p:nvPr/>
        </p:nvSpPr>
        <p:spPr>
          <a:xfrm>
            <a:off x="6177275" y="4607350"/>
            <a:ext cx="2595300" cy="271200"/>
          </a:xfrm>
          <a:prstGeom prst="rect">
            <a:avLst/>
          </a:prstGeom>
          <a:noFill/>
          <a:ln>
            <a:noFill/>
          </a:ln>
        </p:spPr>
        <p:txBody>
          <a:bodyPr lIns="91425" tIns="91425" rIns="91425" bIns="91425" anchor="t" anchorCtr="0">
            <a:noAutofit/>
          </a:bodyPr>
          <a:lstStyle/>
          <a:p>
            <a:pPr algn="r">
              <a:spcBef>
                <a:spcPts val="0"/>
              </a:spcBef>
              <a:buNone/>
            </a:pPr>
            <a:r>
              <a:rPr lang="en" sz="800"/>
              <a:t>WiserResources</a:t>
            </a:r>
          </a:p>
        </p:txBody>
      </p:sp>
      <p:sp>
        <p:nvSpPr>
          <p:cNvPr id="198" name="Shape 198"/>
          <p:cNvSpPr txBox="1"/>
          <p:nvPr/>
        </p:nvSpPr>
        <p:spPr>
          <a:xfrm>
            <a:off x="6144000" y="861775"/>
            <a:ext cx="3000000" cy="3000000"/>
          </a:xfrm>
          <a:prstGeom prst="rect">
            <a:avLst/>
          </a:prstGeom>
          <a:noFill/>
          <a:ln>
            <a:noFill/>
          </a:ln>
        </p:spPr>
        <p:txBody>
          <a:bodyPr lIns="91425" tIns="91425" rIns="91425" bIns="91425" anchor="ctr" anchorCtr="0">
            <a:noAutofit/>
          </a:bodyPr>
          <a:lstStyle/>
          <a:p>
            <a:pPr lvl="0" rtl="0">
              <a:spcBef>
                <a:spcPts val="0"/>
              </a:spcBef>
              <a:buNone/>
            </a:pPr>
            <a:r>
              <a:rPr lang="en" sz="2400" b="1">
                <a:solidFill>
                  <a:schemeClr val="dk1"/>
                </a:solidFill>
              </a:rPr>
              <a:t>Q &amp; A</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2362200" y="1653775"/>
            <a:ext cx="6312299" cy="857400"/>
          </a:xfrm>
          <a:prstGeom prst="rect">
            <a:avLst/>
          </a:prstGeom>
        </p:spPr>
        <p:txBody>
          <a:bodyPr lIns="91425" tIns="91425" rIns="91425" bIns="91425" anchor="b" anchorCtr="0">
            <a:noAutofit/>
          </a:bodyPr>
          <a:lstStyle/>
          <a:p>
            <a:pPr marL="3200400" lvl="0" indent="457200" algn="l" rtl="0">
              <a:spcBef>
                <a:spcPts val="0"/>
              </a:spcBef>
              <a:buNone/>
            </a:pPr>
            <a:r>
              <a:rPr lang="en" sz="2400"/>
              <a:t>Appendix</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05450" y="205975"/>
            <a:ext cx="8450700" cy="857400"/>
          </a:xfrm>
          <a:prstGeom prst="rect">
            <a:avLst/>
          </a:prstGeom>
          <a:noFill/>
          <a:ln>
            <a:noFill/>
          </a:ln>
        </p:spPr>
        <p:txBody>
          <a:bodyPr lIns="91425" tIns="91425" rIns="91425" bIns="91425" anchor="b" anchorCtr="0">
            <a:noAutofit/>
          </a:bodyPr>
          <a:lstStyle/>
          <a:p>
            <a:pPr lvl="0" rtl="0">
              <a:spcBef>
                <a:spcPts val="0"/>
              </a:spcBef>
              <a:buNone/>
            </a:pPr>
            <a:r>
              <a:rPr lang="en" sz="3000"/>
              <a:t>Roadmap for Discussion</a:t>
            </a:r>
          </a:p>
        </p:txBody>
      </p:sp>
      <p:sp>
        <p:nvSpPr>
          <p:cNvPr id="38" name="Shape 38"/>
          <p:cNvSpPr txBox="1">
            <a:spLocks noGrp="1"/>
          </p:cNvSpPr>
          <p:nvPr>
            <p:ph type="body" idx="1"/>
          </p:nvPr>
        </p:nvSpPr>
        <p:spPr>
          <a:xfrm>
            <a:off x="457200" y="971550"/>
            <a:ext cx="8229600" cy="3725699"/>
          </a:xfrm>
          <a:prstGeom prst="rect">
            <a:avLst/>
          </a:prstGeom>
          <a:noFill/>
          <a:ln>
            <a:noFill/>
          </a:ln>
        </p:spPr>
        <p:txBody>
          <a:bodyPr lIns="91425" tIns="91425" rIns="91425" bIns="91425" anchor="t" anchorCtr="0">
            <a:noAutofit/>
          </a:bodyPr>
          <a:lstStyle/>
          <a:p>
            <a:pPr lvl="0" rtl="0">
              <a:spcBef>
                <a:spcPts val="0"/>
              </a:spcBef>
              <a:buNone/>
            </a:pPr>
            <a:endParaRPr sz="1400"/>
          </a:p>
          <a:p>
            <a:pPr marL="457200" lvl="0" indent="-317500" rtl="0">
              <a:spcBef>
                <a:spcPts val="0"/>
              </a:spcBef>
              <a:buClr>
                <a:srgbClr val="000000"/>
              </a:buClr>
              <a:buSzPct val="100000"/>
              <a:buFont typeface="Arial"/>
              <a:buAutoNum type="arabicPeriod"/>
            </a:pPr>
            <a:r>
              <a:rPr lang="en" sz="1400"/>
              <a:t>Projects Goals and Potential Impact</a:t>
            </a:r>
          </a:p>
          <a:p>
            <a:pPr lvl="0" rtl="0">
              <a:spcBef>
                <a:spcPts val="0"/>
              </a:spcBef>
              <a:buNone/>
            </a:pPr>
            <a:endParaRPr sz="1400"/>
          </a:p>
          <a:p>
            <a:pPr marL="457200" lvl="0" indent="-317500" rtl="0">
              <a:spcBef>
                <a:spcPts val="0"/>
              </a:spcBef>
              <a:buClr>
                <a:srgbClr val="000000"/>
              </a:buClr>
              <a:buSzPct val="100000"/>
              <a:buFont typeface="Arial"/>
              <a:buAutoNum type="arabicPeriod"/>
            </a:pPr>
            <a:r>
              <a:rPr lang="en" sz="1400"/>
              <a:t>Product Research and Design</a:t>
            </a:r>
          </a:p>
          <a:p>
            <a:pPr lvl="0" rtl="0">
              <a:spcBef>
                <a:spcPts val="0"/>
              </a:spcBef>
              <a:buNone/>
            </a:pPr>
            <a:endParaRPr sz="1400"/>
          </a:p>
          <a:p>
            <a:pPr marL="457200" lvl="0" indent="-317500" rtl="0">
              <a:spcBef>
                <a:spcPts val="0"/>
              </a:spcBef>
              <a:buClr>
                <a:srgbClr val="000000"/>
              </a:buClr>
              <a:buSzPct val="100000"/>
              <a:buFont typeface="Arial"/>
              <a:buAutoNum type="arabicPeriod"/>
            </a:pPr>
            <a:r>
              <a:rPr lang="en" sz="1400"/>
              <a:t>Update on Project Plan</a:t>
            </a:r>
          </a:p>
          <a:p>
            <a:pPr marL="914400" lvl="1" indent="-317500" rtl="0">
              <a:spcBef>
                <a:spcPts val="0"/>
              </a:spcBef>
              <a:buClr>
                <a:srgbClr val="000000"/>
              </a:buClr>
              <a:buSzPct val="100000"/>
              <a:buFont typeface="Courier New"/>
              <a:buChar char="o"/>
            </a:pPr>
            <a:r>
              <a:rPr lang="en" sz="1400"/>
              <a:t>Current Status</a:t>
            </a:r>
          </a:p>
          <a:p>
            <a:pPr marL="914400" lvl="1" indent="-317500" rtl="0">
              <a:spcBef>
                <a:spcPts val="0"/>
              </a:spcBef>
              <a:buClr>
                <a:srgbClr val="000000"/>
              </a:buClr>
              <a:buSzPct val="100000"/>
              <a:buFont typeface="Courier New"/>
              <a:buChar char="o"/>
            </a:pPr>
            <a:r>
              <a:rPr lang="en" sz="1400"/>
              <a:t>Next Steps</a:t>
            </a:r>
          </a:p>
          <a:p>
            <a:pPr marL="914400" lvl="1" indent="-317500" rtl="0">
              <a:spcBef>
                <a:spcPts val="0"/>
              </a:spcBef>
              <a:buClr>
                <a:srgbClr val="000000"/>
              </a:buClr>
              <a:buSzPct val="100000"/>
              <a:buFont typeface="Courier New"/>
              <a:buChar char="o"/>
            </a:pPr>
            <a:r>
              <a:rPr lang="en" sz="1400"/>
              <a:t>Group Needs</a:t>
            </a:r>
          </a:p>
          <a:p>
            <a:pPr lvl="0" rtl="0">
              <a:spcBef>
                <a:spcPts val="0"/>
              </a:spcBef>
              <a:buNone/>
            </a:pPr>
            <a:endParaRPr sz="1400"/>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 </a:t>
            </a:r>
          </a:p>
        </p:txBody>
      </p:sp>
      <p:sp>
        <p:nvSpPr>
          <p:cNvPr id="209" name="Shape 20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t> </a:t>
            </a:r>
          </a:p>
        </p:txBody>
      </p:sp>
      <p:pic>
        <p:nvPicPr>
          <p:cNvPr id="210" name="Shape 210"/>
          <p:cNvPicPr preferRelativeResize="0"/>
          <p:nvPr/>
        </p:nvPicPr>
        <p:blipFill>
          <a:blip r:embed="rId3">
            <a:alphaModFix/>
          </a:blip>
          <a:stretch>
            <a:fillRect/>
          </a:stretch>
        </p:blipFill>
        <p:spPr>
          <a:xfrm>
            <a:off x="1717475" y="0"/>
            <a:ext cx="4911024" cy="5143498"/>
          </a:xfrm>
          <a:prstGeom prst="rect">
            <a:avLst/>
          </a:prstGeom>
          <a:noFill/>
          <a:ln>
            <a:noFill/>
          </a:ln>
        </p:spPr>
      </p:pic>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 </a:t>
            </a:r>
          </a:p>
        </p:txBody>
      </p:sp>
      <p:sp>
        <p:nvSpPr>
          <p:cNvPr id="216" name="Shape 21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t> </a:t>
            </a:r>
          </a:p>
        </p:txBody>
      </p:sp>
      <p:pic>
        <p:nvPicPr>
          <p:cNvPr id="217" name="Shape 217"/>
          <p:cNvPicPr preferRelativeResize="0"/>
          <p:nvPr/>
        </p:nvPicPr>
        <p:blipFill>
          <a:blip r:embed="rId3">
            <a:alphaModFix/>
          </a:blip>
          <a:stretch>
            <a:fillRect/>
          </a:stretch>
        </p:blipFill>
        <p:spPr>
          <a:xfrm>
            <a:off x="1695287" y="0"/>
            <a:ext cx="5253325" cy="5143499"/>
          </a:xfrm>
          <a:prstGeom prst="rect">
            <a:avLst/>
          </a:prstGeom>
          <a:noFill/>
          <a:ln>
            <a:noFill/>
          </a:ln>
        </p:spPr>
      </p:pic>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 </a:t>
            </a:r>
          </a:p>
        </p:txBody>
      </p:sp>
      <p:sp>
        <p:nvSpPr>
          <p:cNvPr id="223" name="Shape 22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 </a:t>
            </a:r>
          </a:p>
        </p:txBody>
      </p:sp>
      <p:pic>
        <p:nvPicPr>
          <p:cNvPr id="224" name="Shape 224"/>
          <p:cNvPicPr preferRelativeResize="0"/>
          <p:nvPr/>
        </p:nvPicPr>
        <p:blipFill>
          <a:blip r:embed="rId3">
            <a:alphaModFix/>
          </a:blip>
          <a:stretch>
            <a:fillRect/>
          </a:stretch>
        </p:blipFill>
        <p:spPr>
          <a:xfrm>
            <a:off x="1663577" y="0"/>
            <a:ext cx="5495544" cy="5143500"/>
          </a:xfrm>
          <a:prstGeom prst="rect">
            <a:avLst/>
          </a:prstGeom>
          <a:noFill/>
          <a:ln>
            <a:noFill/>
          </a:ln>
        </p:spPr>
      </p:pic>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Shape 229"/>
          <p:cNvPicPr preferRelativeResize="0"/>
          <p:nvPr/>
        </p:nvPicPr>
        <p:blipFill>
          <a:blip r:embed="rId3">
            <a:alphaModFix/>
          </a:blip>
          <a:stretch>
            <a:fillRect/>
          </a:stretch>
        </p:blipFill>
        <p:spPr>
          <a:xfrm>
            <a:off x="375421" y="-68725"/>
            <a:ext cx="3933975" cy="2418725"/>
          </a:xfrm>
          <a:prstGeom prst="rect">
            <a:avLst/>
          </a:prstGeom>
          <a:noFill/>
          <a:ln>
            <a:noFill/>
          </a:ln>
        </p:spPr>
      </p:pic>
      <p:pic>
        <p:nvPicPr>
          <p:cNvPr id="230" name="Shape 230"/>
          <p:cNvPicPr preferRelativeResize="0"/>
          <p:nvPr/>
        </p:nvPicPr>
        <p:blipFill>
          <a:blip r:embed="rId4">
            <a:alphaModFix/>
          </a:blip>
          <a:stretch>
            <a:fillRect/>
          </a:stretch>
        </p:blipFill>
        <p:spPr>
          <a:xfrm>
            <a:off x="4848000" y="-123850"/>
            <a:ext cx="4080950" cy="2654475"/>
          </a:xfrm>
          <a:prstGeom prst="rect">
            <a:avLst/>
          </a:prstGeom>
          <a:noFill/>
          <a:ln>
            <a:noFill/>
          </a:ln>
        </p:spPr>
      </p:pic>
      <p:pic>
        <p:nvPicPr>
          <p:cNvPr id="231" name="Shape 231"/>
          <p:cNvPicPr preferRelativeResize="0"/>
          <p:nvPr/>
        </p:nvPicPr>
        <p:blipFill>
          <a:blip r:embed="rId5">
            <a:alphaModFix/>
          </a:blip>
          <a:stretch>
            <a:fillRect/>
          </a:stretch>
        </p:blipFill>
        <p:spPr>
          <a:xfrm>
            <a:off x="-2" y="2412225"/>
            <a:ext cx="4576750" cy="2799899"/>
          </a:xfrm>
          <a:prstGeom prst="rect">
            <a:avLst/>
          </a:prstGeom>
          <a:noFill/>
          <a:ln>
            <a:noFill/>
          </a:ln>
        </p:spPr>
      </p:pic>
      <p:pic>
        <p:nvPicPr>
          <p:cNvPr id="232" name="Shape 232"/>
          <p:cNvPicPr preferRelativeResize="0"/>
          <p:nvPr/>
        </p:nvPicPr>
        <p:blipFill>
          <a:blip r:embed="rId6">
            <a:alphaModFix/>
          </a:blip>
          <a:stretch>
            <a:fillRect/>
          </a:stretch>
        </p:blipFill>
        <p:spPr>
          <a:xfrm>
            <a:off x="4451462" y="2530625"/>
            <a:ext cx="4581525" cy="2752725"/>
          </a:xfrm>
          <a:prstGeom prst="rect">
            <a:avLst/>
          </a:prstGeom>
          <a:noFill/>
          <a:ln>
            <a:noFill/>
          </a:ln>
        </p:spPr>
      </p:pic>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Water graphs</a:t>
            </a:r>
          </a:p>
        </p:txBody>
      </p:sp>
      <p:pic>
        <p:nvPicPr>
          <p:cNvPr id="238" name="Shape 238"/>
          <p:cNvPicPr preferRelativeResize="0"/>
          <p:nvPr/>
        </p:nvPicPr>
        <p:blipFill>
          <a:blip r:embed="rId3">
            <a:alphaModFix/>
          </a:blip>
          <a:stretch>
            <a:fillRect/>
          </a:stretch>
        </p:blipFill>
        <p:spPr>
          <a:xfrm>
            <a:off x="3889612" y="205962"/>
            <a:ext cx="5229225" cy="3209925"/>
          </a:xfrm>
          <a:prstGeom prst="rect">
            <a:avLst/>
          </a:prstGeom>
          <a:noFill/>
          <a:ln>
            <a:noFill/>
          </a:ln>
        </p:spPr>
      </p:pic>
      <p:pic>
        <p:nvPicPr>
          <p:cNvPr id="239" name="Shape 239"/>
          <p:cNvPicPr preferRelativeResize="0"/>
          <p:nvPr/>
        </p:nvPicPr>
        <p:blipFill>
          <a:blip r:embed="rId4">
            <a:alphaModFix/>
          </a:blip>
          <a:stretch>
            <a:fillRect/>
          </a:stretch>
        </p:blipFill>
        <p:spPr>
          <a:xfrm>
            <a:off x="0" y="2009125"/>
            <a:ext cx="4819650" cy="2971800"/>
          </a:xfrm>
          <a:prstGeom prst="rect">
            <a:avLst/>
          </a:prstGeom>
          <a:noFill/>
          <a:ln>
            <a:noFill/>
          </a:ln>
        </p:spPr>
      </p:pic>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Gas graphs</a:t>
            </a:r>
          </a:p>
        </p:txBody>
      </p:sp>
      <p:pic>
        <p:nvPicPr>
          <p:cNvPr id="245" name="Shape 245"/>
          <p:cNvPicPr preferRelativeResize="0"/>
          <p:nvPr/>
        </p:nvPicPr>
        <p:blipFill>
          <a:blip r:embed="rId3">
            <a:alphaModFix/>
          </a:blip>
          <a:stretch>
            <a:fillRect/>
          </a:stretch>
        </p:blipFill>
        <p:spPr>
          <a:xfrm>
            <a:off x="4238612" y="54775"/>
            <a:ext cx="4905375" cy="3124200"/>
          </a:xfrm>
          <a:prstGeom prst="rect">
            <a:avLst/>
          </a:prstGeom>
          <a:noFill/>
          <a:ln>
            <a:noFill/>
          </a:ln>
        </p:spPr>
      </p:pic>
      <p:pic>
        <p:nvPicPr>
          <p:cNvPr id="246" name="Shape 246"/>
          <p:cNvPicPr preferRelativeResize="0"/>
          <p:nvPr/>
        </p:nvPicPr>
        <p:blipFill>
          <a:blip r:embed="rId4">
            <a:alphaModFix/>
          </a:blip>
          <a:stretch>
            <a:fillRect/>
          </a:stretch>
        </p:blipFill>
        <p:spPr>
          <a:xfrm>
            <a:off x="52075" y="2062650"/>
            <a:ext cx="4686300" cy="2971800"/>
          </a:xfrm>
          <a:prstGeom prst="rect">
            <a:avLst/>
          </a:prstGeom>
          <a:noFill/>
          <a:ln>
            <a:noFill/>
          </a:ln>
        </p:spPr>
      </p:pic>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Data Sources</a:t>
            </a:r>
          </a:p>
        </p:txBody>
      </p:sp>
      <p:sp>
        <p:nvSpPr>
          <p:cNvPr id="252" name="Shape 252"/>
          <p:cNvSpPr txBox="1">
            <a:spLocks noGrp="1"/>
          </p:cNvSpPr>
          <p:nvPr>
            <p:ph type="body" idx="1"/>
          </p:nvPr>
        </p:nvSpPr>
        <p:spPr>
          <a:xfrm>
            <a:off x="457200" y="971550"/>
            <a:ext cx="8229600" cy="3725699"/>
          </a:xfrm>
          <a:prstGeom prst="rect">
            <a:avLst/>
          </a:prstGeom>
        </p:spPr>
        <p:txBody>
          <a:bodyPr lIns="91425" tIns="91425" rIns="91425" bIns="91425" anchor="t" anchorCtr="0">
            <a:noAutofit/>
          </a:bodyPr>
          <a:lstStyle/>
          <a:p>
            <a:pPr marL="457200" lvl="0" indent="-330200" rtl="0">
              <a:spcBef>
                <a:spcPts val="0"/>
              </a:spcBef>
              <a:buClr>
                <a:srgbClr val="000000"/>
              </a:buClr>
              <a:buSzPct val="100000"/>
              <a:buFont typeface="Arial"/>
              <a:buChar char="●"/>
            </a:pPr>
            <a:r>
              <a:rPr lang="en" sz="1600">
                <a:solidFill>
                  <a:srgbClr val="000000"/>
                </a:solidFill>
              </a:rPr>
              <a:t>Cost of electricity per kwh, cost of water per cubic foot, cost of gas per thousand cubic feet provided by </a:t>
            </a:r>
            <a:r>
              <a:rPr lang="en" sz="1600"/>
              <a:t>Pecan Street Dataport - disaggregated electricity, gas, and water data at the minute level (2013-2014)</a:t>
            </a:r>
          </a:p>
          <a:p>
            <a:pPr marL="457200" lvl="0" indent="-330200" rtl="0">
              <a:spcBef>
                <a:spcPts val="0"/>
              </a:spcBef>
              <a:buClr>
                <a:srgbClr val="000000"/>
              </a:buClr>
              <a:buSzPct val="100000"/>
              <a:buFont typeface="Arial"/>
              <a:buChar char="●"/>
            </a:pPr>
            <a:r>
              <a:rPr lang="en" sz="1600"/>
              <a:t>Sub-circuit data to assist labeling - broken out into washer/dryer, dishwasher, furnace, AC, refrigerator, water heater, indoor and outdoor plugs</a:t>
            </a:r>
          </a:p>
          <a:p>
            <a:pPr marL="457200" lvl="0" indent="-330200" rtl="0">
              <a:spcBef>
                <a:spcPts val="0"/>
              </a:spcBef>
              <a:buClr>
                <a:srgbClr val="000000"/>
              </a:buClr>
              <a:buSzPct val="100000"/>
              <a:buFont typeface="Arial"/>
              <a:buChar char="●"/>
            </a:pPr>
            <a:r>
              <a:rPr lang="en" sz="1600"/>
              <a:t>Survey data - house size, # floors, # rooms, age, # residents</a:t>
            </a:r>
          </a:p>
          <a:p>
            <a:pPr marL="457200" lvl="0" indent="-330200" rtl="0">
              <a:spcBef>
                <a:spcPts val="0"/>
              </a:spcBef>
              <a:buClr>
                <a:srgbClr val="000000"/>
              </a:buClr>
              <a:buSzPct val="100000"/>
              <a:buFont typeface="Arial"/>
              <a:buChar char="●"/>
            </a:pPr>
            <a:r>
              <a:rPr lang="en" sz="1600"/>
              <a:t>Appliance audits - manufacturer, model, age, power (BTUs)</a:t>
            </a:r>
          </a:p>
          <a:p>
            <a:pPr marL="457200" lvl="0" indent="-330200" rtl="0">
              <a:spcBef>
                <a:spcPts val="0"/>
              </a:spcBef>
              <a:buClr>
                <a:srgbClr val="000000"/>
              </a:buClr>
              <a:buSzPct val="100000"/>
              <a:buFont typeface="Arial"/>
              <a:buChar char="●"/>
            </a:pPr>
            <a:r>
              <a:rPr lang="en" sz="1600">
                <a:solidFill>
                  <a:srgbClr val="000000"/>
                </a:solidFill>
              </a:rPr>
              <a:t>Census data</a:t>
            </a:r>
          </a:p>
          <a:p>
            <a:pPr marL="457200" lvl="0" indent="-330200">
              <a:spcBef>
                <a:spcPts val="0"/>
              </a:spcBef>
              <a:buClr>
                <a:srgbClr val="000000"/>
              </a:buClr>
              <a:buSzPct val="100000"/>
              <a:buFont typeface="Arial"/>
              <a:buChar char="●"/>
            </a:pPr>
            <a:r>
              <a:rPr lang="en" sz="1600">
                <a:solidFill>
                  <a:srgbClr val="000000"/>
                </a:solidFill>
              </a:rPr>
              <a:t>Weather data</a:t>
            </a:r>
          </a:p>
        </p:txBody>
      </p:sp>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a:t>Minimum Viable Product</a:t>
            </a:r>
          </a:p>
        </p:txBody>
      </p:sp>
      <p:sp>
        <p:nvSpPr>
          <p:cNvPr id="258" name="Shape 258"/>
          <p:cNvSpPr txBox="1">
            <a:spLocks noGrp="1"/>
          </p:cNvSpPr>
          <p:nvPr>
            <p:ph type="body" idx="1"/>
          </p:nvPr>
        </p:nvSpPr>
        <p:spPr>
          <a:xfrm>
            <a:off x="457200" y="1123950"/>
            <a:ext cx="8229600" cy="3725699"/>
          </a:xfrm>
          <a:prstGeom prst="rect">
            <a:avLst/>
          </a:prstGeom>
        </p:spPr>
        <p:txBody>
          <a:bodyPr lIns="91425" tIns="91425" rIns="91425" bIns="91425" anchor="t" anchorCtr="0">
            <a:noAutofit/>
          </a:bodyPr>
          <a:lstStyle/>
          <a:p>
            <a:pPr rtl="0">
              <a:spcBef>
                <a:spcPts val="0"/>
              </a:spcBef>
              <a:buNone/>
            </a:pPr>
            <a:r>
              <a:rPr lang="en" sz="1800"/>
              <a:t>---- what needs to be in our product that reflect our learnings from research</a:t>
            </a:r>
          </a:p>
          <a:p>
            <a:pPr lvl="0" rtl="0">
              <a:spcBef>
                <a:spcPts val="0"/>
              </a:spcBef>
              <a:buNone/>
            </a:pPr>
            <a:endParaRPr sz="1800"/>
          </a:p>
          <a:p>
            <a:pPr marL="457200" lvl="0" indent="-342900" rtl="0">
              <a:spcBef>
                <a:spcPts val="0"/>
              </a:spcBef>
              <a:buClr>
                <a:srgbClr val="000000"/>
              </a:buClr>
              <a:buSzPct val="100000"/>
              <a:buFont typeface="Arial"/>
              <a:buChar char="●"/>
            </a:pPr>
            <a:r>
              <a:rPr lang="en" sz="1800"/>
              <a:t>Use fine-grained, per-household data for electricity, gas, and water</a:t>
            </a:r>
          </a:p>
          <a:p>
            <a:pPr marL="457200" lvl="0" indent="-342900" rtl="0">
              <a:spcBef>
                <a:spcPts val="0"/>
              </a:spcBef>
              <a:buClr>
                <a:srgbClr val="000000"/>
              </a:buClr>
              <a:buSzPct val="100000"/>
              <a:buFont typeface="Arial"/>
              <a:buChar char="●"/>
            </a:pPr>
            <a:r>
              <a:rPr lang="en" sz="1800"/>
              <a:t>Perform time-series, component, and behavioral analysis</a:t>
            </a:r>
          </a:p>
          <a:p>
            <a:pPr marL="457200" lvl="0" indent="-342900" rtl="0">
              <a:spcBef>
                <a:spcPts val="0"/>
              </a:spcBef>
              <a:buClr>
                <a:srgbClr val="000000"/>
              </a:buClr>
              <a:buSzPct val="100000"/>
              <a:buFont typeface="Arial"/>
              <a:buChar char="●"/>
            </a:pPr>
            <a:r>
              <a:rPr lang="en" sz="1800"/>
              <a:t>Create actionable insights for the home owner</a:t>
            </a:r>
          </a:p>
          <a:p>
            <a:pPr marL="457200" lvl="0" indent="-342900" rtl="0">
              <a:spcBef>
                <a:spcPts val="0"/>
              </a:spcBef>
              <a:buClr>
                <a:srgbClr val="000000"/>
              </a:buClr>
              <a:buSzPct val="100000"/>
              <a:buFont typeface="Arial"/>
              <a:buChar char="●"/>
            </a:pPr>
            <a:r>
              <a:rPr lang="en" sz="1800"/>
              <a:t>Allow the homeowner to make pledges to reduce resource usage</a:t>
            </a:r>
          </a:p>
          <a:p>
            <a:pPr marL="457200" lvl="0" indent="-342900" rtl="0">
              <a:spcBef>
                <a:spcPts val="0"/>
              </a:spcBef>
              <a:buClr>
                <a:srgbClr val="000000"/>
              </a:buClr>
              <a:buSzPct val="100000"/>
              <a:buFont typeface="Arial"/>
              <a:buChar char="●"/>
            </a:pPr>
            <a:r>
              <a:rPr lang="en" sz="1800"/>
              <a:t>Develop basic visualization framework to deliver results and recommendations</a:t>
            </a:r>
          </a:p>
        </p:txBody>
      </p:sp>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Illustrative Displays</a:t>
            </a:r>
          </a:p>
        </p:txBody>
      </p:sp>
      <p:pic>
        <p:nvPicPr>
          <p:cNvPr id="264" name="Shape 264"/>
          <p:cNvPicPr preferRelativeResize="0"/>
          <p:nvPr/>
        </p:nvPicPr>
        <p:blipFill>
          <a:blip r:embed="rId3">
            <a:alphaModFix/>
          </a:blip>
          <a:stretch>
            <a:fillRect/>
          </a:stretch>
        </p:blipFill>
        <p:spPr>
          <a:xfrm>
            <a:off x="0" y="2665424"/>
            <a:ext cx="9143996" cy="2430650"/>
          </a:xfrm>
          <a:prstGeom prst="rect">
            <a:avLst/>
          </a:prstGeom>
          <a:noFill/>
          <a:ln>
            <a:noFill/>
          </a:ln>
        </p:spPr>
      </p:pic>
      <p:pic>
        <p:nvPicPr>
          <p:cNvPr id="265" name="Shape 265"/>
          <p:cNvPicPr preferRelativeResize="0"/>
          <p:nvPr/>
        </p:nvPicPr>
        <p:blipFill>
          <a:blip r:embed="rId4">
            <a:alphaModFix/>
          </a:blip>
          <a:stretch>
            <a:fillRect/>
          </a:stretch>
        </p:blipFill>
        <p:spPr>
          <a:xfrm>
            <a:off x="0" y="0"/>
            <a:ext cx="9144002" cy="2532623"/>
          </a:xfrm>
          <a:prstGeom prst="rect">
            <a:avLst/>
          </a:prstGeom>
          <a:noFill/>
          <a:ln>
            <a:noFill/>
          </a:ln>
        </p:spPr>
      </p:pic>
      <p:sp>
        <p:nvSpPr>
          <p:cNvPr id="266" name="Shape 266"/>
          <p:cNvSpPr/>
          <p:nvPr/>
        </p:nvSpPr>
        <p:spPr>
          <a:xfrm>
            <a:off x="6782125" y="284575"/>
            <a:ext cx="2115299" cy="2020500"/>
          </a:xfrm>
          <a:prstGeom prst="roundRect">
            <a:avLst>
              <a:gd name="adj" fmla="val 16667"/>
            </a:avLst>
          </a:prstGeom>
          <a:noFill/>
          <a:ln w="19050" cap="flat" cmpd="sng">
            <a:solidFill>
              <a:srgbClr val="FF99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67" name="Shape 267"/>
          <p:cNvSpPr/>
          <p:nvPr/>
        </p:nvSpPr>
        <p:spPr>
          <a:xfrm>
            <a:off x="5748200" y="2870500"/>
            <a:ext cx="3272400" cy="1179899"/>
          </a:xfrm>
          <a:prstGeom prst="roundRect">
            <a:avLst>
              <a:gd name="adj" fmla="val 16667"/>
            </a:avLst>
          </a:prstGeom>
          <a:noFill/>
          <a:ln w="19050" cap="flat" cmpd="sng">
            <a:solidFill>
              <a:srgbClr val="FF99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68" name="Shape 268"/>
          <p:cNvSpPr txBox="1"/>
          <p:nvPr/>
        </p:nvSpPr>
        <p:spPr>
          <a:xfrm>
            <a:off x="2414100" y="511225"/>
            <a:ext cx="4315799" cy="637500"/>
          </a:xfrm>
          <a:prstGeom prst="rect">
            <a:avLst/>
          </a:prstGeom>
          <a:noFill/>
          <a:ln>
            <a:noFill/>
          </a:ln>
        </p:spPr>
        <p:txBody>
          <a:bodyPr lIns="91425" tIns="91425" rIns="91425" bIns="91425" anchor="t" anchorCtr="0">
            <a:noAutofit/>
          </a:bodyPr>
          <a:lstStyle/>
          <a:p>
            <a:pPr>
              <a:spcBef>
                <a:spcPts val="0"/>
              </a:spcBef>
              <a:buNone/>
            </a:pPr>
            <a:r>
              <a:rPr lang="en"/>
              <a:t>Your Power Usage is Highest During Evening Hours</a:t>
            </a:r>
          </a:p>
        </p:txBody>
      </p:sp>
      <p:sp>
        <p:nvSpPr>
          <p:cNvPr id="269" name="Shape 269"/>
          <p:cNvSpPr txBox="1"/>
          <p:nvPr/>
        </p:nvSpPr>
        <p:spPr>
          <a:xfrm>
            <a:off x="1185775" y="3141700"/>
            <a:ext cx="4315799" cy="637500"/>
          </a:xfrm>
          <a:prstGeom prst="rect">
            <a:avLst/>
          </a:prstGeom>
          <a:noFill/>
          <a:ln>
            <a:noFill/>
          </a:ln>
        </p:spPr>
        <p:txBody>
          <a:bodyPr lIns="91425" tIns="91425" rIns="91425" bIns="91425" anchor="t" anchorCtr="0">
            <a:noAutofit/>
          </a:bodyPr>
          <a:lstStyle/>
          <a:p>
            <a:pPr lvl="0" rtl="0">
              <a:spcBef>
                <a:spcPts val="0"/>
              </a:spcBef>
              <a:buNone/>
            </a:pPr>
            <a:r>
              <a:rPr lang="en"/>
              <a:t>Your Power Usage is Higher During Weekends</a:t>
            </a:r>
          </a:p>
        </p:txBody>
      </p:sp>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57200" y="-22621"/>
            <a:ext cx="8229600" cy="857400"/>
          </a:xfrm>
          <a:prstGeom prst="rect">
            <a:avLst/>
          </a:prstGeom>
        </p:spPr>
        <p:txBody>
          <a:bodyPr lIns="91425" tIns="91425" rIns="91425" bIns="91425" anchor="b" anchorCtr="0">
            <a:noAutofit/>
          </a:bodyPr>
          <a:lstStyle/>
          <a:p>
            <a:pPr>
              <a:spcBef>
                <a:spcPts val="0"/>
              </a:spcBef>
              <a:buNone/>
            </a:pPr>
            <a:r>
              <a:rPr lang="en" sz="3000"/>
              <a:t>Daily Usage Time Series</a:t>
            </a:r>
          </a:p>
        </p:txBody>
      </p:sp>
      <p:pic>
        <p:nvPicPr>
          <p:cNvPr id="275" name="Shape 275"/>
          <p:cNvPicPr preferRelativeResize="0"/>
          <p:nvPr/>
        </p:nvPicPr>
        <p:blipFill>
          <a:blip r:embed="rId3">
            <a:alphaModFix/>
          </a:blip>
          <a:stretch>
            <a:fillRect/>
          </a:stretch>
        </p:blipFill>
        <p:spPr>
          <a:xfrm>
            <a:off x="72575" y="982375"/>
            <a:ext cx="9041677" cy="3843298"/>
          </a:xfrm>
          <a:prstGeom prst="rect">
            <a:avLst/>
          </a:prstGeom>
          <a:noFill/>
          <a:ln>
            <a:noFill/>
          </a:ln>
        </p:spPr>
      </p:pic>
      <p:sp>
        <p:nvSpPr>
          <p:cNvPr id="276" name="Shape 276"/>
          <p:cNvSpPr txBox="1"/>
          <p:nvPr/>
        </p:nvSpPr>
        <p:spPr>
          <a:xfrm>
            <a:off x="2046500" y="1033075"/>
            <a:ext cx="1408500" cy="428400"/>
          </a:xfrm>
          <a:prstGeom prst="rect">
            <a:avLst/>
          </a:prstGeom>
          <a:noFill/>
          <a:ln>
            <a:noFill/>
          </a:ln>
        </p:spPr>
        <p:txBody>
          <a:bodyPr lIns="91425" tIns="91425" rIns="91425" bIns="91425" anchor="t" anchorCtr="0">
            <a:noAutofit/>
          </a:bodyPr>
          <a:lstStyle/>
          <a:p>
            <a:pPr>
              <a:spcBef>
                <a:spcPts val="0"/>
              </a:spcBef>
              <a:buNone/>
            </a:pPr>
            <a:r>
              <a:rPr lang="en" sz="2400"/>
              <a:t>Winter</a:t>
            </a:r>
          </a:p>
        </p:txBody>
      </p:sp>
      <p:sp>
        <p:nvSpPr>
          <p:cNvPr id="277" name="Shape 277"/>
          <p:cNvSpPr txBox="1"/>
          <p:nvPr/>
        </p:nvSpPr>
        <p:spPr>
          <a:xfrm>
            <a:off x="7170975" y="3067850"/>
            <a:ext cx="796799" cy="531600"/>
          </a:xfrm>
          <a:prstGeom prst="rect">
            <a:avLst/>
          </a:prstGeom>
          <a:noFill/>
          <a:ln>
            <a:noFill/>
          </a:ln>
        </p:spPr>
        <p:txBody>
          <a:bodyPr lIns="91425" tIns="91425" rIns="91425" bIns="91425" anchor="t" anchorCtr="0">
            <a:noAutofit/>
          </a:bodyPr>
          <a:lstStyle/>
          <a:p>
            <a:pPr lvl="0" rtl="0">
              <a:spcBef>
                <a:spcPts val="0"/>
              </a:spcBef>
              <a:buNone/>
            </a:pPr>
            <a:r>
              <a:rPr lang="en" sz="2400"/>
              <a:t>Fall </a:t>
            </a:r>
          </a:p>
        </p:txBody>
      </p:sp>
      <p:sp>
        <p:nvSpPr>
          <p:cNvPr id="278" name="Shape 278"/>
          <p:cNvSpPr txBox="1"/>
          <p:nvPr/>
        </p:nvSpPr>
        <p:spPr>
          <a:xfrm>
            <a:off x="2099525" y="2962275"/>
            <a:ext cx="1702499" cy="428400"/>
          </a:xfrm>
          <a:prstGeom prst="rect">
            <a:avLst/>
          </a:prstGeom>
          <a:noFill/>
          <a:ln>
            <a:noFill/>
          </a:ln>
        </p:spPr>
        <p:txBody>
          <a:bodyPr lIns="91425" tIns="91425" rIns="91425" bIns="91425" anchor="t" anchorCtr="0">
            <a:noAutofit/>
          </a:bodyPr>
          <a:lstStyle/>
          <a:p>
            <a:pPr rtl="0">
              <a:spcBef>
                <a:spcPts val="0"/>
              </a:spcBef>
              <a:buNone/>
            </a:pPr>
            <a:r>
              <a:rPr lang="en" sz="2400"/>
              <a:t>Summer</a:t>
            </a:r>
          </a:p>
          <a:p>
            <a:pPr lvl="0" rtl="0">
              <a:spcBef>
                <a:spcPts val="0"/>
              </a:spcBef>
              <a:buNone/>
            </a:pPr>
            <a:endParaRPr sz="2400"/>
          </a:p>
        </p:txBody>
      </p:sp>
      <p:sp>
        <p:nvSpPr>
          <p:cNvPr id="279" name="Shape 279"/>
          <p:cNvSpPr txBox="1"/>
          <p:nvPr/>
        </p:nvSpPr>
        <p:spPr>
          <a:xfrm>
            <a:off x="6920175" y="1033075"/>
            <a:ext cx="1298399" cy="428400"/>
          </a:xfrm>
          <a:prstGeom prst="rect">
            <a:avLst/>
          </a:prstGeom>
          <a:noFill/>
          <a:ln>
            <a:noFill/>
          </a:ln>
        </p:spPr>
        <p:txBody>
          <a:bodyPr lIns="91425" tIns="91425" rIns="91425" bIns="91425" anchor="t" anchorCtr="0">
            <a:noAutofit/>
          </a:bodyPr>
          <a:lstStyle/>
          <a:p>
            <a:pPr lvl="0" rtl="0">
              <a:spcBef>
                <a:spcPts val="0"/>
              </a:spcBef>
              <a:buNone/>
            </a:pPr>
            <a:r>
              <a:rPr lang="en" sz="2400"/>
              <a:t>Spring </a:t>
            </a:r>
          </a:p>
        </p:txBody>
      </p:sp>
      <p:sp>
        <p:nvSpPr>
          <p:cNvPr id="280" name="Shape 280"/>
          <p:cNvSpPr txBox="1"/>
          <p:nvPr/>
        </p:nvSpPr>
        <p:spPr>
          <a:xfrm>
            <a:off x="3942462" y="964650"/>
            <a:ext cx="1644299" cy="428400"/>
          </a:xfrm>
          <a:prstGeom prst="rect">
            <a:avLst/>
          </a:prstGeom>
          <a:noFill/>
          <a:ln>
            <a:noFill/>
          </a:ln>
        </p:spPr>
        <p:txBody>
          <a:bodyPr lIns="91425" tIns="91425" rIns="91425" bIns="91425" anchor="t" anchorCtr="0">
            <a:noAutofit/>
          </a:bodyPr>
          <a:lstStyle/>
          <a:p>
            <a:pPr>
              <a:spcBef>
                <a:spcPts val="0"/>
              </a:spcBef>
              <a:buNone/>
            </a:pPr>
            <a:endParaRPr b="1"/>
          </a:p>
        </p:txBody>
      </p:sp>
      <p:sp>
        <p:nvSpPr>
          <p:cNvPr id="281" name="Shape 281"/>
          <p:cNvSpPr txBox="1"/>
          <p:nvPr/>
        </p:nvSpPr>
        <p:spPr>
          <a:xfrm>
            <a:off x="7809200" y="921100"/>
            <a:ext cx="1644299" cy="428400"/>
          </a:xfrm>
          <a:prstGeom prst="rect">
            <a:avLst/>
          </a:prstGeom>
          <a:noFill/>
          <a:ln>
            <a:noFill/>
          </a:ln>
        </p:spPr>
        <p:txBody>
          <a:bodyPr lIns="91425" tIns="91425" rIns="91425" bIns="91425" anchor="t" anchorCtr="0">
            <a:noAutofit/>
          </a:bodyPr>
          <a:lstStyle/>
          <a:p>
            <a:pPr lvl="0" rtl="0">
              <a:spcBef>
                <a:spcPts val="0"/>
              </a:spcBef>
              <a:buNone/>
            </a:pPr>
            <a:endParaRPr b="1"/>
          </a:p>
        </p:txBody>
      </p:sp>
      <p:sp>
        <p:nvSpPr>
          <p:cNvPr id="282" name="Shape 282"/>
          <p:cNvSpPr txBox="1"/>
          <p:nvPr/>
        </p:nvSpPr>
        <p:spPr>
          <a:xfrm>
            <a:off x="5070725" y="4135125"/>
            <a:ext cx="881700" cy="428400"/>
          </a:xfrm>
          <a:prstGeom prst="rect">
            <a:avLst/>
          </a:prstGeom>
          <a:noFill/>
          <a:ln>
            <a:noFill/>
          </a:ln>
        </p:spPr>
        <p:txBody>
          <a:bodyPr lIns="91425" tIns="91425" rIns="91425" bIns="91425" anchor="t" anchorCtr="0">
            <a:noAutofit/>
          </a:bodyPr>
          <a:lstStyle/>
          <a:p>
            <a:pPr>
              <a:spcBef>
                <a:spcPts val="0"/>
              </a:spcBef>
              <a:buNone/>
            </a:pPr>
            <a:r>
              <a:rPr lang="en" sz="1800" b="1"/>
              <a:t>0.5</a:t>
            </a:r>
          </a:p>
        </p:txBody>
      </p:sp>
      <p:sp>
        <p:nvSpPr>
          <p:cNvPr id="283" name="Shape 283"/>
          <p:cNvSpPr txBox="1"/>
          <p:nvPr/>
        </p:nvSpPr>
        <p:spPr>
          <a:xfrm>
            <a:off x="4992150" y="2206175"/>
            <a:ext cx="881700" cy="428400"/>
          </a:xfrm>
          <a:prstGeom prst="rect">
            <a:avLst/>
          </a:prstGeom>
          <a:noFill/>
          <a:ln>
            <a:noFill/>
          </a:ln>
        </p:spPr>
        <p:txBody>
          <a:bodyPr lIns="91425" tIns="91425" rIns="91425" bIns="91425" anchor="t" anchorCtr="0">
            <a:noAutofit/>
          </a:bodyPr>
          <a:lstStyle/>
          <a:p>
            <a:pPr lvl="0" rtl="0">
              <a:spcBef>
                <a:spcPts val="0"/>
              </a:spcBef>
              <a:buNone/>
            </a:pPr>
            <a:r>
              <a:rPr lang="en" sz="1800" b="1"/>
              <a:t>0.5</a:t>
            </a:r>
          </a:p>
        </p:txBody>
      </p:sp>
      <p:sp>
        <p:nvSpPr>
          <p:cNvPr id="284" name="Shape 284"/>
          <p:cNvSpPr txBox="1"/>
          <p:nvPr/>
        </p:nvSpPr>
        <p:spPr>
          <a:xfrm>
            <a:off x="218900" y="2064775"/>
            <a:ext cx="881700" cy="428400"/>
          </a:xfrm>
          <a:prstGeom prst="rect">
            <a:avLst/>
          </a:prstGeom>
          <a:noFill/>
          <a:ln>
            <a:noFill/>
          </a:ln>
        </p:spPr>
        <p:txBody>
          <a:bodyPr lIns="91425" tIns="91425" rIns="91425" bIns="91425" anchor="t" anchorCtr="0">
            <a:noAutofit/>
          </a:bodyPr>
          <a:lstStyle/>
          <a:p>
            <a:pPr lvl="0" rtl="0">
              <a:spcBef>
                <a:spcPts val="0"/>
              </a:spcBef>
              <a:buNone/>
            </a:pPr>
            <a:r>
              <a:rPr lang="en" sz="1800" b="1"/>
              <a:t>0.5</a:t>
            </a:r>
          </a:p>
        </p:txBody>
      </p:sp>
      <p:sp>
        <p:nvSpPr>
          <p:cNvPr id="285" name="Shape 285"/>
          <p:cNvSpPr txBox="1"/>
          <p:nvPr/>
        </p:nvSpPr>
        <p:spPr>
          <a:xfrm>
            <a:off x="218900" y="4354675"/>
            <a:ext cx="881700" cy="428400"/>
          </a:xfrm>
          <a:prstGeom prst="rect">
            <a:avLst/>
          </a:prstGeom>
          <a:noFill/>
          <a:ln>
            <a:noFill/>
          </a:ln>
        </p:spPr>
        <p:txBody>
          <a:bodyPr lIns="91425" tIns="91425" rIns="91425" bIns="91425" anchor="t" anchorCtr="0">
            <a:noAutofit/>
          </a:bodyPr>
          <a:lstStyle/>
          <a:p>
            <a:pPr lvl="0" rtl="0">
              <a:spcBef>
                <a:spcPts val="0"/>
              </a:spcBef>
              <a:buNone/>
            </a:pPr>
            <a:r>
              <a:rPr lang="en" sz="1800" b="1"/>
              <a:t>0.5</a:t>
            </a:r>
          </a:p>
        </p:txBody>
      </p:sp>
      <p:sp>
        <p:nvSpPr>
          <p:cNvPr id="286" name="Shape 286"/>
          <p:cNvSpPr txBox="1"/>
          <p:nvPr/>
        </p:nvSpPr>
        <p:spPr>
          <a:xfrm>
            <a:off x="270575" y="3345525"/>
            <a:ext cx="881700" cy="428400"/>
          </a:xfrm>
          <a:prstGeom prst="rect">
            <a:avLst/>
          </a:prstGeom>
          <a:noFill/>
          <a:ln>
            <a:noFill/>
          </a:ln>
        </p:spPr>
        <p:txBody>
          <a:bodyPr lIns="91425" tIns="91425" rIns="91425" bIns="91425" anchor="t" anchorCtr="0">
            <a:noAutofit/>
          </a:bodyPr>
          <a:lstStyle/>
          <a:p>
            <a:pPr lvl="0" rtl="0">
              <a:spcBef>
                <a:spcPts val="0"/>
              </a:spcBef>
              <a:buNone/>
            </a:pPr>
            <a:r>
              <a:rPr lang="en" sz="1800" b="1"/>
              <a:t>3</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2362200" y="1653775"/>
            <a:ext cx="6312299" cy="857400"/>
          </a:xfrm>
          <a:prstGeom prst="rect">
            <a:avLst/>
          </a:prstGeom>
        </p:spPr>
        <p:txBody>
          <a:bodyPr lIns="91425" tIns="91425" rIns="91425" bIns="91425" anchor="b" anchorCtr="0">
            <a:noAutofit/>
          </a:bodyPr>
          <a:lstStyle/>
          <a:p>
            <a:pPr lvl="0" algn="r" rtl="0">
              <a:spcBef>
                <a:spcPts val="0"/>
              </a:spcBef>
              <a:buNone/>
            </a:pPr>
            <a:r>
              <a:rPr lang="en" sz="2400"/>
              <a:t>Project </a:t>
            </a:r>
            <a:r>
              <a:rPr lang="en" sz="2400">
                <a:solidFill>
                  <a:srgbClr val="FF9900"/>
                </a:solidFill>
              </a:rPr>
              <a:t>Goals </a:t>
            </a:r>
            <a:r>
              <a:rPr lang="en" sz="2400"/>
              <a:t>and Potential </a:t>
            </a:r>
            <a:r>
              <a:rPr lang="en" sz="2400">
                <a:solidFill>
                  <a:srgbClr val="FF9900"/>
                </a:solidFill>
              </a:rPr>
              <a:t>Impact</a:t>
            </a:r>
          </a:p>
        </p:txBody>
      </p:sp>
    </p:spTree>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22621"/>
            <a:ext cx="8229600" cy="857400"/>
          </a:xfrm>
          <a:prstGeom prst="rect">
            <a:avLst/>
          </a:prstGeom>
        </p:spPr>
        <p:txBody>
          <a:bodyPr lIns="91425" tIns="91425" rIns="91425" bIns="91425" anchor="b" anchorCtr="0">
            <a:noAutofit/>
          </a:bodyPr>
          <a:lstStyle/>
          <a:p>
            <a:pPr lvl="0" rtl="0">
              <a:spcBef>
                <a:spcPts val="0"/>
              </a:spcBef>
              <a:buNone/>
            </a:pPr>
            <a:r>
              <a:rPr lang="en"/>
              <a:t>Behavior Extraction</a:t>
            </a:r>
          </a:p>
        </p:txBody>
      </p:sp>
      <p:pic>
        <p:nvPicPr>
          <p:cNvPr id="292" name="Shape 292"/>
          <p:cNvPicPr preferRelativeResize="0"/>
          <p:nvPr/>
        </p:nvPicPr>
        <p:blipFill>
          <a:blip r:embed="rId3">
            <a:alphaModFix/>
          </a:blip>
          <a:stretch>
            <a:fillRect/>
          </a:stretch>
        </p:blipFill>
        <p:spPr>
          <a:xfrm>
            <a:off x="72575" y="1134775"/>
            <a:ext cx="9041677" cy="3843298"/>
          </a:xfrm>
          <a:prstGeom prst="rect">
            <a:avLst/>
          </a:prstGeom>
          <a:noFill/>
          <a:ln>
            <a:noFill/>
          </a:ln>
        </p:spPr>
      </p:pic>
      <p:sp>
        <p:nvSpPr>
          <p:cNvPr id="293" name="Shape 293"/>
          <p:cNvSpPr txBox="1"/>
          <p:nvPr/>
        </p:nvSpPr>
        <p:spPr>
          <a:xfrm>
            <a:off x="1828800" y="1349500"/>
            <a:ext cx="1408500" cy="428400"/>
          </a:xfrm>
          <a:prstGeom prst="rect">
            <a:avLst/>
          </a:prstGeom>
          <a:noFill/>
          <a:ln>
            <a:noFill/>
          </a:ln>
        </p:spPr>
        <p:txBody>
          <a:bodyPr lIns="91425" tIns="91425" rIns="91425" bIns="91425" anchor="t" anchorCtr="0">
            <a:noAutofit/>
          </a:bodyPr>
          <a:lstStyle/>
          <a:p>
            <a:pPr lvl="0" rtl="0">
              <a:spcBef>
                <a:spcPts val="0"/>
              </a:spcBef>
              <a:buNone/>
            </a:pPr>
            <a:endParaRPr sz="2400"/>
          </a:p>
        </p:txBody>
      </p:sp>
      <p:sp>
        <p:nvSpPr>
          <p:cNvPr id="294" name="Shape 294"/>
          <p:cNvSpPr txBox="1"/>
          <p:nvPr/>
        </p:nvSpPr>
        <p:spPr>
          <a:xfrm>
            <a:off x="6325025" y="3345525"/>
            <a:ext cx="796799" cy="531600"/>
          </a:xfrm>
          <a:prstGeom prst="rect">
            <a:avLst/>
          </a:prstGeom>
          <a:noFill/>
          <a:ln>
            <a:noFill/>
          </a:ln>
        </p:spPr>
        <p:txBody>
          <a:bodyPr lIns="91425" tIns="91425" rIns="91425" bIns="91425" anchor="t" anchorCtr="0">
            <a:noAutofit/>
          </a:bodyPr>
          <a:lstStyle/>
          <a:p>
            <a:pPr lvl="0" rtl="0">
              <a:spcBef>
                <a:spcPts val="0"/>
              </a:spcBef>
              <a:buNone/>
            </a:pPr>
            <a:endParaRPr sz="2400"/>
          </a:p>
        </p:txBody>
      </p:sp>
      <p:sp>
        <p:nvSpPr>
          <p:cNvPr id="295" name="Shape 295"/>
          <p:cNvSpPr txBox="1"/>
          <p:nvPr/>
        </p:nvSpPr>
        <p:spPr>
          <a:xfrm>
            <a:off x="1976825" y="2968725"/>
            <a:ext cx="1702499" cy="428400"/>
          </a:xfrm>
          <a:prstGeom prst="rect">
            <a:avLst/>
          </a:prstGeom>
          <a:noFill/>
          <a:ln>
            <a:noFill/>
          </a:ln>
        </p:spPr>
        <p:txBody>
          <a:bodyPr lIns="91425" tIns="91425" rIns="91425" bIns="91425" anchor="t" anchorCtr="0">
            <a:noAutofit/>
          </a:bodyPr>
          <a:lstStyle/>
          <a:p>
            <a:pPr lvl="0" rtl="0">
              <a:spcBef>
                <a:spcPts val="0"/>
              </a:spcBef>
              <a:buNone/>
            </a:pPr>
            <a:endParaRPr sz="2400"/>
          </a:p>
        </p:txBody>
      </p:sp>
      <p:sp>
        <p:nvSpPr>
          <p:cNvPr id="296" name="Shape 296"/>
          <p:cNvSpPr txBox="1"/>
          <p:nvPr/>
        </p:nvSpPr>
        <p:spPr>
          <a:xfrm>
            <a:off x="6074225" y="1349500"/>
            <a:ext cx="1298399" cy="428400"/>
          </a:xfrm>
          <a:prstGeom prst="rect">
            <a:avLst/>
          </a:prstGeom>
          <a:noFill/>
          <a:ln>
            <a:noFill/>
          </a:ln>
        </p:spPr>
        <p:txBody>
          <a:bodyPr lIns="91425" tIns="91425" rIns="91425" bIns="91425" anchor="t" anchorCtr="0">
            <a:noAutofit/>
          </a:bodyPr>
          <a:lstStyle/>
          <a:p>
            <a:pPr lvl="0" rtl="0">
              <a:spcBef>
                <a:spcPts val="0"/>
              </a:spcBef>
              <a:buNone/>
            </a:pPr>
            <a:endParaRPr sz="2400"/>
          </a:p>
        </p:txBody>
      </p:sp>
      <p:sp>
        <p:nvSpPr>
          <p:cNvPr id="297" name="Shape 297"/>
          <p:cNvSpPr txBox="1"/>
          <p:nvPr/>
        </p:nvSpPr>
        <p:spPr>
          <a:xfrm>
            <a:off x="1348575" y="3320925"/>
            <a:ext cx="1033500" cy="428400"/>
          </a:xfrm>
          <a:prstGeom prst="rect">
            <a:avLst/>
          </a:prstGeom>
          <a:noFill/>
          <a:ln>
            <a:noFill/>
          </a:ln>
        </p:spPr>
        <p:txBody>
          <a:bodyPr lIns="91425" tIns="91425" rIns="91425" bIns="91425" anchor="t" anchorCtr="0">
            <a:noAutofit/>
          </a:bodyPr>
          <a:lstStyle/>
          <a:p>
            <a:pPr lvl="0" rtl="0">
              <a:spcBef>
                <a:spcPts val="0"/>
              </a:spcBef>
              <a:buNone/>
            </a:pPr>
            <a:r>
              <a:rPr lang="en" b="1"/>
              <a:t>Why Gap?</a:t>
            </a:r>
          </a:p>
        </p:txBody>
      </p:sp>
      <p:sp>
        <p:nvSpPr>
          <p:cNvPr id="298" name="Shape 298"/>
          <p:cNvSpPr txBox="1"/>
          <p:nvPr/>
        </p:nvSpPr>
        <p:spPr>
          <a:xfrm>
            <a:off x="3942462" y="812250"/>
            <a:ext cx="1644299" cy="428400"/>
          </a:xfrm>
          <a:prstGeom prst="rect">
            <a:avLst/>
          </a:prstGeom>
          <a:noFill/>
          <a:ln>
            <a:noFill/>
          </a:ln>
        </p:spPr>
        <p:txBody>
          <a:bodyPr lIns="91425" tIns="91425" rIns="91425" bIns="91425" anchor="t" anchorCtr="0">
            <a:noAutofit/>
          </a:bodyPr>
          <a:lstStyle/>
          <a:p>
            <a:pPr lvl="0" rtl="0">
              <a:spcBef>
                <a:spcPts val="0"/>
              </a:spcBef>
              <a:buNone/>
            </a:pPr>
            <a:r>
              <a:rPr lang="en" b="1"/>
              <a:t>Post-dinner 9-10pm</a:t>
            </a:r>
          </a:p>
        </p:txBody>
      </p:sp>
      <p:sp>
        <p:nvSpPr>
          <p:cNvPr id="299" name="Shape 299"/>
          <p:cNvSpPr txBox="1"/>
          <p:nvPr/>
        </p:nvSpPr>
        <p:spPr>
          <a:xfrm>
            <a:off x="7809200" y="844900"/>
            <a:ext cx="1644299" cy="428400"/>
          </a:xfrm>
          <a:prstGeom prst="rect">
            <a:avLst/>
          </a:prstGeom>
          <a:noFill/>
          <a:ln>
            <a:noFill/>
          </a:ln>
        </p:spPr>
        <p:txBody>
          <a:bodyPr lIns="91425" tIns="91425" rIns="91425" bIns="91425" anchor="t" anchorCtr="0">
            <a:noAutofit/>
          </a:bodyPr>
          <a:lstStyle/>
          <a:p>
            <a:pPr lvl="0" rtl="0">
              <a:spcBef>
                <a:spcPts val="0"/>
              </a:spcBef>
              <a:buNone/>
            </a:pPr>
            <a:r>
              <a:rPr lang="en" b="1"/>
              <a:t>Post-Dinner 9-10PM</a:t>
            </a:r>
          </a:p>
        </p:txBody>
      </p:sp>
      <p:sp>
        <p:nvSpPr>
          <p:cNvPr id="300" name="Shape 300"/>
          <p:cNvSpPr txBox="1"/>
          <p:nvPr/>
        </p:nvSpPr>
        <p:spPr>
          <a:xfrm>
            <a:off x="5083650" y="4386950"/>
            <a:ext cx="881700" cy="428400"/>
          </a:xfrm>
          <a:prstGeom prst="rect">
            <a:avLst/>
          </a:prstGeom>
          <a:noFill/>
          <a:ln>
            <a:noFill/>
          </a:ln>
        </p:spPr>
        <p:txBody>
          <a:bodyPr lIns="91425" tIns="91425" rIns="91425" bIns="91425" anchor="t" anchorCtr="0">
            <a:noAutofit/>
          </a:bodyPr>
          <a:lstStyle/>
          <a:p>
            <a:pPr lvl="0" rtl="0">
              <a:spcBef>
                <a:spcPts val="0"/>
              </a:spcBef>
              <a:buNone/>
            </a:pPr>
            <a:endParaRPr sz="1800" b="1"/>
          </a:p>
        </p:txBody>
      </p:sp>
      <p:sp>
        <p:nvSpPr>
          <p:cNvPr id="301" name="Shape 301"/>
          <p:cNvSpPr txBox="1"/>
          <p:nvPr/>
        </p:nvSpPr>
        <p:spPr>
          <a:xfrm>
            <a:off x="4985675" y="2357550"/>
            <a:ext cx="881700" cy="428400"/>
          </a:xfrm>
          <a:prstGeom prst="rect">
            <a:avLst/>
          </a:prstGeom>
          <a:noFill/>
          <a:ln>
            <a:noFill/>
          </a:ln>
        </p:spPr>
        <p:txBody>
          <a:bodyPr lIns="91425" tIns="91425" rIns="91425" bIns="91425" anchor="t" anchorCtr="0">
            <a:noAutofit/>
          </a:bodyPr>
          <a:lstStyle/>
          <a:p>
            <a:pPr lvl="0" rtl="0">
              <a:spcBef>
                <a:spcPts val="0"/>
              </a:spcBef>
              <a:buNone/>
            </a:pPr>
            <a:endParaRPr sz="1800" b="1"/>
          </a:p>
        </p:txBody>
      </p:sp>
      <p:sp>
        <p:nvSpPr>
          <p:cNvPr id="302" name="Shape 302"/>
          <p:cNvSpPr txBox="1"/>
          <p:nvPr/>
        </p:nvSpPr>
        <p:spPr>
          <a:xfrm>
            <a:off x="238275" y="2237800"/>
            <a:ext cx="881700" cy="428400"/>
          </a:xfrm>
          <a:prstGeom prst="rect">
            <a:avLst/>
          </a:prstGeom>
          <a:noFill/>
          <a:ln>
            <a:noFill/>
          </a:ln>
        </p:spPr>
        <p:txBody>
          <a:bodyPr lIns="91425" tIns="91425" rIns="91425" bIns="91425" anchor="t" anchorCtr="0">
            <a:noAutofit/>
          </a:bodyPr>
          <a:lstStyle/>
          <a:p>
            <a:pPr lvl="0" rtl="0">
              <a:spcBef>
                <a:spcPts val="0"/>
              </a:spcBef>
              <a:buNone/>
            </a:pPr>
            <a:endParaRPr sz="1800" b="1"/>
          </a:p>
        </p:txBody>
      </p:sp>
      <p:sp>
        <p:nvSpPr>
          <p:cNvPr id="303" name="Shape 303"/>
          <p:cNvSpPr txBox="1"/>
          <p:nvPr/>
        </p:nvSpPr>
        <p:spPr>
          <a:xfrm>
            <a:off x="238275" y="4556450"/>
            <a:ext cx="881700" cy="428400"/>
          </a:xfrm>
          <a:prstGeom prst="rect">
            <a:avLst/>
          </a:prstGeom>
          <a:noFill/>
          <a:ln>
            <a:noFill/>
          </a:ln>
        </p:spPr>
        <p:txBody>
          <a:bodyPr lIns="91425" tIns="91425" rIns="91425" bIns="91425" anchor="t" anchorCtr="0">
            <a:noAutofit/>
          </a:bodyPr>
          <a:lstStyle/>
          <a:p>
            <a:pPr lvl="0" rtl="0">
              <a:spcBef>
                <a:spcPts val="0"/>
              </a:spcBef>
              <a:buNone/>
            </a:pPr>
            <a:endParaRPr sz="1800" b="1"/>
          </a:p>
        </p:txBody>
      </p:sp>
      <p:sp>
        <p:nvSpPr>
          <p:cNvPr id="304" name="Shape 304"/>
          <p:cNvSpPr txBox="1"/>
          <p:nvPr/>
        </p:nvSpPr>
        <p:spPr>
          <a:xfrm>
            <a:off x="238275" y="3581425"/>
            <a:ext cx="881700" cy="428400"/>
          </a:xfrm>
          <a:prstGeom prst="rect">
            <a:avLst/>
          </a:prstGeom>
          <a:noFill/>
          <a:ln>
            <a:noFill/>
          </a:ln>
        </p:spPr>
        <p:txBody>
          <a:bodyPr lIns="91425" tIns="91425" rIns="91425" bIns="91425" anchor="t" anchorCtr="0">
            <a:noAutofit/>
          </a:bodyPr>
          <a:lstStyle/>
          <a:p>
            <a:pPr lvl="0" rtl="0">
              <a:spcBef>
                <a:spcPts val="0"/>
              </a:spcBef>
              <a:buNone/>
            </a:pPr>
            <a:endParaRPr sz="1800" b="1"/>
          </a:p>
        </p:txBody>
      </p:sp>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57200" y="53578"/>
            <a:ext cx="8229600" cy="857400"/>
          </a:xfrm>
          <a:prstGeom prst="rect">
            <a:avLst/>
          </a:prstGeom>
        </p:spPr>
        <p:txBody>
          <a:bodyPr lIns="91425" tIns="91425" rIns="91425" bIns="91425" anchor="b" anchorCtr="0">
            <a:noAutofit/>
          </a:bodyPr>
          <a:lstStyle/>
          <a:p>
            <a:pPr>
              <a:spcBef>
                <a:spcPts val="0"/>
              </a:spcBef>
              <a:buNone/>
            </a:pPr>
            <a:r>
              <a:rPr lang="en"/>
              <a:t>Summer Day Usage (08/01/13)</a:t>
            </a:r>
          </a:p>
        </p:txBody>
      </p:sp>
      <p:pic>
        <p:nvPicPr>
          <p:cNvPr id="310" name="Shape 310"/>
          <p:cNvPicPr preferRelativeResize="0"/>
          <p:nvPr/>
        </p:nvPicPr>
        <p:blipFill>
          <a:blip r:embed="rId3">
            <a:alphaModFix/>
          </a:blip>
          <a:stretch>
            <a:fillRect/>
          </a:stretch>
        </p:blipFill>
        <p:spPr>
          <a:xfrm>
            <a:off x="28875" y="969650"/>
            <a:ext cx="9115122" cy="3945249"/>
          </a:xfrm>
          <a:prstGeom prst="rect">
            <a:avLst/>
          </a:prstGeom>
          <a:noFill/>
          <a:ln>
            <a:noFill/>
          </a:ln>
        </p:spPr>
      </p:pic>
      <p:cxnSp>
        <p:nvCxnSpPr>
          <p:cNvPr id="311" name="Shape 311"/>
          <p:cNvCxnSpPr/>
          <p:nvPr/>
        </p:nvCxnSpPr>
        <p:spPr>
          <a:xfrm>
            <a:off x="707575" y="1937650"/>
            <a:ext cx="6161400" cy="0"/>
          </a:xfrm>
          <a:prstGeom prst="straightConnector1">
            <a:avLst/>
          </a:prstGeom>
          <a:noFill/>
          <a:ln w="19050" cap="flat" cmpd="sng">
            <a:solidFill>
              <a:srgbClr val="3C78D8"/>
            </a:solidFill>
            <a:prstDash val="solid"/>
            <a:round/>
            <a:headEnd type="none" w="lg" len="lg"/>
            <a:tailEnd type="stealth" w="lg" len="lg"/>
          </a:ln>
        </p:spPr>
      </p:cxnSp>
      <p:sp>
        <p:nvSpPr>
          <p:cNvPr id="312" name="Shape 312"/>
          <p:cNvSpPr txBox="1"/>
          <p:nvPr/>
        </p:nvSpPr>
        <p:spPr>
          <a:xfrm>
            <a:off x="3897100" y="1274450"/>
            <a:ext cx="2830200" cy="731399"/>
          </a:xfrm>
          <a:prstGeom prst="rect">
            <a:avLst/>
          </a:prstGeom>
          <a:noFill/>
          <a:ln>
            <a:noFill/>
          </a:ln>
        </p:spPr>
        <p:txBody>
          <a:bodyPr lIns="91425" tIns="91425" rIns="91425" bIns="91425" anchor="t" anchorCtr="0">
            <a:noAutofit/>
          </a:bodyPr>
          <a:lstStyle/>
          <a:p>
            <a:pPr rtl="0">
              <a:spcBef>
                <a:spcPts val="0"/>
              </a:spcBef>
              <a:buNone/>
            </a:pPr>
            <a:r>
              <a:rPr lang="en" sz="1800" b="1"/>
              <a:t>Natural</a:t>
            </a:r>
          </a:p>
          <a:p>
            <a:pPr>
              <a:spcBef>
                <a:spcPts val="0"/>
              </a:spcBef>
              <a:buNone/>
            </a:pPr>
            <a:r>
              <a:rPr lang="en" sz="1800" b="1"/>
              <a:t>Cooling</a:t>
            </a:r>
          </a:p>
        </p:txBody>
      </p:sp>
      <p:sp>
        <p:nvSpPr>
          <p:cNvPr id="313" name="Shape 313"/>
          <p:cNvSpPr txBox="1"/>
          <p:nvPr/>
        </p:nvSpPr>
        <p:spPr>
          <a:xfrm>
            <a:off x="7620000" y="2785000"/>
            <a:ext cx="1687500" cy="430800"/>
          </a:xfrm>
          <a:prstGeom prst="rect">
            <a:avLst/>
          </a:prstGeom>
          <a:noFill/>
          <a:ln>
            <a:noFill/>
          </a:ln>
        </p:spPr>
        <p:txBody>
          <a:bodyPr lIns="91425" tIns="91425" rIns="91425" bIns="91425" anchor="t" anchorCtr="0">
            <a:noAutofit/>
          </a:bodyPr>
          <a:lstStyle/>
          <a:p>
            <a:pPr>
              <a:spcBef>
                <a:spcPts val="0"/>
              </a:spcBef>
              <a:buNone/>
            </a:pPr>
            <a:r>
              <a:rPr lang="en" b="1"/>
              <a:t>Heavy Usage From?</a:t>
            </a:r>
          </a:p>
        </p:txBody>
      </p:sp>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 </a:t>
            </a:r>
          </a:p>
        </p:txBody>
      </p:sp>
      <p:pic>
        <p:nvPicPr>
          <p:cNvPr id="319" name="Shape 319"/>
          <p:cNvPicPr preferRelativeResize="0"/>
          <p:nvPr/>
        </p:nvPicPr>
        <p:blipFill>
          <a:blip r:embed="rId3">
            <a:alphaModFix/>
          </a:blip>
          <a:stretch>
            <a:fillRect/>
          </a:stretch>
        </p:blipFill>
        <p:spPr>
          <a:xfrm>
            <a:off x="0" y="54425"/>
            <a:ext cx="9035153" cy="5015171"/>
          </a:xfrm>
          <a:prstGeom prst="rect">
            <a:avLst/>
          </a:prstGeom>
          <a:noFill/>
          <a:ln>
            <a:noFill/>
          </a:ln>
        </p:spPr>
      </p:pic>
      <p:sp>
        <p:nvSpPr>
          <p:cNvPr id="320" name="Shape 320"/>
          <p:cNvSpPr txBox="1"/>
          <p:nvPr/>
        </p:nvSpPr>
        <p:spPr>
          <a:xfrm>
            <a:off x="819725" y="3089600"/>
            <a:ext cx="1281300" cy="428400"/>
          </a:xfrm>
          <a:prstGeom prst="rect">
            <a:avLst/>
          </a:prstGeom>
          <a:noFill/>
          <a:ln>
            <a:noFill/>
          </a:ln>
        </p:spPr>
        <p:txBody>
          <a:bodyPr lIns="91425" tIns="91425" rIns="91425" bIns="91425" anchor="t" anchorCtr="0">
            <a:noAutofit/>
          </a:bodyPr>
          <a:lstStyle/>
          <a:p>
            <a:pPr>
              <a:spcBef>
                <a:spcPts val="0"/>
              </a:spcBef>
              <a:buNone/>
            </a:pPr>
            <a:r>
              <a:rPr lang="en" sz="1800" b="1"/>
              <a:t>61.5%</a:t>
            </a:r>
          </a:p>
        </p:txBody>
      </p:sp>
      <p:sp>
        <p:nvSpPr>
          <p:cNvPr id="321" name="Shape 321"/>
          <p:cNvSpPr txBox="1"/>
          <p:nvPr/>
        </p:nvSpPr>
        <p:spPr>
          <a:xfrm>
            <a:off x="2414725" y="4281975"/>
            <a:ext cx="981599" cy="428400"/>
          </a:xfrm>
          <a:prstGeom prst="rect">
            <a:avLst/>
          </a:prstGeom>
          <a:noFill/>
          <a:ln>
            <a:noFill/>
          </a:ln>
        </p:spPr>
        <p:txBody>
          <a:bodyPr lIns="91425" tIns="91425" rIns="91425" bIns="91425" anchor="t" anchorCtr="0">
            <a:noAutofit/>
          </a:bodyPr>
          <a:lstStyle/>
          <a:p>
            <a:pPr lvl="0" rtl="0">
              <a:spcBef>
                <a:spcPts val="0"/>
              </a:spcBef>
              <a:buNone/>
            </a:pPr>
            <a:r>
              <a:rPr lang="en" sz="1800" b="1"/>
              <a:t>32.5%</a:t>
            </a:r>
          </a:p>
        </p:txBody>
      </p:sp>
      <p:sp>
        <p:nvSpPr>
          <p:cNvPr id="322" name="Shape 322"/>
          <p:cNvSpPr txBox="1"/>
          <p:nvPr/>
        </p:nvSpPr>
        <p:spPr>
          <a:xfrm>
            <a:off x="5045850" y="4358200"/>
            <a:ext cx="1093800" cy="428400"/>
          </a:xfrm>
          <a:prstGeom prst="rect">
            <a:avLst/>
          </a:prstGeom>
          <a:noFill/>
          <a:ln>
            <a:noFill/>
          </a:ln>
        </p:spPr>
        <p:txBody>
          <a:bodyPr lIns="91425" tIns="91425" rIns="91425" bIns="91425" anchor="t" anchorCtr="0">
            <a:noAutofit/>
          </a:bodyPr>
          <a:lstStyle/>
          <a:p>
            <a:pPr lvl="0" rtl="0">
              <a:spcBef>
                <a:spcPts val="0"/>
              </a:spcBef>
              <a:buNone/>
            </a:pPr>
            <a:r>
              <a:rPr lang="en" sz="1800" b="1"/>
              <a:t>5.35%</a:t>
            </a:r>
          </a:p>
        </p:txBody>
      </p:sp>
      <p:sp>
        <p:nvSpPr>
          <p:cNvPr id="323" name="Shape 323"/>
          <p:cNvSpPr txBox="1"/>
          <p:nvPr/>
        </p:nvSpPr>
        <p:spPr>
          <a:xfrm>
            <a:off x="7005562" y="4358200"/>
            <a:ext cx="777600" cy="428400"/>
          </a:xfrm>
          <a:prstGeom prst="rect">
            <a:avLst/>
          </a:prstGeom>
          <a:noFill/>
          <a:ln>
            <a:noFill/>
          </a:ln>
        </p:spPr>
        <p:txBody>
          <a:bodyPr lIns="91425" tIns="91425" rIns="91425" bIns="91425" anchor="t" anchorCtr="0">
            <a:noAutofit/>
          </a:bodyPr>
          <a:lstStyle/>
          <a:p>
            <a:pPr lvl="0" rtl="0">
              <a:spcBef>
                <a:spcPts val="0"/>
              </a:spcBef>
              <a:buNone/>
            </a:pPr>
            <a:r>
              <a:rPr lang="en" sz="1800" b="1"/>
              <a:t>0.5%</a:t>
            </a:r>
          </a:p>
        </p:txBody>
      </p:sp>
      <p:sp>
        <p:nvSpPr>
          <p:cNvPr id="324" name="Shape 324"/>
          <p:cNvSpPr txBox="1"/>
          <p:nvPr/>
        </p:nvSpPr>
        <p:spPr>
          <a:xfrm>
            <a:off x="1415150" y="205975"/>
            <a:ext cx="7369799" cy="731399"/>
          </a:xfrm>
          <a:prstGeom prst="rect">
            <a:avLst/>
          </a:prstGeom>
          <a:noFill/>
          <a:ln>
            <a:noFill/>
          </a:ln>
        </p:spPr>
        <p:txBody>
          <a:bodyPr lIns="91425" tIns="91425" rIns="91425" bIns="91425" anchor="t" anchorCtr="0">
            <a:noAutofit/>
          </a:bodyPr>
          <a:lstStyle/>
          <a:p>
            <a:pPr rtl="0">
              <a:spcBef>
                <a:spcPts val="0"/>
              </a:spcBef>
              <a:buNone/>
            </a:pPr>
            <a:r>
              <a:rPr lang="en" sz="3000"/>
              <a:t>Per-Minute Usage Histogram</a:t>
            </a:r>
          </a:p>
          <a:p>
            <a:pPr rtl="0">
              <a:spcBef>
                <a:spcPts val="0"/>
              </a:spcBef>
              <a:buNone/>
            </a:pPr>
            <a:endParaRPr sz="3000"/>
          </a:p>
          <a:p>
            <a:pPr>
              <a:spcBef>
                <a:spcPts val="0"/>
              </a:spcBef>
              <a:buNone/>
            </a:pPr>
            <a:endParaRPr/>
          </a:p>
        </p:txBody>
      </p:sp>
      <p:sp>
        <p:nvSpPr>
          <p:cNvPr id="325" name="Shape 325"/>
          <p:cNvSpPr txBox="1"/>
          <p:nvPr/>
        </p:nvSpPr>
        <p:spPr>
          <a:xfrm>
            <a:off x="3037125" y="1480450"/>
            <a:ext cx="5823600" cy="2037599"/>
          </a:xfrm>
          <a:prstGeom prst="rect">
            <a:avLst/>
          </a:prstGeom>
          <a:noFill/>
          <a:ln>
            <a:noFill/>
          </a:ln>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t>Quad-Modal Distribution</a:t>
            </a:r>
          </a:p>
          <a:p>
            <a:pPr marL="457200" lvl="0" indent="-381000" rtl="0">
              <a:spcBef>
                <a:spcPts val="0"/>
              </a:spcBef>
              <a:buClr>
                <a:srgbClr val="000000"/>
              </a:buClr>
              <a:buSzPct val="100000"/>
              <a:buFont typeface="Arial"/>
              <a:buChar char="●"/>
            </a:pPr>
            <a:r>
              <a:rPr lang="en" sz="2400"/>
              <a:t>Centered at 0.5, 3, 6 and 8 W-H/Min</a:t>
            </a:r>
          </a:p>
          <a:p>
            <a:pPr marL="457200" lvl="0" indent="-381000" rtl="0">
              <a:spcBef>
                <a:spcPts val="0"/>
              </a:spcBef>
              <a:buClr>
                <a:srgbClr val="000000"/>
              </a:buClr>
              <a:buSzPct val="100000"/>
              <a:buFont typeface="Arial"/>
              <a:buChar char="●"/>
            </a:pPr>
            <a:r>
              <a:rPr lang="en" sz="2400"/>
              <a:t>Contribution to yearly usage:</a:t>
            </a:r>
          </a:p>
          <a:p>
            <a:pPr indent="457200" rtl="0">
              <a:spcBef>
                <a:spcPts val="0"/>
              </a:spcBef>
              <a:buNone/>
            </a:pPr>
            <a:r>
              <a:rPr lang="en" sz="2400"/>
              <a:t>61%, 32%, 5%, 0.5% </a:t>
            </a:r>
          </a:p>
          <a:p>
            <a:pPr indent="457200" rtl="0">
              <a:spcBef>
                <a:spcPts val="0"/>
              </a:spcBef>
              <a:buNone/>
            </a:pPr>
            <a:endParaRPr sz="2400"/>
          </a:p>
          <a:p>
            <a:pPr lvl="0" indent="457200" rtl="0">
              <a:spcBef>
                <a:spcPts val="0"/>
              </a:spcBef>
              <a:buNone/>
            </a:pPr>
            <a:endParaRPr sz="2400"/>
          </a:p>
        </p:txBody>
      </p:sp>
      <p:sp>
        <p:nvSpPr>
          <p:cNvPr id="326" name="Shape 326"/>
          <p:cNvSpPr txBox="1"/>
          <p:nvPr/>
        </p:nvSpPr>
        <p:spPr>
          <a:xfrm>
            <a:off x="2457600" y="3309275"/>
            <a:ext cx="6270300" cy="731399"/>
          </a:xfrm>
          <a:prstGeom prst="rect">
            <a:avLst/>
          </a:prstGeom>
          <a:noFill/>
          <a:ln>
            <a:noFill/>
          </a:ln>
        </p:spPr>
        <p:txBody>
          <a:bodyPr lIns="91425" tIns="91425" rIns="91425" bIns="91425" anchor="t" anchorCtr="0">
            <a:noAutofit/>
          </a:bodyPr>
          <a:lstStyle/>
          <a:p>
            <a:pPr>
              <a:spcBef>
                <a:spcPts val="0"/>
              </a:spcBef>
              <a:buNone/>
            </a:pPr>
            <a:endParaRPr/>
          </a:p>
        </p:txBody>
      </p:sp>
      <p:sp>
        <p:nvSpPr>
          <p:cNvPr id="327" name="Shape 327"/>
          <p:cNvSpPr txBox="1"/>
          <p:nvPr/>
        </p:nvSpPr>
        <p:spPr>
          <a:xfrm>
            <a:off x="1905000" y="4710375"/>
            <a:ext cx="465600" cy="428400"/>
          </a:xfrm>
          <a:prstGeom prst="rect">
            <a:avLst/>
          </a:prstGeom>
          <a:noFill/>
          <a:ln>
            <a:noFill/>
          </a:ln>
        </p:spPr>
        <p:txBody>
          <a:bodyPr lIns="91425" tIns="91425" rIns="91425" bIns="91425" anchor="t" anchorCtr="0">
            <a:noAutofit/>
          </a:bodyPr>
          <a:lstStyle/>
          <a:p>
            <a:pPr>
              <a:spcBef>
                <a:spcPts val="0"/>
              </a:spcBef>
              <a:buNone/>
            </a:pPr>
            <a:r>
              <a:rPr lang="en" b="1"/>
              <a:t>2</a:t>
            </a:r>
          </a:p>
        </p:txBody>
      </p:sp>
      <p:sp>
        <p:nvSpPr>
          <p:cNvPr id="328" name="Shape 328"/>
          <p:cNvSpPr txBox="1"/>
          <p:nvPr/>
        </p:nvSpPr>
        <p:spPr>
          <a:xfrm>
            <a:off x="3624925" y="4710375"/>
            <a:ext cx="465600" cy="428400"/>
          </a:xfrm>
          <a:prstGeom prst="rect">
            <a:avLst/>
          </a:prstGeom>
          <a:noFill/>
          <a:ln>
            <a:noFill/>
          </a:ln>
        </p:spPr>
        <p:txBody>
          <a:bodyPr lIns="91425" tIns="91425" rIns="91425" bIns="91425" anchor="t" anchorCtr="0">
            <a:noAutofit/>
          </a:bodyPr>
          <a:lstStyle/>
          <a:p>
            <a:pPr lvl="0" rtl="0">
              <a:spcBef>
                <a:spcPts val="0"/>
              </a:spcBef>
              <a:buNone/>
            </a:pPr>
            <a:r>
              <a:rPr lang="en" b="1"/>
              <a:t>4</a:t>
            </a:r>
          </a:p>
        </p:txBody>
      </p:sp>
      <p:sp>
        <p:nvSpPr>
          <p:cNvPr id="329" name="Shape 329"/>
          <p:cNvSpPr txBox="1"/>
          <p:nvPr/>
        </p:nvSpPr>
        <p:spPr>
          <a:xfrm>
            <a:off x="5344850" y="4710375"/>
            <a:ext cx="465600" cy="359099"/>
          </a:xfrm>
          <a:prstGeom prst="rect">
            <a:avLst/>
          </a:prstGeom>
          <a:noFill/>
          <a:ln>
            <a:noFill/>
          </a:ln>
        </p:spPr>
        <p:txBody>
          <a:bodyPr lIns="91425" tIns="91425" rIns="91425" bIns="91425" anchor="t" anchorCtr="0">
            <a:noAutofit/>
          </a:bodyPr>
          <a:lstStyle/>
          <a:p>
            <a:pPr lvl="0" rtl="0">
              <a:spcBef>
                <a:spcPts val="0"/>
              </a:spcBef>
              <a:buNone/>
            </a:pPr>
            <a:r>
              <a:rPr lang="en" b="1"/>
              <a:t>6</a:t>
            </a:r>
          </a:p>
        </p:txBody>
      </p:sp>
      <p:sp>
        <p:nvSpPr>
          <p:cNvPr id="330" name="Shape 330"/>
          <p:cNvSpPr txBox="1"/>
          <p:nvPr/>
        </p:nvSpPr>
        <p:spPr>
          <a:xfrm>
            <a:off x="7094975" y="4710375"/>
            <a:ext cx="465600" cy="428400"/>
          </a:xfrm>
          <a:prstGeom prst="rect">
            <a:avLst/>
          </a:prstGeom>
          <a:noFill/>
          <a:ln>
            <a:noFill/>
          </a:ln>
        </p:spPr>
        <p:txBody>
          <a:bodyPr lIns="91425" tIns="91425" rIns="91425" bIns="91425" anchor="t" anchorCtr="0">
            <a:noAutofit/>
          </a:bodyPr>
          <a:lstStyle/>
          <a:p>
            <a:pPr lvl="0" rtl="0">
              <a:spcBef>
                <a:spcPts val="0"/>
              </a:spcBef>
              <a:buNone/>
            </a:pPr>
            <a:r>
              <a:rPr lang="en" b="1"/>
              <a:t>8</a:t>
            </a:r>
          </a:p>
        </p:txBody>
      </p:sp>
    </p:spTree>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Shape 335"/>
          <p:cNvPicPr preferRelativeResize="0"/>
          <p:nvPr/>
        </p:nvPicPr>
        <p:blipFill>
          <a:blip r:embed="rId3">
            <a:alphaModFix/>
          </a:blip>
          <a:stretch>
            <a:fillRect/>
          </a:stretch>
        </p:blipFill>
        <p:spPr>
          <a:xfrm>
            <a:off x="0" y="43550"/>
            <a:ext cx="9052501" cy="5061700"/>
          </a:xfrm>
          <a:prstGeom prst="rect">
            <a:avLst/>
          </a:prstGeom>
          <a:noFill/>
          <a:ln>
            <a:noFill/>
          </a:ln>
        </p:spPr>
      </p:pic>
      <p:sp>
        <p:nvSpPr>
          <p:cNvPr id="336" name="Shape 336"/>
          <p:cNvSpPr txBox="1"/>
          <p:nvPr/>
        </p:nvSpPr>
        <p:spPr>
          <a:xfrm>
            <a:off x="395175" y="3154925"/>
            <a:ext cx="777600" cy="4284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337" name="Shape 337"/>
          <p:cNvSpPr txBox="1"/>
          <p:nvPr/>
        </p:nvSpPr>
        <p:spPr>
          <a:xfrm>
            <a:off x="1108425" y="4390850"/>
            <a:ext cx="777600" cy="4284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338" name="Shape 338"/>
          <p:cNvSpPr txBox="1"/>
          <p:nvPr/>
        </p:nvSpPr>
        <p:spPr>
          <a:xfrm>
            <a:off x="2357075" y="4428550"/>
            <a:ext cx="777600" cy="4284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339" name="Shape 339"/>
          <p:cNvSpPr txBox="1"/>
          <p:nvPr/>
        </p:nvSpPr>
        <p:spPr>
          <a:xfrm>
            <a:off x="3380612" y="4485350"/>
            <a:ext cx="777600" cy="4284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340" name="Shape 340"/>
          <p:cNvSpPr txBox="1"/>
          <p:nvPr/>
        </p:nvSpPr>
        <p:spPr>
          <a:xfrm>
            <a:off x="1219200" y="3003425"/>
            <a:ext cx="1295400" cy="731399"/>
          </a:xfrm>
          <a:prstGeom prst="rect">
            <a:avLst/>
          </a:prstGeom>
          <a:noFill/>
          <a:ln>
            <a:noFill/>
          </a:ln>
        </p:spPr>
        <p:txBody>
          <a:bodyPr lIns="91425" tIns="91425" rIns="91425" bIns="91425" anchor="t" anchorCtr="0">
            <a:noAutofit/>
          </a:bodyPr>
          <a:lstStyle/>
          <a:p>
            <a:pPr>
              <a:spcBef>
                <a:spcPts val="0"/>
              </a:spcBef>
              <a:buNone/>
            </a:pPr>
            <a:endParaRPr/>
          </a:p>
        </p:txBody>
      </p:sp>
      <p:sp>
        <p:nvSpPr>
          <p:cNvPr id="341" name="Shape 341"/>
          <p:cNvSpPr txBox="1"/>
          <p:nvPr/>
        </p:nvSpPr>
        <p:spPr>
          <a:xfrm>
            <a:off x="669450" y="118875"/>
            <a:ext cx="7369799" cy="731399"/>
          </a:xfrm>
          <a:prstGeom prst="rect">
            <a:avLst/>
          </a:prstGeom>
          <a:noFill/>
          <a:ln>
            <a:noFill/>
          </a:ln>
        </p:spPr>
        <p:txBody>
          <a:bodyPr lIns="91425" tIns="91425" rIns="91425" bIns="91425" anchor="t" anchorCtr="0">
            <a:noAutofit/>
          </a:bodyPr>
          <a:lstStyle/>
          <a:p>
            <a:pPr lvl="0" rtl="0">
              <a:spcBef>
                <a:spcPts val="0"/>
              </a:spcBef>
              <a:buNone/>
            </a:pPr>
            <a:r>
              <a:rPr lang="en" sz="3000"/>
              <a:t>Component Contribution Over One Year</a:t>
            </a:r>
          </a:p>
          <a:p>
            <a:pPr lvl="0" rtl="0">
              <a:spcBef>
                <a:spcPts val="0"/>
              </a:spcBef>
              <a:buNone/>
            </a:pPr>
            <a:endParaRPr sz="3000"/>
          </a:p>
          <a:p>
            <a:pPr lvl="0" rtl="0">
              <a:spcBef>
                <a:spcPts val="0"/>
              </a:spcBef>
              <a:buNone/>
            </a:pPr>
            <a:endParaRPr/>
          </a:p>
        </p:txBody>
      </p:sp>
      <p:sp>
        <p:nvSpPr>
          <p:cNvPr id="342" name="Shape 342"/>
          <p:cNvSpPr txBox="1"/>
          <p:nvPr/>
        </p:nvSpPr>
        <p:spPr>
          <a:xfrm>
            <a:off x="54425" y="3643575"/>
            <a:ext cx="465600" cy="428400"/>
          </a:xfrm>
          <a:prstGeom prst="rect">
            <a:avLst/>
          </a:prstGeom>
          <a:noFill/>
          <a:ln>
            <a:noFill/>
          </a:ln>
        </p:spPr>
        <p:txBody>
          <a:bodyPr lIns="91425" tIns="91425" rIns="91425" bIns="91425" anchor="t" anchorCtr="0">
            <a:noAutofit/>
          </a:bodyPr>
          <a:lstStyle/>
          <a:p>
            <a:pPr lvl="0" rtl="0">
              <a:spcBef>
                <a:spcPts val="0"/>
              </a:spcBef>
              <a:buNone/>
            </a:pPr>
            <a:r>
              <a:rPr lang="en" b="1"/>
              <a:t>2</a:t>
            </a:r>
          </a:p>
        </p:txBody>
      </p:sp>
      <p:sp>
        <p:nvSpPr>
          <p:cNvPr id="343" name="Shape 343"/>
          <p:cNvSpPr txBox="1"/>
          <p:nvPr/>
        </p:nvSpPr>
        <p:spPr>
          <a:xfrm>
            <a:off x="54425" y="2726525"/>
            <a:ext cx="465600" cy="428400"/>
          </a:xfrm>
          <a:prstGeom prst="rect">
            <a:avLst/>
          </a:prstGeom>
          <a:noFill/>
          <a:ln>
            <a:noFill/>
          </a:ln>
        </p:spPr>
        <p:txBody>
          <a:bodyPr lIns="91425" tIns="91425" rIns="91425" bIns="91425" anchor="t" anchorCtr="0">
            <a:noAutofit/>
          </a:bodyPr>
          <a:lstStyle/>
          <a:p>
            <a:pPr lvl="0" rtl="0">
              <a:spcBef>
                <a:spcPts val="0"/>
              </a:spcBef>
              <a:buNone/>
            </a:pPr>
            <a:r>
              <a:rPr lang="en" b="1"/>
              <a:t>4</a:t>
            </a:r>
          </a:p>
        </p:txBody>
      </p:sp>
      <p:sp>
        <p:nvSpPr>
          <p:cNvPr id="344" name="Shape 344"/>
          <p:cNvSpPr txBox="1"/>
          <p:nvPr/>
        </p:nvSpPr>
        <p:spPr>
          <a:xfrm>
            <a:off x="54425" y="1788400"/>
            <a:ext cx="465600" cy="428400"/>
          </a:xfrm>
          <a:prstGeom prst="rect">
            <a:avLst/>
          </a:prstGeom>
          <a:noFill/>
          <a:ln>
            <a:noFill/>
          </a:ln>
        </p:spPr>
        <p:txBody>
          <a:bodyPr lIns="91425" tIns="91425" rIns="91425" bIns="91425" anchor="t" anchorCtr="0">
            <a:noAutofit/>
          </a:bodyPr>
          <a:lstStyle/>
          <a:p>
            <a:pPr lvl="0" rtl="0">
              <a:spcBef>
                <a:spcPts val="0"/>
              </a:spcBef>
              <a:buNone/>
            </a:pPr>
            <a:r>
              <a:rPr lang="en" b="1"/>
              <a:t>6</a:t>
            </a:r>
          </a:p>
        </p:txBody>
      </p:sp>
      <p:sp>
        <p:nvSpPr>
          <p:cNvPr id="345" name="Shape 345"/>
          <p:cNvSpPr txBox="1"/>
          <p:nvPr/>
        </p:nvSpPr>
        <p:spPr>
          <a:xfrm>
            <a:off x="54425" y="850275"/>
            <a:ext cx="465600" cy="428400"/>
          </a:xfrm>
          <a:prstGeom prst="rect">
            <a:avLst/>
          </a:prstGeom>
          <a:noFill/>
          <a:ln>
            <a:noFill/>
          </a:ln>
        </p:spPr>
        <p:txBody>
          <a:bodyPr lIns="91425" tIns="91425" rIns="91425" bIns="91425" anchor="t" anchorCtr="0">
            <a:noAutofit/>
          </a:bodyPr>
          <a:lstStyle/>
          <a:p>
            <a:pPr lvl="0" rtl="0">
              <a:spcBef>
                <a:spcPts val="0"/>
              </a:spcBef>
              <a:buNone/>
            </a:pPr>
            <a:r>
              <a:rPr lang="en" b="1"/>
              <a:t>8</a:t>
            </a:r>
          </a:p>
        </p:txBody>
      </p:sp>
    </p:spTree>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 </a:t>
            </a:r>
          </a:p>
        </p:txBody>
      </p:sp>
      <p:pic>
        <p:nvPicPr>
          <p:cNvPr id="351" name="Shape 351"/>
          <p:cNvPicPr preferRelativeResize="0"/>
          <p:nvPr/>
        </p:nvPicPr>
        <p:blipFill>
          <a:blip r:embed="rId3">
            <a:alphaModFix/>
          </a:blip>
          <a:stretch>
            <a:fillRect/>
          </a:stretch>
        </p:blipFill>
        <p:spPr>
          <a:xfrm>
            <a:off x="635501" y="0"/>
            <a:ext cx="7932446" cy="5143499"/>
          </a:xfrm>
          <a:prstGeom prst="rect">
            <a:avLst/>
          </a:prstGeom>
          <a:noFill/>
          <a:ln>
            <a:noFill/>
          </a:ln>
        </p:spPr>
      </p:pic>
      <p:sp>
        <p:nvSpPr>
          <p:cNvPr id="352" name="Shape 352"/>
          <p:cNvSpPr/>
          <p:nvPr/>
        </p:nvSpPr>
        <p:spPr>
          <a:xfrm>
            <a:off x="3909675" y="192425"/>
            <a:ext cx="252300" cy="331500"/>
          </a:xfrm>
          <a:prstGeom prst="downArrow">
            <a:avLst>
              <a:gd name="adj1" fmla="val 50000"/>
              <a:gd name="adj2" fmla="val 50000"/>
            </a:avLst>
          </a:prstGeom>
          <a:solidFill>
            <a:srgbClr val="4A86E8"/>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05450" y="205975"/>
            <a:ext cx="8450700" cy="857400"/>
          </a:xfrm>
          <a:prstGeom prst="rect">
            <a:avLst/>
          </a:prstGeom>
        </p:spPr>
        <p:txBody>
          <a:bodyPr lIns="91425" tIns="91425" rIns="91425" bIns="91425" anchor="b" anchorCtr="0">
            <a:noAutofit/>
          </a:bodyPr>
          <a:lstStyle/>
          <a:p>
            <a:pPr lvl="0" rtl="0">
              <a:spcBef>
                <a:spcPts val="0"/>
              </a:spcBef>
              <a:buNone/>
            </a:pPr>
            <a:r>
              <a:rPr lang="en" sz="3000"/>
              <a:t>The Firm’s Mission</a:t>
            </a:r>
          </a:p>
        </p:txBody>
      </p:sp>
      <p:sp>
        <p:nvSpPr>
          <p:cNvPr id="49" name="Shape 49"/>
          <p:cNvSpPr txBox="1">
            <a:spLocks noGrp="1"/>
          </p:cNvSpPr>
          <p:nvPr>
            <p:ph type="body" idx="1"/>
          </p:nvPr>
        </p:nvSpPr>
        <p:spPr>
          <a:xfrm>
            <a:off x="457200" y="1885950"/>
            <a:ext cx="8229600" cy="1280699"/>
          </a:xfrm>
          <a:prstGeom prst="rect">
            <a:avLst/>
          </a:prstGeom>
        </p:spPr>
        <p:txBody>
          <a:bodyPr lIns="91425" tIns="91425" rIns="91425" bIns="91425" anchor="t" anchorCtr="0">
            <a:noAutofit/>
          </a:bodyPr>
          <a:lstStyle/>
          <a:p>
            <a:pPr lvl="0" rtl="0">
              <a:spcBef>
                <a:spcPts val="0"/>
              </a:spcBef>
              <a:buNone/>
            </a:pPr>
            <a:r>
              <a:rPr lang="en" sz="2400"/>
              <a:t>At </a:t>
            </a:r>
            <a:r>
              <a:rPr lang="en" sz="2400">
                <a:solidFill>
                  <a:srgbClr val="FF9900"/>
                </a:solidFill>
              </a:rPr>
              <a:t>WiserResources</a:t>
            </a:r>
            <a:r>
              <a:rPr lang="en" sz="2400"/>
              <a:t>, our mission is to drive awareness and conservation of the world’s natural resources through compelling analytics, insightful visualizations, and targeted, actionable conservation recommendations. </a:t>
            </a:r>
          </a:p>
          <a:p>
            <a:pPr lvl="0" rtl="0">
              <a:spcBef>
                <a:spcPts val="0"/>
              </a:spcBef>
              <a:buNone/>
            </a:pPr>
            <a:endParaRPr sz="2400" baseline="30000"/>
          </a:p>
          <a:p>
            <a:pPr lvl="0" rtl="0">
              <a:spcBef>
                <a:spcPts val="0"/>
              </a:spcBef>
              <a:buNone/>
            </a:pPr>
            <a:endParaRPr sz="2400"/>
          </a:p>
          <a:p>
            <a:pPr lvl="0" rtl="0">
              <a:spcBef>
                <a:spcPts val="0"/>
              </a:spcBef>
              <a:buNone/>
            </a:pPr>
            <a:endParaRPr sz="2400"/>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05450" y="205975"/>
            <a:ext cx="8450700" cy="857400"/>
          </a:xfrm>
          <a:prstGeom prst="rect">
            <a:avLst/>
          </a:prstGeom>
        </p:spPr>
        <p:txBody>
          <a:bodyPr lIns="91425" tIns="91425" rIns="91425" bIns="91425" anchor="b" anchorCtr="0">
            <a:noAutofit/>
          </a:bodyPr>
          <a:lstStyle/>
          <a:p>
            <a:pPr>
              <a:spcBef>
                <a:spcPts val="0"/>
              </a:spcBef>
              <a:buNone/>
            </a:pPr>
            <a:r>
              <a:rPr lang="en" sz="3000"/>
              <a:t>Bringing the Mission to Life</a:t>
            </a:r>
          </a:p>
        </p:txBody>
      </p:sp>
      <p:sp>
        <p:nvSpPr>
          <p:cNvPr id="55" name="Shape 55"/>
          <p:cNvSpPr txBox="1">
            <a:spLocks noGrp="1"/>
          </p:cNvSpPr>
          <p:nvPr>
            <p:ph type="body" idx="1"/>
          </p:nvPr>
        </p:nvSpPr>
        <p:spPr>
          <a:xfrm>
            <a:off x="457200" y="971550"/>
            <a:ext cx="8229600" cy="3725699"/>
          </a:xfrm>
          <a:prstGeom prst="rect">
            <a:avLst/>
          </a:prstGeom>
        </p:spPr>
        <p:txBody>
          <a:bodyPr lIns="91425" tIns="91425" rIns="91425" bIns="91425" anchor="t" anchorCtr="0">
            <a:noAutofit/>
          </a:bodyPr>
          <a:lstStyle/>
          <a:p>
            <a:pPr rtl="0">
              <a:spcBef>
                <a:spcPts val="0"/>
              </a:spcBef>
              <a:buNone/>
            </a:pPr>
            <a:r>
              <a:rPr lang="en" sz="1400"/>
              <a:t>The </a:t>
            </a:r>
            <a:r>
              <a:rPr lang="en" sz="1400" b="1">
                <a:solidFill>
                  <a:srgbClr val="FF9900"/>
                </a:solidFill>
              </a:rPr>
              <a:t>uConserve </a:t>
            </a:r>
            <a:r>
              <a:rPr lang="en" sz="1400"/>
              <a:t>dashboard is the manifestation of our mission in the form of a web application that allows users to see, understand, and intelligently change their resource consumption habits</a:t>
            </a:r>
          </a:p>
          <a:p>
            <a:pPr rtl="0">
              <a:spcBef>
                <a:spcPts val="0"/>
              </a:spcBef>
              <a:buNone/>
            </a:pPr>
            <a:endParaRPr sz="1400"/>
          </a:p>
          <a:p>
            <a:pPr marL="457200" lvl="0" indent="-317500" rtl="0">
              <a:spcBef>
                <a:spcPts val="0"/>
              </a:spcBef>
              <a:buClr>
                <a:srgbClr val="000000"/>
              </a:buClr>
              <a:buSzPct val="100000"/>
              <a:buFont typeface="Arial"/>
              <a:buChar char="●"/>
            </a:pPr>
            <a:r>
              <a:rPr lang="en" sz="1400" b="1">
                <a:solidFill>
                  <a:srgbClr val="FF9900"/>
                </a:solidFill>
              </a:rPr>
              <a:t>uConserve </a:t>
            </a:r>
            <a:r>
              <a:rPr lang="en" sz="1400"/>
              <a:t>shows our consumers their usage across all three resources - electricity, water, and natural gas - in one convenient location</a:t>
            </a:r>
          </a:p>
          <a:p>
            <a:pPr lvl="0" rtl="0">
              <a:spcBef>
                <a:spcPts val="0"/>
              </a:spcBef>
              <a:buNone/>
            </a:pPr>
            <a:endParaRPr sz="1100"/>
          </a:p>
          <a:p>
            <a:pPr marL="457200" lvl="0" indent="-317500" rtl="0">
              <a:spcBef>
                <a:spcPts val="0"/>
              </a:spcBef>
              <a:buClr>
                <a:srgbClr val="000000"/>
              </a:buClr>
              <a:buSzPct val="100000"/>
              <a:buFont typeface="Arial"/>
              <a:buChar char="●"/>
            </a:pPr>
            <a:r>
              <a:rPr lang="en" sz="1400"/>
              <a:t>Founded on research in behavioral science on the most effective ways of inflecting behavioral change</a:t>
            </a:r>
          </a:p>
          <a:p>
            <a:pPr marL="914400" lvl="1" indent="-317500" rtl="0">
              <a:lnSpc>
                <a:spcPct val="115000"/>
              </a:lnSpc>
              <a:spcBef>
                <a:spcPts val="0"/>
              </a:spcBef>
              <a:buClr>
                <a:srgbClr val="000000"/>
              </a:buClr>
              <a:buSzPct val="100000"/>
              <a:buFont typeface="Courier New"/>
              <a:buChar char="o"/>
            </a:pPr>
            <a:r>
              <a:rPr lang="en" sz="1400"/>
              <a:t>Incentives</a:t>
            </a:r>
          </a:p>
          <a:p>
            <a:pPr marL="1371600" lvl="2" indent="-317500" rtl="0">
              <a:lnSpc>
                <a:spcPct val="115000"/>
              </a:lnSpc>
              <a:spcBef>
                <a:spcPts val="0"/>
              </a:spcBef>
              <a:buClr>
                <a:srgbClr val="000000"/>
              </a:buClr>
              <a:buSzPct val="100000"/>
              <a:buFont typeface="Arial"/>
              <a:buChar char="●"/>
            </a:pPr>
            <a:r>
              <a:rPr lang="en" sz="1400"/>
              <a:t>Monetary</a:t>
            </a:r>
          </a:p>
          <a:p>
            <a:pPr marL="1371600" lvl="2" indent="-317500" rtl="0">
              <a:lnSpc>
                <a:spcPct val="115000"/>
              </a:lnSpc>
              <a:spcBef>
                <a:spcPts val="0"/>
              </a:spcBef>
              <a:buClr>
                <a:srgbClr val="000000"/>
              </a:buClr>
              <a:buSzPct val="100000"/>
              <a:buFont typeface="Arial"/>
              <a:buChar char="●"/>
            </a:pPr>
            <a:r>
              <a:rPr lang="en" sz="1400"/>
              <a:t>Emotional</a:t>
            </a:r>
          </a:p>
          <a:p>
            <a:pPr marL="914400" lvl="1" indent="-317500" rtl="0">
              <a:lnSpc>
                <a:spcPct val="115000"/>
              </a:lnSpc>
              <a:spcBef>
                <a:spcPts val="0"/>
              </a:spcBef>
              <a:buClr>
                <a:srgbClr val="000000"/>
              </a:buClr>
              <a:buSzPct val="100000"/>
              <a:buFont typeface="Courier New"/>
              <a:buChar char="o"/>
            </a:pPr>
            <a:r>
              <a:rPr lang="en" sz="1400"/>
              <a:t>Meaningful Comparisons</a:t>
            </a:r>
          </a:p>
          <a:p>
            <a:pPr marL="914400" lvl="1" indent="-317500" rtl="0">
              <a:lnSpc>
                <a:spcPct val="115000"/>
              </a:lnSpc>
              <a:spcBef>
                <a:spcPts val="0"/>
              </a:spcBef>
              <a:buClr>
                <a:srgbClr val="000000"/>
              </a:buClr>
              <a:buSzPct val="100000"/>
              <a:buFont typeface="Courier New"/>
              <a:buChar char="o"/>
            </a:pPr>
            <a:r>
              <a:rPr lang="en" sz="1400"/>
              <a:t>Competition</a:t>
            </a:r>
          </a:p>
          <a:p>
            <a:pPr marL="914400" lvl="1" indent="-317500" rtl="0">
              <a:lnSpc>
                <a:spcPct val="115000"/>
              </a:lnSpc>
              <a:spcBef>
                <a:spcPts val="0"/>
              </a:spcBef>
              <a:buClr>
                <a:srgbClr val="000000"/>
              </a:buClr>
              <a:buSzPct val="100000"/>
              <a:buFont typeface="Courier New"/>
              <a:buChar char="o"/>
            </a:pPr>
            <a:r>
              <a:rPr lang="en" sz="1400"/>
              <a:t>Personal pledges and goal setting</a:t>
            </a:r>
          </a:p>
          <a:p>
            <a:pPr lvl="0" rtl="0">
              <a:spcBef>
                <a:spcPts val="0"/>
              </a:spcBef>
              <a:buNone/>
            </a:pPr>
            <a:endParaRPr sz="1400"/>
          </a:p>
          <a:p>
            <a:pPr lvl="0" rtl="0">
              <a:spcBef>
                <a:spcPts val="0"/>
              </a:spcBef>
              <a:buNone/>
            </a:pPr>
            <a:endParaRPr sz="1400"/>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05450" y="205975"/>
            <a:ext cx="8450700" cy="857400"/>
          </a:xfrm>
          <a:prstGeom prst="rect">
            <a:avLst/>
          </a:prstGeom>
        </p:spPr>
        <p:txBody>
          <a:bodyPr lIns="91425" tIns="91425" rIns="91425" bIns="91425" anchor="b" anchorCtr="0">
            <a:noAutofit/>
          </a:bodyPr>
          <a:lstStyle/>
          <a:p>
            <a:pPr lvl="0" rtl="0">
              <a:spcBef>
                <a:spcPts val="0"/>
              </a:spcBef>
              <a:buNone/>
            </a:pPr>
            <a:r>
              <a:rPr lang="en" sz="3000">
                <a:solidFill>
                  <a:srgbClr val="FF9900"/>
                </a:solidFill>
              </a:rPr>
              <a:t>uConserve </a:t>
            </a:r>
            <a:r>
              <a:rPr lang="en" sz="3000"/>
              <a:t>Impact Potential</a:t>
            </a:r>
          </a:p>
        </p:txBody>
      </p:sp>
      <p:sp>
        <p:nvSpPr>
          <p:cNvPr id="61" name="Shape 61"/>
          <p:cNvSpPr txBox="1">
            <a:spLocks noGrp="1"/>
          </p:cNvSpPr>
          <p:nvPr>
            <p:ph type="body" idx="1"/>
          </p:nvPr>
        </p:nvSpPr>
        <p:spPr>
          <a:xfrm>
            <a:off x="457200" y="971550"/>
            <a:ext cx="8229600" cy="496800"/>
          </a:xfrm>
          <a:prstGeom prst="rect">
            <a:avLst/>
          </a:prstGeom>
        </p:spPr>
        <p:txBody>
          <a:bodyPr lIns="91425" tIns="91425" rIns="91425" bIns="91425" anchor="t" anchorCtr="0">
            <a:noAutofit/>
          </a:bodyPr>
          <a:lstStyle/>
          <a:p>
            <a:pPr lvl="0" rtl="0">
              <a:spcBef>
                <a:spcPts val="0"/>
              </a:spcBef>
              <a:buNone/>
            </a:pPr>
            <a:r>
              <a:rPr lang="en" sz="1400"/>
              <a:t>Driving a 5% reduction in power consumption will have a significant effect</a:t>
            </a:r>
          </a:p>
        </p:txBody>
      </p:sp>
      <p:graphicFrame>
        <p:nvGraphicFramePr>
          <p:cNvPr id="62" name="Shape 62"/>
          <p:cNvGraphicFramePr/>
          <p:nvPr/>
        </p:nvGraphicFramePr>
        <p:xfrm>
          <a:off x="644125" y="1997625"/>
          <a:ext cx="7869600" cy="1508700"/>
        </p:xfrm>
        <a:graphic>
          <a:graphicData uri="http://schemas.openxmlformats.org/drawingml/2006/table">
            <a:tbl>
              <a:tblPr>
                <a:noFill/>
                <a:tableStyleId>{468CE4EA-3406-468D-8DDE-DF0B2AB32B57}</a:tableStyleId>
              </a:tblPr>
              <a:tblGrid>
                <a:gridCol w="1311600"/>
                <a:gridCol w="1311600"/>
                <a:gridCol w="1311600"/>
                <a:gridCol w="1311600"/>
                <a:gridCol w="1311600"/>
                <a:gridCol w="1311600"/>
              </a:tblGrid>
              <a:tr h="381000">
                <a:tc>
                  <a:txBody>
                    <a:bodyPr/>
                    <a:lstStyle/>
                    <a:p>
                      <a:pPr>
                        <a:spcBef>
                          <a:spcPts val="0"/>
                        </a:spcBef>
                        <a:buNone/>
                      </a:pPr>
                      <a:r>
                        <a:rPr lang="en" sz="1000" b="1"/>
                        <a:t>Population</a:t>
                      </a:r>
                    </a:p>
                  </a:txBody>
                  <a:tcPr marL="91425" marR="91425" marT="91425" marB="91425"/>
                </a:tc>
                <a:tc>
                  <a:txBody>
                    <a:bodyPr/>
                    <a:lstStyle/>
                    <a:p>
                      <a:pPr>
                        <a:spcBef>
                          <a:spcPts val="0"/>
                        </a:spcBef>
                        <a:buNone/>
                      </a:pPr>
                      <a:r>
                        <a:rPr lang="en" sz="1000" b="1"/>
                        <a:t>Avg Yr Consumption / Home</a:t>
                      </a:r>
                    </a:p>
                  </a:txBody>
                  <a:tcPr marL="91425" marR="91425" marT="91425" marB="91425"/>
                </a:tc>
                <a:tc>
                  <a:txBody>
                    <a:bodyPr/>
                    <a:lstStyle/>
                    <a:p>
                      <a:pPr>
                        <a:spcBef>
                          <a:spcPts val="0"/>
                        </a:spcBef>
                        <a:buNone/>
                      </a:pPr>
                      <a:r>
                        <a:rPr lang="en" sz="1000" b="1"/>
                        <a:t>% Reduction</a:t>
                      </a:r>
                    </a:p>
                  </a:txBody>
                  <a:tcPr marL="91425" marR="91425" marT="91425" marB="91425"/>
                </a:tc>
                <a:tc>
                  <a:txBody>
                    <a:bodyPr/>
                    <a:lstStyle/>
                    <a:p>
                      <a:pPr>
                        <a:spcBef>
                          <a:spcPts val="0"/>
                        </a:spcBef>
                        <a:buNone/>
                      </a:pPr>
                      <a:r>
                        <a:rPr lang="en" sz="1000" b="1"/>
                        <a:t>Yearly Energy Savings</a:t>
                      </a:r>
                    </a:p>
                  </a:txBody>
                  <a:tcPr marL="91425" marR="91425" marT="91425" marB="91425">
                    <a:lnR w="76200" cap="flat" cmpd="sng">
                      <a:solidFill>
                        <a:srgbClr val="9E9E9E"/>
                      </a:solidFill>
                      <a:prstDash val="solid"/>
                      <a:round/>
                      <a:headEnd type="none" w="med" len="med"/>
                      <a:tailEnd type="none" w="med" len="med"/>
                    </a:lnR>
                    <a:solidFill>
                      <a:srgbClr val="B6D7A8"/>
                    </a:solidFill>
                  </a:tcPr>
                </a:tc>
                <a:tc>
                  <a:txBody>
                    <a:bodyPr/>
                    <a:lstStyle/>
                    <a:p>
                      <a:pPr rtl="0">
                        <a:spcBef>
                          <a:spcPts val="0"/>
                        </a:spcBef>
                        <a:buNone/>
                      </a:pPr>
                      <a:r>
                        <a:rPr lang="en" sz="1000" b="1"/>
                        <a:t>Power # Vehicles for One Year</a:t>
                      </a:r>
                    </a:p>
                  </a:txBody>
                  <a:tcPr marL="91425" marR="91425" marT="91425" marB="91425">
                    <a:lnL w="76200" cap="flat" cmpd="sng">
                      <a:solidFill>
                        <a:srgbClr val="9E9E9E"/>
                      </a:solidFill>
                      <a:prstDash val="solid"/>
                      <a:round/>
                      <a:headEnd type="none" w="med" len="med"/>
                      <a:tailEnd type="none" w="med" len="med"/>
                    </a:lnL>
                    <a:solidFill>
                      <a:srgbClr val="B6D7A8"/>
                    </a:solidFill>
                  </a:tcPr>
                </a:tc>
                <a:tc>
                  <a:txBody>
                    <a:bodyPr/>
                    <a:lstStyle/>
                    <a:p>
                      <a:pPr rtl="0">
                        <a:spcBef>
                          <a:spcPts val="0"/>
                        </a:spcBef>
                        <a:buNone/>
                      </a:pPr>
                      <a:r>
                        <a:rPr lang="en" sz="1000" b="1"/>
                        <a:t>Power # Homes for One Year</a:t>
                      </a:r>
                    </a:p>
                  </a:txBody>
                  <a:tcPr marL="91425" marR="91425" marT="91425" marB="91425">
                    <a:solidFill>
                      <a:srgbClr val="B6D7A8"/>
                    </a:solidFill>
                  </a:tcPr>
                </a:tc>
              </a:tr>
              <a:tr h="381000">
                <a:tc>
                  <a:txBody>
                    <a:bodyPr/>
                    <a:lstStyle/>
                    <a:p>
                      <a:pPr>
                        <a:spcBef>
                          <a:spcPts val="0"/>
                        </a:spcBef>
                        <a:buNone/>
                      </a:pPr>
                      <a:r>
                        <a:rPr lang="en" sz="1000"/>
                        <a:t>Pilot - 152 homes</a:t>
                      </a:r>
                    </a:p>
                  </a:txBody>
                  <a:tcPr marL="91425" marR="91425" marT="91425" marB="91425"/>
                </a:tc>
                <a:tc rowSpan="2">
                  <a:txBody>
                    <a:bodyPr/>
                    <a:lstStyle/>
                    <a:p>
                      <a:pPr lvl="0" algn="ctr" rtl="0">
                        <a:spcBef>
                          <a:spcPts val="0"/>
                        </a:spcBef>
                        <a:buNone/>
                      </a:pPr>
                      <a:r>
                        <a:rPr lang="en" sz="1000"/>
                        <a:t>14,500 kWh</a:t>
                      </a:r>
                    </a:p>
                  </a:txBody>
                  <a:tcPr marL="91425" marR="91425" marT="91425" marB="91425" anchor="ctr"/>
                </a:tc>
                <a:tc rowSpan="2">
                  <a:txBody>
                    <a:bodyPr/>
                    <a:lstStyle/>
                    <a:p>
                      <a:pPr lvl="0" algn="ctr" rtl="0">
                        <a:spcBef>
                          <a:spcPts val="0"/>
                        </a:spcBef>
                        <a:buNone/>
                      </a:pPr>
                      <a:r>
                        <a:rPr lang="en" sz="1000"/>
                        <a:t>5%</a:t>
                      </a:r>
                    </a:p>
                  </a:txBody>
                  <a:tcPr marL="91425" marR="91425" marT="91425" marB="91425" anchor="ctr"/>
                </a:tc>
                <a:tc>
                  <a:txBody>
                    <a:bodyPr/>
                    <a:lstStyle/>
                    <a:p>
                      <a:pPr>
                        <a:spcBef>
                          <a:spcPts val="0"/>
                        </a:spcBef>
                        <a:buNone/>
                      </a:pPr>
                      <a:r>
                        <a:rPr lang="en" sz="1000" b="1"/>
                        <a:t>0.11 gWh</a:t>
                      </a:r>
                    </a:p>
                  </a:txBody>
                  <a:tcPr marL="91425" marR="91425" marT="91425" marB="91425">
                    <a:lnR w="76200" cap="flat" cmpd="sng">
                      <a:solidFill>
                        <a:srgbClr val="9E9E9E"/>
                      </a:solidFill>
                      <a:prstDash val="solid"/>
                      <a:round/>
                      <a:headEnd type="none" w="med" len="med"/>
                      <a:tailEnd type="none" w="med" len="med"/>
                    </a:lnR>
                    <a:solidFill>
                      <a:srgbClr val="B6D7A8"/>
                    </a:solidFill>
                  </a:tcPr>
                </a:tc>
                <a:tc>
                  <a:txBody>
                    <a:bodyPr/>
                    <a:lstStyle/>
                    <a:p>
                      <a:pPr rtl="0">
                        <a:spcBef>
                          <a:spcPts val="0"/>
                        </a:spcBef>
                        <a:buNone/>
                      </a:pPr>
                      <a:r>
                        <a:rPr lang="en" sz="1000" b="1"/>
                        <a:t>16</a:t>
                      </a:r>
                    </a:p>
                  </a:txBody>
                  <a:tcPr marL="91425" marR="91425" marT="91425" marB="91425">
                    <a:lnL w="76200" cap="flat" cmpd="sng">
                      <a:solidFill>
                        <a:srgbClr val="9E9E9E"/>
                      </a:solidFill>
                      <a:prstDash val="solid"/>
                      <a:round/>
                      <a:headEnd type="none" w="med" len="med"/>
                      <a:tailEnd type="none" w="med" len="med"/>
                    </a:lnL>
                    <a:solidFill>
                      <a:srgbClr val="B6D7A8"/>
                    </a:solidFill>
                  </a:tcPr>
                </a:tc>
                <a:tc>
                  <a:txBody>
                    <a:bodyPr/>
                    <a:lstStyle/>
                    <a:p>
                      <a:pPr rtl="0">
                        <a:spcBef>
                          <a:spcPts val="0"/>
                        </a:spcBef>
                        <a:buNone/>
                      </a:pPr>
                      <a:r>
                        <a:rPr lang="en" sz="1000" b="1"/>
                        <a:t>7.6</a:t>
                      </a:r>
                    </a:p>
                  </a:txBody>
                  <a:tcPr marL="91425" marR="91425" marT="91425" marB="91425">
                    <a:solidFill>
                      <a:srgbClr val="B6D7A8"/>
                    </a:solidFill>
                  </a:tcPr>
                </a:tc>
              </a:tr>
              <a:tr h="381000">
                <a:tc>
                  <a:txBody>
                    <a:bodyPr/>
                    <a:lstStyle/>
                    <a:p>
                      <a:pPr rtl="0">
                        <a:spcBef>
                          <a:spcPts val="0"/>
                        </a:spcBef>
                        <a:buNone/>
                      </a:pPr>
                      <a:r>
                        <a:rPr lang="en" sz="1000"/>
                        <a:t>Austin ~350,000 homes</a:t>
                      </a:r>
                    </a:p>
                  </a:txBody>
                  <a:tcPr marL="91425" marR="91425" marT="91425" marB="91425"/>
                </a:tc>
                <a:tc vMerge="1">
                  <a:txBody>
                    <a:bodyPr/>
                    <a:lstStyle/>
                    <a:p>
                      <a:endParaRPr lang="en-US"/>
                    </a:p>
                  </a:txBody>
                  <a:tcPr/>
                </a:tc>
                <a:tc vMerge="1">
                  <a:txBody>
                    <a:bodyPr/>
                    <a:lstStyle/>
                    <a:p>
                      <a:endParaRPr lang="en-US"/>
                    </a:p>
                  </a:txBody>
                  <a:tcPr/>
                </a:tc>
                <a:tc>
                  <a:txBody>
                    <a:bodyPr/>
                    <a:lstStyle/>
                    <a:p>
                      <a:pPr rtl="0">
                        <a:spcBef>
                          <a:spcPts val="0"/>
                        </a:spcBef>
                        <a:buNone/>
                      </a:pPr>
                      <a:r>
                        <a:rPr lang="en" sz="1000" b="1"/>
                        <a:t>253.75 gWh***</a:t>
                      </a:r>
                    </a:p>
                  </a:txBody>
                  <a:tcPr marL="91425" marR="91425" marT="91425" marB="91425">
                    <a:lnR w="76200" cap="flat" cmpd="sng">
                      <a:solidFill>
                        <a:srgbClr val="9E9E9E"/>
                      </a:solidFill>
                      <a:prstDash val="solid"/>
                      <a:round/>
                      <a:headEnd type="none" w="med" len="med"/>
                      <a:tailEnd type="none" w="med" len="med"/>
                    </a:lnR>
                    <a:solidFill>
                      <a:srgbClr val="B6D7A8"/>
                    </a:solidFill>
                  </a:tcPr>
                </a:tc>
                <a:tc>
                  <a:txBody>
                    <a:bodyPr/>
                    <a:lstStyle/>
                    <a:p>
                      <a:pPr rtl="0">
                        <a:spcBef>
                          <a:spcPts val="0"/>
                        </a:spcBef>
                        <a:buNone/>
                      </a:pPr>
                      <a:r>
                        <a:rPr lang="en" sz="1000" b="1"/>
                        <a:t>36,000</a:t>
                      </a:r>
                    </a:p>
                  </a:txBody>
                  <a:tcPr marL="91425" marR="91425" marT="91425" marB="91425">
                    <a:lnL w="76200" cap="flat" cmpd="sng">
                      <a:solidFill>
                        <a:srgbClr val="9E9E9E"/>
                      </a:solidFill>
                      <a:prstDash val="solid"/>
                      <a:round/>
                      <a:headEnd type="none" w="med" len="med"/>
                      <a:tailEnd type="none" w="med" len="med"/>
                    </a:lnL>
                    <a:solidFill>
                      <a:srgbClr val="B6D7A8"/>
                    </a:solidFill>
                  </a:tcPr>
                </a:tc>
                <a:tc>
                  <a:txBody>
                    <a:bodyPr/>
                    <a:lstStyle/>
                    <a:p>
                      <a:pPr rtl="0">
                        <a:spcBef>
                          <a:spcPts val="0"/>
                        </a:spcBef>
                        <a:buNone/>
                      </a:pPr>
                      <a:r>
                        <a:rPr lang="en" sz="1000" b="1"/>
                        <a:t>17,500</a:t>
                      </a:r>
                    </a:p>
                  </a:txBody>
                  <a:tcPr marL="91425" marR="91425" marT="91425" marB="91425">
                    <a:solidFill>
                      <a:srgbClr val="B6D7A8"/>
                    </a:solidFill>
                  </a:tcPr>
                </a:tc>
              </a:tr>
            </a:tbl>
          </a:graphicData>
        </a:graphic>
      </p:graphicFrame>
      <p:sp>
        <p:nvSpPr>
          <p:cNvPr id="63" name="Shape 63"/>
          <p:cNvSpPr txBox="1"/>
          <p:nvPr/>
        </p:nvSpPr>
        <p:spPr>
          <a:xfrm>
            <a:off x="3372625" y="1581450"/>
            <a:ext cx="2328000" cy="293700"/>
          </a:xfrm>
          <a:prstGeom prst="rect">
            <a:avLst/>
          </a:prstGeom>
          <a:noFill/>
          <a:ln>
            <a:noFill/>
          </a:ln>
        </p:spPr>
        <p:txBody>
          <a:bodyPr lIns="91425" tIns="91425" rIns="91425" bIns="91425" anchor="t" anchorCtr="0">
            <a:noAutofit/>
          </a:bodyPr>
          <a:lstStyle/>
          <a:p>
            <a:pPr lvl="0" rtl="0">
              <a:spcBef>
                <a:spcPts val="0"/>
              </a:spcBef>
              <a:buNone/>
            </a:pPr>
            <a:r>
              <a:rPr lang="en" b="1"/>
              <a:t>Opportunity in </a:t>
            </a:r>
            <a:r>
              <a:rPr lang="en" b="1">
                <a:solidFill>
                  <a:srgbClr val="FF9900"/>
                </a:solidFill>
              </a:rPr>
              <a:t>Electricity</a:t>
            </a:r>
          </a:p>
        </p:txBody>
      </p:sp>
      <p:sp>
        <p:nvSpPr>
          <p:cNvPr id="64" name="Shape 64"/>
          <p:cNvSpPr txBox="1"/>
          <p:nvPr/>
        </p:nvSpPr>
        <p:spPr>
          <a:xfrm>
            <a:off x="1564525" y="4084325"/>
            <a:ext cx="3710100" cy="496800"/>
          </a:xfrm>
          <a:prstGeom prst="rect">
            <a:avLst/>
          </a:prstGeom>
          <a:noFill/>
          <a:ln>
            <a:noFill/>
          </a:ln>
        </p:spPr>
        <p:txBody>
          <a:bodyPr lIns="91425" tIns="91425" rIns="91425" bIns="91425" anchor="t" anchorCtr="0">
            <a:noAutofit/>
          </a:bodyPr>
          <a:lstStyle/>
          <a:p>
            <a:pPr>
              <a:spcBef>
                <a:spcPts val="0"/>
              </a:spcBef>
              <a:buNone/>
            </a:pPr>
            <a:r>
              <a:rPr lang="en" b="1"/>
              <a:t>*** Equivalent to 175,000 Metric Tons CO</a:t>
            </a:r>
            <a:r>
              <a:rPr lang="en" b="1" baseline="-25000"/>
              <a:t>2</a:t>
            </a:r>
          </a:p>
        </p:txBody>
      </p:sp>
      <p:pic>
        <p:nvPicPr>
          <p:cNvPr id="65" name="Shape 65"/>
          <p:cNvPicPr preferRelativeResize="0"/>
          <p:nvPr/>
        </p:nvPicPr>
        <p:blipFill rotWithShape="1">
          <a:blip r:embed="rId3">
            <a:alphaModFix/>
          </a:blip>
          <a:srcRect l="8971" t="30293" r="16144" b="12211"/>
          <a:stretch/>
        </p:blipFill>
        <p:spPr>
          <a:xfrm>
            <a:off x="6389500" y="3848800"/>
            <a:ext cx="2541196" cy="1217327"/>
          </a:xfrm>
          <a:prstGeom prst="rect">
            <a:avLst/>
          </a:prstGeom>
          <a:noFill/>
          <a:ln w="19050" cap="flat" cmpd="sng">
            <a:solidFill>
              <a:schemeClr val="dk2"/>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05450" y="205975"/>
            <a:ext cx="8450700" cy="857400"/>
          </a:xfrm>
          <a:prstGeom prst="rect">
            <a:avLst/>
          </a:prstGeom>
        </p:spPr>
        <p:txBody>
          <a:bodyPr lIns="91425" tIns="91425" rIns="91425" bIns="91425" anchor="b" anchorCtr="0">
            <a:noAutofit/>
          </a:bodyPr>
          <a:lstStyle/>
          <a:p>
            <a:pPr lvl="0" rtl="0">
              <a:spcBef>
                <a:spcPts val="0"/>
              </a:spcBef>
              <a:buNone/>
            </a:pPr>
            <a:r>
              <a:rPr lang="en" sz="3000">
                <a:solidFill>
                  <a:srgbClr val="FF9900"/>
                </a:solidFill>
              </a:rPr>
              <a:t>uConserve </a:t>
            </a:r>
            <a:r>
              <a:rPr lang="en" sz="3000"/>
              <a:t>Impact Potential</a:t>
            </a:r>
          </a:p>
        </p:txBody>
      </p:sp>
      <p:sp>
        <p:nvSpPr>
          <p:cNvPr id="71" name="Shape 71"/>
          <p:cNvSpPr txBox="1">
            <a:spLocks noGrp="1"/>
          </p:cNvSpPr>
          <p:nvPr>
            <p:ph type="body" idx="1"/>
          </p:nvPr>
        </p:nvSpPr>
        <p:spPr>
          <a:xfrm>
            <a:off x="457200" y="971550"/>
            <a:ext cx="8229600" cy="496800"/>
          </a:xfrm>
          <a:prstGeom prst="rect">
            <a:avLst/>
          </a:prstGeom>
        </p:spPr>
        <p:txBody>
          <a:bodyPr lIns="91425" tIns="91425" rIns="91425" bIns="91425" anchor="t" anchorCtr="0">
            <a:noAutofit/>
          </a:bodyPr>
          <a:lstStyle/>
          <a:p>
            <a:pPr lvl="0" rtl="0">
              <a:spcBef>
                <a:spcPts val="0"/>
              </a:spcBef>
              <a:buNone/>
            </a:pPr>
            <a:r>
              <a:rPr lang="en" sz="1400"/>
              <a:t>Austin Water is asking residents to pledge a 10% reduction. Here is the impact on just 5%.</a:t>
            </a:r>
          </a:p>
        </p:txBody>
      </p:sp>
      <p:graphicFrame>
        <p:nvGraphicFramePr>
          <p:cNvPr id="72" name="Shape 72"/>
          <p:cNvGraphicFramePr/>
          <p:nvPr/>
        </p:nvGraphicFramePr>
        <p:xfrm>
          <a:off x="1939525" y="1997625"/>
          <a:ext cx="5246400" cy="1462950"/>
        </p:xfrm>
        <a:graphic>
          <a:graphicData uri="http://schemas.openxmlformats.org/drawingml/2006/table">
            <a:tbl>
              <a:tblPr>
                <a:noFill/>
                <a:tableStyleId>{D10A5874-D2F8-4AFA-B92A-C46F068960D2}</a:tableStyleId>
              </a:tblPr>
              <a:tblGrid>
                <a:gridCol w="1311600"/>
                <a:gridCol w="1311600"/>
                <a:gridCol w="1311600"/>
                <a:gridCol w="1311600"/>
              </a:tblGrid>
              <a:tr h="381000">
                <a:tc>
                  <a:txBody>
                    <a:bodyPr/>
                    <a:lstStyle/>
                    <a:p>
                      <a:pPr lvl="0" rtl="0">
                        <a:spcBef>
                          <a:spcPts val="0"/>
                        </a:spcBef>
                        <a:buNone/>
                      </a:pPr>
                      <a:r>
                        <a:rPr lang="en" sz="1000" b="1"/>
                        <a:t>Population</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sz="1000" b="1"/>
                        <a:t>Daily usage per capita</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sz="1000" b="1"/>
                        <a:t>% Reduction</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sz="1000" b="1"/>
                        <a:t>Yearly Water Savings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B6D7A8"/>
                    </a:solidFill>
                  </a:tcPr>
                </a:tc>
              </a:tr>
              <a:tr h="381000">
                <a:tc>
                  <a:txBody>
                    <a:bodyPr/>
                    <a:lstStyle/>
                    <a:p>
                      <a:pPr lvl="0" rtl="0">
                        <a:spcBef>
                          <a:spcPts val="0"/>
                        </a:spcBef>
                        <a:buNone/>
                      </a:pPr>
                      <a:r>
                        <a:rPr lang="en" sz="1000"/>
                        <a:t>Pilot - approx 600 residents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rowSpan="2">
                  <a:txBody>
                    <a:bodyPr/>
                    <a:lstStyle/>
                    <a:p>
                      <a:pPr lvl="0" algn="ctr" rtl="0">
                        <a:spcBef>
                          <a:spcPts val="0"/>
                        </a:spcBef>
                        <a:buNone/>
                      </a:pPr>
                      <a:r>
                        <a:rPr lang="en" sz="1000"/>
                        <a:t>136 gallons</a:t>
                      </a:r>
                    </a:p>
                  </a:txBody>
                  <a:tcPr marL="91425" marR="91425" marT="91425" marB="91425" anchor="ctr">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rowSpan="2">
                  <a:txBody>
                    <a:bodyPr/>
                    <a:lstStyle/>
                    <a:p>
                      <a:pPr lvl="0" algn="ctr" rtl="0">
                        <a:spcBef>
                          <a:spcPts val="0"/>
                        </a:spcBef>
                        <a:buNone/>
                      </a:pPr>
                      <a:r>
                        <a:rPr lang="en" sz="1000"/>
                        <a:t>5%</a:t>
                      </a:r>
                    </a:p>
                  </a:txBody>
                  <a:tcPr marL="91425" marR="91425" marT="91425" marB="91425" anchor="ctr">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sz="1000" b="1"/>
                        <a:t>1.5 M gallons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B6D7A8"/>
                    </a:solidFill>
                  </a:tcPr>
                </a:tc>
              </a:tr>
              <a:tr h="381000">
                <a:tc>
                  <a:txBody>
                    <a:bodyPr/>
                    <a:lstStyle/>
                    <a:p>
                      <a:pPr lvl="0" rtl="0">
                        <a:spcBef>
                          <a:spcPts val="0"/>
                        </a:spcBef>
                        <a:buNone/>
                      </a:pPr>
                      <a:r>
                        <a:rPr lang="en" sz="1000"/>
                        <a:t>Austin - 1M+ residents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lvl="0" rtl="0">
                        <a:spcBef>
                          <a:spcPts val="0"/>
                        </a:spcBef>
                        <a:buNone/>
                      </a:pPr>
                      <a:r>
                        <a:rPr lang="en" sz="1000" b="1"/>
                        <a:t>2.4 B gallons***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B6D7A8"/>
                    </a:solidFill>
                  </a:tcPr>
                </a:tc>
              </a:tr>
            </a:tbl>
          </a:graphicData>
        </a:graphic>
      </p:graphicFrame>
      <p:sp>
        <p:nvSpPr>
          <p:cNvPr id="73" name="Shape 73"/>
          <p:cNvSpPr txBox="1"/>
          <p:nvPr/>
        </p:nvSpPr>
        <p:spPr>
          <a:xfrm>
            <a:off x="3525025" y="1581450"/>
            <a:ext cx="2328000" cy="293700"/>
          </a:xfrm>
          <a:prstGeom prst="rect">
            <a:avLst/>
          </a:prstGeom>
          <a:noFill/>
          <a:ln>
            <a:noFill/>
          </a:ln>
        </p:spPr>
        <p:txBody>
          <a:bodyPr lIns="91425" tIns="91425" rIns="91425" bIns="91425" anchor="t" anchorCtr="0">
            <a:noAutofit/>
          </a:bodyPr>
          <a:lstStyle/>
          <a:p>
            <a:pPr lvl="0" rtl="0">
              <a:spcBef>
                <a:spcPts val="0"/>
              </a:spcBef>
              <a:buNone/>
            </a:pPr>
            <a:r>
              <a:rPr lang="en" b="1"/>
              <a:t>Opportunity in </a:t>
            </a:r>
            <a:r>
              <a:rPr lang="en" b="1">
                <a:solidFill>
                  <a:srgbClr val="FF9900"/>
                </a:solidFill>
              </a:rPr>
              <a:t>Water</a:t>
            </a:r>
          </a:p>
        </p:txBody>
      </p:sp>
      <p:sp>
        <p:nvSpPr>
          <p:cNvPr id="74" name="Shape 74"/>
          <p:cNvSpPr txBox="1"/>
          <p:nvPr/>
        </p:nvSpPr>
        <p:spPr>
          <a:xfrm>
            <a:off x="1882400" y="3969125"/>
            <a:ext cx="3432299" cy="496800"/>
          </a:xfrm>
          <a:prstGeom prst="rect">
            <a:avLst/>
          </a:prstGeom>
          <a:noFill/>
          <a:ln>
            <a:noFill/>
          </a:ln>
        </p:spPr>
        <p:txBody>
          <a:bodyPr lIns="91425" tIns="91425" rIns="91425" bIns="91425" anchor="t" anchorCtr="0">
            <a:noAutofit/>
          </a:bodyPr>
          <a:lstStyle/>
          <a:p>
            <a:pPr lvl="0" algn="ctr" rtl="0">
              <a:spcBef>
                <a:spcPts val="0"/>
              </a:spcBef>
              <a:buNone/>
            </a:pPr>
            <a:r>
              <a:rPr lang="en" b="1"/>
              <a:t>*** Equivalent to 3,760 Olympic size swimming pools</a:t>
            </a:r>
          </a:p>
        </p:txBody>
      </p:sp>
      <p:pic>
        <p:nvPicPr>
          <p:cNvPr id="75" name="Shape 75"/>
          <p:cNvPicPr preferRelativeResize="0"/>
          <p:nvPr/>
        </p:nvPicPr>
        <p:blipFill>
          <a:blip r:embed="rId3">
            <a:alphaModFix/>
          </a:blip>
          <a:stretch>
            <a:fillRect/>
          </a:stretch>
        </p:blipFill>
        <p:spPr>
          <a:xfrm>
            <a:off x="5920725" y="3751550"/>
            <a:ext cx="2935437" cy="1331849"/>
          </a:xfrm>
          <a:prstGeom prst="rect">
            <a:avLst/>
          </a:prstGeom>
          <a:noFill/>
          <a:ln w="19050" cap="flat" cmpd="sng">
            <a:solidFill>
              <a:schemeClr val="dk2"/>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2362200" y="1653775"/>
            <a:ext cx="6312299" cy="857400"/>
          </a:xfrm>
          <a:prstGeom prst="rect">
            <a:avLst/>
          </a:prstGeom>
        </p:spPr>
        <p:txBody>
          <a:bodyPr lIns="91425" tIns="91425" rIns="91425" bIns="91425" anchor="b" anchorCtr="0">
            <a:noAutofit/>
          </a:bodyPr>
          <a:lstStyle/>
          <a:p>
            <a:pPr lvl="0" rtl="0">
              <a:spcBef>
                <a:spcPts val="0"/>
              </a:spcBef>
              <a:buNone/>
            </a:pPr>
            <a:endParaRPr sz="2400"/>
          </a:p>
          <a:p>
            <a:pPr lvl="0" algn="r" rtl="0">
              <a:spcBef>
                <a:spcPts val="0"/>
              </a:spcBef>
              <a:buNone/>
            </a:pPr>
            <a:r>
              <a:rPr lang="en" sz="2400"/>
              <a:t>Product </a:t>
            </a:r>
            <a:r>
              <a:rPr lang="en" sz="2400">
                <a:solidFill>
                  <a:srgbClr val="FF9900"/>
                </a:solidFill>
              </a:rPr>
              <a:t>Research </a:t>
            </a:r>
            <a:r>
              <a:rPr lang="en" sz="2400"/>
              <a:t>and </a:t>
            </a:r>
            <a:r>
              <a:rPr lang="en" sz="2400">
                <a:solidFill>
                  <a:srgbClr val="FF9900"/>
                </a:solidFill>
              </a:rPr>
              <a:t>Design</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3000"/>
              <a:t>Key Takeaways from our Research</a:t>
            </a:r>
          </a:p>
        </p:txBody>
      </p:sp>
      <p:sp>
        <p:nvSpPr>
          <p:cNvPr id="86" name="Shape 86"/>
          <p:cNvSpPr txBox="1">
            <a:spLocks noGrp="1"/>
          </p:cNvSpPr>
          <p:nvPr>
            <p:ph type="body" idx="1"/>
          </p:nvPr>
        </p:nvSpPr>
        <p:spPr>
          <a:xfrm>
            <a:off x="457200" y="1200150"/>
            <a:ext cx="8229600" cy="808800"/>
          </a:xfrm>
          <a:prstGeom prst="rect">
            <a:avLst/>
          </a:prstGeom>
        </p:spPr>
        <p:txBody>
          <a:bodyPr lIns="91425" tIns="91425" rIns="91425" bIns="91425" anchor="t" anchorCtr="0">
            <a:noAutofit/>
          </a:bodyPr>
          <a:lstStyle/>
          <a:p>
            <a:pPr lvl="0" rtl="0">
              <a:spcBef>
                <a:spcPts val="0"/>
              </a:spcBef>
              <a:buNone/>
            </a:pPr>
            <a:r>
              <a:rPr lang="en" sz="1400"/>
              <a:t>A few </a:t>
            </a:r>
            <a:r>
              <a:rPr lang="en" sz="1400">
                <a:solidFill>
                  <a:srgbClr val="FF9900"/>
                </a:solidFill>
              </a:rPr>
              <a:t>founding principles </a:t>
            </a:r>
            <a:r>
              <a:rPr lang="en" sz="1400"/>
              <a:t>based on our evaluation of a small portion of published research on behavioral change.</a:t>
            </a:r>
          </a:p>
          <a:p>
            <a:pPr lvl="0" rtl="0">
              <a:spcBef>
                <a:spcPts val="0"/>
              </a:spcBef>
              <a:buNone/>
            </a:pPr>
            <a:endParaRPr sz="1400"/>
          </a:p>
        </p:txBody>
      </p:sp>
      <p:sp>
        <p:nvSpPr>
          <p:cNvPr id="87" name="Shape 87"/>
          <p:cNvSpPr txBox="1"/>
          <p:nvPr/>
        </p:nvSpPr>
        <p:spPr>
          <a:xfrm>
            <a:off x="1045450" y="2156025"/>
            <a:ext cx="3388500" cy="10248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a:spcBef>
                <a:spcPts val="0"/>
              </a:spcBef>
              <a:buNone/>
            </a:pPr>
            <a:r>
              <a:rPr lang="en">
                <a:solidFill>
                  <a:schemeClr val="dk1"/>
                </a:solidFill>
              </a:rPr>
              <a:t>Households presented with frequent usage information are significantly more responsive to price changes and decreased energy usage by 11-14%</a:t>
            </a:r>
          </a:p>
        </p:txBody>
      </p:sp>
      <p:sp>
        <p:nvSpPr>
          <p:cNvPr id="88" name="Shape 88"/>
          <p:cNvSpPr txBox="1"/>
          <p:nvPr/>
        </p:nvSpPr>
        <p:spPr>
          <a:xfrm>
            <a:off x="4738450" y="2156025"/>
            <a:ext cx="3388500" cy="10248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rtl="0">
              <a:spcBef>
                <a:spcPts val="0"/>
              </a:spcBef>
              <a:buNone/>
            </a:pPr>
            <a:r>
              <a:rPr lang="en">
                <a:solidFill>
                  <a:schemeClr val="dk1"/>
                </a:solidFill>
              </a:rPr>
              <a:t>Voluntary consumer-oriented programs can reduce household carbon footprints by 5-20%</a:t>
            </a:r>
          </a:p>
          <a:p>
            <a:pPr marL="457200" lvl="0" indent="-317500" rtl="0">
              <a:spcBef>
                <a:spcPts val="0"/>
              </a:spcBef>
              <a:buClr>
                <a:schemeClr val="dk1"/>
              </a:buClr>
              <a:buSzPct val="100000"/>
              <a:buFont typeface="Arial"/>
              <a:buChar char="➔"/>
            </a:pPr>
            <a:r>
              <a:rPr lang="en">
                <a:solidFill>
                  <a:schemeClr val="dk1"/>
                </a:solidFill>
              </a:rPr>
              <a:t>Pledges have long-term effects</a:t>
            </a:r>
          </a:p>
        </p:txBody>
      </p:sp>
      <p:sp>
        <p:nvSpPr>
          <p:cNvPr id="89" name="Shape 89"/>
          <p:cNvSpPr txBox="1"/>
          <p:nvPr/>
        </p:nvSpPr>
        <p:spPr>
          <a:xfrm>
            <a:off x="1045450" y="3500575"/>
            <a:ext cx="3388500" cy="10248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solidFill>
                  <a:schemeClr val="dk1"/>
                </a:solidFill>
              </a:rPr>
              <a:t>Behavior change is frequently motivated more by peer pressure than virtue or self-interest</a:t>
            </a:r>
          </a:p>
        </p:txBody>
      </p:sp>
      <p:sp>
        <p:nvSpPr>
          <p:cNvPr id="90" name="Shape 90"/>
          <p:cNvSpPr txBox="1"/>
          <p:nvPr/>
        </p:nvSpPr>
        <p:spPr>
          <a:xfrm>
            <a:off x="4738450" y="3500575"/>
            <a:ext cx="3388500" cy="10248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solidFill>
                  <a:schemeClr val="dk1"/>
                </a:solidFill>
              </a:rPr>
              <a:t>Better to emphasize a few key behaviors rather than presenting long lists of possible changes</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1716</Words>
  <Application>Microsoft Macintosh PowerPoint</Application>
  <PresentationFormat>On-screen Show (16:9)</PresentationFormat>
  <Paragraphs>442</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light-gradient</vt:lpstr>
      <vt:lpstr>uConserve Dashboard Project Update</vt:lpstr>
      <vt:lpstr>Roadmap for Discussion</vt:lpstr>
      <vt:lpstr>Project Goals and Potential Impact</vt:lpstr>
      <vt:lpstr>The Firm’s Mission</vt:lpstr>
      <vt:lpstr>Bringing the Mission to Life</vt:lpstr>
      <vt:lpstr>uConserve Impact Potential</vt:lpstr>
      <vt:lpstr>uConserve Impact Potential</vt:lpstr>
      <vt:lpstr> Product Research and Design</vt:lpstr>
      <vt:lpstr>Key Takeaways from our Research</vt:lpstr>
      <vt:lpstr>Following an Average User’s Thought Process</vt:lpstr>
      <vt:lpstr>Dashboards on the Market</vt:lpstr>
      <vt:lpstr>How are we different?</vt:lpstr>
      <vt:lpstr>Which Appliances Dominate Usage?</vt:lpstr>
      <vt:lpstr>Power Usage Doubles in Summer</vt:lpstr>
      <vt:lpstr>Your Usage During a Day</vt:lpstr>
      <vt:lpstr>Update on Project Plan</vt:lpstr>
      <vt:lpstr>Our Progress</vt:lpstr>
      <vt:lpstr>PowerPoint Presentation</vt:lpstr>
      <vt:lpstr>Appendix</vt:lpstr>
      <vt:lpstr> </vt:lpstr>
      <vt:lpstr> </vt:lpstr>
      <vt:lpstr> </vt:lpstr>
      <vt:lpstr>PowerPoint Presentation</vt:lpstr>
      <vt:lpstr>Water graphs</vt:lpstr>
      <vt:lpstr>Gas graphs</vt:lpstr>
      <vt:lpstr>Data Sources</vt:lpstr>
      <vt:lpstr>Minimum Viable Product</vt:lpstr>
      <vt:lpstr>Illustrative Displays</vt:lpstr>
      <vt:lpstr>Daily Usage Time Series</vt:lpstr>
      <vt:lpstr>Behavior Extraction</vt:lpstr>
      <vt:lpstr>Summer Day Usage (08/01/13)</vt:lpstr>
      <vt:lpstr> </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uConserve Dashboard Project Update</dc:title>
  <cp:lastModifiedBy>Richard Gates</cp:lastModifiedBy>
  <cp:revision>1</cp:revision>
  <dcterms:modified xsi:type="dcterms:W3CDTF">2015-08-24T23:42:59Z</dcterms:modified>
</cp:coreProperties>
</file>