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259" r:id="rId2"/>
    <p:sldId id="260" r:id="rId3"/>
    <p:sldId id="265" r:id="rId4"/>
    <p:sldId id="263" r:id="rId5"/>
    <p:sldId id="257" r:id="rId6"/>
    <p:sldId id="297" r:id="rId7"/>
    <p:sldId id="298" r:id="rId8"/>
    <p:sldId id="299" r:id="rId9"/>
    <p:sldId id="274" r:id="rId10"/>
    <p:sldId id="277" r:id="rId11"/>
    <p:sldId id="275" r:id="rId12"/>
    <p:sldId id="285" r:id="rId13"/>
    <p:sldId id="302" r:id="rId14"/>
    <p:sldId id="309" r:id="rId15"/>
    <p:sldId id="310" r:id="rId16"/>
    <p:sldId id="282" r:id="rId17"/>
    <p:sldId id="283" r:id="rId18"/>
    <p:sldId id="284" r:id="rId19"/>
    <p:sldId id="289" r:id="rId20"/>
    <p:sldId id="303" r:id="rId21"/>
    <p:sldId id="305" r:id="rId22"/>
    <p:sldId id="306" r:id="rId23"/>
    <p:sldId id="307" r:id="rId24"/>
    <p:sldId id="286" r:id="rId25"/>
    <p:sldId id="288" r:id="rId26"/>
    <p:sldId id="308" r:id="rId27"/>
    <p:sldId id="304" r:id="rId28"/>
    <p:sldId id="293" r:id="rId29"/>
    <p:sldId id="292" r:id="rId30"/>
    <p:sldId id="294" r:id="rId31"/>
    <p:sldId id="296"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16" userDrawn="1">
          <p15:clr>
            <a:srgbClr val="A4A3A4"/>
          </p15:clr>
        </p15:guide>
        <p15:guide id="2" pos="386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37301F"/>
    <a:srgbClr val="BFBFBF"/>
    <a:srgbClr val="F2F2F2"/>
    <a:srgbClr val="EEBE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01" autoAdjust="0"/>
    <p:restoredTop sz="84304" autoAdjust="0"/>
  </p:normalViewPr>
  <p:slideViewPr>
    <p:cSldViewPr snapToGrid="0">
      <p:cViewPr>
        <p:scale>
          <a:sx n="33" d="100"/>
          <a:sy n="33" d="100"/>
        </p:scale>
        <p:origin x="2472" y="734"/>
      </p:cViewPr>
      <p:guideLst>
        <p:guide orient="horz" pos="3816"/>
        <p:guide pos="3864"/>
      </p:guideLst>
    </p:cSldViewPr>
  </p:slideViewPr>
  <p:notesTextViewPr>
    <p:cViewPr>
      <p:scale>
        <a:sx n="1" d="1"/>
        <a:sy n="1" d="1"/>
      </p:scale>
      <p:origin x="0" y="0"/>
    </p:cViewPr>
  </p:notesTextViewPr>
  <p:notesViewPr>
    <p:cSldViewPr snapToGrid="0">
      <p:cViewPr varScale="1">
        <p:scale>
          <a:sx n="69" d="100"/>
          <a:sy n="69" d="100"/>
        </p:scale>
        <p:origin x="3010"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cat>
            <c:strRef>
              <c:f>Sheet1!$A$2:$A$5</c:f>
              <c:strCache>
                <c:ptCount val="2"/>
                <c:pt idx="0">
                  <c:v>1st Qtr</c:v>
                </c:pt>
                <c:pt idx="1">
                  <c:v>2nd Qtr</c:v>
                </c:pt>
              </c:strCache>
            </c:strRef>
          </c:cat>
          <c:val>
            <c:numRef>
              <c:f>Sheet1!$B$2:$B$5</c:f>
              <c:numCache>
                <c:formatCode>0.00%</c:formatCode>
                <c:ptCount val="4"/>
                <c:pt idx="0">
                  <c:v>6.8000000000000005E-2</c:v>
                </c:pt>
                <c:pt idx="1">
                  <c:v>0.93200000000000005</c:v>
                </c:pt>
              </c:numCache>
            </c:numRef>
          </c:val>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cat>
            <c:strRef>
              <c:f>Sheet1!$A$2:$A$5</c:f>
              <c:strCache>
                <c:ptCount val="2"/>
                <c:pt idx="0">
                  <c:v>1st Qtr</c:v>
                </c:pt>
                <c:pt idx="1">
                  <c:v>2nd Qtr</c:v>
                </c:pt>
              </c:strCache>
            </c:strRef>
          </c:cat>
          <c:val>
            <c:numRef>
              <c:f>Sheet1!$B$2:$B$5</c:f>
              <c:numCache>
                <c:formatCode>0.00%</c:formatCode>
                <c:ptCount val="4"/>
                <c:pt idx="0">
                  <c:v>2.4E-2</c:v>
                </c:pt>
                <c:pt idx="1">
                  <c:v>0.97599999999999998</c:v>
                </c:pt>
              </c:numCache>
            </c:numRef>
          </c:val>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6479C72-A005-4922-A871-AE5B42BA0CBA}" type="datetimeFigureOut">
              <a:rPr lang="en-US" smtClean="0"/>
              <a:t>5/13/2016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0C335D3-4556-47BD-B1AE-0DE0906736F5}" type="slidenum">
              <a:rPr lang="en-US" smtClean="0"/>
              <a:t>‹#›</a:t>
            </a:fld>
            <a:endParaRPr lang="en-US"/>
          </a:p>
        </p:txBody>
      </p:sp>
    </p:spTree>
    <p:extLst>
      <p:ext uri="{BB962C8B-B14F-4D97-AF65-F5344CB8AC3E}">
        <p14:creationId xmlns:p14="http://schemas.microsoft.com/office/powerpoint/2010/main" val="28271839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74D33A-F540-429C-9A80-454620DA50A4}" type="datetimeFigureOut">
              <a:rPr lang="en-US" smtClean="0"/>
              <a:t>5/13/2016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31216C-E5CB-411C-A9C2-2AE0E1AE80BF}" type="slidenum">
              <a:rPr lang="en-US" smtClean="0"/>
              <a:t>‹#›</a:t>
            </a:fld>
            <a:endParaRPr lang="en-US"/>
          </a:p>
        </p:txBody>
      </p:sp>
    </p:spTree>
    <p:extLst>
      <p:ext uri="{BB962C8B-B14F-4D97-AF65-F5344CB8AC3E}">
        <p14:creationId xmlns:p14="http://schemas.microsoft.com/office/powerpoint/2010/main" val="3235338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tsbvi.edu/component/content/article/182-fall-2011/3617-eyenote"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twitter.com/search?q=#39"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en.wikipedia.org/wiki/Interactive_voice_response"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en.wikipedia.org/wiki/Interactive_voice_response"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en.wikipedia.org/wiki/Interactive_voice_response"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en.wikipedia.org/wiki/Interactive_voice_response"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en.wikipedia.org/wiki/Interactive_voice_response"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en.wikipedia.org/wiki/Interactive_voice_response"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en.wikipedia.org/wiki/Interactive_voice_response"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Mention 2011</a:t>
            </a:r>
            <a:r>
              <a:rPr lang="en-US" baseline="0" dirty="0" smtClean="0"/>
              <a:t> smartphone stats: </a:t>
            </a:r>
            <a:r>
              <a:rPr lang="en-US" sz="1200" b="0" i="0" kern="1200" dirty="0" smtClean="0">
                <a:solidFill>
                  <a:schemeClr val="tx1"/>
                </a:solidFill>
                <a:effectLst/>
                <a:latin typeface="+mn-lt"/>
                <a:ea typeface="+mn-ea"/>
                <a:cs typeface="+mn-cs"/>
              </a:rPr>
              <a:t>When the Bureau of Engraving and Printing launched their </a:t>
            </a:r>
            <a:r>
              <a:rPr lang="en-US" sz="1200" b="0" i="0" kern="1200" dirty="0" err="1" smtClean="0">
                <a:solidFill>
                  <a:schemeClr val="tx1"/>
                </a:solidFill>
                <a:effectLst/>
                <a:latin typeface="+mn-lt"/>
                <a:ea typeface="+mn-ea"/>
                <a:cs typeface="+mn-cs"/>
              </a:rPr>
              <a:t>EyeNote</a:t>
            </a:r>
            <a:r>
              <a:rPr lang="en-US" sz="1200" b="0" i="0" kern="1200" dirty="0" smtClean="0">
                <a:solidFill>
                  <a:schemeClr val="tx1"/>
                </a:solidFill>
                <a:effectLst/>
                <a:latin typeface="+mn-lt"/>
                <a:ea typeface="+mn-ea"/>
                <a:cs typeface="+mn-cs"/>
              </a:rPr>
              <a:t> app last year, </a:t>
            </a:r>
            <a:r>
              <a:rPr lang="en-US" sz="1200" b="0" i="0" u="sng" kern="1200" dirty="0" smtClean="0">
                <a:solidFill>
                  <a:schemeClr val="tx1"/>
                </a:solidFill>
                <a:effectLst/>
                <a:latin typeface="+mn-lt"/>
                <a:ea typeface="+mn-ea"/>
                <a:cs typeface="+mn-cs"/>
                <a:hlinkClick r:id="rId3"/>
              </a:rPr>
              <a:t>they said</a:t>
            </a:r>
            <a:r>
              <a:rPr lang="en-US" sz="1200" b="0" i="0" kern="1200" dirty="0" smtClean="0">
                <a:solidFill>
                  <a:schemeClr val="tx1"/>
                </a:solidFill>
                <a:effectLst/>
                <a:latin typeface="+mn-lt"/>
                <a:ea typeface="+mn-ea"/>
                <a:cs typeface="+mn-cs"/>
              </a:rPr>
              <a:t> that "more than 100,000 blind and visually impaired individuals could currently own an Apple </a:t>
            </a:r>
            <a:r>
              <a:rPr lang="en-US" sz="1200" b="0" i="0" kern="1200" dirty="0" err="1" smtClean="0">
                <a:solidFill>
                  <a:schemeClr val="tx1"/>
                </a:solidFill>
                <a:effectLst/>
                <a:latin typeface="+mn-lt"/>
                <a:ea typeface="+mn-ea"/>
                <a:cs typeface="+mn-cs"/>
              </a:rPr>
              <a:t>iPhone".Unfortunately</a:t>
            </a:r>
            <a:r>
              <a:rPr lang="en-US" sz="1200" b="0" i="0" kern="1200" dirty="0" smtClean="0">
                <a:solidFill>
                  <a:schemeClr val="tx1"/>
                </a:solidFill>
                <a:effectLst/>
                <a:latin typeface="+mn-lt"/>
                <a:ea typeface="+mn-ea"/>
                <a:cs typeface="+mn-cs"/>
              </a:rPr>
              <a:t> they </a:t>
            </a:r>
            <a:r>
              <a:rPr lang="en-US" sz="1200" b="0" i="0" kern="1200" dirty="0" err="1" smtClean="0">
                <a:solidFill>
                  <a:schemeClr val="tx1"/>
                </a:solidFill>
                <a:effectLst/>
                <a:latin typeface="+mn-lt"/>
                <a:ea typeface="+mn-ea"/>
                <a:cs typeface="+mn-cs"/>
              </a:rPr>
              <a:t>didn</a:t>
            </a:r>
            <a:r>
              <a:rPr lang="en-US" sz="1200" b="0" i="0" kern="1200" dirty="0" smtClean="0">
                <a:solidFill>
                  <a:schemeClr val="tx1"/>
                </a:solidFill>
                <a:effectLst/>
                <a:latin typeface="+mn-lt"/>
                <a:ea typeface="+mn-ea"/>
                <a:cs typeface="+mn-cs"/>
              </a:rPr>
              <a:t>&amp;</a:t>
            </a:r>
            <a:r>
              <a:rPr lang="en-US" sz="1200" b="0" i="0" u="sng" kern="1200" dirty="0" smtClean="0">
                <a:solidFill>
                  <a:schemeClr val="tx1"/>
                </a:solidFill>
                <a:effectLst/>
                <a:latin typeface="+mn-lt"/>
                <a:ea typeface="+mn-ea"/>
                <a:cs typeface="+mn-cs"/>
                <a:hlinkClick r:id="rId4"/>
              </a:rPr>
              <a:t>#39</a:t>
            </a:r>
            <a:r>
              <a:rPr lang="en-US" sz="1200" b="0" i="0" kern="1200" dirty="0" smtClean="0">
                <a:solidFill>
                  <a:schemeClr val="tx1"/>
                </a:solidFill>
                <a:effectLst/>
                <a:latin typeface="+mn-lt"/>
                <a:ea typeface="+mn-ea"/>
                <a:cs typeface="+mn-cs"/>
              </a:rPr>
              <a:t>;t give a source for this figure, and the use of the word &amp;</a:t>
            </a:r>
            <a:r>
              <a:rPr lang="en-US" sz="1200" b="0" i="0" u="sng" kern="1200" dirty="0" smtClean="0">
                <a:solidFill>
                  <a:schemeClr val="tx1"/>
                </a:solidFill>
                <a:effectLst/>
                <a:latin typeface="+mn-lt"/>
                <a:ea typeface="+mn-ea"/>
                <a:cs typeface="+mn-cs"/>
                <a:hlinkClick r:id="rId4"/>
              </a:rPr>
              <a:t>#39</a:t>
            </a:r>
            <a:r>
              <a:rPr lang="en-US" sz="1200" b="0" i="0" kern="1200" dirty="0" smtClean="0">
                <a:solidFill>
                  <a:schemeClr val="tx1"/>
                </a:solidFill>
                <a:effectLst/>
                <a:latin typeface="+mn-lt"/>
                <a:ea typeface="+mn-ea"/>
                <a:cs typeface="+mn-cs"/>
              </a:rPr>
              <a:t>;could&amp;</a:t>
            </a:r>
            <a:r>
              <a:rPr lang="en-US" sz="1200" b="0" i="0" u="sng" kern="1200" dirty="0" smtClean="0">
                <a:solidFill>
                  <a:schemeClr val="tx1"/>
                </a:solidFill>
                <a:effectLst/>
                <a:latin typeface="+mn-lt"/>
                <a:ea typeface="+mn-ea"/>
                <a:cs typeface="+mn-cs"/>
                <a:hlinkClick r:id="rId4"/>
              </a:rPr>
              <a:t>#39</a:t>
            </a:r>
            <a:r>
              <a:rPr lang="en-US" sz="1200" b="0" i="0" kern="1200" dirty="0" smtClean="0">
                <a:solidFill>
                  <a:schemeClr val="tx1"/>
                </a:solidFill>
                <a:effectLst/>
                <a:latin typeface="+mn-lt"/>
                <a:ea typeface="+mn-ea"/>
                <a:cs typeface="+mn-cs"/>
              </a:rPr>
              <a:t>; suggests that it might have been little more than a best </a:t>
            </a:r>
            <a:r>
              <a:rPr lang="en-US" sz="1200" b="0" i="0" kern="1200" dirty="0" err="1" smtClean="0">
                <a:solidFill>
                  <a:schemeClr val="tx1"/>
                </a:solidFill>
                <a:effectLst/>
                <a:latin typeface="+mn-lt"/>
                <a:ea typeface="+mn-ea"/>
                <a:cs typeface="+mn-cs"/>
              </a:rPr>
              <a:t>guess.The</a:t>
            </a:r>
            <a:r>
              <a:rPr lang="en-US" sz="1200" b="0" i="0" kern="1200" dirty="0" smtClean="0">
                <a:solidFill>
                  <a:schemeClr val="tx1"/>
                </a:solidFill>
                <a:effectLst/>
                <a:latin typeface="+mn-lt"/>
                <a:ea typeface="+mn-ea"/>
                <a:cs typeface="+mn-cs"/>
              </a:rPr>
              <a:t> figure would appear not to include other iOS devices and presumably refers only to the USA.I&amp;</a:t>
            </a:r>
            <a:r>
              <a:rPr lang="en-US" sz="1200" b="0" i="0" u="sng" kern="1200" dirty="0" smtClean="0">
                <a:solidFill>
                  <a:schemeClr val="tx1"/>
                </a:solidFill>
                <a:effectLst/>
                <a:latin typeface="+mn-lt"/>
                <a:ea typeface="+mn-ea"/>
                <a:cs typeface="+mn-cs"/>
                <a:hlinkClick r:id="rId4"/>
              </a:rPr>
              <a:t>#39</a:t>
            </a:r>
            <a:r>
              <a:rPr lang="en-US" sz="1200" b="0" i="0" kern="1200" dirty="0" smtClean="0">
                <a:solidFill>
                  <a:schemeClr val="tx1"/>
                </a:solidFill>
                <a:effectLst/>
                <a:latin typeface="+mn-lt"/>
                <a:ea typeface="+mn-ea"/>
                <a:cs typeface="+mn-cs"/>
              </a:rPr>
              <a:t>;m not aware of any more up-to-date figures, or ones that are global or include all iOS devices.</a:t>
            </a:r>
          </a:p>
          <a:p>
            <a:endParaRPr lang="en-US" sz="1200" b="0" i="0" kern="1200" dirty="0" smtClean="0">
              <a:solidFill>
                <a:schemeClr val="tx1"/>
              </a:solidFill>
              <a:effectLst/>
              <a:latin typeface="+mn-lt"/>
              <a:ea typeface="+mn-ea"/>
              <a:cs typeface="+mn-cs"/>
            </a:endParaRPr>
          </a:p>
          <a:p>
            <a:r>
              <a:rPr lang="en-US" dirty="0" smtClean="0"/>
              <a:t>http://www.applevis.com/forum/app-development/how-many-blind-people-use-iphone </a:t>
            </a:r>
            <a:endParaRPr lang="en-US" dirty="0"/>
          </a:p>
        </p:txBody>
      </p:sp>
      <p:sp>
        <p:nvSpPr>
          <p:cNvPr id="4" name="Slide Number Placeholder 3"/>
          <p:cNvSpPr>
            <a:spLocks noGrp="1"/>
          </p:cNvSpPr>
          <p:nvPr>
            <p:ph type="sldNum" sz="quarter" idx="10"/>
          </p:nvPr>
        </p:nvSpPr>
        <p:spPr/>
        <p:txBody>
          <a:bodyPr/>
          <a:lstStyle/>
          <a:p>
            <a:fld id="{2031216C-E5CB-411C-A9C2-2AE0E1AE80BF}" type="slidenum">
              <a:rPr lang="en-US" smtClean="0"/>
              <a:t>3</a:t>
            </a:fld>
            <a:endParaRPr lang="en-US"/>
          </a:p>
        </p:txBody>
      </p:sp>
    </p:spTree>
    <p:extLst>
      <p:ext uri="{BB962C8B-B14F-4D97-AF65-F5344CB8AC3E}">
        <p14:creationId xmlns:p14="http://schemas.microsoft.com/office/powerpoint/2010/main" val="26182835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referenced design patterns for Interactive Voice Response, a technology that allows a computer to interact with humans through the use of voice and DTMF tones input via keypad. </a:t>
            </a:r>
          </a:p>
          <a:p>
            <a:r>
              <a:rPr lang="en-US" sz="1200" u="sng" kern="1200" smtClean="0">
                <a:solidFill>
                  <a:schemeClr val="tx1"/>
                </a:solidFill>
                <a:effectLst/>
                <a:latin typeface="+mn-lt"/>
                <a:ea typeface="+mn-ea"/>
                <a:cs typeface="+mn-cs"/>
                <a:hlinkClick r:id="rId3"/>
              </a:rPr>
              <a:t>https://en.wikipedia.org/wiki/Interactive_voice_response</a:t>
            </a:r>
            <a:endParaRPr lang="en-US" sz="1200" kern="1200" smtClean="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2031216C-E5CB-411C-A9C2-2AE0E1AE80BF}" type="slidenum">
              <a:rPr lang="en-US" smtClean="0"/>
              <a:t>20</a:t>
            </a:fld>
            <a:endParaRPr lang="en-US"/>
          </a:p>
        </p:txBody>
      </p:sp>
    </p:spTree>
    <p:extLst>
      <p:ext uri="{BB962C8B-B14F-4D97-AF65-F5344CB8AC3E}">
        <p14:creationId xmlns:p14="http://schemas.microsoft.com/office/powerpoint/2010/main" val="20223083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referenced design patterns for Interactive Voice Response, a technology that allows a computer to interact with humans through the use of voice and DTMF tones input via keypad. </a:t>
            </a:r>
          </a:p>
          <a:p>
            <a:r>
              <a:rPr lang="en-US" sz="1200" u="sng" kern="1200" smtClean="0">
                <a:solidFill>
                  <a:schemeClr val="tx1"/>
                </a:solidFill>
                <a:effectLst/>
                <a:latin typeface="+mn-lt"/>
                <a:ea typeface="+mn-ea"/>
                <a:cs typeface="+mn-cs"/>
                <a:hlinkClick r:id="rId3"/>
              </a:rPr>
              <a:t>https://en.wikipedia.org/wiki/Interactive_voice_response</a:t>
            </a:r>
            <a:endParaRPr lang="en-US" sz="1200" kern="1200" smtClean="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2031216C-E5CB-411C-A9C2-2AE0E1AE80BF}" type="slidenum">
              <a:rPr lang="en-US" smtClean="0"/>
              <a:t>21</a:t>
            </a:fld>
            <a:endParaRPr lang="en-US"/>
          </a:p>
        </p:txBody>
      </p:sp>
    </p:spTree>
    <p:extLst>
      <p:ext uri="{BB962C8B-B14F-4D97-AF65-F5344CB8AC3E}">
        <p14:creationId xmlns:p14="http://schemas.microsoft.com/office/powerpoint/2010/main" val="19265084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referenced design patterns for Interactive Voice Response, a technology that allows a computer to interact with humans through the use of voice and DTMF tones input via keypad. </a:t>
            </a:r>
          </a:p>
          <a:p>
            <a:r>
              <a:rPr lang="en-US" sz="1200" u="sng" kern="1200" smtClean="0">
                <a:solidFill>
                  <a:schemeClr val="tx1"/>
                </a:solidFill>
                <a:effectLst/>
                <a:latin typeface="+mn-lt"/>
                <a:ea typeface="+mn-ea"/>
                <a:cs typeface="+mn-cs"/>
                <a:hlinkClick r:id="rId3"/>
              </a:rPr>
              <a:t>https://en.wikipedia.org/wiki/Interactive_voice_response</a:t>
            </a:r>
            <a:endParaRPr lang="en-US" sz="1200" kern="1200" smtClean="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2031216C-E5CB-411C-A9C2-2AE0E1AE80BF}" type="slidenum">
              <a:rPr lang="en-US" smtClean="0"/>
              <a:t>22</a:t>
            </a:fld>
            <a:endParaRPr lang="en-US"/>
          </a:p>
        </p:txBody>
      </p:sp>
    </p:spTree>
    <p:extLst>
      <p:ext uri="{BB962C8B-B14F-4D97-AF65-F5344CB8AC3E}">
        <p14:creationId xmlns:p14="http://schemas.microsoft.com/office/powerpoint/2010/main" val="248963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referenced design patterns for Interactive Voice Response, a technology that allows a computer to interact with humans through the use of voice and DTMF tones input via keypad. </a:t>
            </a:r>
          </a:p>
          <a:p>
            <a:r>
              <a:rPr lang="en-US" sz="1200" u="sng" kern="1200" dirty="0" smtClean="0">
                <a:solidFill>
                  <a:schemeClr val="tx1"/>
                </a:solidFill>
                <a:effectLst/>
                <a:latin typeface="+mn-lt"/>
                <a:ea typeface="+mn-ea"/>
                <a:cs typeface="+mn-cs"/>
                <a:hlinkClick r:id="rId3"/>
              </a:rPr>
              <a:t>https://en.wikipedia.org/wiki/Interactive_voice_response</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031216C-E5CB-411C-A9C2-2AE0E1AE80BF}" type="slidenum">
              <a:rPr lang="en-US" smtClean="0"/>
              <a:t>23</a:t>
            </a:fld>
            <a:endParaRPr lang="en-US"/>
          </a:p>
        </p:txBody>
      </p:sp>
    </p:spTree>
    <p:extLst>
      <p:ext uri="{BB962C8B-B14F-4D97-AF65-F5344CB8AC3E}">
        <p14:creationId xmlns:p14="http://schemas.microsoft.com/office/powerpoint/2010/main" val="507797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Design</a:t>
            </a:r>
          </a:p>
          <a:p>
            <a:pPr marL="342900" indent="-342900">
              <a:buAutoNum type="arabicPeriod"/>
            </a:pPr>
            <a:r>
              <a:rPr lang="en-US" dirty="0" smtClean="0"/>
              <a:t>Designers can quickly create graphical conversation flowchart</a:t>
            </a:r>
          </a:p>
          <a:p>
            <a:pPr marL="342900" indent="-342900">
              <a:buFontTx/>
              <a:buAutoNum type="arabicPeriod"/>
            </a:pPr>
            <a:r>
              <a:rPr lang="en-US" dirty="0" smtClean="0"/>
              <a:t>Designers can quickly build hi-fi prototype</a:t>
            </a:r>
          </a:p>
          <a:p>
            <a:r>
              <a:rPr lang="en-US" dirty="0" smtClean="0"/>
              <a:t>Development</a:t>
            </a:r>
          </a:p>
          <a:p>
            <a:pPr marL="342900" indent="-342900">
              <a:buFontTx/>
              <a:buAutoNum type="arabicPeriod"/>
            </a:pPr>
            <a:r>
              <a:rPr lang="en-US" dirty="0" smtClean="0"/>
              <a:t>Speed up development time by saving engineers from manually writing conversation logic, engineers only need to write front-end code.</a:t>
            </a:r>
          </a:p>
          <a:p>
            <a:endParaRPr lang="en-US" dirty="0"/>
          </a:p>
        </p:txBody>
      </p:sp>
      <p:sp>
        <p:nvSpPr>
          <p:cNvPr id="4" name="Slide Number Placeholder 3"/>
          <p:cNvSpPr>
            <a:spLocks noGrp="1"/>
          </p:cNvSpPr>
          <p:nvPr>
            <p:ph type="sldNum" sz="quarter" idx="10"/>
          </p:nvPr>
        </p:nvSpPr>
        <p:spPr/>
        <p:txBody>
          <a:bodyPr/>
          <a:lstStyle/>
          <a:p>
            <a:fld id="{2031216C-E5CB-411C-A9C2-2AE0E1AE80BF}" type="slidenum">
              <a:rPr lang="en-US" smtClean="0"/>
              <a:t>26</a:t>
            </a:fld>
            <a:endParaRPr lang="en-US"/>
          </a:p>
        </p:txBody>
      </p:sp>
    </p:spTree>
    <p:extLst>
      <p:ext uri="{BB962C8B-B14F-4D97-AF65-F5344CB8AC3E}">
        <p14:creationId xmlns:p14="http://schemas.microsoft.com/office/powerpoint/2010/main" val="17327648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Because VUI is so new and many usability and technical issues still need to addressed.</a:t>
            </a:r>
            <a:r>
              <a:rPr lang="en-US" baseline="0" dirty="0" smtClean="0"/>
              <a:t> There is a lot of work to be done. </a:t>
            </a:r>
            <a:endParaRPr lang="en-US" dirty="0"/>
          </a:p>
        </p:txBody>
      </p:sp>
      <p:sp>
        <p:nvSpPr>
          <p:cNvPr id="4" name="Slide Number Placeholder 3"/>
          <p:cNvSpPr>
            <a:spLocks noGrp="1"/>
          </p:cNvSpPr>
          <p:nvPr>
            <p:ph type="sldNum" sz="quarter" idx="10"/>
          </p:nvPr>
        </p:nvSpPr>
        <p:spPr/>
        <p:txBody>
          <a:bodyPr/>
          <a:lstStyle/>
          <a:p>
            <a:fld id="{2031216C-E5CB-411C-A9C2-2AE0E1AE80BF}" type="slidenum">
              <a:rPr lang="en-US" smtClean="0"/>
              <a:t>28</a:t>
            </a:fld>
            <a:endParaRPr lang="en-US"/>
          </a:p>
        </p:txBody>
      </p:sp>
    </p:spTree>
    <p:extLst>
      <p:ext uri="{BB962C8B-B14F-4D97-AF65-F5344CB8AC3E}">
        <p14:creationId xmlns:p14="http://schemas.microsoft.com/office/powerpoint/2010/main" val="25529507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latin typeface="Calibri" panose="020F0502020204030204" pitchFamily="34" charset="0"/>
                <a:ea typeface="SimSun" panose="02010600030101010101" pitchFamily="2" charset="-122"/>
                <a:cs typeface="Times New Roman" panose="02020603050405020304" pitchFamily="18" charset="0"/>
              </a:rPr>
              <a:t>We want to thank our project advisor John Chuang for his guidance and support throughout the project,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Safei</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Gu</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Jong-Kai Yang, and Eric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Pai</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from the INFO 214 team for their hard work on user research and testing, Georgina </a:t>
            </a:r>
            <a:r>
              <a:rPr lang="en-US" dirty="0" err="1" smtClean="0">
                <a:effectLst/>
                <a:latin typeface="Calibri" panose="020F0502020204030204" pitchFamily="34" charset="0"/>
                <a:ea typeface="SimSun" panose="02010600030101010101" pitchFamily="2" charset="-122"/>
                <a:cs typeface="Times New Roman" panose="02020603050405020304" pitchFamily="18" charset="0"/>
              </a:rPr>
              <a:t>Kleege</a:t>
            </a:r>
            <a:r>
              <a:rPr lang="en-US" dirty="0" smtClean="0">
                <a:effectLst/>
                <a:latin typeface="Calibri" panose="020F0502020204030204" pitchFamily="34" charset="0"/>
                <a:ea typeface="SimSun" panose="02010600030101010101" pitchFamily="2" charset="-122"/>
                <a:cs typeface="Times New Roman" panose="02020603050405020304" pitchFamily="18" charset="0"/>
              </a:rPr>
              <a:t> and Lucy Greco for their invaluable insights, East Bay Center for the Blind for their generous support, Jing-Wan Hsu for her great coding contribution, Steve Fadden for his guidance on user research, and Toshiro Nishimura for just being awesome in general. This project would not have been possible without all of you!</a:t>
            </a:r>
          </a:p>
          <a:p>
            <a:endParaRPr lang="en-US" dirty="0"/>
          </a:p>
        </p:txBody>
      </p:sp>
      <p:sp>
        <p:nvSpPr>
          <p:cNvPr id="4" name="Slide Number Placeholder 3"/>
          <p:cNvSpPr>
            <a:spLocks noGrp="1"/>
          </p:cNvSpPr>
          <p:nvPr>
            <p:ph type="sldNum" sz="quarter" idx="10"/>
          </p:nvPr>
        </p:nvSpPr>
        <p:spPr/>
        <p:txBody>
          <a:bodyPr/>
          <a:lstStyle/>
          <a:p>
            <a:fld id="{2031216C-E5CB-411C-A9C2-2AE0E1AE80BF}" type="slidenum">
              <a:rPr lang="en-US" smtClean="0"/>
              <a:t>29</a:t>
            </a:fld>
            <a:endParaRPr lang="en-US"/>
          </a:p>
        </p:txBody>
      </p:sp>
    </p:spTree>
    <p:extLst>
      <p:ext uri="{BB962C8B-B14F-4D97-AF65-F5344CB8AC3E}">
        <p14:creationId xmlns:p14="http://schemas.microsoft.com/office/powerpoint/2010/main" val="1319629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Reading</a:t>
            </a:r>
            <a:r>
              <a:rPr lang="en-US" baseline="0" dirty="0" smtClean="0"/>
              <a:t> bills used to a great challenge. </a:t>
            </a:r>
            <a:r>
              <a:rPr lang="en-US" sz="1200" b="0" i="0" kern="1200" dirty="0" smtClean="0">
                <a:solidFill>
                  <a:schemeClr val="tx1"/>
                </a:solidFill>
                <a:effectLst/>
                <a:latin typeface="+mn-lt"/>
                <a:ea typeface="+mn-ea"/>
                <a:cs typeface="+mn-cs"/>
              </a:rPr>
              <a:t>“Before a smartphone was accessible we had to carry six different things, and now all of those things are in one of those devices,” Rush said, “A $150 money reader is now a $1.99 app.  These devices are a game changer.”</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Talk about the Uber,</a:t>
            </a:r>
            <a:r>
              <a:rPr lang="en-US" sz="1200" b="0" i="0" kern="1200" baseline="0" dirty="0" smtClean="0">
                <a:solidFill>
                  <a:schemeClr val="tx1"/>
                </a:solidFill>
                <a:effectLst/>
                <a:latin typeface="+mn-lt"/>
                <a:ea typeface="+mn-ea"/>
                <a:cs typeface="+mn-cs"/>
              </a:rPr>
              <a:t> taxi scenario. Orbitz scenario.</a:t>
            </a:r>
            <a:endParaRPr lang="en-US" dirty="0"/>
          </a:p>
        </p:txBody>
      </p:sp>
      <p:sp>
        <p:nvSpPr>
          <p:cNvPr id="4" name="Slide Number Placeholder 3"/>
          <p:cNvSpPr>
            <a:spLocks noGrp="1"/>
          </p:cNvSpPr>
          <p:nvPr>
            <p:ph type="sldNum" sz="quarter" idx="10"/>
          </p:nvPr>
        </p:nvSpPr>
        <p:spPr/>
        <p:txBody>
          <a:bodyPr/>
          <a:lstStyle/>
          <a:p>
            <a:fld id="{2031216C-E5CB-411C-A9C2-2AE0E1AE80BF}" type="slidenum">
              <a:rPr lang="en-US" smtClean="0"/>
              <a:t>4</a:t>
            </a:fld>
            <a:endParaRPr lang="en-US"/>
          </a:p>
        </p:txBody>
      </p:sp>
    </p:spTree>
    <p:extLst>
      <p:ext uri="{BB962C8B-B14F-4D97-AF65-F5344CB8AC3E}">
        <p14:creationId xmlns:p14="http://schemas.microsoft.com/office/powerpoint/2010/main" val="2858624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Demo this briefly</a:t>
            </a:r>
            <a:endParaRPr lang="en-US" dirty="0"/>
          </a:p>
        </p:txBody>
      </p:sp>
      <p:sp>
        <p:nvSpPr>
          <p:cNvPr id="4" name="Slide Number Placeholder 3"/>
          <p:cNvSpPr>
            <a:spLocks noGrp="1"/>
          </p:cNvSpPr>
          <p:nvPr>
            <p:ph type="sldNum" sz="quarter" idx="10"/>
          </p:nvPr>
        </p:nvSpPr>
        <p:spPr/>
        <p:txBody>
          <a:bodyPr/>
          <a:lstStyle/>
          <a:p>
            <a:fld id="{2031216C-E5CB-411C-A9C2-2AE0E1AE80BF}" type="slidenum">
              <a:rPr lang="en-US" smtClean="0"/>
              <a:t>7</a:t>
            </a:fld>
            <a:endParaRPr lang="en-US"/>
          </a:p>
        </p:txBody>
      </p:sp>
    </p:spTree>
    <p:extLst>
      <p:ext uri="{BB962C8B-B14F-4D97-AF65-F5344CB8AC3E}">
        <p14:creationId xmlns:p14="http://schemas.microsoft.com/office/powerpoint/2010/main" val="237627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 to verbally  explain more to drive the message home.</a:t>
            </a:r>
            <a:endParaRPr lang="en-US" dirty="0"/>
          </a:p>
        </p:txBody>
      </p:sp>
      <p:sp>
        <p:nvSpPr>
          <p:cNvPr id="4" name="Slide Number Placeholder 3"/>
          <p:cNvSpPr>
            <a:spLocks noGrp="1"/>
          </p:cNvSpPr>
          <p:nvPr>
            <p:ph type="sldNum" sz="quarter" idx="10"/>
          </p:nvPr>
        </p:nvSpPr>
        <p:spPr/>
        <p:txBody>
          <a:bodyPr/>
          <a:lstStyle/>
          <a:p>
            <a:fld id="{2031216C-E5CB-411C-A9C2-2AE0E1AE80BF}" type="slidenum">
              <a:rPr lang="en-US" smtClean="0"/>
              <a:t>8</a:t>
            </a:fld>
            <a:endParaRPr lang="en-US"/>
          </a:p>
        </p:txBody>
      </p:sp>
    </p:spTree>
    <p:extLst>
      <p:ext uri="{BB962C8B-B14F-4D97-AF65-F5344CB8AC3E}">
        <p14:creationId xmlns:p14="http://schemas.microsoft.com/office/powerpoint/2010/main" val="3701106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31216C-E5CB-411C-A9C2-2AE0E1AE80BF}" type="slidenum">
              <a:rPr lang="en-US" smtClean="0"/>
              <a:t>13</a:t>
            </a:fld>
            <a:endParaRPr lang="en-US"/>
          </a:p>
        </p:txBody>
      </p:sp>
    </p:spTree>
    <p:extLst>
      <p:ext uri="{BB962C8B-B14F-4D97-AF65-F5344CB8AC3E}">
        <p14:creationId xmlns:p14="http://schemas.microsoft.com/office/powerpoint/2010/main" val="1988882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31216C-E5CB-411C-A9C2-2AE0E1AE80BF}" type="slidenum">
              <a:rPr lang="en-US" smtClean="0"/>
              <a:t>16</a:t>
            </a:fld>
            <a:endParaRPr lang="en-US"/>
          </a:p>
        </p:txBody>
      </p:sp>
    </p:spTree>
    <p:extLst>
      <p:ext uri="{BB962C8B-B14F-4D97-AF65-F5344CB8AC3E}">
        <p14:creationId xmlns:p14="http://schemas.microsoft.com/office/powerpoint/2010/main" val="21282419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referenced design patterns for Interactive Voice Response, a technology that allows a computer to interact with humans through the use of voice and DTMF tones input via keypad. </a:t>
            </a:r>
          </a:p>
          <a:p>
            <a:r>
              <a:rPr lang="en-US" sz="1200" u="sng" kern="1200" dirty="0" smtClean="0">
                <a:solidFill>
                  <a:schemeClr val="tx1"/>
                </a:solidFill>
                <a:effectLst/>
                <a:latin typeface="+mn-lt"/>
                <a:ea typeface="+mn-ea"/>
                <a:cs typeface="+mn-cs"/>
                <a:hlinkClick r:id="rId3"/>
              </a:rPr>
              <a:t>https://en.wikipedia.org/wiki/Interactive_voice_response</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031216C-E5CB-411C-A9C2-2AE0E1AE80BF}" type="slidenum">
              <a:rPr lang="en-US" smtClean="0"/>
              <a:t>17</a:t>
            </a:fld>
            <a:endParaRPr lang="en-US"/>
          </a:p>
        </p:txBody>
      </p:sp>
    </p:spTree>
    <p:extLst>
      <p:ext uri="{BB962C8B-B14F-4D97-AF65-F5344CB8AC3E}">
        <p14:creationId xmlns:p14="http://schemas.microsoft.com/office/powerpoint/2010/main" val="9588537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referenced design patterns for Interactive Voice Response, a technology that allows a computer to interact with humans through the use of voice and DTMF tones input via keypad. </a:t>
            </a:r>
          </a:p>
          <a:p>
            <a:r>
              <a:rPr lang="en-US" sz="1200" u="sng" kern="1200" smtClean="0">
                <a:solidFill>
                  <a:schemeClr val="tx1"/>
                </a:solidFill>
                <a:effectLst/>
                <a:latin typeface="+mn-lt"/>
                <a:ea typeface="+mn-ea"/>
                <a:cs typeface="+mn-cs"/>
                <a:hlinkClick r:id="rId3"/>
              </a:rPr>
              <a:t>https://en.wikipedia.org/wiki/Interactive_voice_response</a:t>
            </a:r>
            <a:endParaRPr lang="en-US" sz="1200" kern="1200" smtClean="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2031216C-E5CB-411C-A9C2-2AE0E1AE80BF}" type="slidenum">
              <a:rPr lang="en-US" smtClean="0"/>
              <a:t>18</a:t>
            </a:fld>
            <a:endParaRPr lang="en-US"/>
          </a:p>
        </p:txBody>
      </p:sp>
    </p:spTree>
    <p:extLst>
      <p:ext uri="{BB962C8B-B14F-4D97-AF65-F5344CB8AC3E}">
        <p14:creationId xmlns:p14="http://schemas.microsoft.com/office/powerpoint/2010/main" val="6943082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referenced design patterns for Interactive Voice Response, a technology that allows a computer to interact with humans through the use of voice and DTMF tones input via keypad. </a:t>
            </a:r>
          </a:p>
          <a:p>
            <a:r>
              <a:rPr lang="en-US" sz="1200" u="sng" kern="1200" smtClean="0">
                <a:solidFill>
                  <a:schemeClr val="tx1"/>
                </a:solidFill>
                <a:effectLst/>
                <a:latin typeface="+mn-lt"/>
                <a:ea typeface="+mn-ea"/>
                <a:cs typeface="+mn-cs"/>
                <a:hlinkClick r:id="rId3"/>
              </a:rPr>
              <a:t>https://en.wikipedia.org/wiki/Interactive_voice_response</a:t>
            </a:r>
            <a:endParaRPr lang="en-US" sz="1200" kern="1200" smtClean="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2031216C-E5CB-411C-A9C2-2AE0E1AE80BF}" type="slidenum">
              <a:rPr lang="en-US" smtClean="0"/>
              <a:t>19</a:t>
            </a:fld>
            <a:endParaRPr lang="en-US"/>
          </a:p>
        </p:txBody>
      </p:sp>
    </p:spTree>
    <p:extLst>
      <p:ext uri="{BB962C8B-B14F-4D97-AF65-F5344CB8AC3E}">
        <p14:creationId xmlns:p14="http://schemas.microsoft.com/office/powerpoint/2010/main" val="34204144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ver">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1085828" y="0"/>
            <a:ext cx="11106172" cy="5541936"/>
          </a:xfrm>
          <a:prstGeom prst="rect">
            <a:avLst/>
          </a:prstGeom>
        </p:spPr>
      </p:pic>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7963" y="0"/>
            <a:ext cx="11106172" cy="5541936"/>
          </a:xfrm>
          <a:prstGeom prst="rect">
            <a:avLst/>
          </a:prstGeom>
        </p:spPr>
      </p:pic>
      <p:sp>
        <p:nvSpPr>
          <p:cNvPr id="5" name="Rectangle 4"/>
          <p:cNvSpPr/>
          <p:nvPr userDrawn="1"/>
        </p:nvSpPr>
        <p:spPr>
          <a:xfrm>
            <a:off x="0" y="0"/>
            <a:ext cx="12192000" cy="5538158"/>
          </a:xfrm>
          <a:prstGeom prst="rect">
            <a:avLst/>
          </a:prstGeom>
          <a:solidFill>
            <a:srgbClr val="BFBFB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Manual Input 5"/>
          <p:cNvSpPr/>
          <p:nvPr userDrawn="1"/>
        </p:nvSpPr>
        <p:spPr>
          <a:xfrm rot="16200000" flipH="1">
            <a:off x="5880191" y="546191"/>
            <a:ext cx="6522024" cy="6101595"/>
          </a:xfrm>
          <a:prstGeom prst="flowChartManualInpu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userDrawn="1"/>
        </p:nvSpPr>
        <p:spPr>
          <a:xfrm>
            <a:off x="7262282" y="2122748"/>
            <a:ext cx="4929718" cy="1400383"/>
          </a:xfrm>
          <a:prstGeom prst="rect">
            <a:avLst/>
          </a:prstGeom>
          <a:noFill/>
        </p:spPr>
        <p:txBody>
          <a:bodyPr wrap="square" rtlCol="0">
            <a:spAutoFit/>
          </a:bodyPr>
          <a:lstStyle/>
          <a:p>
            <a:r>
              <a:rPr lang="en-US" sz="6000" b="1" dirty="0" smtClean="0">
                <a:solidFill>
                  <a:schemeClr val="bg1"/>
                </a:solidFill>
                <a:latin typeface="Adobe Garamond Pro" panose="02020502060506020403" pitchFamily="18" charset="0"/>
              </a:rPr>
              <a:t>Mole-bil</a:t>
            </a:r>
            <a:r>
              <a:rPr lang="en-US" sz="6000" b="1" baseline="0" dirty="0" smtClean="0">
                <a:solidFill>
                  <a:schemeClr val="bg1"/>
                </a:solidFill>
                <a:latin typeface="Adobe Garamond Pro" panose="02020502060506020403" pitchFamily="18" charset="0"/>
              </a:rPr>
              <a:t>e</a:t>
            </a:r>
            <a:r>
              <a:rPr lang="en-US" sz="4800" baseline="0" dirty="0" smtClean="0">
                <a:solidFill>
                  <a:schemeClr val="bg1"/>
                </a:solidFill>
                <a:latin typeface="HelveticaNeue" panose="00000400000000000000" pitchFamily="2" charset="0"/>
              </a:rPr>
              <a:t> </a:t>
            </a:r>
            <a:r>
              <a:rPr lang="en-US" sz="4800" baseline="0" dirty="0" smtClean="0">
                <a:solidFill>
                  <a:schemeClr val="bg1"/>
                </a:solidFill>
                <a:latin typeface="HelveticaNeue Light" panose="00000400000000000000" pitchFamily="2" charset="0"/>
              </a:rPr>
              <a:t>Voice</a:t>
            </a:r>
          </a:p>
          <a:p>
            <a:r>
              <a:rPr lang="en-US" sz="2500" baseline="0" dirty="0" smtClean="0">
                <a:solidFill>
                  <a:schemeClr val="bg1"/>
                </a:solidFill>
                <a:latin typeface="HelveticaNeue Light" panose="00000400000000000000" pitchFamily="2" charset="0"/>
              </a:rPr>
              <a:t>Voice UI for the Blind</a:t>
            </a:r>
            <a:endParaRPr lang="en-US" sz="2500" dirty="0">
              <a:solidFill>
                <a:schemeClr val="bg1"/>
              </a:solidFill>
              <a:latin typeface="HelveticaNeue Light" panose="00000400000000000000" pitchFamily="2" charset="0"/>
            </a:endParaRPr>
          </a:p>
        </p:txBody>
      </p:sp>
      <p:sp>
        <p:nvSpPr>
          <p:cNvPr id="7" name="TextBox 6"/>
          <p:cNvSpPr txBox="1"/>
          <p:nvPr userDrawn="1"/>
        </p:nvSpPr>
        <p:spPr>
          <a:xfrm>
            <a:off x="7262282" y="4348293"/>
            <a:ext cx="3757842" cy="830997"/>
          </a:xfrm>
          <a:prstGeom prst="rect">
            <a:avLst/>
          </a:prstGeom>
          <a:noFill/>
        </p:spPr>
        <p:txBody>
          <a:bodyPr wrap="square" rtlCol="0">
            <a:spAutoFit/>
          </a:bodyPr>
          <a:lstStyle/>
          <a:p>
            <a:endParaRPr lang="en-US" sz="1600" dirty="0" smtClean="0">
              <a:solidFill>
                <a:schemeClr val="bg1"/>
              </a:solidFill>
              <a:latin typeface="HelveticaNeue Light" panose="00000400000000000000" pitchFamily="2" charset="0"/>
            </a:endParaRPr>
          </a:p>
          <a:p>
            <a:r>
              <a:rPr lang="en-US" sz="1600" dirty="0" smtClean="0">
                <a:solidFill>
                  <a:srgbClr val="37301F"/>
                </a:solidFill>
                <a:latin typeface="HelveticaNeue Light" panose="00000400000000000000" pitchFamily="2" charset="0"/>
              </a:rPr>
              <a:t>Wenqin </a:t>
            </a:r>
            <a:r>
              <a:rPr lang="en-US" sz="1600" b="0" dirty="0" smtClean="0">
                <a:solidFill>
                  <a:srgbClr val="37301F"/>
                </a:solidFill>
                <a:latin typeface="HelveticaNeue bold" panose="00000400000000000000" pitchFamily="2" charset="0"/>
              </a:rPr>
              <a:t>Chen</a:t>
            </a:r>
            <a:r>
              <a:rPr lang="en-US" sz="1600" b="0" baseline="0" dirty="0" smtClean="0">
                <a:solidFill>
                  <a:srgbClr val="37301F"/>
                </a:solidFill>
                <a:latin typeface="HelveticaNeue bold" panose="00000400000000000000" pitchFamily="2" charset="0"/>
              </a:rPr>
              <a:t>  </a:t>
            </a:r>
            <a:r>
              <a:rPr lang="en-US" sz="1600" b="0" baseline="0" dirty="0" smtClean="0">
                <a:solidFill>
                  <a:srgbClr val="37301F"/>
                </a:solidFill>
                <a:latin typeface="HelveticaNeue Light" panose="00000400000000000000" pitchFamily="2" charset="0"/>
              </a:rPr>
              <a:t>|</a:t>
            </a:r>
            <a:r>
              <a:rPr lang="en-US" sz="1600" b="0" baseline="0" dirty="0" smtClean="0">
                <a:solidFill>
                  <a:srgbClr val="37301F"/>
                </a:solidFill>
                <a:latin typeface="HelveticaNeue bold" panose="00000400000000000000" pitchFamily="2" charset="0"/>
              </a:rPr>
              <a:t>  </a:t>
            </a:r>
            <a:r>
              <a:rPr lang="en-US" sz="1600" dirty="0" smtClean="0">
                <a:solidFill>
                  <a:srgbClr val="37301F"/>
                </a:solidFill>
                <a:latin typeface="HelveticaNeue Light" panose="00000400000000000000" pitchFamily="2" charset="0"/>
              </a:rPr>
              <a:t>Pi-Tan </a:t>
            </a:r>
            <a:r>
              <a:rPr lang="en-US" sz="1600" b="0" kern="1200" dirty="0" smtClean="0">
                <a:solidFill>
                  <a:srgbClr val="37301F"/>
                </a:solidFill>
                <a:latin typeface="HelveticaNeue bold" panose="00000400000000000000" pitchFamily="2" charset="0"/>
                <a:ea typeface="+mn-ea"/>
                <a:cs typeface="+mn-cs"/>
              </a:rPr>
              <a:t>Hu</a:t>
            </a:r>
            <a:endParaRPr lang="en-US" sz="1600" baseline="0" dirty="0" smtClean="0">
              <a:solidFill>
                <a:srgbClr val="37301F"/>
              </a:solidFill>
              <a:latin typeface="HelveticaNeue Light" panose="00000400000000000000" pitchFamily="2" charset="0"/>
            </a:endParaRPr>
          </a:p>
          <a:p>
            <a:r>
              <a:rPr lang="en-US" sz="1600" baseline="0" dirty="0" smtClean="0">
                <a:solidFill>
                  <a:srgbClr val="37301F"/>
                </a:solidFill>
                <a:latin typeface="HelveticaNeue Light" panose="00000400000000000000" pitchFamily="2" charset="0"/>
              </a:rPr>
              <a:t>Advisor John </a:t>
            </a:r>
            <a:r>
              <a:rPr lang="en-US" sz="1600" b="0" kern="1200" dirty="0" smtClean="0">
                <a:solidFill>
                  <a:srgbClr val="37301F"/>
                </a:solidFill>
                <a:latin typeface="HelveticaNeue bold" panose="00000400000000000000" pitchFamily="2" charset="0"/>
                <a:ea typeface="+mn-ea"/>
                <a:cs typeface="+mn-cs"/>
              </a:rPr>
              <a:t>Chuang</a:t>
            </a:r>
            <a:endParaRPr lang="en-US" sz="1600" b="0" kern="1200" dirty="0">
              <a:solidFill>
                <a:srgbClr val="37301F"/>
              </a:solidFill>
              <a:latin typeface="HelveticaNeue bold" panose="00000400000000000000" pitchFamily="2" charset="0"/>
              <a:ea typeface="+mn-ea"/>
              <a:cs typeface="+mn-cs"/>
            </a:endParaRPr>
          </a:p>
        </p:txBody>
      </p:sp>
      <p:pic>
        <p:nvPicPr>
          <p:cNvPr id="8" name="Picture 6" descr="http://www.ischool.berkeley.edu/files/berkeleyischool-logo-fullcolor-lg.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19405" y="5655196"/>
            <a:ext cx="2566035" cy="50037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userDrawn="1"/>
        </p:nvSpPr>
        <p:spPr>
          <a:xfrm>
            <a:off x="248285" y="6099556"/>
            <a:ext cx="4059555" cy="338554"/>
          </a:xfrm>
          <a:prstGeom prst="rect">
            <a:avLst/>
          </a:prstGeom>
        </p:spPr>
        <p:txBody>
          <a:bodyPr wrap="square">
            <a:spAutoFit/>
          </a:bodyPr>
          <a:lstStyle/>
          <a:p>
            <a:pPr>
              <a:spcAft>
                <a:spcPts val="600"/>
              </a:spcAft>
            </a:pPr>
            <a:r>
              <a:rPr lang="en-US" sz="1600" dirty="0" smtClean="0">
                <a:solidFill>
                  <a:schemeClr val="bg1">
                    <a:lumMod val="50000"/>
                  </a:schemeClr>
                </a:solidFill>
                <a:latin typeface="HelveticaNeue light" panose="00000400000000000000" pitchFamily="2" charset="0"/>
              </a:rPr>
              <a:t>Master’s Final Project 2016</a:t>
            </a:r>
            <a:endParaRPr lang="en-US" sz="1600" dirty="0">
              <a:solidFill>
                <a:schemeClr val="bg1">
                  <a:lumMod val="50000"/>
                </a:schemeClr>
              </a:solidFill>
              <a:latin typeface="HelveticaNeue light" panose="00000400000000000000" pitchFamily="2" charset="0"/>
            </a:endParaRPr>
          </a:p>
        </p:txBody>
      </p:sp>
    </p:spTree>
    <p:extLst>
      <p:ext uri="{BB962C8B-B14F-4D97-AF65-F5344CB8AC3E}">
        <p14:creationId xmlns:p14="http://schemas.microsoft.com/office/powerpoint/2010/main" val="30246621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3" name="Rectangle 42"/>
          <p:cNvSpPr/>
          <p:nvPr userDrawn="1"/>
        </p:nvSpPr>
        <p:spPr>
          <a:xfrm>
            <a:off x="6563359" y="6573520"/>
            <a:ext cx="1005841" cy="203201"/>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userDrawn="1"/>
        </p:nvSpPr>
        <p:spPr>
          <a:xfrm>
            <a:off x="6492240" y="6488668"/>
            <a:ext cx="10109200" cy="369332"/>
          </a:xfrm>
          <a:prstGeom prst="rect">
            <a:avLst/>
          </a:prstGeom>
          <a:noFill/>
        </p:spPr>
        <p:txBody>
          <a:bodyPr wrap="square" rtlCol="0">
            <a:spAutoFit/>
          </a:bodyPr>
          <a:lstStyle/>
          <a:p>
            <a:r>
              <a:rPr lang="en-US" dirty="0" smtClean="0">
                <a:solidFill>
                  <a:srgbClr val="37301F"/>
                </a:solidFill>
                <a:latin typeface="HelveticaNeue Light" panose="00000400000000000000" pitchFamily="2" charset="0"/>
              </a:rPr>
              <a:t>Research</a:t>
            </a:r>
            <a:r>
              <a:rPr lang="en-US" dirty="0" smtClean="0">
                <a:solidFill>
                  <a:srgbClr val="BFBFBF"/>
                </a:solidFill>
                <a:latin typeface="HelveticaNeue Light" panose="00000400000000000000" pitchFamily="2" charset="0"/>
              </a:rPr>
              <a:t>    &gt;    Design    &gt;    Dev</a:t>
            </a:r>
            <a:r>
              <a:rPr lang="en-US" baseline="0" dirty="0" smtClean="0">
                <a:solidFill>
                  <a:srgbClr val="BFBFBF"/>
                </a:solidFill>
                <a:latin typeface="HelveticaNeue Light" panose="00000400000000000000" pitchFamily="2" charset="0"/>
              </a:rPr>
              <a:t> Tool    &gt;    Conclusion</a:t>
            </a:r>
            <a:endParaRPr lang="en-US" dirty="0">
              <a:solidFill>
                <a:srgbClr val="BFBFBF"/>
              </a:solidFill>
              <a:latin typeface="HelveticaNeue Light" panose="00000400000000000000" pitchFamily="2" charset="0"/>
            </a:endParaRPr>
          </a:p>
        </p:txBody>
      </p:sp>
    </p:spTree>
    <p:extLst>
      <p:ext uri="{BB962C8B-B14F-4D97-AF65-F5344CB8AC3E}">
        <p14:creationId xmlns:p14="http://schemas.microsoft.com/office/powerpoint/2010/main" val="898839914"/>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6" name="Rectangle 5"/>
          <p:cNvSpPr/>
          <p:nvPr userDrawn="1"/>
        </p:nvSpPr>
        <p:spPr>
          <a:xfrm>
            <a:off x="6563359" y="6573520"/>
            <a:ext cx="1005841" cy="203201"/>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userDrawn="1"/>
        </p:nvSpPr>
        <p:spPr>
          <a:xfrm>
            <a:off x="6492240" y="6488668"/>
            <a:ext cx="10109200" cy="369332"/>
          </a:xfrm>
          <a:prstGeom prst="rect">
            <a:avLst/>
          </a:prstGeom>
          <a:noFill/>
        </p:spPr>
        <p:txBody>
          <a:bodyPr wrap="square" rtlCol="0">
            <a:spAutoFit/>
          </a:bodyPr>
          <a:lstStyle/>
          <a:p>
            <a:r>
              <a:rPr lang="en-US" dirty="0" smtClean="0">
                <a:solidFill>
                  <a:srgbClr val="37301F"/>
                </a:solidFill>
                <a:latin typeface="HelveticaNeue Light" panose="00000400000000000000" pitchFamily="2" charset="0"/>
              </a:rPr>
              <a:t>Research</a:t>
            </a:r>
            <a:r>
              <a:rPr lang="en-US" dirty="0" smtClean="0">
                <a:solidFill>
                  <a:srgbClr val="BFBFBF"/>
                </a:solidFill>
                <a:latin typeface="HelveticaNeue Light" panose="00000400000000000000" pitchFamily="2" charset="0"/>
              </a:rPr>
              <a:t>    &gt;    Design    &gt;    Dev</a:t>
            </a:r>
            <a:r>
              <a:rPr lang="en-US" baseline="0" dirty="0" smtClean="0">
                <a:solidFill>
                  <a:srgbClr val="BFBFBF"/>
                </a:solidFill>
                <a:latin typeface="HelveticaNeue Light" panose="00000400000000000000" pitchFamily="2" charset="0"/>
              </a:rPr>
              <a:t> Tool    &gt;    Conclusion</a:t>
            </a:r>
            <a:endParaRPr lang="en-US" dirty="0">
              <a:solidFill>
                <a:srgbClr val="BFBFBF"/>
              </a:solidFill>
              <a:latin typeface="HelveticaNeue Light" panose="00000400000000000000" pitchFamily="2" charset="0"/>
            </a:endParaRPr>
          </a:p>
        </p:txBody>
      </p:sp>
      <p:sp>
        <p:nvSpPr>
          <p:cNvPr id="2" name="Rectangle 1"/>
          <p:cNvSpPr/>
          <p:nvPr userDrawn="1"/>
        </p:nvSpPr>
        <p:spPr>
          <a:xfrm>
            <a:off x="0" y="0"/>
            <a:ext cx="12192000" cy="6488668"/>
          </a:xfrm>
          <a:prstGeom prst="rect">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2093840"/>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Rectangle 9"/>
          <p:cNvSpPr/>
          <p:nvPr userDrawn="1"/>
        </p:nvSpPr>
        <p:spPr>
          <a:xfrm>
            <a:off x="8107679" y="6583680"/>
            <a:ext cx="721361" cy="191254"/>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userDrawn="1"/>
        </p:nvSpPr>
        <p:spPr>
          <a:xfrm>
            <a:off x="6492240" y="6488668"/>
            <a:ext cx="10109200" cy="369332"/>
          </a:xfrm>
          <a:prstGeom prst="rect">
            <a:avLst/>
          </a:prstGeom>
          <a:noFill/>
        </p:spPr>
        <p:txBody>
          <a:bodyPr wrap="square" rtlCol="0">
            <a:spAutoFit/>
          </a:bodyPr>
          <a:lstStyle/>
          <a:p>
            <a:r>
              <a:rPr lang="en-US" dirty="0" smtClean="0">
                <a:solidFill>
                  <a:srgbClr val="BFBFBF"/>
                </a:solidFill>
                <a:latin typeface="HelveticaNeue Light" panose="00000400000000000000" pitchFamily="2" charset="0"/>
              </a:rPr>
              <a:t>Research    &gt;    </a:t>
            </a:r>
            <a:r>
              <a:rPr lang="en-US" dirty="0" smtClean="0">
                <a:solidFill>
                  <a:srgbClr val="37301F"/>
                </a:solidFill>
                <a:latin typeface="HelveticaNeue Light" panose="00000400000000000000" pitchFamily="2" charset="0"/>
              </a:rPr>
              <a:t>Design</a:t>
            </a:r>
            <a:r>
              <a:rPr lang="en-US" dirty="0" smtClean="0">
                <a:solidFill>
                  <a:srgbClr val="BFBFBF"/>
                </a:solidFill>
                <a:latin typeface="HelveticaNeue Light" panose="00000400000000000000" pitchFamily="2" charset="0"/>
              </a:rPr>
              <a:t>    &gt;    Dev</a:t>
            </a:r>
            <a:r>
              <a:rPr lang="en-US" baseline="0" dirty="0" smtClean="0">
                <a:solidFill>
                  <a:srgbClr val="BFBFBF"/>
                </a:solidFill>
                <a:latin typeface="HelveticaNeue Light" panose="00000400000000000000" pitchFamily="2" charset="0"/>
              </a:rPr>
              <a:t> Tool    &gt;    Conclusion</a:t>
            </a:r>
            <a:endParaRPr lang="en-US" dirty="0">
              <a:solidFill>
                <a:srgbClr val="BFBFBF"/>
              </a:solidFill>
              <a:latin typeface="HelveticaNeue Light" panose="00000400000000000000" pitchFamily="2" charset="0"/>
            </a:endParaRPr>
          </a:p>
        </p:txBody>
      </p:sp>
    </p:spTree>
    <p:extLst>
      <p:ext uri="{BB962C8B-B14F-4D97-AF65-F5344CB8AC3E}">
        <p14:creationId xmlns:p14="http://schemas.microsoft.com/office/powerpoint/2010/main" val="402590666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5" name="Rectangle 4"/>
          <p:cNvSpPr/>
          <p:nvPr userDrawn="1"/>
        </p:nvSpPr>
        <p:spPr>
          <a:xfrm>
            <a:off x="8107679" y="6583680"/>
            <a:ext cx="721361" cy="191254"/>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userDrawn="1"/>
        </p:nvSpPr>
        <p:spPr>
          <a:xfrm>
            <a:off x="0" y="0"/>
            <a:ext cx="12192000" cy="6488668"/>
          </a:xfrm>
          <a:prstGeom prst="rect">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userDrawn="1"/>
        </p:nvSpPr>
        <p:spPr>
          <a:xfrm>
            <a:off x="6492240" y="6488668"/>
            <a:ext cx="10109200" cy="369332"/>
          </a:xfrm>
          <a:prstGeom prst="rect">
            <a:avLst/>
          </a:prstGeom>
          <a:noFill/>
        </p:spPr>
        <p:txBody>
          <a:bodyPr wrap="square" rtlCol="0">
            <a:spAutoFit/>
          </a:bodyPr>
          <a:lstStyle/>
          <a:p>
            <a:r>
              <a:rPr lang="en-US" dirty="0" smtClean="0">
                <a:solidFill>
                  <a:srgbClr val="BFBFBF"/>
                </a:solidFill>
                <a:latin typeface="HelveticaNeue Light" panose="00000400000000000000" pitchFamily="2" charset="0"/>
              </a:rPr>
              <a:t>Research    &gt;    </a:t>
            </a:r>
            <a:r>
              <a:rPr lang="en-US" dirty="0" smtClean="0">
                <a:solidFill>
                  <a:srgbClr val="37301F"/>
                </a:solidFill>
                <a:latin typeface="HelveticaNeue Light" panose="00000400000000000000" pitchFamily="2" charset="0"/>
              </a:rPr>
              <a:t>Design</a:t>
            </a:r>
            <a:r>
              <a:rPr lang="en-US" dirty="0" smtClean="0">
                <a:solidFill>
                  <a:srgbClr val="BFBFBF"/>
                </a:solidFill>
                <a:latin typeface="HelveticaNeue Light" panose="00000400000000000000" pitchFamily="2" charset="0"/>
              </a:rPr>
              <a:t>    &gt;    Dev</a:t>
            </a:r>
            <a:r>
              <a:rPr lang="en-US" baseline="0" dirty="0" smtClean="0">
                <a:solidFill>
                  <a:srgbClr val="BFBFBF"/>
                </a:solidFill>
                <a:latin typeface="HelveticaNeue Light" panose="00000400000000000000" pitchFamily="2" charset="0"/>
              </a:rPr>
              <a:t> Tool    &gt;    Conclusion</a:t>
            </a:r>
            <a:endParaRPr lang="en-US" dirty="0">
              <a:solidFill>
                <a:srgbClr val="BFBFBF"/>
              </a:solidFill>
              <a:latin typeface="HelveticaNeue Light" panose="00000400000000000000" pitchFamily="2" charset="0"/>
            </a:endParaRPr>
          </a:p>
        </p:txBody>
      </p:sp>
    </p:spTree>
    <p:extLst>
      <p:ext uri="{BB962C8B-B14F-4D97-AF65-F5344CB8AC3E}">
        <p14:creationId xmlns:p14="http://schemas.microsoft.com/office/powerpoint/2010/main" val="3383522896"/>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Rectangle 2"/>
          <p:cNvSpPr/>
          <p:nvPr userDrawn="1"/>
        </p:nvSpPr>
        <p:spPr>
          <a:xfrm>
            <a:off x="9479279" y="6593840"/>
            <a:ext cx="894081" cy="185281"/>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userDrawn="1"/>
        </p:nvSpPr>
        <p:spPr>
          <a:xfrm>
            <a:off x="6492240" y="6488668"/>
            <a:ext cx="10109200" cy="369332"/>
          </a:xfrm>
          <a:prstGeom prst="rect">
            <a:avLst/>
          </a:prstGeom>
          <a:noFill/>
        </p:spPr>
        <p:txBody>
          <a:bodyPr wrap="square" rtlCol="0">
            <a:spAutoFit/>
          </a:bodyPr>
          <a:lstStyle/>
          <a:p>
            <a:r>
              <a:rPr lang="en-US" dirty="0" smtClean="0">
                <a:solidFill>
                  <a:srgbClr val="BFBFBF"/>
                </a:solidFill>
                <a:latin typeface="HelveticaNeue Light" panose="00000400000000000000" pitchFamily="2" charset="0"/>
              </a:rPr>
              <a:t>Research    &gt;    </a:t>
            </a:r>
            <a:r>
              <a:rPr lang="en-US" dirty="0" smtClean="0">
                <a:solidFill>
                  <a:schemeClr val="bg1">
                    <a:lumMod val="75000"/>
                  </a:schemeClr>
                </a:solidFill>
                <a:latin typeface="HelveticaNeue Light" panose="00000400000000000000" pitchFamily="2" charset="0"/>
              </a:rPr>
              <a:t>Design</a:t>
            </a:r>
            <a:r>
              <a:rPr lang="en-US" dirty="0" smtClean="0">
                <a:solidFill>
                  <a:srgbClr val="BFBFBF"/>
                </a:solidFill>
                <a:latin typeface="HelveticaNeue Light" panose="00000400000000000000" pitchFamily="2" charset="0"/>
              </a:rPr>
              <a:t>    &gt;    </a:t>
            </a:r>
            <a:r>
              <a:rPr lang="en-US" dirty="0" smtClean="0">
                <a:solidFill>
                  <a:srgbClr val="37301F"/>
                </a:solidFill>
                <a:latin typeface="HelveticaNeue Light" panose="00000400000000000000" pitchFamily="2" charset="0"/>
              </a:rPr>
              <a:t>Dev</a:t>
            </a:r>
            <a:r>
              <a:rPr lang="en-US" baseline="0" dirty="0" smtClean="0">
                <a:solidFill>
                  <a:srgbClr val="37301F"/>
                </a:solidFill>
                <a:latin typeface="HelveticaNeue Light" panose="00000400000000000000" pitchFamily="2" charset="0"/>
              </a:rPr>
              <a:t> Tool    </a:t>
            </a:r>
            <a:r>
              <a:rPr lang="en-US" baseline="0" dirty="0" smtClean="0">
                <a:solidFill>
                  <a:srgbClr val="BFBFBF"/>
                </a:solidFill>
                <a:latin typeface="HelveticaNeue Light" panose="00000400000000000000" pitchFamily="2" charset="0"/>
              </a:rPr>
              <a:t>&gt;    Conclusion</a:t>
            </a:r>
            <a:endParaRPr lang="en-US" dirty="0">
              <a:solidFill>
                <a:srgbClr val="BFBFBF"/>
              </a:solidFill>
              <a:latin typeface="HelveticaNeue Light" panose="00000400000000000000" pitchFamily="2" charset="0"/>
            </a:endParaRPr>
          </a:p>
        </p:txBody>
      </p:sp>
    </p:spTree>
    <p:extLst>
      <p:ext uri="{BB962C8B-B14F-4D97-AF65-F5344CB8AC3E}">
        <p14:creationId xmlns:p14="http://schemas.microsoft.com/office/powerpoint/2010/main" val="121072842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6" name="Rectangle 5"/>
          <p:cNvSpPr/>
          <p:nvPr userDrawn="1"/>
        </p:nvSpPr>
        <p:spPr>
          <a:xfrm>
            <a:off x="9479279" y="6593840"/>
            <a:ext cx="894081" cy="185281"/>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userDrawn="1"/>
        </p:nvSpPr>
        <p:spPr>
          <a:xfrm>
            <a:off x="0" y="0"/>
            <a:ext cx="12192000" cy="6488668"/>
          </a:xfrm>
          <a:prstGeom prst="rect">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userDrawn="1"/>
        </p:nvSpPr>
        <p:spPr>
          <a:xfrm>
            <a:off x="6492240" y="6488668"/>
            <a:ext cx="10109200" cy="369332"/>
          </a:xfrm>
          <a:prstGeom prst="rect">
            <a:avLst/>
          </a:prstGeom>
          <a:noFill/>
        </p:spPr>
        <p:txBody>
          <a:bodyPr wrap="square" rtlCol="0">
            <a:spAutoFit/>
          </a:bodyPr>
          <a:lstStyle/>
          <a:p>
            <a:r>
              <a:rPr lang="en-US" dirty="0" smtClean="0">
                <a:solidFill>
                  <a:srgbClr val="BFBFBF"/>
                </a:solidFill>
                <a:latin typeface="HelveticaNeue Light" panose="00000400000000000000" pitchFamily="2" charset="0"/>
              </a:rPr>
              <a:t>Research    &gt;    </a:t>
            </a:r>
            <a:r>
              <a:rPr lang="en-US" dirty="0" smtClean="0">
                <a:solidFill>
                  <a:schemeClr val="bg1">
                    <a:lumMod val="75000"/>
                  </a:schemeClr>
                </a:solidFill>
                <a:latin typeface="HelveticaNeue Light" panose="00000400000000000000" pitchFamily="2" charset="0"/>
              </a:rPr>
              <a:t>Design</a:t>
            </a:r>
            <a:r>
              <a:rPr lang="en-US" dirty="0" smtClean="0">
                <a:solidFill>
                  <a:srgbClr val="BFBFBF"/>
                </a:solidFill>
                <a:latin typeface="HelveticaNeue Light" panose="00000400000000000000" pitchFamily="2" charset="0"/>
              </a:rPr>
              <a:t>    &gt;    </a:t>
            </a:r>
            <a:r>
              <a:rPr lang="en-US" dirty="0" smtClean="0">
                <a:solidFill>
                  <a:srgbClr val="37301F"/>
                </a:solidFill>
                <a:latin typeface="HelveticaNeue Light" panose="00000400000000000000" pitchFamily="2" charset="0"/>
              </a:rPr>
              <a:t>Dev</a:t>
            </a:r>
            <a:r>
              <a:rPr lang="en-US" baseline="0" dirty="0" smtClean="0">
                <a:solidFill>
                  <a:srgbClr val="37301F"/>
                </a:solidFill>
                <a:latin typeface="HelveticaNeue Light" panose="00000400000000000000" pitchFamily="2" charset="0"/>
              </a:rPr>
              <a:t> Tool    </a:t>
            </a:r>
            <a:r>
              <a:rPr lang="en-US" baseline="0" dirty="0" smtClean="0">
                <a:solidFill>
                  <a:srgbClr val="BFBFBF"/>
                </a:solidFill>
                <a:latin typeface="HelveticaNeue Light" panose="00000400000000000000" pitchFamily="2" charset="0"/>
              </a:rPr>
              <a:t>&gt;    Conclusion</a:t>
            </a:r>
            <a:endParaRPr lang="en-US" dirty="0">
              <a:solidFill>
                <a:srgbClr val="BFBFBF"/>
              </a:solidFill>
              <a:latin typeface="HelveticaNeue Light" panose="00000400000000000000" pitchFamily="2" charset="0"/>
            </a:endParaRPr>
          </a:p>
        </p:txBody>
      </p:sp>
    </p:spTree>
    <p:extLst>
      <p:ext uri="{BB962C8B-B14F-4D97-AF65-F5344CB8AC3E}">
        <p14:creationId xmlns:p14="http://schemas.microsoft.com/office/powerpoint/2010/main" val="3124066666"/>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Rectangle 2"/>
          <p:cNvSpPr/>
          <p:nvPr userDrawn="1"/>
        </p:nvSpPr>
        <p:spPr>
          <a:xfrm>
            <a:off x="10982959" y="6583680"/>
            <a:ext cx="1117601" cy="182294"/>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userDrawn="1"/>
        </p:nvSpPr>
        <p:spPr>
          <a:xfrm>
            <a:off x="6492240" y="6488668"/>
            <a:ext cx="10109200" cy="369332"/>
          </a:xfrm>
          <a:prstGeom prst="rect">
            <a:avLst/>
          </a:prstGeom>
          <a:noFill/>
        </p:spPr>
        <p:txBody>
          <a:bodyPr wrap="square" rtlCol="0">
            <a:spAutoFit/>
          </a:bodyPr>
          <a:lstStyle/>
          <a:p>
            <a:r>
              <a:rPr lang="en-US" dirty="0" smtClean="0">
                <a:solidFill>
                  <a:srgbClr val="BFBFBF"/>
                </a:solidFill>
                <a:latin typeface="HelveticaNeue Light" panose="00000400000000000000" pitchFamily="2" charset="0"/>
              </a:rPr>
              <a:t>Research    &gt;    </a:t>
            </a:r>
            <a:r>
              <a:rPr lang="en-US" dirty="0" smtClean="0">
                <a:solidFill>
                  <a:schemeClr val="bg1">
                    <a:lumMod val="75000"/>
                  </a:schemeClr>
                </a:solidFill>
                <a:latin typeface="HelveticaNeue Light" panose="00000400000000000000" pitchFamily="2" charset="0"/>
              </a:rPr>
              <a:t>Design</a:t>
            </a:r>
            <a:r>
              <a:rPr lang="en-US" dirty="0" smtClean="0">
                <a:solidFill>
                  <a:srgbClr val="BFBFBF"/>
                </a:solidFill>
                <a:latin typeface="HelveticaNeue Light" panose="00000400000000000000" pitchFamily="2" charset="0"/>
              </a:rPr>
              <a:t>    &gt;    Dev</a:t>
            </a:r>
            <a:r>
              <a:rPr lang="en-US" baseline="0" dirty="0" smtClean="0">
                <a:solidFill>
                  <a:srgbClr val="BFBFBF"/>
                </a:solidFill>
                <a:latin typeface="HelveticaNeue Light" panose="00000400000000000000" pitchFamily="2" charset="0"/>
              </a:rPr>
              <a:t> Tool    &gt;    </a:t>
            </a:r>
            <a:r>
              <a:rPr lang="en-US" baseline="0" dirty="0" smtClean="0">
                <a:solidFill>
                  <a:srgbClr val="37301F"/>
                </a:solidFill>
                <a:latin typeface="HelveticaNeue Light" panose="00000400000000000000" pitchFamily="2" charset="0"/>
              </a:rPr>
              <a:t>Conclusion</a:t>
            </a:r>
            <a:endParaRPr lang="en-US" dirty="0">
              <a:solidFill>
                <a:srgbClr val="37301F"/>
              </a:solidFill>
              <a:latin typeface="HelveticaNeue Light" panose="00000400000000000000" pitchFamily="2" charset="0"/>
            </a:endParaRPr>
          </a:p>
        </p:txBody>
      </p:sp>
    </p:spTree>
    <p:extLst>
      <p:ext uri="{BB962C8B-B14F-4D97-AF65-F5344CB8AC3E}">
        <p14:creationId xmlns:p14="http://schemas.microsoft.com/office/powerpoint/2010/main" val="398162576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6" name="Rectangle 5"/>
          <p:cNvSpPr/>
          <p:nvPr userDrawn="1"/>
        </p:nvSpPr>
        <p:spPr>
          <a:xfrm>
            <a:off x="10982959" y="6583680"/>
            <a:ext cx="1117601" cy="182294"/>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userDrawn="1"/>
        </p:nvSpPr>
        <p:spPr>
          <a:xfrm>
            <a:off x="0" y="0"/>
            <a:ext cx="12192000" cy="6488668"/>
          </a:xfrm>
          <a:prstGeom prst="rect">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userDrawn="1"/>
        </p:nvSpPr>
        <p:spPr>
          <a:xfrm>
            <a:off x="6492240" y="6488668"/>
            <a:ext cx="10109200" cy="369332"/>
          </a:xfrm>
          <a:prstGeom prst="rect">
            <a:avLst/>
          </a:prstGeom>
          <a:noFill/>
        </p:spPr>
        <p:txBody>
          <a:bodyPr wrap="square" rtlCol="0">
            <a:spAutoFit/>
          </a:bodyPr>
          <a:lstStyle/>
          <a:p>
            <a:r>
              <a:rPr lang="en-US" dirty="0" smtClean="0">
                <a:solidFill>
                  <a:srgbClr val="BFBFBF"/>
                </a:solidFill>
                <a:latin typeface="HelveticaNeue Light" panose="00000400000000000000" pitchFamily="2" charset="0"/>
              </a:rPr>
              <a:t>Research    &gt;    </a:t>
            </a:r>
            <a:r>
              <a:rPr lang="en-US" dirty="0" smtClean="0">
                <a:solidFill>
                  <a:schemeClr val="bg1">
                    <a:lumMod val="75000"/>
                  </a:schemeClr>
                </a:solidFill>
                <a:latin typeface="HelveticaNeue Light" panose="00000400000000000000" pitchFamily="2" charset="0"/>
              </a:rPr>
              <a:t>Design</a:t>
            </a:r>
            <a:r>
              <a:rPr lang="en-US" dirty="0" smtClean="0">
                <a:solidFill>
                  <a:srgbClr val="BFBFBF"/>
                </a:solidFill>
                <a:latin typeface="HelveticaNeue Light" panose="00000400000000000000" pitchFamily="2" charset="0"/>
              </a:rPr>
              <a:t>    &gt;    Dev</a:t>
            </a:r>
            <a:r>
              <a:rPr lang="en-US" baseline="0" dirty="0" smtClean="0">
                <a:solidFill>
                  <a:srgbClr val="BFBFBF"/>
                </a:solidFill>
                <a:latin typeface="HelveticaNeue Light" panose="00000400000000000000" pitchFamily="2" charset="0"/>
              </a:rPr>
              <a:t> Tool    &gt;    </a:t>
            </a:r>
            <a:r>
              <a:rPr lang="en-US" baseline="0" dirty="0" smtClean="0">
                <a:solidFill>
                  <a:srgbClr val="37301F"/>
                </a:solidFill>
                <a:latin typeface="HelveticaNeue Light" panose="00000400000000000000" pitchFamily="2" charset="0"/>
              </a:rPr>
              <a:t>Conclusion</a:t>
            </a:r>
            <a:endParaRPr lang="en-US" dirty="0">
              <a:solidFill>
                <a:srgbClr val="37301F"/>
              </a:solidFill>
              <a:latin typeface="HelveticaNeue Light" panose="00000400000000000000" pitchFamily="2" charset="0"/>
            </a:endParaRPr>
          </a:p>
        </p:txBody>
      </p:sp>
    </p:spTree>
    <p:extLst>
      <p:ext uri="{BB962C8B-B14F-4D97-AF65-F5344CB8AC3E}">
        <p14:creationId xmlns:p14="http://schemas.microsoft.com/office/powerpoint/2010/main" val="4247391633"/>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Rectangle 15"/>
          <p:cNvSpPr/>
          <p:nvPr userDrawn="1"/>
        </p:nvSpPr>
        <p:spPr>
          <a:xfrm>
            <a:off x="-7963" y="-3777"/>
            <a:ext cx="12199963" cy="6522023"/>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7333673"/>
      </p:ext>
    </p:extLst>
  </p:cSld>
  <p:clrMap bg1="lt1" tx1="dk1" bg2="lt2" tx2="dk2" accent1="accent1" accent2="accent2" accent3="accent3" accent4="accent4" accent5="accent5" accent6="accent6" hlink="hlink" folHlink="folHlink"/>
  <p:sldLayoutIdLst>
    <p:sldLayoutId id="2147483652" r:id="rId1"/>
    <p:sldLayoutId id="2147483649" r:id="rId2"/>
    <p:sldLayoutId id="2147483653" r:id="rId3"/>
    <p:sldLayoutId id="2147483650" r:id="rId4"/>
    <p:sldLayoutId id="2147483654" r:id="rId5"/>
    <p:sldLayoutId id="2147483655" r:id="rId6"/>
    <p:sldLayoutId id="2147483656" r:id="rId7"/>
    <p:sldLayoutId id="2147483657" r:id="rId8"/>
    <p:sldLayoutId id="2147483658"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baseline="0">
          <a:solidFill>
            <a:schemeClr val="tx1"/>
          </a:solidFill>
          <a:latin typeface="HelveticaNeue Light" panose="000004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20.png"/><Relationship Id="rId4" Type="http://schemas.openxmlformats.org/officeDocument/2006/relationships/image" Target="../media/image19.jp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8" Type="http://schemas.openxmlformats.org/officeDocument/2006/relationships/image" Target="../media/image24.jpeg"/><Relationship Id="rId13" Type="http://schemas.openxmlformats.org/officeDocument/2006/relationships/image" Target="../media/image13.png"/><Relationship Id="rId3" Type="http://schemas.openxmlformats.org/officeDocument/2006/relationships/image" Target="../media/image17.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2.png"/><Relationship Id="rId1" Type="http://schemas.openxmlformats.org/officeDocument/2006/relationships/slideLayout" Target="../slideLayouts/slideLayout5.xml"/><Relationship Id="rId6" Type="http://schemas.openxmlformats.org/officeDocument/2006/relationships/image" Target="../media/image6.pn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25.png"/><Relationship Id="rId4" Type="http://schemas.openxmlformats.org/officeDocument/2006/relationships/image" Target="../media/image23.png"/><Relationship Id="rId9"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32.pn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33.png"/><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notesSlide" Target="../notesSlides/notesSlide10.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35.png"/><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6.xml"/><Relationship Id="rId1" Type="http://schemas.openxmlformats.org/officeDocument/2006/relationships/slideLayout" Target="../slideLayouts/slideLayout9.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hyperlink" Target="http://mole-bile-voice.herokuapp.com/" TargetMode="Externa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jpeg"/><Relationship Id="rId12"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87031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6541109" y="144478"/>
            <a:ext cx="3586480" cy="60248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701040" y="436880"/>
            <a:ext cx="7498080" cy="523220"/>
          </a:xfrm>
          <a:prstGeom prst="rect">
            <a:avLst/>
          </a:prstGeom>
          <a:noFill/>
        </p:spPr>
        <p:txBody>
          <a:bodyPr wrap="square" rtlCol="0">
            <a:spAutoFit/>
          </a:bodyPr>
          <a:lstStyle/>
          <a:p>
            <a:r>
              <a:rPr lang="en-US" sz="2800" b="0" i="0" u="none" strike="noStrike" kern="1200" dirty="0" smtClean="0">
                <a:solidFill>
                  <a:schemeClr val="tx1"/>
                </a:solidFill>
                <a:effectLst/>
                <a:latin typeface="HelveticaNeue Light" panose="00000400000000000000" pitchFamily="2" charset="0"/>
              </a:rPr>
              <a:t>VoiceOver</a:t>
            </a:r>
            <a:r>
              <a:rPr lang="en-US" sz="2800" b="0" i="0" u="none" strike="noStrike" kern="1200" dirty="0" smtClean="0">
                <a:solidFill>
                  <a:schemeClr val="tx1"/>
                </a:solidFill>
                <a:effectLst/>
                <a:latin typeface="HelveticaNeue bold" panose="00000400000000000000" pitchFamily="2" charset="0"/>
                <a:ea typeface="+mn-ea"/>
                <a:cs typeface="+mn-cs"/>
              </a:rPr>
              <a:t> Observation</a:t>
            </a:r>
            <a:endParaRPr lang="en-US" sz="2800" b="0" baseline="30000" dirty="0" smtClean="0">
              <a:latin typeface="HelveticaNeue Light" panose="00000400000000000000" pitchFamily="2" charset="0"/>
            </a:endParaRPr>
          </a:p>
        </p:txBody>
      </p:sp>
      <p:sp>
        <p:nvSpPr>
          <p:cNvPr id="16" name="Rectangle 15"/>
          <p:cNvSpPr/>
          <p:nvPr/>
        </p:nvSpPr>
        <p:spPr>
          <a:xfrm>
            <a:off x="428650" y="1243222"/>
            <a:ext cx="5179669" cy="226227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2" descr="http://1img.org/wp-content/uploads/2016/02/social-people-icon-3.png"/>
          <p:cNvPicPr>
            <a:picLocks noChangeAspect="1" noChangeArrowheads="1"/>
          </p:cNvPicPr>
          <p:nvPr/>
        </p:nvPicPr>
        <p:blipFill rotWithShape="1">
          <a:blip r:embed="rId2">
            <a:extLst>
              <a:ext uri="{28A0092B-C50C-407E-A947-70E740481C1C}">
                <a14:useLocalDpi xmlns:a14="http://schemas.microsoft.com/office/drawing/2010/main" val="0"/>
              </a:ext>
            </a:extLst>
          </a:blip>
          <a:srcRect l="32487" r="52533"/>
          <a:stretch/>
        </p:blipFill>
        <p:spPr bwMode="auto">
          <a:xfrm>
            <a:off x="558801" y="1165828"/>
            <a:ext cx="843279" cy="1552576"/>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1706880" y="1530128"/>
            <a:ext cx="3576320" cy="1446550"/>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i="0" u="none" strike="noStrike" kern="1200" dirty="0" smtClean="0">
                <a:solidFill>
                  <a:schemeClr val="tx1"/>
                </a:solidFill>
                <a:effectLst/>
                <a:latin typeface="HelveticaNeue" panose="00000400000000000000" pitchFamily="2" charset="0"/>
              </a:rPr>
              <a:t>Regular </a:t>
            </a:r>
            <a:r>
              <a:rPr lang="en-US" sz="1900" b="0" i="0" u="none" strike="noStrike" kern="1200" dirty="0" smtClean="0">
                <a:solidFill>
                  <a:schemeClr val="tx1"/>
                </a:solidFill>
                <a:effectLst/>
                <a:latin typeface="HelveticaNeue Light" panose="00000400000000000000" pitchFamily="2" charset="0"/>
              </a:rPr>
              <a:t>VoiceOver User</a:t>
            </a:r>
          </a:p>
          <a:p>
            <a:endParaRPr lang="en-US" sz="1600" dirty="0" smtClean="0">
              <a:latin typeface="HelveticaNeue Light" panose="00000400000000000000" pitchFamily="2" charset="0"/>
            </a:endParaRPr>
          </a:p>
          <a:p>
            <a:r>
              <a:rPr lang="en-US" sz="1600" dirty="0" smtClean="0">
                <a:latin typeface="HelveticaNeue Light" panose="00000400000000000000" pitchFamily="2" charset="0"/>
              </a:rPr>
              <a:t>Interviewer: How </a:t>
            </a:r>
            <a:r>
              <a:rPr lang="en-US" sz="1600" dirty="0">
                <a:latin typeface="HelveticaNeue Light" panose="00000400000000000000" pitchFamily="2" charset="0"/>
              </a:rPr>
              <a:t>do you currently enter </a:t>
            </a:r>
            <a:r>
              <a:rPr lang="en-US" altLang="zh-CN" sz="1600" dirty="0" smtClean="0">
                <a:latin typeface="HelveticaNeue Light" panose="00000400000000000000" pitchFamily="2" charset="0"/>
              </a:rPr>
              <a:t>a </a:t>
            </a:r>
            <a:r>
              <a:rPr lang="en-US" sz="1600" dirty="0" smtClean="0">
                <a:latin typeface="HelveticaNeue Light" panose="00000400000000000000" pitchFamily="2" charset="0"/>
              </a:rPr>
              <a:t>form?</a:t>
            </a:r>
            <a:endParaRPr lang="en-US" sz="1600" dirty="0">
              <a:latin typeface="HelveticaNeue Light" panose="00000400000000000000" pitchFamily="2" charset="0"/>
            </a:endParaRPr>
          </a:p>
          <a:p>
            <a:r>
              <a:rPr lang="en-US" sz="1600" dirty="0" smtClean="0">
                <a:latin typeface="HelveticaNeue Light" panose="00000400000000000000" pitchFamily="2" charset="0"/>
              </a:rPr>
              <a:t>User: </a:t>
            </a:r>
            <a:r>
              <a:rPr lang="en-US" sz="1600" dirty="0" err="1" smtClean="0">
                <a:latin typeface="HelveticaNeue Light" panose="00000400000000000000" pitchFamily="2" charset="0"/>
              </a:rPr>
              <a:t>Ahh</a:t>
            </a:r>
            <a:r>
              <a:rPr lang="en-US" sz="1600" dirty="0" smtClean="0">
                <a:latin typeface="HelveticaNeue Light" panose="00000400000000000000" pitchFamily="2" charset="0"/>
              </a:rPr>
              <a:t> </a:t>
            </a:r>
            <a:r>
              <a:rPr lang="en-US" sz="1600" dirty="0">
                <a:latin typeface="HelveticaNeue Light" panose="00000400000000000000" pitchFamily="2" charset="0"/>
              </a:rPr>
              <a:t>I poke around, you </a:t>
            </a:r>
            <a:r>
              <a:rPr lang="en-US" sz="1600" dirty="0" smtClean="0">
                <a:latin typeface="HelveticaNeue Light" panose="00000400000000000000" pitchFamily="2" charset="0"/>
              </a:rPr>
              <a:t>know…</a:t>
            </a:r>
            <a:endParaRPr lang="en-US" sz="1600" b="0" dirty="0" smtClean="0">
              <a:latin typeface="HelveticaNeue Light" panose="00000400000000000000" pitchFamily="2" charset="0"/>
            </a:endParaRPr>
          </a:p>
        </p:txBody>
      </p:sp>
      <p:sp>
        <p:nvSpPr>
          <p:cNvPr id="3" name="TextBox 2"/>
          <p:cNvSpPr txBox="1"/>
          <p:nvPr/>
        </p:nvSpPr>
        <p:spPr>
          <a:xfrm>
            <a:off x="7013864" y="1530128"/>
            <a:ext cx="2670463" cy="1200329"/>
          </a:xfrm>
          <a:prstGeom prst="rect">
            <a:avLst/>
          </a:prstGeom>
          <a:noFill/>
        </p:spPr>
        <p:txBody>
          <a:bodyPr wrap="square" rtlCol="0">
            <a:spAutoFit/>
          </a:bodyPr>
          <a:lstStyle/>
          <a:p>
            <a:r>
              <a:rPr lang="en-US" dirty="0" smtClean="0">
                <a:latin typeface="HelveticaNeue Light" panose="00000400000000000000" pitchFamily="2" charset="0"/>
              </a:rPr>
              <a:t>Video of A Blind Smartphone User Demonstrating How She Used the Orbitz App.</a:t>
            </a:r>
            <a:endParaRPr lang="en-US" dirty="0">
              <a:latin typeface="HelveticaNeue Light" panose="00000400000000000000" pitchFamily="2" charset="0"/>
            </a:endParaRPr>
          </a:p>
        </p:txBody>
      </p:sp>
    </p:spTree>
    <p:extLst>
      <p:ext uri="{BB962C8B-B14F-4D97-AF65-F5344CB8AC3E}">
        <p14:creationId xmlns:p14="http://schemas.microsoft.com/office/powerpoint/2010/main" val="34877505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1040" y="436880"/>
            <a:ext cx="7498080" cy="523220"/>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latin typeface="HelveticaNeue Light" panose="00000400000000000000" pitchFamily="2" charset="0"/>
              </a:rPr>
              <a:t>VoiceOver </a:t>
            </a:r>
            <a:r>
              <a:rPr lang="en-US" sz="2800" dirty="0" smtClean="0">
                <a:latin typeface="HelveticaNeue bold" panose="00000400000000000000" pitchFamily="2" charset="0"/>
              </a:rPr>
              <a:t>Usability Challenges</a:t>
            </a:r>
            <a:endParaRPr lang="en-US" sz="2800" b="0" baseline="30000" dirty="0" smtClean="0">
              <a:latin typeface="HelveticaNeue bold" panose="00000400000000000000" pitchFamily="2" charset="0"/>
            </a:endParaRPr>
          </a:p>
        </p:txBody>
      </p:sp>
      <p:grpSp>
        <p:nvGrpSpPr>
          <p:cNvPr id="26" name="Group 25"/>
          <p:cNvGrpSpPr/>
          <p:nvPr/>
        </p:nvGrpSpPr>
        <p:grpSpPr>
          <a:xfrm>
            <a:off x="1117600" y="1451190"/>
            <a:ext cx="2524760" cy="4311029"/>
            <a:chOff x="701040" y="1451191"/>
            <a:chExt cx="2524760" cy="4311029"/>
          </a:xfrm>
        </p:grpSpPr>
        <p:grpSp>
          <p:nvGrpSpPr>
            <p:cNvPr id="18" name="Group 17"/>
            <p:cNvGrpSpPr/>
            <p:nvPr/>
          </p:nvGrpSpPr>
          <p:grpSpPr>
            <a:xfrm>
              <a:off x="729511" y="4623145"/>
              <a:ext cx="2496289" cy="1139075"/>
              <a:chOff x="5826433" y="1443823"/>
              <a:chExt cx="4490720" cy="2049147"/>
            </a:xfrm>
          </p:grpSpPr>
          <p:sp>
            <p:nvSpPr>
              <p:cNvPr id="19" name="Rectangle 18"/>
              <p:cNvSpPr/>
              <p:nvPr/>
            </p:nvSpPr>
            <p:spPr>
              <a:xfrm>
                <a:off x="5826433" y="1443823"/>
                <a:ext cx="4490720" cy="20491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254189" y="2044662"/>
                <a:ext cx="2895747" cy="636728"/>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smtClean="0">
                    <a:latin typeface="HelveticaNeue bold" panose="00000400000000000000" pitchFamily="2" charset="0"/>
                  </a:rPr>
                  <a:t>Non </a:t>
                </a:r>
                <a:r>
                  <a:rPr lang="en-US" sz="1700" b="0" i="0" u="none" strike="noStrike" kern="1200" dirty="0" smtClean="0">
                    <a:solidFill>
                      <a:schemeClr val="tx1"/>
                    </a:solidFill>
                    <a:effectLst/>
                    <a:latin typeface="HelveticaNeue Light" panose="00000400000000000000" pitchFamily="2" charset="0"/>
                  </a:rPr>
                  <a:t>User</a:t>
                </a:r>
                <a:endParaRPr lang="en-US" sz="1700" b="0" dirty="0" smtClean="0">
                  <a:latin typeface="HelveticaNeue Light" panose="00000400000000000000" pitchFamily="2" charset="0"/>
                </a:endParaRPr>
              </a:p>
            </p:txBody>
          </p:sp>
        </p:grpSp>
        <p:grpSp>
          <p:nvGrpSpPr>
            <p:cNvPr id="22" name="Group 21"/>
            <p:cNvGrpSpPr/>
            <p:nvPr/>
          </p:nvGrpSpPr>
          <p:grpSpPr>
            <a:xfrm>
              <a:off x="701040" y="3037168"/>
              <a:ext cx="2496289" cy="1139075"/>
              <a:chOff x="5826433" y="1443823"/>
              <a:chExt cx="4490720" cy="2049147"/>
            </a:xfrm>
          </p:grpSpPr>
          <p:sp>
            <p:nvSpPr>
              <p:cNvPr id="23" name="Rectangle 22"/>
              <p:cNvSpPr/>
              <p:nvPr/>
            </p:nvSpPr>
            <p:spPr>
              <a:xfrm>
                <a:off x="5826433" y="1443823"/>
                <a:ext cx="4490720" cy="20491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7254189" y="2044662"/>
                <a:ext cx="2895747" cy="636728"/>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smtClean="0">
                    <a:latin typeface="HelveticaNeue bold" panose="00000400000000000000" pitchFamily="2" charset="0"/>
                  </a:rPr>
                  <a:t>Novice </a:t>
                </a:r>
                <a:r>
                  <a:rPr lang="en-US" sz="1700" b="0" i="0" u="none" strike="noStrike" kern="1200" dirty="0" smtClean="0">
                    <a:solidFill>
                      <a:schemeClr val="tx1"/>
                    </a:solidFill>
                    <a:effectLst/>
                    <a:latin typeface="HelveticaNeue Light" panose="00000400000000000000" pitchFamily="2" charset="0"/>
                  </a:rPr>
                  <a:t>User</a:t>
                </a:r>
                <a:endParaRPr lang="en-US" sz="1700" b="0" dirty="0" smtClean="0">
                  <a:latin typeface="HelveticaNeue Light" panose="00000400000000000000" pitchFamily="2" charset="0"/>
                </a:endParaRPr>
              </a:p>
            </p:txBody>
          </p:sp>
        </p:grpSp>
        <p:pic>
          <p:nvPicPr>
            <p:cNvPr id="5" name="Picture 2" descr="http://1img.org/wp-content/uploads/2016/02/social-people-icon-3.png"/>
            <p:cNvPicPr>
              <a:picLocks noChangeAspect="1" noChangeArrowheads="1"/>
            </p:cNvPicPr>
            <p:nvPr/>
          </p:nvPicPr>
          <p:blipFill rotWithShape="1">
            <a:blip r:embed="rId2">
              <a:extLst>
                <a:ext uri="{28A0092B-C50C-407E-A947-70E740481C1C}">
                  <a14:useLocalDpi xmlns:a14="http://schemas.microsoft.com/office/drawing/2010/main" val="0"/>
                </a:ext>
              </a:extLst>
            </a:blip>
            <a:srcRect l="62989" r="20226"/>
            <a:stretch/>
          </p:blipFill>
          <p:spPr bwMode="auto">
            <a:xfrm>
              <a:off x="855175" y="4747247"/>
              <a:ext cx="542173" cy="890869"/>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729511" y="1451191"/>
              <a:ext cx="2496289" cy="1139075"/>
              <a:chOff x="5826433" y="1443823"/>
              <a:chExt cx="4490720" cy="2049147"/>
            </a:xfrm>
          </p:grpSpPr>
          <p:sp>
            <p:nvSpPr>
              <p:cNvPr id="11" name="Rectangle 10"/>
              <p:cNvSpPr/>
              <p:nvPr/>
            </p:nvSpPr>
            <p:spPr>
              <a:xfrm>
                <a:off x="5826433" y="1443823"/>
                <a:ext cx="4490720" cy="20491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http://1img.org/wp-content/uploads/2016/02/social-people-icon-3.png"/>
              <p:cNvPicPr>
                <a:picLocks noChangeAspect="1" noChangeArrowheads="1"/>
              </p:cNvPicPr>
              <p:nvPr/>
            </p:nvPicPr>
            <p:blipFill rotWithShape="1">
              <a:blip r:embed="rId2">
                <a:extLst>
                  <a:ext uri="{28A0092B-C50C-407E-A947-70E740481C1C}">
                    <a14:useLocalDpi xmlns:a14="http://schemas.microsoft.com/office/drawing/2010/main" val="0"/>
                  </a:ext>
                </a:extLst>
              </a:blip>
              <a:srcRect l="32487" r="52533"/>
              <a:stretch/>
            </p:blipFill>
            <p:spPr bwMode="auto">
              <a:xfrm>
                <a:off x="6126407" y="1586740"/>
                <a:ext cx="843280" cy="155257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7254189" y="2044662"/>
                <a:ext cx="2895747" cy="636728"/>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b="0" i="0" u="none" strike="noStrike" kern="1200" dirty="0" smtClean="0">
                    <a:solidFill>
                      <a:schemeClr val="tx1"/>
                    </a:solidFill>
                    <a:effectLst/>
                    <a:latin typeface="HelveticaNeue bold" panose="00000400000000000000" pitchFamily="2" charset="0"/>
                  </a:rPr>
                  <a:t>Regular</a:t>
                </a:r>
                <a:r>
                  <a:rPr lang="en-US" sz="1700" b="0" i="0" u="none" strike="noStrike" kern="1200" dirty="0" smtClean="0">
                    <a:solidFill>
                      <a:schemeClr val="tx1"/>
                    </a:solidFill>
                    <a:effectLst/>
                    <a:latin typeface="HelveticaNeue Light" panose="00000400000000000000" pitchFamily="2" charset="0"/>
                  </a:rPr>
                  <a:t> User</a:t>
                </a:r>
                <a:endParaRPr lang="en-US" sz="1700" b="0" dirty="0" smtClean="0">
                  <a:latin typeface="HelveticaNeue Light" panose="00000400000000000000" pitchFamily="2" charset="0"/>
                </a:endParaRPr>
              </a:p>
            </p:txBody>
          </p:sp>
        </p:grpSp>
        <p:pic>
          <p:nvPicPr>
            <p:cNvPr id="4" name="Picture 2" descr="http://1img.org/wp-content/uploads/2016/02/social-people-icon-3.png"/>
            <p:cNvPicPr>
              <a:picLocks noChangeAspect="1" noChangeArrowheads="1"/>
            </p:cNvPicPr>
            <p:nvPr/>
          </p:nvPicPr>
          <p:blipFill rotWithShape="1">
            <a:blip r:embed="rId2">
              <a:extLst>
                <a:ext uri="{28A0092B-C50C-407E-A947-70E740481C1C}">
                  <a14:useLocalDpi xmlns:a14="http://schemas.microsoft.com/office/drawing/2010/main" val="0"/>
                </a:ext>
              </a:extLst>
            </a:blip>
            <a:srcRect r="82132"/>
            <a:stretch/>
          </p:blipFill>
          <p:spPr bwMode="auto">
            <a:xfrm>
              <a:off x="787004" y="3102030"/>
              <a:ext cx="578016" cy="892204"/>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TextBox 16"/>
          <p:cNvSpPr txBox="1"/>
          <p:nvPr/>
        </p:nvSpPr>
        <p:spPr>
          <a:xfrm>
            <a:off x="4196080" y="1910149"/>
            <a:ext cx="7305040" cy="3046988"/>
          </a:xfrm>
          <a:prstGeom prst="rect">
            <a:avLst/>
          </a:prstGeom>
          <a:noFill/>
        </p:spPr>
        <p:txBody>
          <a:bodyPr wrap="square" rtlCol="0">
            <a:spAutoFit/>
          </a:bodyPr>
          <a:lstStyle/>
          <a:p>
            <a:pPr lvl="1">
              <a:lnSpc>
                <a:spcPct val="200000"/>
              </a:lnSpc>
              <a:buClr>
                <a:schemeClr val="bg1">
                  <a:lumMod val="65000"/>
                </a:schemeClr>
              </a:buClr>
              <a:buSzPct val="150000"/>
            </a:pPr>
            <a:r>
              <a:rPr lang="en-US" sz="2400" dirty="0" smtClean="0">
                <a:latin typeface="HelveticaNeue bold" panose="00000400000000000000" pitchFamily="2" charset="0"/>
              </a:rPr>
              <a:t>Challenges</a:t>
            </a:r>
          </a:p>
          <a:p>
            <a:pPr marL="742950" lvl="1" indent="-285750">
              <a:lnSpc>
                <a:spcPct val="200000"/>
              </a:lnSpc>
              <a:buClr>
                <a:schemeClr val="bg1">
                  <a:lumMod val="65000"/>
                </a:schemeClr>
              </a:buClr>
              <a:buSzPct val="150000"/>
              <a:buFont typeface="Arial" panose="020B0604020202020204" pitchFamily="34" charset="0"/>
              <a:buChar char="•"/>
            </a:pPr>
            <a:r>
              <a:rPr lang="en-US" dirty="0" smtClean="0">
                <a:solidFill>
                  <a:schemeClr val="bg1">
                    <a:lumMod val="50000"/>
                  </a:schemeClr>
                </a:solidFill>
                <a:latin typeface="HelveticaNeue Light" panose="00000400000000000000" pitchFamily="2" charset="0"/>
              </a:rPr>
              <a:t>Understand </a:t>
            </a:r>
            <a:r>
              <a:rPr lang="en-US" dirty="0">
                <a:solidFill>
                  <a:schemeClr val="bg1">
                    <a:lumMod val="50000"/>
                  </a:schemeClr>
                </a:solidFill>
                <a:latin typeface="HelveticaNeue Light" panose="00000400000000000000" pitchFamily="2" charset="0"/>
              </a:rPr>
              <a:t>the conceptual </a:t>
            </a:r>
            <a:r>
              <a:rPr lang="en-US" dirty="0" smtClean="0">
                <a:solidFill>
                  <a:schemeClr val="bg1">
                    <a:lumMod val="50000"/>
                  </a:schemeClr>
                </a:solidFill>
                <a:latin typeface="HelveticaNeue Light" panose="00000400000000000000" pitchFamily="2" charset="0"/>
              </a:rPr>
              <a:t>model</a:t>
            </a:r>
          </a:p>
          <a:p>
            <a:pPr marL="742950" lvl="1" indent="-285750">
              <a:lnSpc>
                <a:spcPct val="200000"/>
              </a:lnSpc>
              <a:buClr>
                <a:schemeClr val="bg1">
                  <a:lumMod val="65000"/>
                </a:schemeClr>
              </a:buClr>
              <a:buSzPct val="150000"/>
              <a:buFont typeface="Arial" panose="020B0604020202020204" pitchFamily="34" charset="0"/>
              <a:buChar char="•"/>
            </a:pPr>
            <a:r>
              <a:rPr lang="en-US" dirty="0" smtClean="0">
                <a:solidFill>
                  <a:schemeClr val="bg1">
                    <a:lumMod val="50000"/>
                  </a:schemeClr>
                </a:solidFill>
                <a:latin typeface="HelveticaNeue Light" panose="00000400000000000000" pitchFamily="2" charset="0"/>
              </a:rPr>
              <a:t>Memorize shortcut gestures for quick navigation</a:t>
            </a:r>
            <a:endParaRPr lang="en-US" dirty="0" smtClean="0">
              <a:solidFill>
                <a:schemeClr val="bg1">
                  <a:lumMod val="50000"/>
                </a:schemeClr>
              </a:solidFill>
              <a:effectLst/>
              <a:latin typeface="HelveticaNeue Light" panose="00000400000000000000" pitchFamily="2" charset="0"/>
            </a:endParaRPr>
          </a:p>
          <a:p>
            <a:pPr marL="742950" lvl="1" indent="-285750">
              <a:lnSpc>
                <a:spcPct val="200000"/>
              </a:lnSpc>
              <a:buClr>
                <a:schemeClr val="bg1">
                  <a:lumMod val="65000"/>
                </a:schemeClr>
              </a:buClr>
              <a:buSzPct val="150000"/>
              <a:buFont typeface="Arial" panose="020B0604020202020204" pitchFamily="34" charset="0"/>
              <a:buChar char="•"/>
            </a:pPr>
            <a:r>
              <a:rPr lang="en-US" dirty="0" smtClean="0">
                <a:solidFill>
                  <a:schemeClr val="bg1">
                    <a:lumMod val="50000"/>
                  </a:schemeClr>
                </a:solidFill>
                <a:latin typeface="HelveticaNeue Light" panose="00000400000000000000" pitchFamily="2" charset="0"/>
              </a:rPr>
              <a:t>Figure out layouts of </a:t>
            </a:r>
            <a:r>
              <a:rPr lang="en-US" dirty="0" smtClean="0">
                <a:solidFill>
                  <a:schemeClr val="bg1">
                    <a:lumMod val="50000"/>
                  </a:schemeClr>
                </a:solidFill>
                <a:effectLst/>
                <a:latin typeface="HelveticaNeue Light" panose="00000400000000000000" pitchFamily="2" charset="0"/>
              </a:rPr>
              <a:t>new applications</a:t>
            </a:r>
          </a:p>
          <a:p>
            <a:pPr marL="742950" lvl="1" indent="-285750">
              <a:lnSpc>
                <a:spcPct val="200000"/>
              </a:lnSpc>
              <a:buClr>
                <a:schemeClr val="bg1">
                  <a:lumMod val="65000"/>
                </a:schemeClr>
              </a:buClr>
              <a:buSzPct val="150000"/>
              <a:buFont typeface="Arial" panose="020B0604020202020204" pitchFamily="34" charset="0"/>
              <a:buChar char="•"/>
            </a:pPr>
            <a:r>
              <a:rPr lang="en-US" dirty="0" smtClean="0">
                <a:solidFill>
                  <a:schemeClr val="bg1">
                    <a:lumMod val="50000"/>
                  </a:schemeClr>
                </a:solidFill>
                <a:latin typeface="HelveticaNeue Light" panose="00000400000000000000" pitchFamily="2" charset="0"/>
              </a:rPr>
              <a:t>Memorize screen button locations for quick access</a:t>
            </a:r>
            <a:endParaRPr lang="en-US" dirty="0" smtClean="0">
              <a:solidFill>
                <a:schemeClr val="bg1">
                  <a:lumMod val="50000"/>
                </a:schemeClr>
              </a:solidFill>
              <a:effectLst/>
              <a:latin typeface="HelveticaNeue Light" panose="00000400000000000000" pitchFamily="2" charset="0"/>
            </a:endParaRPr>
          </a:p>
        </p:txBody>
      </p:sp>
    </p:spTree>
    <p:extLst>
      <p:ext uri="{BB962C8B-B14F-4D97-AF65-F5344CB8AC3E}">
        <p14:creationId xmlns:p14="http://schemas.microsoft.com/office/powerpoint/2010/main" val="22774029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5060" y="727488"/>
            <a:ext cx="10038080" cy="4062651"/>
          </a:xfrm>
          <a:prstGeom prst="rect">
            <a:avLst/>
          </a:prstGeom>
          <a:noFill/>
        </p:spPr>
        <p:txBody>
          <a:bodyPr wrap="square" rtlCol="0">
            <a:spAutoFit/>
          </a:bodyPr>
          <a:lstStyle/>
          <a:p>
            <a:r>
              <a:rPr lang="en-US" sz="3000" dirty="0" smtClean="0">
                <a:latin typeface="HelveticaNeue bold" panose="00000400000000000000" pitchFamily="2" charset="0"/>
              </a:rPr>
              <a:t>Research Finding</a:t>
            </a:r>
          </a:p>
          <a:p>
            <a:r>
              <a:rPr lang="en-US" sz="2400" dirty="0" smtClean="0">
                <a:solidFill>
                  <a:schemeClr val="bg1">
                    <a:lumMod val="50000"/>
                  </a:schemeClr>
                </a:solidFill>
                <a:latin typeface="HelveticaNeue Light" panose="00000400000000000000" pitchFamily="2" charset="0"/>
              </a:rPr>
              <a:t>For </a:t>
            </a:r>
            <a:r>
              <a:rPr lang="en-US" sz="2400" dirty="0">
                <a:solidFill>
                  <a:schemeClr val="bg1">
                    <a:lumMod val="50000"/>
                  </a:schemeClr>
                </a:solidFill>
                <a:latin typeface="HelveticaNeue Light" panose="00000400000000000000" pitchFamily="2" charset="0"/>
              </a:rPr>
              <a:t>non-advanced smartphone users, VoiceOver is challenging to learn, and once a user has learned it, it is hard to operate it fast. </a:t>
            </a:r>
            <a:endParaRPr lang="en-US" sz="2400" dirty="0" smtClean="0">
              <a:solidFill>
                <a:schemeClr val="bg1">
                  <a:lumMod val="50000"/>
                </a:schemeClr>
              </a:solidFill>
              <a:latin typeface="HelveticaNeue Light" panose="00000400000000000000" pitchFamily="2" charset="0"/>
            </a:endParaRPr>
          </a:p>
          <a:p>
            <a:endParaRPr lang="en-US" sz="2400" dirty="0">
              <a:latin typeface="HelveticaNeue Light" panose="00000400000000000000" pitchFamily="2" charset="0"/>
            </a:endParaRPr>
          </a:p>
          <a:p>
            <a:endParaRPr lang="en-US" sz="2400" dirty="0">
              <a:latin typeface="HelveticaNeue Light" panose="00000400000000000000" pitchFamily="2" charset="0"/>
            </a:endParaRPr>
          </a:p>
          <a:p>
            <a:endParaRPr lang="en-US" sz="2400" dirty="0" smtClean="0">
              <a:latin typeface="HelveticaNeue Light" panose="00000400000000000000" pitchFamily="2" charset="0"/>
            </a:endParaRPr>
          </a:p>
          <a:p>
            <a:endParaRPr lang="en-US" sz="3000" dirty="0" smtClean="0">
              <a:latin typeface="HelveticaNeue Light" panose="00000400000000000000" pitchFamily="2" charset="0"/>
            </a:endParaRPr>
          </a:p>
          <a:p>
            <a:pPr algn="r"/>
            <a:r>
              <a:rPr lang="en-US" sz="3000" dirty="0" smtClean="0">
                <a:latin typeface="HelveticaNeue bold" panose="00000400000000000000" pitchFamily="2" charset="0"/>
              </a:rPr>
              <a:t>Design Challenge</a:t>
            </a:r>
            <a:endParaRPr lang="en-US" sz="3000" dirty="0">
              <a:latin typeface="HelveticaNeue Light" panose="00000400000000000000" pitchFamily="2" charset="0"/>
            </a:endParaRPr>
          </a:p>
          <a:p>
            <a:pPr algn="r"/>
            <a:r>
              <a:rPr lang="en-US" sz="2400" dirty="0">
                <a:solidFill>
                  <a:schemeClr val="bg1">
                    <a:lumMod val="50000"/>
                  </a:schemeClr>
                </a:solidFill>
                <a:latin typeface="HelveticaNeue Light" panose="00000400000000000000" pitchFamily="2" charset="0"/>
              </a:rPr>
              <a:t>Can we make an alternative navigation method that blind smartphone users can try when VoiceOver does not suit their needs?</a:t>
            </a:r>
          </a:p>
        </p:txBody>
      </p:sp>
    </p:spTree>
    <p:extLst>
      <p:ext uri="{BB962C8B-B14F-4D97-AF65-F5344CB8AC3E}">
        <p14:creationId xmlns:p14="http://schemas.microsoft.com/office/powerpoint/2010/main" val="12701871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01040" y="436880"/>
            <a:ext cx="7498080" cy="523220"/>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latin typeface="HelveticaNeue Light" panose="00000400000000000000" pitchFamily="2" charset="0"/>
              </a:rPr>
              <a:t>Target </a:t>
            </a:r>
            <a:r>
              <a:rPr lang="en-US" sz="2800" dirty="0" smtClean="0">
                <a:latin typeface="HelveticaNeue bold" panose="00000400000000000000" pitchFamily="2" charset="0"/>
              </a:rPr>
              <a:t>User Personas</a:t>
            </a:r>
            <a:endParaRPr lang="en-US" sz="2800" baseline="30000" dirty="0" smtClean="0">
              <a:latin typeface="HelveticaNeue bold" panose="00000400000000000000" pitchFamily="2" charset="0"/>
            </a:endParaRPr>
          </a:p>
        </p:txBody>
      </p:sp>
      <p:pic>
        <p:nvPicPr>
          <p:cNvPr id="4" name="Shape 510"/>
          <p:cNvPicPr preferRelativeResize="0"/>
          <p:nvPr/>
        </p:nvPicPr>
        <p:blipFill rotWithShape="1">
          <a:blip r:embed="rId3">
            <a:alphaModFix/>
          </a:blip>
          <a:srcRect t="15103" b="30272"/>
          <a:stretch/>
        </p:blipFill>
        <p:spPr>
          <a:xfrm>
            <a:off x="4894667" y="-9601"/>
            <a:ext cx="1825800" cy="1505400"/>
          </a:xfrm>
          <a:prstGeom prst="roundRect">
            <a:avLst>
              <a:gd name="adj" fmla="val 16667"/>
            </a:avLst>
          </a:prstGeom>
          <a:noFill/>
          <a:ln>
            <a:noFill/>
          </a:ln>
        </p:spPr>
      </p:pic>
      <p:sp>
        <p:nvSpPr>
          <p:cNvPr id="5" name="TextBox 4"/>
          <p:cNvSpPr txBox="1"/>
          <p:nvPr/>
        </p:nvSpPr>
        <p:spPr>
          <a:xfrm>
            <a:off x="4785361" y="1606259"/>
            <a:ext cx="2123440" cy="5370701"/>
          </a:xfrm>
          <a:prstGeom prst="rect">
            <a:avLst/>
          </a:prstGeom>
          <a:noFill/>
        </p:spPr>
        <p:txBody>
          <a:bodyPr wrap="square" rtlCol="0">
            <a:spAutoFit/>
          </a:bodyPr>
          <a:lstStyle/>
          <a:p>
            <a:r>
              <a:rPr lang="en-US" sz="2500" dirty="0" smtClean="0">
                <a:effectLst/>
                <a:latin typeface="HelveticaNeue bold" panose="00000400000000000000" pitchFamily="2" charset="0"/>
              </a:rPr>
              <a:t>Devin, 55</a:t>
            </a:r>
          </a:p>
          <a:p>
            <a:r>
              <a:rPr lang="en-US" dirty="0" smtClean="0">
                <a:latin typeface="HelveticaNeue Light" panose="00000400000000000000" pitchFamily="2" charset="0"/>
              </a:rPr>
              <a:t>Financial Analyst</a:t>
            </a:r>
            <a:endParaRPr lang="en-US" dirty="0" smtClean="0">
              <a:effectLst/>
              <a:latin typeface="HelveticaNeue Light" panose="00000400000000000000" pitchFamily="2" charset="0"/>
            </a:endParaRPr>
          </a:p>
          <a:p>
            <a:endParaRPr lang="en-US" sz="1600" dirty="0" smtClean="0">
              <a:effectLst/>
              <a:latin typeface="HelveticaNeue Light" panose="00000400000000000000" pitchFamily="2" charset="0"/>
            </a:endParaRPr>
          </a:p>
          <a:p>
            <a:r>
              <a:rPr lang="en-US" sz="1200" dirty="0" smtClean="0">
                <a:solidFill>
                  <a:schemeClr val="bg1">
                    <a:lumMod val="50000"/>
                  </a:schemeClr>
                </a:solidFill>
                <a:effectLst/>
                <a:latin typeface="HelveticaNeue Light" panose="00000400000000000000" pitchFamily="2" charset="0"/>
              </a:rPr>
              <a:t>He lives in San </a:t>
            </a:r>
            <a:r>
              <a:rPr lang="en-US" sz="1200" dirty="0" err="1" smtClean="0">
                <a:solidFill>
                  <a:schemeClr val="bg1">
                    <a:lumMod val="50000"/>
                  </a:schemeClr>
                </a:solidFill>
                <a:effectLst/>
                <a:latin typeface="HelveticaNeue Light" panose="00000400000000000000" pitchFamily="2" charset="0"/>
              </a:rPr>
              <a:t>Dieago</a:t>
            </a:r>
            <a:r>
              <a:rPr lang="en-US" sz="1200" dirty="0" smtClean="0">
                <a:solidFill>
                  <a:schemeClr val="bg1">
                    <a:lumMod val="50000"/>
                  </a:schemeClr>
                </a:solidFill>
                <a:effectLst/>
                <a:latin typeface="HelveticaNeue Light" panose="00000400000000000000" pitchFamily="2" charset="0"/>
              </a:rPr>
              <a:t> with his wife and has two children who now work in other states. He lost his vision due to an illness 15 years ago. Devin bought his first smartphone, an iPhone 5, in 2014. Devin uses his iPhone on a daily basis. He uses the phone to make calls, send text messages, check emails, get directions, request </a:t>
            </a:r>
            <a:r>
              <a:rPr lang="en-US" sz="1200" dirty="0" err="1" smtClean="0">
                <a:solidFill>
                  <a:schemeClr val="bg1">
                    <a:lumMod val="50000"/>
                  </a:schemeClr>
                </a:solidFill>
                <a:effectLst/>
                <a:latin typeface="HelveticaNeue Light" panose="00000400000000000000" pitchFamily="2" charset="0"/>
              </a:rPr>
              <a:t>ubers</a:t>
            </a:r>
            <a:r>
              <a:rPr lang="en-US" sz="1200" dirty="0" smtClean="0">
                <a:solidFill>
                  <a:schemeClr val="bg1">
                    <a:lumMod val="50000"/>
                  </a:schemeClr>
                </a:solidFill>
                <a:effectLst/>
                <a:latin typeface="HelveticaNeue Light" panose="00000400000000000000" pitchFamily="2" charset="0"/>
              </a:rPr>
              <a:t> and read news articles. Occasionally, he hears about a new useful app and downloads it from the App Store. Sometimes it takes Devin a long time to complete a task on his phone using VoiceOver. He wonders if there is a faster way.</a:t>
            </a:r>
          </a:p>
          <a:p>
            <a:endParaRPr lang="en-US" dirty="0"/>
          </a:p>
        </p:txBody>
      </p:sp>
      <p:pic>
        <p:nvPicPr>
          <p:cNvPr id="6" name="Shape 496"/>
          <p:cNvPicPr preferRelativeResize="0"/>
          <p:nvPr/>
        </p:nvPicPr>
        <p:blipFill rotWithShape="1">
          <a:blip r:embed="rId4">
            <a:alphaModFix/>
          </a:blip>
          <a:srcRect l="33383" t="8570" r="3616" b="14215"/>
          <a:stretch/>
        </p:blipFill>
        <p:spPr>
          <a:xfrm>
            <a:off x="7300056" y="4963943"/>
            <a:ext cx="1825800" cy="1505400"/>
          </a:xfrm>
          <a:prstGeom prst="roundRect">
            <a:avLst>
              <a:gd name="adj" fmla="val 16667"/>
            </a:avLst>
          </a:prstGeom>
          <a:noFill/>
          <a:ln>
            <a:noFill/>
          </a:ln>
        </p:spPr>
      </p:pic>
      <p:sp>
        <p:nvSpPr>
          <p:cNvPr id="7" name="TextBox 6"/>
          <p:cNvSpPr txBox="1"/>
          <p:nvPr/>
        </p:nvSpPr>
        <p:spPr>
          <a:xfrm>
            <a:off x="7215321" y="0"/>
            <a:ext cx="2123440" cy="5278368"/>
          </a:xfrm>
          <a:prstGeom prst="rect">
            <a:avLst/>
          </a:prstGeom>
          <a:noFill/>
        </p:spPr>
        <p:txBody>
          <a:bodyPr wrap="square" rtlCol="0">
            <a:spAutoFit/>
          </a:bodyPr>
          <a:lstStyle/>
          <a:p>
            <a:r>
              <a:rPr lang="en-US" sz="1200" dirty="0" smtClean="0">
                <a:solidFill>
                  <a:schemeClr val="bg1">
                    <a:lumMod val="50000"/>
                  </a:schemeClr>
                </a:solidFill>
                <a:effectLst/>
                <a:latin typeface="HelveticaNeue Light" panose="00000400000000000000" pitchFamily="2" charset="0"/>
              </a:rPr>
              <a:t>She lives in San Francisco with her dog Chipper. Jasmine was born blind. Jasmine used a Nokia flip phone for many years, but recently purchased an iPhone based on friends’ recommendation. She hopes the iPhone can help her be more independent and connected with family and friends. Jasmine is taking a class on how to use VoiceOver at the San Francisco Lighthouse. It has been challenging to learn and remember gestures and buttons, but she thinks the eventual benefit is worth the work.</a:t>
            </a:r>
          </a:p>
          <a:p>
            <a:endParaRPr lang="en-US" dirty="0" smtClean="0"/>
          </a:p>
          <a:p>
            <a:r>
              <a:rPr lang="en-US" sz="2500" dirty="0" smtClean="0">
                <a:effectLst/>
                <a:latin typeface="HelveticaNeue bold" panose="00000400000000000000" pitchFamily="2" charset="0"/>
              </a:rPr>
              <a:t>Jasmine, 52</a:t>
            </a:r>
          </a:p>
          <a:p>
            <a:r>
              <a:rPr lang="en-US" dirty="0" smtClean="0">
                <a:latin typeface="HelveticaNeue Light" panose="00000400000000000000" pitchFamily="2" charset="0"/>
              </a:rPr>
              <a:t>Customer Service Rep</a:t>
            </a:r>
            <a:endParaRPr lang="en-US" dirty="0" smtClean="0">
              <a:effectLst/>
              <a:latin typeface="HelveticaNeue Light" panose="00000400000000000000" pitchFamily="2" charset="0"/>
            </a:endParaRPr>
          </a:p>
          <a:p>
            <a:endParaRPr lang="en-US" dirty="0"/>
          </a:p>
        </p:txBody>
      </p:sp>
      <p:pic>
        <p:nvPicPr>
          <p:cNvPr id="8" name="Picture 2" descr="http://cdn.techpp.com/wp-content/uploads/2013/05/apps-for-blind-and-visually-impaired-people-android-ios-1.jpg"/>
          <p:cNvPicPr>
            <a:picLocks noChangeAspect="1" noChangeArrowheads="1"/>
          </p:cNvPicPr>
          <p:nvPr/>
        </p:nvPicPr>
        <p:blipFill rotWithShape="1">
          <a:blip r:embed="rId5">
            <a:extLst>
              <a:ext uri="{28A0092B-C50C-407E-A947-70E740481C1C}">
                <a14:useLocalDpi xmlns:a14="http://schemas.microsoft.com/office/drawing/2010/main" val="0"/>
              </a:ext>
            </a:extLst>
          </a:blip>
          <a:srcRect l="126" t="-157" r="41354" b="21050"/>
          <a:stretch/>
        </p:blipFill>
        <p:spPr bwMode="auto">
          <a:xfrm>
            <a:off x="9719289" y="38627"/>
            <a:ext cx="1800330" cy="150222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9650833" y="1606259"/>
            <a:ext cx="2123440" cy="3216265"/>
          </a:xfrm>
          <a:prstGeom prst="rect">
            <a:avLst/>
          </a:prstGeom>
          <a:noFill/>
        </p:spPr>
        <p:txBody>
          <a:bodyPr wrap="square" rtlCol="0">
            <a:spAutoFit/>
          </a:bodyPr>
          <a:lstStyle/>
          <a:p>
            <a:r>
              <a:rPr lang="en-US" sz="2500" dirty="0" smtClean="0">
                <a:effectLst/>
                <a:latin typeface="HelveticaNeue bold" panose="00000400000000000000" pitchFamily="2" charset="0"/>
              </a:rPr>
              <a:t>Teresa, 64</a:t>
            </a:r>
          </a:p>
          <a:p>
            <a:r>
              <a:rPr lang="en-US" dirty="0" smtClean="0">
                <a:latin typeface="HelveticaNeue Light" panose="00000400000000000000" pitchFamily="2" charset="0"/>
              </a:rPr>
              <a:t>Retired Teacher</a:t>
            </a:r>
            <a:endParaRPr lang="en-US" dirty="0" smtClean="0">
              <a:effectLst/>
              <a:latin typeface="HelveticaNeue Light" panose="00000400000000000000" pitchFamily="2" charset="0"/>
            </a:endParaRPr>
          </a:p>
          <a:p>
            <a:endParaRPr lang="en-US" sz="1600" dirty="0" smtClean="0">
              <a:effectLst/>
              <a:latin typeface="HelveticaNeue Light" panose="00000400000000000000" pitchFamily="2" charset="0"/>
            </a:endParaRPr>
          </a:p>
          <a:p>
            <a:r>
              <a:rPr lang="en-US" sz="1200" dirty="0" smtClean="0">
                <a:solidFill>
                  <a:schemeClr val="bg1">
                    <a:lumMod val="50000"/>
                  </a:schemeClr>
                </a:solidFill>
                <a:effectLst/>
                <a:latin typeface="HelveticaNeue Light" panose="00000400000000000000" pitchFamily="2" charset="0"/>
              </a:rPr>
              <a:t>Teresa is a retired teacher in her late 60s. She lives in Michigan with her husband. Teresa lost her vision two years ago due to illness. Teresa’s daughter gave her an Android phone last Christmas hoping it could help stay more connected. Teresa felt the phone would be hard to learn and still hasn’t tried it.</a:t>
            </a:r>
          </a:p>
        </p:txBody>
      </p:sp>
      <p:cxnSp>
        <p:nvCxnSpPr>
          <p:cNvPr id="23" name="Straight Connector 22"/>
          <p:cNvCxnSpPr/>
          <p:nvPr/>
        </p:nvCxnSpPr>
        <p:spPr>
          <a:xfrm>
            <a:off x="3613889" y="1990860"/>
            <a:ext cx="1049759"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4515548" y="1841648"/>
            <a:ext cx="296199" cy="296199"/>
            <a:chOff x="4295489" y="1842927"/>
            <a:chExt cx="355600" cy="355600"/>
          </a:xfrm>
        </p:grpSpPr>
        <p:sp>
          <p:nvSpPr>
            <p:cNvPr id="25" name="Oval 24"/>
            <p:cNvSpPr/>
            <p:nvPr/>
          </p:nvSpPr>
          <p:spPr>
            <a:xfrm>
              <a:off x="4295489" y="1842927"/>
              <a:ext cx="355600" cy="355600"/>
            </a:xfrm>
            <a:prstGeom prst="ellipse">
              <a:avLst/>
            </a:prstGeom>
            <a:noFill/>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6" name="Oval 25"/>
            <p:cNvSpPr/>
            <p:nvPr/>
          </p:nvSpPr>
          <p:spPr>
            <a:xfrm>
              <a:off x="4361231" y="1909166"/>
              <a:ext cx="223121" cy="223121"/>
            </a:xfrm>
            <a:prstGeom prst="ellipse">
              <a:avLst/>
            </a:prstGeom>
            <a:noFill/>
            <a:ln w="190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cxnSp>
        <p:nvCxnSpPr>
          <p:cNvPr id="27" name="Straight Connector 26"/>
          <p:cNvCxnSpPr/>
          <p:nvPr/>
        </p:nvCxnSpPr>
        <p:spPr>
          <a:xfrm>
            <a:off x="3640454" y="3520372"/>
            <a:ext cx="3458699"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28" name="Group 27"/>
          <p:cNvGrpSpPr/>
          <p:nvPr/>
        </p:nvGrpSpPr>
        <p:grpSpPr>
          <a:xfrm>
            <a:off x="6961213" y="3371160"/>
            <a:ext cx="296199" cy="296199"/>
            <a:chOff x="4295489" y="1842927"/>
            <a:chExt cx="355600" cy="355600"/>
          </a:xfrm>
        </p:grpSpPr>
        <p:sp>
          <p:nvSpPr>
            <p:cNvPr id="29" name="Oval 28"/>
            <p:cNvSpPr/>
            <p:nvPr/>
          </p:nvSpPr>
          <p:spPr>
            <a:xfrm>
              <a:off x="4295489" y="1842927"/>
              <a:ext cx="355600" cy="355600"/>
            </a:xfrm>
            <a:prstGeom prst="ellipse">
              <a:avLst/>
            </a:prstGeom>
            <a:noFill/>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0" name="Oval 29"/>
            <p:cNvSpPr/>
            <p:nvPr/>
          </p:nvSpPr>
          <p:spPr>
            <a:xfrm>
              <a:off x="4361231" y="1909166"/>
              <a:ext cx="223121" cy="223121"/>
            </a:xfrm>
            <a:prstGeom prst="ellipse">
              <a:avLst/>
            </a:prstGeom>
            <a:noFill/>
            <a:ln w="190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cxnSp>
        <p:nvCxnSpPr>
          <p:cNvPr id="31" name="Straight Connector 30"/>
          <p:cNvCxnSpPr/>
          <p:nvPr/>
        </p:nvCxnSpPr>
        <p:spPr>
          <a:xfrm>
            <a:off x="3613889" y="4887935"/>
            <a:ext cx="5994662"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32" name="Group 31"/>
          <p:cNvGrpSpPr/>
          <p:nvPr/>
        </p:nvGrpSpPr>
        <p:grpSpPr>
          <a:xfrm>
            <a:off x="9472220" y="4739835"/>
            <a:ext cx="296199" cy="296199"/>
            <a:chOff x="4295489" y="1842927"/>
            <a:chExt cx="355600" cy="355600"/>
          </a:xfrm>
        </p:grpSpPr>
        <p:sp>
          <p:nvSpPr>
            <p:cNvPr id="33" name="Oval 32"/>
            <p:cNvSpPr/>
            <p:nvPr/>
          </p:nvSpPr>
          <p:spPr>
            <a:xfrm>
              <a:off x="4295489" y="1842927"/>
              <a:ext cx="355600" cy="355600"/>
            </a:xfrm>
            <a:prstGeom prst="ellipse">
              <a:avLst/>
            </a:prstGeom>
            <a:noFill/>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4" name="Oval 33"/>
            <p:cNvSpPr/>
            <p:nvPr/>
          </p:nvSpPr>
          <p:spPr>
            <a:xfrm>
              <a:off x="4361231" y="1909166"/>
              <a:ext cx="223121" cy="223121"/>
            </a:xfrm>
            <a:prstGeom prst="ellipse">
              <a:avLst/>
            </a:prstGeom>
            <a:noFill/>
            <a:ln w="190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grpSp>
        <p:nvGrpSpPr>
          <p:cNvPr id="37" name="Group 36"/>
          <p:cNvGrpSpPr/>
          <p:nvPr/>
        </p:nvGrpSpPr>
        <p:grpSpPr>
          <a:xfrm>
            <a:off x="1117600" y="1451190"/>
            <a:ext cx="2524760" cy="4311029"/>
            <a:chOff x="701040" y="1451191"/>
            <a:chExt cx="2524760" cy="4311029"/>
          </a:xfrm>
        </p:grpSpPr>
        <p:grpSp>
          <p:nvGrpSpPr>
            <p:cNvPr id="38" name="Group 37"/>
            <p:cNvGrpSpPr/>
            <p:nvPr/>
          </p:nvGrpSpPr>
          <p:grpSpPr>
            <a:xfrm>
              <a:off x="729511" y="4623145"/>
              <a:ext cx="2496289" cy="1139075"/>
              <a:chOff x="5826433" y="1443823"/>
              <a:chExt cx="4490720" cy="2049147"/>
            </a:xfrm>
          </p:grpSpPr>
          <p:sp>
            <p:nvSpPr>
              <p:cNvPr id="48" name="Rectangle 47"/>
              <p:cNvSpPr/>
              <p:nvPr/>
            </p:nvSpPr>
            <p:spPr>
              <a:xfrm>
                <a:off x="5826433" y="1443823"/>
                <a:ext cx="4490720" cy="20491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7254189" y="2044662"/>
                <a:ext cx="2895747" cy="636728"/>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smtClean="0">
                    <a:latin typeface="HelveticaNeue bold" panose="00000400000000000000" pitchFamily="2" charset="0"/>
                  </a:rPr>
                  <a:t>Non </a:t>
                </a:r>
                <a:r>
                  <a:rPr lang="en-US" sz="1700" b="0" i="0" u="none" strike="noStrike" kern="1200" dirty="0" smtClean="0">
                    <a:solidFill>
                      <a:schemeClr val="tx1"/>
                    </a:solidFill>
                    <a:effectLst/>
                    <a:latin typeface="HelveticaNeue Light" panose="00000400000000000000" pitchFamily="2" charset="0"/>
                  </a:rPr>
                  <a:t>User</a:t>
                </a:r>
                <a:endParaRPr lang="en-US" sz="1700" b="0" dirty="0" smtClean="0">
                  <a:latin typeface="HelveticaNeue Light" panose="00000400000000000000" pitchFamily="2" charset="0"/>
                </a:endParaRPr>
              </a:p>
            </p:txBody>
          </p:sp>
        </p:grpSp>
        <p:grpSp>
          <p:nvGrpSpPr>
            <p:cNvPr id="39" name="Group 38"/>
            <p:cNvGrpSpPr/>
            <p:nvPr/>
          </p:nvGrpSpPr>
          <p:grpSpPr>
            <a:xfrm>
              <a:off x="701040" y="3037168"/>
              <a:ext cx="2496289" cy="1139075"/>
              <a:chOff x="5826433" y="1443823"/>
              <a:chExt cx="4490720" cy="2049147"/>
            </a:xfrm>
          </p:grpSpPr>
          <p:sp>
            <p:nvSpPr>
              <p:cNvPr id="46" name="Rectangle 45"/>
              <p:cNvSpPr/>
              <p:nvPr/>
            </p:nvSpPr>
            <p:spPr>
              <a:xfrm>
                <a:off x="5826433" y="1443823"/>
                <a:ext cx="4490720" cy="20491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7254189" y="2044662"/>
                <a:ext cx="2895747" cy="636728"/>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smtClean="0">
                    <a:latin typeface="HelveticaNeue bold" panose="00000400000000000000" pitchFamily="2" charset="0"/>
                  </a:rPr>
                  <a:t>Novice </a:t>
                </a:r>
                <a:r>
                  <a:rPr lang="en-US" sz="1700" b="0" i="0" u="none" strike="noStrike" kern="1200" dirty="0" smtClean="0">
                    <a:solidFill>
                      <a:schemeClr val="tx1"/>
                    </a:solidFill>
                    <a:effectLst/>
                    <a:latin typeface="HelveticaNeue Light" panose="00000400000000000000" pitchFamily="2" charset="0"/>
                  </a:rPr>
                  <a:t>User</a:t>
                </a:r>
                <a:endParaRPr lang="en-US" sz="1700" b="0" dirty="0" smtClean="0">
                  <a:latin typeface="HelveticaNeue Light" panose="00000400000000000000" pitchFamily="2" charset="0"/>
                </a:endParaRPr>
              </a:p>
            </p:txBody>
          </p:sp>
        </p:grpSp>
        <p:pic>
          <p:nvPicPr>
            <p:cNvPr id="40" name="Picture 2" descr="http://1img.org/wp-content/uploads/2016/02/social-people-icon-3.png"/>
            <p:cNvPicPr>
              <a:picLocks noChangeAspect="1" noChangeArrowheads="1"/>
            </p:cNvPicPr>
            <p:nvPr/>
          </p:nvPicPr>
          <p:blipFill rotWithShape="1">
            <a:blip r:embed="rId6">
              <a:extLst>
                <a:ext uri="{28A0092B-C50C-407E-A947-70E740481C1C}">
                  <a14:useLocalDpi xmlns:a14="http://schemas.microsoft.com/office/drawing/2010/main" val="0"/>
                </a:ext>
              </a:extLst>
            </a:blip>
            <a:srcRect l="62989" r="20226"/>
            <a:stretch/>
          </p:blipFill>
          <p:spPr bwMode="auto">
            <a:xfrm>
              <a:off x="855175" y="4747247"/>
              <a:ext cx="542173" cy="890869"/>
            </a:xfrm>
            <a:prstGeom prst="rect">
              <a:avLst/>
            </a:prstGeom>
            <a:noFill/>
            <a:extLst>
              <a:ext uri="{909E8E84-426E-40DD-AFC4-6F175D3DCCD1}">
                <a14:hiddenFill xmlns:a14="http://schemas.microsoft.com/office/drawing/2010/main">
                  <a:solidFill>
                    <a:srgbClr val="FFFFFF"/>
                  </a:solidFill>
                </a14:hiddenFill>
              </a:ext>
            </a:extLst>
          </p:spPr>
        </p:pic>
        <p:grpSp>
          <p:nvGrpSpPr>
            <p:cNvPr id="41" name="Group 40"/>
            <p:cNvGrpSpPr/>
            <p:nvPr/>
          </p:nvGrpSpPr>
          <p:grpSpPr>
            <a:xfrm>
              <a:off x="729511" y="1451191"/>
              <a:ext cx="2496289" cy="1139075"/>
              <a:chOff x="5826433" y="1443823"/>
              <a:chExt cx="4490720" cy="2049147"/>
            </a:xfrm>
          </p:grpSpPr>
          <p:sp>
            <p:nvSpPr>
              <p:cNvPr id="43" name="Rectangle 42"/>
              <p:cNvSpPr/>
              <p:nvPr/>
            </p:nvSpPr>
            <p:spPr>
              <a:xfrm>
                <a:off x="5826433" y="1443823"/>
                <a:ext cx="4490720" cy="20491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2" descr="http://1img.org/wp-content/uploads/2016/02/social-people-icon-3.png"/>
              <p:cNvPicPr>
                <a:picLocks noChangeAspect="1" noChangeArrowheads="1"/>
              </p:cNvPicPr>
              <p:nvPr/>
            </p:nvPicPr>
            <p:blipFill rotWithShape="1">
              <a:blip r:embed="rId6">
                <a:extLst>
                  <a:ext uri="{28A0092B-C50C-407E-A947-70E740481C1C}">
                    <a14:useLocalDpi xmlns:a14="http://schemas.microsoft.com/office/drawing/2010/main" val="0"/>
                  </a:ext>
                </a:extLst>
              </a:blip>
              <a:srcRect l="32487" r="52533"/>
              <a:stretch/>
            </p:blipFill>
            <p:spPr bwMode="auto">
              <a:xfrm>
                <a:off x="6126407" y="1586740"/>
                <a:ext cx="843280" cy="1552575"/>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p:cNvSpPr txBox="1"/>
              <p:nvPr/>
            </p:nvSpPr>
            <p:spPr>
              <a:xfrm>
                <a:off x="7254189" y="2044662"/>
                <a:ext cx="2895747" cy="636728"/>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b="0" i="0" u="none" strike="noStrike" kern="1200" dirty="0" smtClean="0">
                    <a:solidFill>
                      <a:schemeClr val="tx1"/>
                    </a:solidFill>
                    <a:effectLst/>
                    <a:latin typeface="HelveticaNeue bold" panose="00000400000000000000" pitchFamily="2" charset="0"/>
                  </a:rPr>
                  <a:t>Regular</a:t>
                </a:r>
                <a:r>
                  <a:rPr lang="en-US" sz="1700" b="0" i="0" u="none" strike="noStrike" kern="1200" dirty="0" smtClean="0">
                    <a:solidFill>
                      <a:schemeClr val="tx1"/>
                    </a:solidFill>
                    <a:effectLst/>
                    <a:latin typeface="HelveticaNeue Light" panose="00000400000000000000" pitchFamily="2" charset="0"/>
                  </a:rPr>
                  <a:t> User</a:t>
                </a:r>
                <a:endParaRPr lang="en-US" sz="1700" b="0" dirty="0" smtClean="0">
                  <a:latin typeface="HelveticaNeue Light" panose="00000400000000000000" pitchFamily="2" charset="0"/>
                </a:endParaRPr>
              </a:p>
            </p:txBody>
          </p:sp>
        </p:grpSp>
        <p:pic>
          <p:nvPicPr>
            <p:cNvPr id="42" name="Picture 2" descr="http://1img.org/wp-content/uploads/2016/02/social-people-icon-3.png"/>
            <p:cNvPicPr>
              <a:picLocks noChangeAspect="1" noChangeArrowheads="1"/>
            </p:cNvPicPr>
            <p:nvPr/>
          </p:nvPicPr>
          <p:blipFill rotWithShape="1">
            <a:blip r:embed="rId6">
              <a:extLst>
                <a:ext uri="{28A0092B-C50C-407E-A947-70E740481C1C}">
                  <a14:useLocalDpi xmlns:a14="http://schemas.microsoft.com/office/drawing/2010/main" val="0"/>
                </a:ext>
              </a:extLst>
            </a:blip>
            <a:srcRect r="82132"/>
            <a:stretch/>
          </p:blipFill>
          <p:spPr bwMode="auto">
            <a:xfrm>
              <a:off x="787004" y="3102030"/>
              <a:ext cx="578016" cy="89220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3224325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01040" y="436880"/>
            <a:ext cx="7498080" cy="523220"/>
          </a:xfrm>
          <a:prstGeom prst="rect">
            <a:avLst/>
          </a:prstGeom>
          <a:noFill/>
        </p:spPr>
        <p:txBody>
          <a:bodyPr wrap="square" rtlCol="0">
            <a:spAutoFit/>
          </a:bodyPr>
          <a:lstStyle/>
          <a:p>
            <a:r>
              <a:rPr lang="en-US" sz="2800" b="0" i="0" u="none" strike="noStrike" kern="1200" dirty="0" smtClean="0">
                <a:solidFill>
                  <a:schemeClr val="tx1"/>
                </a:solidFill>
                <a:effectLst/>
                <a:latin typeface="HelveticaNeue Light" panose="00000400000000000000" pitchFamily="2" charset="0"/>
              </a:rPr>
              <a:t>User </a:t>
            </a:r>
            <a:r>
              <a:rPr lang="en-US" sz="2800" b="0" i="0" u="none" strike="noStrike" kern="1200" dirty="0" smtClean="0">
                <a:solidFill>
                  <a:schemeClr val="tx1"/>
                </a:solidFill>
                <a:effectLst/>
                <a:latin typeface="HelveticaNeue bold" panose="00000400000000000000" pitchFamily="2" charset="0"/>
                <a:ea typeface="+mn-ea"/>
                <a:cs typeface="+mn-cs"/>
              </a:rPr>
              <a:t>Insight</a:t>
            </a:r>
            <a:endParaRPr lang="en-US" sz="2800" b="0" baseline="30000" dirty="0" smtClean="0">
              <a:latin typeface="HelveticaNeue Light" panose="00000400000000000000" pitchFamily="2" charset="0"/>
            </a:endParaRPr>
          </a:p>
        </p:txBody>
      </p:sp>
      <p:sp>
        <p:nvSpPr>
          <p:cNvPr id="4" name="Rectangle 3"/>
          <p:cNvSpPr/>
          <p:nvPr/>
        </p:nvSpPr>
        <p:spPr>
          <a:xfrm>
            <a:off x="5588000" y="3261424"/>
            <a:ext cx="5770881" cy="2005549"/>
          </a:xfrm>
          <a:prstGeom prst="rect">
            <a:avLst/>
          </a:prstGeom>
        </p:spPr>
        <p:txBody>
          <a:bodyPr wrap="square">
            <a:spAutoFit/>
          </a:bodyPr>
          <a:lstStyle/>
          <a:p>
            <a:pPr marR="0" lvl="0">
              <a:lnSpc>
                <a:spcPct val="150000"/>
              </a:lnSpc>
              <a:spcBef>
                <a:spcPts val="0"/>
              </a:spcBef>
              <a:spcAft>
                <a:spcPts val="800"/>
              </a:spcAft>
            </a:pPr>
            <a:r>
              <a:rPr lang="en-US" sz="1700" dirty="0">
                <a:latin typeface="HelveticaNeue" panose="00000400000000000000" pitchFamily="2" charset="0"/>
              </a:rPr>
              <a:t>W</a:t>
            </a:r>
            <a:r>
              <a:rPr lang="en-US" sz="1700" dirty="0" smtClean="0">
                <a:latin typeface="HelveticaNeue" panose="00000400000000000000" pitchFamily="2" charset="0"/>
              </a:rPr>
              <a:t>hat </a:t>
            </a:r>
            <a:r>
              <a:rPr lang="en-US" sz="1700" dirty="0">
                <a:latin typeface="HelveticaNeue" panose="00000400000000000000" pitchFamily="2" charset="0"/>
              </a:rPr>
              <a:t>would be useful with [a future feature], would be I will open up the app, it will ask me destination, I would say London </a:t>
            </a:r>
            <a:r>
              <a:rPr lang="en-US" sz="1700" dirty="0" smtClean="0">
                <a:latin typeface="HelveticaNeue" panose="00000400000000000000" pitchFamily="2" charset="0"/>
              </a:rPr>
              <a:t>Heathrow Airport</a:t>
            </a:r>
            <a:r>
              <a:rPr lang="en-US" sz="1700" dirty="0">
                <a:latin typeface="HelveticaNeue" panose="00000400000000000000" pitchFamily="2" charset="0"/>
              </a:rPr>
              <a:t>, and it will ask departure, and I would say Oakland, rather than sort of having to poke around</a:t>
            </a:r>
            <a:r>
              <a:rPr lang="en-US" sz="1700" dirty="0" smtClean="0">
                <a:latin typeface="HelveticaNeue" panose="00000400000000000000" pitchFamily="2" charset="0"/>
              </a:rPr>
              <a:t>.</a:t>
            </a:r>
            <a:endParaRPr lang="en-US" sz="1700" dirty="0">
              <a:latin typeface="HelveticaNeue" panose="00000400000000000000" pitchFamily="2" charset="0"/>
            </a:endParaRPr>
          </a:p>
        </p:txBody>
      </p:sp>
      <p:sp>
        <p:nvSpPr>
          <p:cNvPr id="5" name="Rectangle 4"/>
          <p:cNvSpPr/>
          <p:nvPr/>
        </p:nvSpPr>
        <p:spPr>
          <a:xfrm>
            <a:off x="428650" y="1243222"/>
            <a:ext cx="5179669" cy="226227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http://1img.org/wp-content/uploads/2016/02/social-people-icon-3.png"/>
          <p:cNvPicPr>
            <a:picLocks noChangeAspect="1" noChangeArrowheads="1"/>
          </p:cNvPicPr>
          <p:nvPr/>
        </p:nvPicPr>
        <p:blipFill rotWithShape="1">
          <a:blip r:embed="rId2">
            <a:extLst>
              <a:ext uri="{28A0092B-C50C-407E-A947-70E740481C1C}">
                <a14:useLocalDpi xmlns:a14="http://schemas.microsoft.com/office/drawing/2010/main" val="0"/>
              </a:ext>
            </a:extLst>
          </a:blip>
          <a:srcRect l="32487" r="52533"/>
          <a:stretch/>
        </p:blipFill>
        <p:spPr bwMode="auto">
          <a:xfrm>
            <a:off x="558801" y="1165828"/>
            <a:ext cx="843279" cy="155257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706880" y="1530128"/>
            <a:ext cx="3576320" cy="1446550"/>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i="0" u="none" strike="noStrike" kern="1200" dirty="0" smtClean="0">
                <a:solidFill>
                  <a:schemeClr val="tx1"/>
                </a:solidFill>
                <a:effectLst/>
                <a:latin typeface="HelveticaNeue" panose="00000400000000000000" pitchFamily="2" charset="0"/>
              </a:rPr>
              <a:t>Regular </a:t>
            </a:r>
            <a:r>
              <a:rPr lang="en-US" sz="1900" b="0" i="0" u="none" strike="noStrike" kern="1200" dirty="0" smtClean="0">
                <a:solidFill>
                  <a:schemeClr val="tx1"/>
                </a:solidFill>
                <a:effectLst/>
                <a:latin typeface="HelveticaNeue Light" panose="00000400000000000000" pitchFamily="2" charset="0"/>
              </a:rPr>
              <a:t>VoiceOver User</a:t>
            </a:r>
          </a:p>
          <a:p>
            <a:endParaRPr lang="en-US" sz="1600" dirty="0" smtClean="0">
              <a:latin typeface="HelveticaNeue Light" panose="00000400000000000000" pitchFamily="2" charset="0"/>
            </a:endParaRPr>
          </a:p>
          <a:p>
            <a:r>
              <a:rPr lang="en-US" sz="1600" dirty="0" smtClean="0">
                <a:latin typeface="HelveticaNeue Light" panose="00000400000000000000" pitchFamily="2" charset="0"/>
              </a:rPr>
              <a:t>Interviewer: How </a:t>
            </a:r>
            <a:r>
              <a:rPr lang="en-US" sz="1600" dirty="0">
                <a:latin typeface="HelveticaNeue Light" panose="00000400000000000000" pitchFamily="2" charset="0"/>
              </a:rPr>
              <a:t>do you currently enter </a:t>
            </a:r>
            <a:r>
              <a:rPr lang="en-US" altLang="zh-CN" sz="1600" dirty="0" smtClean="0">
                <a:latin typeface="HelveticaNeue Light" panose="00000400000000000000" pitchFamily="2" charset="0"/>
              </a:rPr>
              <a:t>a </a:t>
            </a:r>
            <a:r>
              <a:rPr lang="en-US" sz="1600" dirty="0" smtClean="0">
                <a:latin typeface="HelveticaNeue Light" panose="00000400000000000000" pitchFamily="2" charset="0"/>
              </a:rPr>
              <a:t>form?</a:t>
            </a:r>
            <a:endParaRPr lang="en-US" sz="1600" dirty="0">
              <a:latin typeface="HelveticaNeue Light" panose="00000400000000000000" pitchFamily="2" charset="0"/>
            </a:endParaRPr>
          </a:p>
          <a:p>
            <a:r>
              <a:rPr lang="en-US" sz="1600" dirty="0" smtClean="0">
                <a:latin typeface="HelveticaNeue Light" panose="00000400000000000000" pitchFamily="2" charset="0"/>
              </a:rPr>
              <a:t>User: </a:t>
            </a:r>
            <a:r>
              <a:rPr lang="en-US" sz="1600" dirty="0" err="1" smtClean="0">
                <a:latin typeface="HelveticaNeue Light" panose="00000400000000000000" pitchFamily="2" charset="0"/>
              </a:rPr>
              <a:t>Ahh</a:t>
            </a:r>
            <a:r>
              <a:rPr lang="en-US" sz="1600" dirty="0" smtClean="0">
                <a:latin typeface="HelveticaNeue Light" panose="00000400000000000000" pitchFamily="2" charset="0"/>
              </a:rPr>
              <a:t> </a:t>
            </a:r>
            <a:r>
              <a:rPr lang="en-US" sz="1600" dirty="0">
                <a:latin typeface="HelveticaNeue Light" panose="00000400000000000000" pitchFamily="2" charset="0"/>
              </a:rPr>
              <a:t>I poke around, you </a:t>
            </a:r>
            <a:r>
              <a:rPr lang="en-US" sz="1600" dirty="0" smtClean="0">
                <a:latin typeface="HelveticaNeue Light" panose="00000400000000000000" pitchFamily="2" charset="0"/>
              </a:rPr>
              <a:t>know…</a:t>
            </a:r>
            <a:endParaRPr lang="en-US" sz="1600" b="0" dirty="0" smtClean="0">
              <a:latin typeface="HelveticaNeue Light" panose="00000400000000000000" pitchFamily="2" charset="0"/>
            </a:endParaRPr>
          </a:p>
        </p:txBody>
      </p:sp>
      <p:pic>
        <p:nvPicPr>
          <p:cNvPr id="8" name="Picture 2" descr="http://www.clker.com/cliparts/r/L/A/C/5/b/gray-quotation-marks-md.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59369"/>
          <a:stretch/>
        </p:blipFill>
        <p:spPr bwMode="auto">
          <a:xfrm>
            <a:off x="5162747" y="2976678"/>
            <a:ext cx="351235" cy="56949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www.clker.com/cliparts/r/L/A/C/5/b/gray-quotation-marks-md.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59369"/>
          <a:stretch/>
        </p:blipFill>
        <p:spPr bwMode="auto">
          <a:xfrm rot="10800000">
            <a:off x="11183263" y="4870202"/>
            <a:ext cx="351235" cy="569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84413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2050" y="1451190"/>
            <a:ext cx="4832087" cy="4606710"/>
          </a:xfrm>
          <a:prstGeom prst="rect">
            <a:avLst/>
          </a:prstGeom>
        </p:spPr>
      </p:pic>
      <p:sp>
        <p:nvSpPr>
          <p:cNvPr id="16" name="TextBox 15"/>
          <p:cNvSpPr txBox="1"/>
          <p:nvPr/>
        </p:nvSpPr>
        <p:spPr>
          <a:xfrm>
            <a:off x="701040" y="436880"/>
            <a:ext cx="7498080" cy="523220"/>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800" dirty="0" smtClean="0">
                <a:latin typeface="HelveticaNeue bold" panose="00000400000000000000" pitchFamily="2" charset="0"/>
              </a:rPr>
              <a:t>Voice UI </a:t>
            </a:r>
            <a:r>
              <a:rPr lang="en-US" altLang="zh-CN" sz="2800" dirty="0" smtClean="0">
                <a:latin typeface="HelveticaNeue Light" panose="00000400000000000000" pitchFamily="2" charset="0"/>
              </a:rPr>
              <a:t>As </a:t>
            </a:r>
            <a:r>
              <a:rPr lang="en-US" sz="2800" dirty="0" smtClean="0">
                <a:latin typeface="HelveticaNeue Light" panose="00000400000000000000" pitchFamily="2" charset="0"/>
              </a:rPr>
              <a:t>VoiceOver</a:t>
            </a:r>
            <a:r>
              <a:rPr lang="en-US" sz="2800" dirty="0">
                <a:latin typeface="HelveticaNeue Light" panose="00000400000000000000" pitchFamily="2" charset="0"/>
              </a:rPr>
              <a:t> </a:t>
            </a:r>
            <a:r>
              <a:rPr lang="en-US" sz="2800" dirty="0" smtClean="0">
                <a:latin typeface="HelveticaNeue Light" panose="00000400000000000000" pitchFamily="2" charset="0"/>
              </a:rPr>
              <a:t>Alternative</a:t>
            </a:r>
            <a:endParaRPr lang="en-US" sz="2800" b="0" baseline="30000" dirty="0" smtClean="0">
              <a:latin typeface="HelveticaNeue bold" panose="00000400000000000000" pitchFamily="2" charset="0"/>
            </a:endParaRPr>
          </a:p>
        </p:txBody>
      </p:sp>
      <p:grpSp>
        <p:nvGrpSpPr>
          <p:cNvPr id="43" name="Group 42"/>
          <p:cNvGrpSpPr/>
          <p:nvPr/>
        </p:nvGrpSpPr>
        <p:grpSpPr>
          <a:xfrm>
            <a:off x="1146071" y="4623144"/>
            <a:ext cx="2496289" cy="1139075"/>
            <a:chOff x="5826433" y="1443823"/>
            <a:chExt cx="4490720" cy="2049147"/>
          </a:xfrm>
        </p:grpSpPr>
        <p:sp>
          <p:nvSpPr>
            <p:cNvPr id="53" name="Rectangle 52"/>
            <p:cNvSpPr/>
            <p:nvPr/>
          </p:nvSpPr>
          <p:spPr>
            <a:xfrm>
              <a:off x="5826433" y="1443823"/>
              <a:ext cx="4490720" cy="20491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7254189" y="2044662"/>
              <a:ext cx="2895747" cy="636728"/>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smtClean="0">
                  <a:latin typeface="HelveticaNeue bold" panose="00000400000000000000" pitchFamily="2" charset="0"/>
                </a:rPr>
                <a:t>Non </a:t>
              </a:r>
              <a:r>
                <a:rPr lang="en-US" sz="1700" b="0" i="0" strike="noStrike" kern="1200" dirty="0" smtClean="0">
                  <a:solidFill>
                    <a:schemeClr val="tx1"/>
                  </a:solidFill>
                  <a:effectLst/>
                  <a:latin typeface="HelveticaNeue Light" panose="00000400000000000000" pitchFamily="2" charset="0"/>
                </a:rPr>
                <a:t>User</a:t>
              </a:r>
              <a:endParaRPr lang="en-US" sz="1700" b="0" dirty="0" smtClean="0">
                <a:latin typeface="HelveticaNeue Light" panose="00000400000000000000" pitchFamily="2" charset="0"/>
              </a:endParaRPr>
            </a:p>
          </p:txBody>
        </p:sp>
      </p:grpSp>
      <p:grpSp>
        <p:nvGrpSpPr>
          <p:cNvPr id="44" name="Group 43"/>
          <p:cNvGrpSpPr/>
          <p:nvPr/>
        </p:nvGrpSpPr>
        <p:grpSpPr>
          <a:xfrm>
            <a:off x="1117600" y="3037167"/>
            <a:ext cx="2496289" cy="1139075"/>
            <a:chOff x="5826433" y="1443823"/>
            <a:chExt cx="4490720" cy="2049147"/>
          </a:xfrm>
        </p:grpSpPr>
        <p:sp>
          <p:nvSpPr>
            <p:cNvPr id="51" name="Rectangle 50"/>
            <p:cNvSpPr/>
            <p:nvPr/>
          </p:nvSpPr>
          <p:spPr>
            <a:xfrm>
              <a:off x="5826433" y="1443823"/>
              <a:ext cx="4490720" cy="20491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7254189" y="2044662"/>
              <a:ext cx="2895747" cy="636728"/>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smtClean="0">
                  <a:latin typeface="HelveticaNeue bold" panose="00000400000000000000" pitchFamily="2" charset="0"/>
                </a:rPr>
                <a:t>Novice </a:t>
              </a:r>
              <a:r>
                <a:rPr lang="en-US" sz="1700" b="0" i="0" strike="noStrike" kern="1200" dirty="0" smtClean="0">
                  <a:solidFill>
                    <a:schemeClr val="tx1"/>
                  </a:solidFill>
                  <a:effectLst/>
                  <a:latin typeface="HelveticaNeue Light" panose="00000400000000000000" pitchFamily="2" charset="0"/>
                </a:rPr>
                <a:t>User</a:t>
              </a:r>
              <a:endParaRPr lang="en-US" sz="1700" b="0" dirty="0" smtClean="0">
                <a:latin typeface="HelveticaNeue Light" panose="00000400000000000000" pitchFamily="2" charset="0"/>
              </a:endParaRPr>
            </a:p>
          </p:txBody>
        </p:sp>
      </p:grpSp>
      <p:pic>
        <p:nvPicPr>
          <p:cNvPr id="45" name="Picture 2" descr="http://1img.org/wp-content/uploads/2016/02/social-people-icon-3.png"/>
          <p:cNvPicPr>
            <a:picLocks noChangeAspect="1" noChangeArrowheads="1"/>
          </p:cNvPicPr>
          <p:nvPr/>
        </p:nvPicPr>
        <p:blipFill rotWithShape="1">
          <a:blip r:embed="rId3">
            <a:extLst>
              <a:ext uri="{28A0092B-C50C-407E-A947-70E740481C1C}">
                <a14:useLocalDpi xmlns:a14="http://schemas.microsoft.com/office/drawing/2010/main" val="0"/>
              </a:ext>
            </a:extLst>
          </a:blip>
          <a:srcRect l="62989" r="20226"/>
          <a:stretch/>
        </p:blipFill>
        <p:spPr bwMode="auto">
          <a:xfrm>
            <a:off x="1271735" y="4747246"/>
            <a:ext cx="542173" cy="890869"/>
          </a:xfrm>
          <a:prstGeom prst="rect">
            <a:avLst/>
          </a:prstGeom>
          <a:noFill/>
          <a:extLst>
            <a:ext uri="{909E8E84-426E-40DD-AFC4-6F175D3DCCD1}">
              <a14:hiddenFill xmlns:a14="http://schemas.microsoft.com/office/drawing/2010/main">
                <a:solidFill>
                  <a:srgbClr val="FFFFFF"/>
                </a:solidFill>
              </a14:hiddenFill>
            </a:ext>
          </a:extLst>
        </p:spPr>
      </p:pic>
      <p:grpSp>
        <p:nvGrpSpPr>
          <p:cNvPr id="46" name="Group 45"/>
          <p:cNvGrpSpPr/>
          <p:nvPr/>
        </p:nvGrpSpPr>
        <p:grpSpPr>
          <a:xfrm>
            <a:off x="1146071" y="1451190"/>
            <a:ext cx="2496289" cy="1139075"/>
            <a:chOff x="5826433" y="1443823"/>
            <a:chExt cx="4490720" cy="2049147"/>
          </a:xfrm>
        </p:grpSpPr>
        <p:sp>
          <p:nvSpPr>
            <p:cNvPr id="48" name="Rectangle 47"/>
            <p:cNvSpPr/>
            <p:nvPr/>
          </p:nvSpPr>
          <p:spPr>
            <a:xfrm>
              <a:off x="5826433" y="1443823"/>
              <a:ext cx="4490720" cy="20491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 name="Picture 2" descr="http://1img.org/wp-content/uploads/2016/02/social-people-icon-3.png"/>
            <p:cNvPicPr>
              <a:picLocks noChangeAspect="1" noChangeArrowheads="1"/>
            </p:cNvPicPr>
            <p:nvPr/>
          </p:nvPicPr>
          <p:blipFill rotWithShape="1">
            <a:blip r:embed="rId3">
              <a:extLst>
                <a:ext uri="{28A0092B-C50C-407E-A947-70E740481C1C}">
                  <a14:useLocalDpi xmlns:a14="http://schemas.microsoft.com/office/drawing/2010/main" val="0"/>
                </a:ext>
              </a:extLst>
            </a:blip>
            <a:srcRect l="32487" r="52533"/>
            <a:stretch/>
          </p:blipFill>
          <p:spPr bwMode="auto">
            <a:xfrm>
              <a:off x="6126407" y="1586740"/>
              <a:ext cx="843280" cy="1552575"/>
            </a:xfrm>
            <a:prstGeom prst="rect">
              <a:avLst/>
            </a:prstGeom>
            <a:noFill/>
            <a:extLst>
              <a:ext uri="{909E8E84-426E-40DD-AFC4-6F175D3DCCD1}">
                <a14:hiddenFill xmlns:a14="http://schemas.microsoft.com/office/drawing/2010/main">
                  <a:solidFill>
                    <a:srgbClr val="FFFFFF"/>
                  </a:solidFill>
                </a14:hiddenFill>
              </a:ext>
            </a:extLst>
          </p:spPr>
        </p:pic>
        <p:sp>
          <p:nvSpPr>
            <p:cNvPr id="50" name="TextBox 49"/>
            <p:cNvSpPr txBox="1"/>
            <p:nvPr/>
          </p:nvSpPr>
          <p:spPr>
            <a:xfrm>
              <a:off x="7254189" y="2044662"/>
              <a:ext cx="2895747" cy="636728"/>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b="0" i="0" strike="noStrike" kern="1200" dirty="0" smtClean="0">
                  <a:solidFill>
                    <a:schemeClr val="tx1"/>
                  </a:solidFill>
                  <a:effectLst/>
                  <a:latin typeface="HelveticaNeue bold" panose="00000400000000000000" pitchFamily="2" charset="0"/>
                </a:rPr>
                <a:t>Regular</a:t>
              </a:r>
              <a:r>
                <a:rPr lang="en-US" sz="1700" b="0" i="0" strike="noStrike" kern="1200" dirty="0" smtClean="0">
                  <a:solidFill>
                    <a:schemeClr val="tx1"/>
                  </a:solidFill>
                  <a:effectLst/>
                  <a:latin typeface="HelveticaNeue Light" panose="00000400000000000000" pitchFamily="2" charset="0"/>
                </a:rPr>
                <a:t> User</a:t>
              </a:r>
              <a:endParaRPr lang="en-US" sz="1700" b="0" dirty="0" smtClean="0">
                <a:latin typeface="HelveticaNeue Light" panose="00000400000000000000" pitchFamily="2" charset="0"/>
              </a:endParaRPr>
            </a:p>
          </p:txBody>
        </p:sp>
      </p:grpSp>
      <p:pic>
        <p:nvPicPr>
          <p:cNvPr id="47" name="Picture 2" descr="http://1img.org/wp-content/uploads/2016/02/social-people-icon-3.png"/>
          <p:cNvPicPr>
            <a:picLocks noChangeAspect="1" noChangeArrowheads="1"/>
          </p:cNvPicPr>
          <p:nvPr/>
        </p:nvPicPr>
        <p:blipFill rotWithShape="1">
          <a:blip r:embed="rId3">
            <a:extLst>
              <a:ext uri="{28A0092B-C50C-407E-A947-70E740481C1C}">
                <a14:useLocalDpi xmlns:a14="http://schemas.microsoft.com/office/drawing/2010/main" val="0"/>
              </a:ext>
            </a:extLst>
          </a:blip>
          <a:srcRect r="82132"/>
          <a:stretch/>
        </p:blipFill>
        <p:spPr bwMode="auto">
          <a:xfrm>
            <a:off x="1203564" y="3102029"/>
            <a:ext cx="578016" cy="89220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http://ghentstreets.com/wp-content/uploads/2015/01/TapTapSee-app-identify-object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68051" y="3057204"/>
            <a:ext cx="2232258" cy="703161"/>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 20"/>
          <p:cNvGrpSpPr/>
          <p:nvPr/>
        </p:nvGrpSpPr>
        <p:grpSpPr>
          <a:xfrm>
            <a:off x="8911759" y="4035046"/>
            <a:ext cx="1751793" cy="605808"/>
            <a:chOff x="1127760" y="-919427"/>
            <a:chExt cx="4868529" cy="1666875"/>
          </a:xfrm>
        </p:grpSpPr>
        <p:pic>
          <p:nvPicPr>
            <p:cNvPr id="22" name="Picture 2" descr="http://a1.mzstatic.com/us/r30/Purple3/v4/d4/07/4f/d4074f67-6eab-203c-0a92-198287d5730b/icon175x175.jpe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27760" y="-919427"/>
              <a:ext cx="1666875" cy="166687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http://www.looktel.com/images/LookTel-logo.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97200" y="-656468"/>
              <a:ext cx="2999089" cy="994960"/>
            </a:xfrm>
            <a:prstGeom prst="rect">
              <a:avLst/>
            </a:prstGeom>
            <a:noFill/>
            <a:extLst>
              <a:ext uri="{909E8E84-426E-40DD-AFC4-6F175D3DCCD1}">
                <a14:hiddenFill xmlns:a14="http://schemas.microsoft.com/office/drawing/2010/main">
                  <a:solidFill>
                    <a:srgbClr val="FFFFFF"/>
                  </a:solidFill>
                </a14:hiddenFill>
              </a:ext>
            </a:extLst>
          </p:spPr>
        </p:pic>
      </p:grpSp>
      <p:pic>
        <p:nvPicPr>
          <p:cNvPr id="24" name="Picture 6" descr="http://beta.blindsquare.com/wp-content/uploads/2012/06/logo-ar-small-with-icon-no-ar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51908" y="322554"/>
            <a:ext cx="3240744" cy="108024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8" descr="http://www.androidenthusiast.tk/wp-content/uploads/2015/11/maps.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9124" t="8771" b="18520"/>
          <a:stretch/>
        </p:blipFill>
        <p:spPr bwMode="auto">
          <a:xfrm>
            <a:off x="8781303" y="1430722"/>
            <a:ext cx="1596606" cy="71855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2" descr="Image result for amazo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731073" y="4850229"/>
            <a:ext cx="2306213" cy="672414"/>
          </a:xfrm>
          <a:prstGeom prst="rect">
            <a:avLst/>
          </a:prstGeom>
          <a:noFill/>
          <a:extLst>
            <a:ext uri="{909E8E84-426E-40DD-AFC4-6F175D3DCCD1}">
              <a14:hiddenFill xmlns:a14="http://schemas.microsoft.com/office/drawing/2010/main">
                <a:solidFill>
                  <a:srgbClr val="FFFFFF"/>
                </a:solidFill>
              </a14:hiddenFill>
            </a:ext>
          </a:extLst>
        </p:spPr>
      </p:pic>
      <p:grpSp>
        <p:nvGrpSpPr>
          <p:cNvPr id="27" name="Group 26"/>
          <p:cNvGrpSpPr/>
          <p:nvPr/>
        </p:nvGrpSpPr>
        <p:grpSpPr>
          <a:xfrm>
            <a:off x="8804137" y="5537319"/>
            <a:ext cx="2394866" cy="630012"/>
            <a:chOff x="2609885" y="-4674520"/>
            <a:chExt cx="6879654" cy="1906040"/>
          </a:xfrm>
        </p:grpSpPr>
        <p:pic>
          <p:nvPicPr>
            <p:cNvPr id="28" name="Picture 14" descr="http://urbanpixel.me/wp-content/uploads/2014/07/mzl.nypegbvo.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609885" y="-4674520"/>
              <a:ext cx="1906040" cy="190604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6" descr="https://img.grouponcdn.com/coupons/56RNhuRn9AhE7BchXwDmCk/orbitz_com-500x500"/>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1920" t="34406" r="1920" b="35514"/>
            <a:stretch/>
          </p:blipFill>
          <p:spPr bwMode="auto">
            <a:xfrm>
              <a:off x="4727038" y="-4572529"/>
              <a:ext cx="4762501" cy="143255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 name="Group 1"/>
          <p:cNvGrpSpPr/>
          <p:nvPr/>
        </p:nvGrpSpPr>
        <p:grpSpPr>
          <a:xfrm>
            <a:off x="8764021" y="2101872"/>
            <a:ext cx="3115424" cy="1076995"/>
            <a:chOff x="1890336" y="3335048"/>
            <a:chExt cx="2040968" cy="705558"/>
          </a:xfrm>
        </p:grpSpPr>
        <p:pic>
          <p:nvPicPr>
            <p:cNvPr id="31" name="Picture 10" descr="http://www.grossingerhyundainorth.com/resrc/media/image/259003/uberlogo.pn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6392" r="75325"/>
            <a:stretch/>
          </p:blipFill>
          <p:spPr bwMode="auto">
            <a:xfrm>
              <a:off x="1890336" y="3335048"/>
              <a:ext cx="544621" cy="705558"/>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0" descr="http://www.grossingerhyundainorth.com/resrc/media/image/259003/uberlogo.png"/>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27600"/>
            <a:stretch/>
          </p:blipFill>
          <p:spPr bwMode="auto">
            <a:xfrm>
              <a:off x="2543713" y="3501768"/>
              <a:ext cx="1387591" cy="45395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29508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1040" y="60960"/>
            <a:ext cx="7498080" cy="523220"/>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800" dirty="0" smtClean="0">
                <a:latin typeface="HelveticaNeue bold" panose="00000400000000000000" pitchFamily="2" charset="0"/>
              </a:rPr>
              <a:t>Existing </a:t>
            </a:r>
            <a:r>
              <a:rPr lang="en-US" altLang="zh-CN" sz="2800" dirty="0" smtClean="0">
                <a:latin typeface="HelveticaNeue Light" panose="00000400000000000000" pitchFamily="2" charset="0"/>
              </a:rPr>
              <a:t>Applications</a:t>
            </a:r>
            <a:endParaRPr lang="en-US" sz="2800" b="0" baseline="30000" dirty="0" smtClean="0">
              <a:latin typeface="HelveticaNeue bold" panose="00000400000000000000" pitchFamily="2" charset="0"/>
            </a:endParaRPr>
          </a:p>
        </p:txBody>
      </p:sp>
      <p:pic>
        <p:nvPicPr>
          <p:cNvPr id="20484" name="Picture 4" descr="http://www8.pcmag.com/media/images/365941-siri-icon.jpg?thumb=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4032" y="1019691"/>
            <a:ext cx="1085165" cy="1085165"/>
          </a:xfrm>
          <a:prstGeom prst="rect">
            <a:avLst/>
          </a:prstGeom>
          <a:noFill/>
          <a:extLst>
            <a:ext uri="{909E8E84-426E-40DD-AFC4-6F175D3DCCD1}">
              <a14:hiddenFill xmlns:a14="http://schemas.microsoft.com/office/drawing/2010/main">
                <a:solidFill>
                  <a:srgbClr val="FFFFFF"/>
                </a:solidFill>
              </a14:hiddenFill>
            </a:ext>
          </a:extLst>
        </p:spPr>
      </p:pic>
      <p:pic>
        <p:nvPicPr>
          <p:cNvPr id="20486" name="Picture 6" descr="http://www.androidpolice.com/wp-content/uploads/2015/09/nexus2cee_GoogleLogo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3162" t="18018" r="23231" b="15521"/>
          <a:stretch/>
        </p:blipFill>
        <p:spPr bwMode="auto">
          <a:xfrm>
            <a:off x="2463940" y="1050864"/>
            <a:ext cx="824989" cy="1022817"/>
          </a:xfrm>
          <a:prstGeom prst="rect">
            <a:avLst/>
          </a:prstGeom>
          <a:noFill/>
          <a:extLst>
            <a:ext uri="{909E8E84-426E-40DD-AFC4-6F175D3DCCD1}">
              <a14:hiddenFill xmlns:a14="http://schemas.microsoft.com/office/drawing/2010/main">
                <a:solidFill>
                  <a:srgbClr val="FFFFFF"/>
                </a:solidFill>
              </a14:hiddenFill>
            </a:ext>
          </a:extLst>
        </p:spPr>
      </p:pic>
      <p:pic>
        <p:nvPicPr>
          <p:cNvPr id="20492" name="Picture 12" descr="http://icons.iconarchive.com/icons/martz90/circle-addon2/512/dragon-dictation-ico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08739" y="4657502"/>
            <a:ext cx="972842" cy="972842"/>
          </a:xfrm>
          <a:prstGeom prst="rect">
            <a:avLst/>
          </a:prstGeom>
          <a:noFill/>
          <a:extLst>
            <a:ext uri="{909E8E84-426E-40DD-AFC4-6F175D3DCCD1}">
              <a14:hiddenFill xmlns:a14="http://schemas.microsoft.com/office/drawing/2010/main">
                <a:solidFill>
                  <a:srgbClr val="FFFFFF"/>
                </a:solidFill>
              </a14:hiddenFill>
            </a:ext>
          </a:extLst>
        </p:spPr>
      </p:pic>
      <p:pic>
        <p:nvPicPr>
          <p:cNvPr id="20494" name="Picture 14" descr="http://www.digitalintervention.com/wp-content/uploads/2016/02/amazon-echo-with-logo.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1731" r="13567"/>
          <a:stretch/>
        </p:blipFill>
        <p:spPr bwMode="auto">
          <a:xfrm>
            <a:off x="6431280" y="884287"/>
            <a:ext cx="1595120" cy="103577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28452" y="2205634"/>
            <a:ext cx="4033520" cy="2585323"/>
          </a:xfrm>
          <a:prstGeom prst="rect">
            <a:avLst/>
          </a:prstGeom>
          <a:noFill/>
        </p:spPr>
        <p:txBody>
          <a:bodyPr wrap="square" rtlCol="0">
            <a:spAutoFit/>
          </a:bodyPr>
          <a:lstStyle/>
          <a:p>
            <a:pPr marL="285750" indent="-285750">
              <a:lnSpc>
                <a:spcPct val="150000"/>
              </a:lnSpc>
              <a:buClr>
                <a:schemeClr val="bg1">
                  <a:lumMod val="50000"/>
                </a:schemeClr>
              </a:buClr>
              <a:buSzPct val="150000"/>
              <a:buFont typeface="Arial" panose="020B0604020202020204" pitchFamily="34" charset="0"/>
              <a:buChar char="•"/>
            </a:pPr>
            <a:r>
              <a:rPr lang="en-US" dirty="0" smtClean="0">
                <a:solidFill>
                  <a:schemeClr val="bg1">
                    <a:lumMod val="50000"/>
                  </a:schemeClr>
                </a:solidFill>
                <a:latin typeface="HelveticaNeue Light" panose="00000400000000000000" pitchFamily="2" charset="0"/>
              </a:rPr>
              <a:t>Does not provide in-app navigation for most applications. Mostly performs system level </a:t>
            </a:r>
            <a:r>
              <a:rPr lang="en-US" dirty="0">
                <a:solidFill>
                  <a:schemeClr val="bg1">
                    <a:lumMod val="50000"/>
                  </a:schemeClr>
                </a:solidFill>
                <a:latin typeface="HelveticaNeue Light" panose="00000400000000000000" pitchFamily="2" charset="0"/>
              </a:rPr>
              <a:t>navigation</a:t>
            </a:r>
            <a:r>
              <a:rPr lang="en-US" dirty="0" smtClean="0">
                <a:solidFill>
                  <a:schemeClr val="bg1">
                    <a:lumMod val="50000"/>
                  </a:schemeClr>
                </a:solidFill>
                <a:latin typeface="HelveticaNeue Light" panose="00000400000000000000" pitchFamily="2" charset="0"/>
              </a:rPr>
              <a:t> such as launching an app.</a:t>
            </a:r>
          </a:p>
          <a:p>
            <a:pPr marL="285750" indent="-285750">
              <a:lnSpc>
                <a:spcPct val="150000"/>
              </a:lnSpc>
              <a:buClr>
                <a:schemeClr val="bg1">
                  <a:lumMod val="50000"/>
                </a:schemeClr>
              </a:buClr>
              <a:buSzPct val="150000"/>
              <a:buFont typeface="Arial" panose="020B0604020202020204" pitchFamily="34" charset="0"/>
              <a:buChar char="•"/>
            </a:pPr>
            <a:r>
              <a:rPr lang="en-US" dirty="0" smtClean="0">
                <a:solidFill>
                  <a:schemeClr val="bg1">
                    <a:lumMod val="50000"/>
                  </a:schemeClr>
                </a:solidFill>
                <a:latin typeface="HelveticaNeue Light" panose="00000400000000000000" pitchFamily="2" charset="0"/>
              </a:rPr>
              <a:t>Longer system response is shown as visual only.</a:t>
            </a:r>
          </a:p>
        </p:txBody>
      </p:sp>
      <p:sp>
        <p:nvSpPr>
          <p:cNvPr id="15" name="TextBox 14"/>
          <p:cNvSpPr txBox="1"/>
          <p:nvPr/>
        </p:nvSpPr>
        <p:spPr>
          <a:xfrm>
            <a:off x="6431280" y="2205634"/>
            <a:ext cx="4033520" cy="2169825"/>
          </a:xfrm>
          <a:prstGeom prst="rect">
            <a:avLst/>
          </a:prstGeom>
          <a:noFill/>
        </p:spPr>
        <p:txBody>
          <a:bodyPr wrap="square" rtlCol="0">
            <a:spAutoFit/>
          </a:bodyPr>
          <a:lstStyle/>
          <a:p>
            <a:pPr marL="285750" indent="-285750">
              <a:lnSpc>
                <a:spcPct val="150000"/>
              </a:lnSpc>
              <a:buClr>
                <a:schemeClr val="bg1">
                  <a:lumMod val="50000"/>
                </a:schemeClr>
              </a:buClr>
              <a:buSzPct val="150000"/>
              <a:buFont typeface="Arial" panose="020B0604020202020204" pitchFamily="34" charset="0"/>
              <a:buChar char="•"/>
            </a:pPr>
            <a:r>
              <a:rPr lang="en-US" dirty="0" smtClean="0">
                <a:solidFill>
                  <a:schemeClr val="bg1">
                    <a:lumMod val="50000"/>
                  </a:schemeClr>
                </a:solidFill>
                <a:latin typeface="HelveticaNeue Light" panose="00000400000000000000" pitchFamily="2" charset="0"/>
              </a:rPr>
              <a:t>Works on a stationary device. Cannot be used mobile.</a:t>
            </a:r>
          </a:p>
          <a:p>
            <a:pPr marL="285750" indent="-285750">
              <a:lnSpc>
                <a:spcPct val="150000"/>
              </a:lnSpc>
              <a:buClr>
                <a:schemeClr val="bg1">
                  <a:lumMod val="50000"/>
                </a:schemeClr>
              </a:buClr>
              <a:buSzPct val="150000"/>
              <a:buFont typeface="Arial" panose="020B0604020202020204" pitchFamily="34" charset="0"/>
              <a:buChar char="•"/>
            </a:pPr>
            <a:r>
              <a:rPr lang="en-US" dirty="0" smtClean="0">
                <a:solidFill>
                  <a:schemeClr val="bg1">
                    <a:lumMod val="50000"/>
                  </a:schemeClr>
                </a:solidFill>
                <a:latin typeface="HelveticaNeue Light" panose="00000400000000000000" pitchFamily="2" charset="0"/>
              </a:rPr>
              <a:t>Does not track state. Therefore cannot perform any tasks that require state.</a:t>
            </a:r>
          </a:p>
        </p:txBody>
      </p:sp>
      <p:sp>
        <p:nvSpPr>
          <p:cNvPr id="16" name="TextBox 15"/>
          <p:cNvSpPr txBox="1"/>
          <p:nvPr/>
        </p:nvSpPr>
        <p:spPr>
          <a:xfrm>
            <a:off x="6431280" y="5871747"/>
            <a:ext cx="4033520" cy="453586"/>
          </a:xfrm>
          <a:prstGeom prst="rect">
            <a:avLst/>
          </a:prstGeom>
          <a:noFill/>
        </p:spPr>
        <p:txBody>
          <a:bodyPr wrap="square" rtlCol="0">
            <a:spAutoFit/>
          </a:bodyPr>
          <a:lstStyle/>
          <a:p>
            <a:pPr marL="285750" indent="-285750">
              <a:lnSpc>
                <a:spcPct val="150000"/>
              </a:lnSpc>
              <a:buClr>
                <a:schemeClr val="bg1">
                  <a:lumMod val="50000"/>
                </a:schemeClr>
              </a:buClr>
              <a:buSzPct val="150000"/>
              <a:buFont typeface="Arial" panose="020B0604020202020204" pitchFamily="34" charset="0"/>
              <a:buChar char="•"/>
            </a:pPr>
            <a:r>
              <a:rPr lang="en-US" dirty="0" smtClean="0">
                <a:solidFill>
                  <a:schemeClr val="bg1">
                    <a:lumMod val="50000"/>
                  </a:schemeClr>
                </a:solidFill>
                <a:latin typeface="HelveticaNeue Light" panose="00000400000000000000" pitchFamily="2" charset="0"/>
              </a:rPr>
              <a:t>Specific to text editing</a:t>
            </a:r>
          </a:p>
        </p:txBody>
      </p:sp>
    </p:spTree>
    <p:extLst>
      <p:ext uri="{BB962C8B-B14F-4D97-AF65-F5344CB8AC3E}">
        <p14:creationId xmlns:p14="http://schemas.microsoft.com/office/powerpoint/2010/main" val="33894967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9120" y="1934668"/>
            <a:ext cx="4261039" cy="3165652"/>
          </a:xfrm>
          <a:prstGeom prst="rect">
            <a:avLst/>
          </a:prstGeom>
          <a:noFill/>
          <a:ln w="762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6873850" y="2174769"/>
            <a:ext cx="2580641" cy="712581"/>
            <a:chOff x="2609885" y="-4674520"/>
            <a:chExt cx="6554311" cy="1906040"/>
          </a:xfrm>
        </p:grpSpPr>
        <p:pic>
          <p:nvPicPr>
            <p:cNvPr id="13" name="Picture 14" descr="http://urbanpixel.me/wp-content/uploads/2014/07/mzl.nypegbv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09885" y="-4674520"/>
              <a:ext cx="1906040" cy="190604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6" descr="https://img.grouponcdn.com/coupons/56RNhuRn9AhE7BchXwDmCk/orbitz_com-500x500"/>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20" t="34406" r="1920" b="35514"/>
            <a:stretch/>
          </p:blipFill>
          <p:spPr bwMode="auto">
            <a:xfrm>
              <a:off x="4401696" y="-4201041"/>
              <a:ext cx="4762500" cy="1432561"/>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TextBox 14"/>
          <p:cNvSpPr txBox="1"/>
          <p:nvPr/>
        </p:nvSpPr>
        <p:spPr>
          <a:xfrm>
            <a:off x="6440679" y="1359018"/>
            <a:ext cx="2387599" cy="461665"/>
          </a:xfrm>
          <a:prstGeom prst="rect">
            <a:avLst/>
          </a:prstGeom>
          <a:noFill/>
        </p:spPr>
        <p:txBody>
          <a:bodyPr wrap="square" rtlCol="0">
            <a:spAutoFit/>
          </a:bodyPr>
          <a:lstStyle/>
          <a:p>
            <a:r>
              <a:rPr lang="en-US" altLang="zh-CN" sz="2400" dirty="0" smtClean="0">
                <a:solidFill>
                  <a:schemeClr val="tx1">
                    <a:lumMod val="50000"/>
                    <a:lumOff val="50000"/>
                  </a:schemeClr>
                </a:solidFill>
                <a:latin typeface="HelveticaNeue" panose="00000400000000000000" pitchFamily="2" charset="0"/>
              </a:rPr>
              <a:t>Shopping</a:t>
            </a:r>
            <a:endParaRPr lang="en-US" altLang="zh-CN" sz="2400" dirty="0">
              <a:solidFill>
                <a:schemeClr val="tx1">
                  <a:lumMod val="50000"/>
                  <a:lumOff val="50000"/>
                </a:schemeClr>
              </a:solidFill>
              <a:latin typeface="HelveticaNeue" panose="00000400000000000000" pitchFamily="2" charset="0"/>
            </a:endParaRPr>
          </a:p>
        </p:txBody>
      </p:sp>
      <p:grpSp>
        <p:nvGrpSpPr>
          <p:cNvPr id="22" name="Group 21"/>
          <p:cNvGrpSpPr/>
          <p:nvPr/>
        </p:nvGrpSpPr>
        <p:grpSpPr>
          <a:xfrm>
            <a:off x="988363" y="1934668"/>
            <a:ext cx="3332481" cy="1218147"/>
            <a:chOff x="1127759" y="3313200"/>
            <a:chExt cx="3332481" cy="1218147"/>
          </a:xfrm>
        </p:grpSpPr>
        <p:pic>
          <p:nvPicPr>
            <p:cNvPr id="16" name="Picture 10" descr="http://www.grossingerhyundainorth.com/resrc/media/image/259003/uberlogo.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392" r="75325"/>
            <a:stretch/>
          </p:blipFill>
          <p:spPr bwMode="auto">
            <a:xfrm>
              <a:off x="1127759" y="3313200"/>
              <a:ext cx="940289" cy="121814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0" descr="http://www.grossingerhyundainorth.com/resrc/media/image/259003/uberlogo.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7600"/>
            <a:stretch/>
          </p:blipFill>
          <p:spPr bwMode="auto">
            <a:xfrm>
              <a:off x="2064564" y="3564721"/>
              <a:ext cx="2395676" cy="783746"/>
            </a:xfrm>
            <a:prstGeom prst="rect">
              <a:avLst/>
            </a:prstGeom>
            <a:noFill/>
            <a:extLst>
              <a:ext uri="{909E8E84-426E-40DD-AFC4-6F175D3DCCD1}">
                <a14:hiddenFill xmlns:a14="http://schemas.microsoft.com/office/drawing/2010/main">
                  <a:solidFill>
                    <a:srgbClr val="FFFFFF"/>
                  </a:solidFill>
                </a14:hiddenFill>
              </a:ext>
            </a:extLst>
          </p:spPr>
        </p:pic>
      </p:grpSp>
      <p:sp>
        <p:nvSpPr>
          <p:cNvPr id="18" name="TextBox 17"/>
          <p:cNvSpPr txBox="1"/>
          <p:nvPr/>
        </p:nvSpPr>
        <p:spPr>
          <a:xfrm>
            <a:off x="829121" y="1359019"/>
            <a:ext cx="2387599" cy="461665"/>
          </a:xfrm>
          <a:prstGeom prst="rect">
            <a:avLst/>
          </a:prstGeom>
          <a:noFill/>
        </p:spPr>
        <p:txBody>
          <a:bodyPr wrap="square" rtlCol="0">
            <a:spAutoFit/>
          </a:bodyPr>
          <a:lstStyle/>
          <a:p>
            <a:r>
              <a:rPr lang="en-US" altLang="zh-CN" sz="2400" b="0" dirty="0" smtClean="0">
                <a:solidFill>
                  <a:schemeClr val="tx1">
                    <a:lumMod val="50000"/>
                    <a:lumOff val="50000"/>
                  </a:schemeClr>
                </a:solidFill>
                <a:latin typeface="HelveticaNeue" panose="00000400000000000000" pitchFamily="2" charset="0"/>
              </a:rPr>
              <a:t>Mobility</a:t>
            </a:r>
            <a:endParaRPr lang="en-US" altLang="zh-CN" sz="2400" dirty="0">
              <a:solidFill>
                <a:schemeClr val="tx1">
                  <a:lumMod val="50000"/>
                  <a:lumOff val="50000"/>
                </a:schemeClr>
              </a:solidFill>
              <a:latin typeface="HelveticaNeue" panose="00000400000000000000" pitchFamily="2" charset="0"/>
            </a:endParaRPr>
          </a:p>
        </p:txBody>
      </p:sp>
      <p:sp>
        <p:nvSpPr>
          <p:cNvPr id="20" name="Rectangle 19"/>
          <p:cNvSpPr/>
          <p:nvPr/>
        </p:nvSpPr>
        <p:spPr>
          <a:xfrm>
            <a:off x="6559360" y="1934668"/>
            <a:ext cx="4261039" cy="2606852"/>
          </a:xfrm>
          <a:prstGeom prst="rect">
            <a:avLst/>
          </a:prstGeom>
          <a:noFill/>
          <a:ln w="762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01040" y="436880"/>
            <a:ext cx="7498080" cy="523220"/>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800" dirty="0">
                <a:latin typeface="HelveticaNeue Light" panose="00000400000000000000" pitchFamily="2" charset="0"/>
              </a:rPr>
              <a:t>Apps To </a:t>
            </a:r>
            <a:r>
              <a:rPr lang="en-US" altLang="zh-CN" sz="2800" dirty="0" smtClean="0">
                <a:latin typeface="HelveticaNeue bold" panose="00000400000000000000" pitchFamily="2" charset="0"/>
              </a:rPr>
              <a:t>Voice-</a:t>
            </a:r>
            <a:r>
              <a:rPr lang="en-US" altLang="zh-CN" sz="2800" dirty="0" err="1" smtClean="0">
                <a:latin typeface="HelveticaNeue bold" panose="00000400000000000000" pitchFamily="2" charset="0"/>
              </a:rPr>
              <a:t>ify</a:t>
            </a:r>
            <a:endParaRPr lang="en-US" sz="2800" b="0" baseline="30000" dirty="0" smtClean="0">
              <a:latin typeface="HelveticaNeue bold" panose="00000400000000000000" pitchFamily="2" charset="0"/>
            </a:endParaRPr>
          </a:p>
        </p:txBody>
      </p:sp>
      <p:sp>
        <p:nvSpPr>
          <p:cNvPr id="23" name="TextBox 22"/>
          <p:cNvSpPr txBox="1"/>
          <p:nvPr/>
        </p:nvSpPr>
        <p:spPr>
          <a:xfrm>
            <a:off x="1117600" y="3326225"/>
            <a:ext cx="3556000" cy="1754326"/>
          </a:xfrm>
          <a:prstGeom prst="rect">
            <a:avLst/>
          </a:prstGeom>
          <a:noFill/>
        </p:spPr>
        <p:txBody>
          <a:bodyPr wrap="square" rtlCol="0">
            <a:spAutoFit/>
          </a:bodyPr>
          <a:lstStyle/>
          <a:p>
            <a:pPr marL="285750" indent="-285750">
              <a:lnSpc>
                <a:spcPct val="150000"/>
              </a:lnSpc>
              <a:buClr>
                <a:schemeClr val="bg1">
                  <a:lumMod val="50000"/>
                </a:schemeClr>
              </a:buClr>
              <a:buSzPct val="150000"/>
              <a:buFont typeface="Arial" panose="020B0604020202020204" pitchFamily="34" charset="0"/>
              <a:buChar char="•"/>
            </a:pPr>
            <a:r>
              <a:rPr lang="en-US" dirty="0">
                <a:solidFill>
                  <a:schemeClr val="bg1">
                    <a:lumMod val="50000"/>
                  </a:schemeClr>
                </a:solidFill>
                <a:latin typeface="HelveticaNeue Light" panose="00000400000000000000" pitchFamily="2" charset="0"/>
              </a:rPr>
              <a:t>GPS </a:t>
            </a:r>
            <a:r>
              <a:rPr lang="en-US" dirty="0" smtClean="0">
                <a:solidFill>
                  <a:schemeClr val="bg1">
                    <a:lumMod val="50000"/>
                  </a:schemeClr>
                </a:solidFill>
                <a:latin typeface="HelveticaNeue Light" panose="00000400000000000000" pitchFamily="2" charset="0"/>
              </a:rPr>
              <a:t>Location</a:t>
            </a:r>
          </a:p>
          <a:p>
            <a:pPr marL="285750" indent="-285750">
              <a:lnSpc>
                <a:spcPct val="150000"/>
              </a:lnSpc>
              <a:buClr>
                <a:schemeClr val="bg1">
                  <a:lumMod val="50000"/>
                </a:schemeClr>
              </a:buClr>
              <a:buSzPct val="150000"/>
              <a:buFont typeface="Arial" panose="020B0604020202020204" pitchFamily="34" charset="0"/>
              <a:buChar char="•"/>
            </a:pPr>
            <a:r>
              <a:rPr lang="en-US" dirty="0">
                <a:solidFill>
                  <a:schemeClr val="bg1">
                    <a:lumMod val="50000"/>
                  </a:schemeClr>
                </a:solidFill>
                <a:latin typeface="HelveticaNeue Light" panose="00000400000000000000" pitchFamily="2" charset="0"/>
              </a:rPr>
              <a:t>A</a:t>
            </a:r>
            <a:r>
              <a:rPr lang="en-US" dirty="0" smtClean="0">
                <a:solidFill>
                  <a:schemeClr val="bg1">
                    <a:lumMod val="50000"/>
                  </a:schemeClr>
                </a:solidFill>
                <a:latin typeface="HelveticaNeue Light" panose="00000400000000000000" pitchFamily="2" charset="0"/>
              </a:rPr>
              <a:t>ddress Preset</a:t>
            </a:r>
          </a:p>
          <a:p>
            <a:pPr marL="285750" indent="-285750">
              <a:lnSpc>
                <a:spcPct val="150000"/>
              </a:lnSpc>
              <a:buClr>
                <a:schemeClr val="bg1">
                  <a:lumMod val="50000"/>
                </a:schemeClr>
              </a:buClr>
              <a:buSzPct val="150000"/>
              <a:buFont typeface="Arial" panose="020B0604020202020204" pitchFamily="34" charset="0"/>
              <a:buChar char="•"/>
            </a:pPr>
            <a:r>
              <a:rPr lang="en-US" dirty="0">
                <a:solidFill>
                  <a:schemeClr val="bg1">
                    <a:lumMod val="50000"/>
                  </a:schemeClr>
                </a:solidFill>
                <a:latin typeface="HelveticaNeue Light" panose="00000400000000000000" pitchFamily="2" charset="0"/>
              </a:rPr>
              <a:t>M</a:t>
            </a:r>
            <a:r>
              <a:rPr lang="en-US" dirty="0" smtClean="0">
                <a:solidFill>
                  <a:schemeClr val="bg1">
                    <a:lumMod val="50000"/>
                  </a:schemeClr>
                </a:solidFill>
                <a:latin typeface="HelveticaNeue Light" panose="00000400000000000000" pitchFamily="2" charset="0"/>
              </a:rPr>
              <a:t>ultiple Rounds </a:t>
            </a:r>
            <a:r>
              <a:rPr lang="en-US" dirty="0">
                <a:solidFill>
                  <a:schemeClr val="bg1">
                    <a:lumMod val="50000"/>
                  </a:schemeClr>
                </a:solidFill>
                <a:latin typeface="HelveticaNeue Light" panose="00000400000000000000" pitchFamily="2" charset="0"/>
              </a:rPr>
              <a:t>of </a:t>
            </a:r>
            <a:r>
              <a:rPr lang="en-US" dirty="0" smtClean="0">
                <a:solidFill>
                  <a:schemeClr val="bg1">
                    <a:lumMod val="50000"/>
                  </a:schemeClr>
                </a:solidFill>
                <a:latin typeface="HelveticaNeue Light" panose="00000400000000000000" pitchFamily="2" charset="0"/>
              </a:rPr>
              <a:t>Input &amp; Output</a:t>
            </a:r>
            <a:endParaRPr lang="en-US" dirty="0">
              <a:solidFill>
                <a:schemeClr val="bg1">
                  <a:lumMod val="50000"/>
                </a:schemeClr>
              </a:solidFill>
              <a:latin typeface="HelveticaNeue Light" panose="00000400000000000000" pitchFamily="2" charset="0"/>
            </a:endParaRPr>
          </a:p>
        </p:txBody>
      </p:sp>
      <p:sp>
        <p:nvSpPr>
          <p:cNvPr id="25" name="TextBox 24"/>
          <p:cNvSpPr txBox="1"/>
          <p:nvPr/>
        </p:nvSpPr>
        <p:spPr>
          <a:xfrm>
            <a:off x="7050278" y="3326225"/>
            <a:ext cx="3556000" cy="869084"/>
          </a:xfrm>
          <a:prstGeom prst="rect">
            <a:avLst/>
          </a:prstGeom>
          <a:noFill/>
        </p:spPr>
        <p:txBody>
          <a:bodyPr wrap="square" rtlCol="0">
            <a:spAutoFit/>
          </a:bodyPr>
          <a:lstStyle/>
          <a:p>
            <a:pPr marL="285750" indent="-285750">
              <a:lnSpc>
                <a:spcPct val="150000"/>
              </a:lnSpc>
              <a:buClr>
                <a:schemeClr val="bg1">
                  <a:lumMod val="50000"/>
                </a:schemeClr>
              </a:buClr>
              <a:buSzPct val="150000"/>
              <a:buFont typeface="Arial" panose="020B0604020202020204" pitchFamily="34" charset="0"/>
              <a:buChar char="•"/>
            </a:pPr>
            <a:r>
              <a:rPr lang="en-US" dirty="0" smtClean="0">
                <a:solidFill>
                  <a:schemeClr val="bg1">
                    <a:lumMod val="50000"/>
                  </a:schemeClr>
                </a:solidFill>
                <a:latin typeface="HelveticaNeue Light" panose="00000400000000000000" pitchFamily="2" charset="0"/>
              </a:rPr>
              <a:t>A large amount of information entry and output</a:t>
            </a:r>
            <a:endParaRPr lang="en-US" dirty="0">
              <a:solidFill>
                <a:schemeClr val="bg1">
                  <a:lumMod val="50000"/>
                </a:schemeClr>
              </a:solidFill>
              <a:latin typeface="HelveticaNeue Light" panose="00000400000000000000" pitchFamily="2" charset="0"/>
            </a:endParaRPr>
          </a:p>
        </p:txBody>
      </p:sp>
    </p:spTree>
    <p:extLst>
      <p:ext uri="{BB962C8B-B14F-4D97-AF65-F5344CB8AC3E}">
        <p14:creationId xmlns:p14="http://schemas.microsoft.com/office/powerpoint/2010/main" val="27594748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1808479" y="220813"/>
            <a:ext cx="2540001" cy="928466"/>
            <a:chOff x="1127759" y="3313200"/>
            <a:chExt cx="3332481" cy="1218147"/>
          </a:xfrm>
        </p:grpSpPr>
        <p:pic>
          <p:nvPicPr>
            <p:cNvPr id="16" name="Picture 10" descr="http://www.grossingerhyundainorth.com/resrc/media/image/259003/uberlogo.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392" r="75325"/>
            <a:stretch/>
          </p:blipFill>
          <p:spPr bwMode="auto">
            <a:xfrm>
              <a:off x="1127759" y="3313200"/>
              <a:ext cx="940289" cy="121814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0" descr="http://www.grossingerhyundainorth.com/resrc/media/image/259003/uber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7600"/>
            <a:stretch/>
          </p:blipFill>
          <p:spPr bwMode="auto">
            <a:xfrm>
              <a:off x="2064564" y="3564721"/>
              <a:ext cx="2395676" cy="783746"/>
            </a:xfrm>
            <a:prstGeom prst="rect">
              <a:avLst/>
            </a:prstGeom>
            <a:noFill/>
            <a:extLst>
              <a:ext uri="{909E8E84-426E-40DD-AFC4-6F175D3DCCD1}">
                <a14:hiddenFill xmlns:a14="http://schemas.microsoft.com/office/drawing/2010/main">
                  <a:solidFill>
                    <a:srgbClr val="FFFFFF"/>
                  </a:solidFill>
                </a14:hiddenFill>
              </a:ext>
            </a:extLst>
          </p:spPr>
        </p:pic>
      </p:grpSp>
      <p:sp>
        <p:nvSpPr>
          <p:cNvPr id="21" name="TextBox 20"/>
          <p:cNvSpPr txBox="1"/>
          <p:nvPr/>
        </p:nvSpPr>
        <p:spPr>
          <a:xfrm>
            <a:off x="701040" y="436880"/>
            <a:ext cx="7498080" cy="523220"/>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800" dirty="0" smtClean="0">
                <a:latin typeface="HelveticaNeue bold" panose="00000400000000000000" pitchFamily="2" charset="0"/>
              </a:rPr>
              <a:t>Voice</a:t>
            </a:r>
            <a:endParaRPr lang="en-US" sz="2800" b="0" baseline="30000" dirty="0" smtClean="0">
              <a:latin typeface="HelveticaNeue bold" panose="00000400000000000000" pitchFamily="2" charset="0"/>
            </a:endParaRPr>
          </a:p>
        </p:txBody>
      </p:sp>
      <p:sp>
        <p:nvSpPr>
          <p:cNvPr id="4" name="TextBox 3"/>
          <p:cNvSpPr txBox="1"/>
          <p:nvPr/>
        </p:nvSpPr>
        <p:spPr>
          <a:xfrm>
            <a:off x="6875579" y="844479"/>
            <a:ext cx="4470400" cy="1261884"/>
          </a:xfrm>
          <a:prstGeom prst="rect">
            <a:avLst/>
          </a:prstGeom>
          <a:noFill/>
        </p:spPr>
        <p:txBody>
          <a:bodyPr wrap="square" rtlCol="0">
            <a:spAutoFit/>
          </a:bodyPr>
          <a:lstStyle/>
          <a:p>
            <a:r>
              <a:rPr lang="en-US" sz="3200" dirty="0" smtClean="0">
                <a:latin typeface="HelveticaNeue bold" panose="00000400000000000000" pitchFamily="2" charset="0"/>
              </a:rPr>
              <a:t>5 </a:t>
            </a:r>
            <a:r>
              <a:rPr lang="en-US" sz="3200" dirty="0">
                <a:latin typeface="HelveticaNeue bold" panose="00000400000000000000" pitchFamily="2" charset="0"/>
              </a:rPr>
              <a:t>I</a:t>
            </a:r>
            <a:r>
              <a:rPr lang="en-US" altLang="zh-CN" sz="3200" dirty="0" smtClean="0">
                <a:latin typeface="HelveticaNeue bold" panose="00000400000000000000" pitchFamily="2" charset="0"/>
              </a:rPr>
              <a:t>terations</a:t>
            </a:r>
          </a:p>
          <a:p>
            <a:pPr marL="342900" indent="-342900">
              <a:buClr>
                <a:schemeClr val="bg1">
                  <a:lumMod val="50000"/>
                </a:schemeClr>
              </a:buClr>
              <a:buSzPct val="150000"/>
              <a:buFont typeface="Arial" panose="020B0604020202020204" pitchFamily="34" charset="0"/>
              <a:buChar char="•"/>
            </a:pPr>
            <a:r>
              <a:rPr lang="en-US" sz="2200" dirty="0" smtClean="0">
                <a:latin typeface="HelveticaNeue Light" panose="00000400000000000000" pitchFamily="2" charset="0"/>
              </a:rPr>
              <a:t>Think-Aloud User Testing</a:t>
            </a:r>
          </a:p>
          <a:p>
            <a:pPr marL="342900" indent="-342900">
              <a:buClr>
                <a:schemeClr val="bg1">
                  <a:lumMod val="50000"/>
                </a:schemeClr>
              </a:buClr>
              <a:buSzPct val="150000"/>
              <a:buFont typeface="Arial" panose="020B0604020202020204" pitchFamily="34" charset="0"/>
              <a:buChar char="•"/>
            </a:pPr>
            <a:r>
              <a:rPr lang="en-US" sz="2200" dirty="0" smtClean="0">
                <a:latin typeface="HelveticaNeue Light" panose="00000400000000000000" pitchFamily="2" charset="0"/>
              </a:rPr>
              <a:t>Heuristic Evaluation</a:t>
            </a: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830" y="1201597"/>
            <a:ext cx="5825609" cy="12992208"/>
          </a:xfrm>
          <a:prstGeom prst="rect">
            <a:avLst/>
          </a:prstGeom>
        </p:spPr>
      </p:pic>
      <p:sp>
        <p:nvSpPr>
          <p:cNvPr id="7" name="Rectangle 6"/>
          <p:cNvSpPr/>
          <p:nvPr/>
        </p:nvSpPr>
        <p:spPr>
          <a:xfrm>
            <a:off x="6875579" y="2228671"/>
            <a:ext cx="4696661" cy="1431161"/>
          </a:xfrm>
          <a:prstGeom prst="rect">
            <a:avLst/>
          </a:prstGeom>
        </p:spPr>
        <p:txBody>
          <a:bodyPr wrap="square">
            <a:spAutoFit/>
          </a:bodyPr>
          <a:lstStyle/>
          <a:p>
            <a:pPr lvl="0">
              <a:spcBef>
                <a:spcPts val="600"/>
              </a:spcBef>
            </a:pPr>
            <a:r>
              <a:rPr lang="en-US" dirty="0" smtClean="0">
                <a:solidFill>
                  <a:schemeClr val="bg1">
                    <a:lumMod val="50000"/>
                  </a:schemeClr>
                </a:solidFill>
                <a:latin typeface="HelveticaNeue Light" panose="00000400000000000000" pitchFamily="2" charset="0"/>
              </a:rPr>
              <a:t>Added Contextual Help</a:t>
            </a:r>
          </a:p>
          <a:p>
            <a:pPr lvl="0">
              <a:spcBef>
                <a:spcPts val="600"/>
              </a:spcBef>
            </a:pPr>
            <a:r>
              <a:rPr lang="en-US" dirty="0" smtClean="0">
                <a:solidFill>
                  <a:schemeClr val="bg1">
                    <a:lumMod val="50000"/>
                  </a:schemeClr>
                </a:solidFill>
                <a:latin typeface="HelveticaNeue Light" panose="00000400000000000000" pitchFamily="2" charset="0"/>
              </a:rPr>
              <a:t>Added Verifications for Address input</a:t>
            </a:r>
          </a:p>
          <a:p>
            <a:pPr lvl="0">
              <a:spcBef>
                <a:spcPts val="600"/>
              </a:spcBef>
            </a:pPr>
            <a:r>
              <a:rPr lang="en-US" dirty="0" smtClean="0">
                <a:solidFill>
                  <a:schemeClr val="bg1">
                    <a:lumMod val="50000"/>
                  </a:schemeClr>
                </a:solidFill>
                <a:latin typeface="HelveticaNeue Light" panose="00000400000000000000" pitchFamily="2" charset="0"/>
              </a:rPr>
              <a:t>Added presets for home and work addresses</a:t>
            </a:r>
          </a:p>
          <a:p>
            <a:pPr lvl="0">
              <a:spcBef>
                <a:spcPts val="600"/>
              </a:spcBef>
            </a:pPr>
            <a:r>
              <a:rPr lang="en-US" dirty="0" smtClean="0">
                <a:solidFill>
                  <a:schemeClr val="bg1">
                    <a:lumMod val="50000"/>
                  </a:schemeClr>
                </a:solidFill>
                <a:latin typeface="HelveticaNeue Light" panose="00000400000000000000" pitchFamily="2" charset="0"/>
              </a:rPr>
              <a:t>Enabled Multiple System Response Triggers</a:t>
            </a:r>
            <a:endParaRPr lang="en-US" dirty="0">
              <a:solidFill>
                <a:schemeClr val="bg1">
                  <a:lumMod val="50000"/>
                </a:schemeClr>
              </a:solidFill>
              <a:latin typeface="HelveticaNeue Light" panose="00000400000000000000" pitchFamily="2" charset="0"/>
            </a:endParaRPr>
          </a:p>
        </p:txBody>
      </p:sp>
    </p:spTree>
    <p:extLst>
      <p:ext uri="{BB962C8B-B14F-4D97-AF65-F5344CB8AC3E}">
        <p14:creationId xmlns:p14="http://schemas.microsoft.com/office/powerpoint/2010/main" val="29540979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701040" y="436880"/>
            <a:ext cx="7498080" cy="523220"/>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800" dirty="0" smtClean="0">
                <a:latin typeface="HelveticaNeue bold" panose="00000400000000000000" pitchFamily="2" charset="0"/>
              </a:rPr>
              <a:t>Voice</a:t>
            </a:r>
            <a:endParaRPr lang="en-US" sz="2800" b="0" baseline="30000" dirty="0" smtClean="0">
              <a:latin typeface="HelveticaNeue bold" panose="00000400000000000000" pitchFamily="2" charset="0"/>
            </a:endParaRPr>
          </a:p>
        </p:txBody>
      </p:sp>
      <p:grpSp>
        <p:nvGrpSpPr>
          <p:cNvPr id="8" name="Group 7"/>
          <p:cNvGrpSpPr/>
          <p:nvPr/>
        </p:nvGrpSpPr>
        <p:grpSpPr>
          <a:xfrm>
            <a:off x="1869439" y="247519"/>
            <a:ext cx="2580641" cy="712581"/>
            <a:chOff x="2609885" y="-4674520"/>
            <a:chExt cx="6554311" cy="1906040"/>
          </a:xfrm>
        </p:grpSpPr>
        <p:pic>
          <p:nvPicPr>
            <p:cNvPr id="9" name="Picture 14" descr="http://urbanpixel.me/wp-content/uploads/2014/07/mzl.nypegbv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09885" y="-4674520"/>
              <a:ext cx="1906040" cy="190604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6" descr="https://img.grouponcdn.com/coupons/56RNhuRn9AhE7BchXwDmCk/orbitz_com-500x500"/>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20" t="34406" r="1920" b="35514"/>
            <a:stretch/>
          </p:blipFill>
          <p:spPr bwMode="auto">
            <a:xfrm>
              <a:off x="4401696" y="-4201041"/>
              <a:ext cx="4762500" cy="1432561"/>
            </a:xfrm>
            <a:prstGeom prst="rect">
              <a:avLst/>
            </a:prstGeom>
            <a:noFill/>
            <a:extLst>
              <a:ext uri="{909E8E84-426E-40DD-AFC4-6F175D3DCCD1}">
                <a14:hiddenFill xmlns:a14="http://schemas.microsoft.com/office/drawing/2010/main">
                  <a:solidFill>
                    <a:srgbClr val="FFFFFF"/>
                  </a:solidFill>
                </a14:hiddenFill>
              </a:ext>
            </a:extLst>
          </p:spPr>
        </p:pic>
      </p:gr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8379" y="1220399"/>
            <a:ext cx="5715541" cy="11681239"/>
          </a:xfrm>
          <a:prstGeom prst="rect">
            <a:avLst/>
          </a:prstGeom>
        </p:spPr>
      </p:pic>
      <p:sp>
        <p:nvSpPr>
          <p:cNvPr id="13" name="TextBox 12"/>
          <p:cNvSpPr txBox="1"/>
          <p:nvPr/>
        </p:nvSpPr>
        <p:spPr>
          <a:xfrm>
            <a:off x="6875579" y="850656"/>
            <a:ext cx="4470400" cy="923330"/>
          </a:xfrm>
          <a:prstGeom prst="rect">
            <a:avLst/>
          </a:prstGeom>
          <a:noFill/>
        </p:spPr>
        <p:txBody>
          <a:bodyPr wrap="square" rtlCol="0">
            <a:spAutoFit/>
          </a:bodyPr>
          <a:lstStyle/>
          <a:p>
            <a:r>
              <a:rPr lang="en-US" altLang="zh-CN" sz="3200" dirty="0">
                <a:latin typeface="HelveticaNeue bold" panose="00000400000000000000" pitchFamily="2" charset="0"/>
              </a:rPr>
              <a:t>2</a:t>
            </a:r>
            <a:r>
              <a:rPr lang="en-US" sz="3200" dirty="0" smtClean="0">
                <a:latin typeface="HelveticaNeue bold" panose="00000400000000000000" pitchFamily="2" charset="0"/>
              </a:rPr>
              <a:t> </a:t>
            </a:r>
            <a:r>
              <a:rPr lang="en-US" sz="3200" dirty="0">
                <a:latin typeface="HelveticaNeue bold" panose="00000400000000000000" pitchFamily="2" charset="0"/>
              </a:rPr>
              <a:t>I</a:t>
            </a:r>
            <a:r>
              <a:rPr lang="en-US" altLang="zh-CN" sz="3200" dirty="0" smtClean="0">
                <a:latin typeface="HelveticaNeue bold" panose="00000400000000000000" pitchFamily="2" charset="0"/>
              </a:rPr>
              <a:t>terations</a:t>
            </a:r>
          </a:p>
          <a:p>
            <a:pPr marL="342900" indent="-342900">
              <a:buClr>
                <a:schemeClr val="bg1">
                  <a:lumMod val="50000"/>
                </a:schemeClr>
              </a:buClr>
              <a:buSzPct val="150000"/>
              <a:buFont typeface="Arial" panose="020B0604020202020204" pitchFamily="34" charset="0"/>
              <a:buChar char="•"/>
            </a:pPr>
            <a:r>
              <a:rPr lang="en-US" altLang="zh-CN" sz="2200" dirty="0" smtClean="0">
                <a:latin typeface="HelveticaNeue Light" panose="00000400000000000000" pitchFamily="2" charset="0"/>
              </a:rPr>
              <a:t>Cognitive Walkthrough</a:t>
            </a:r>
            <a:endParaRPr lang="en-US" sz="2200" dirty="0" smtClean="0">
              <a:latin typeface="HelveticaNeue Light" panose="00000400000000000000" pitchFamily="2" charset="0"/>
            </a:endParaRPr>
          </a:p>
        </p:txBody>
      </p:sp>
      <p:sp>
        <p:nvSpPr>
          <p:cNvPr id="14" name="Rectangle 13"/>
          <p:cNvSpPr/>
          <p:nvPr/>
        </p:nvSpPr>
        <p:spPr>
          <a:xfrm>
            <a:off x="6875579" y="2228671"/>
            <a:ext cx="4696661" cy="1077218"/>
          </a:xfrm>
          <a:prstGeom prst="rect">
            <a:avLst/>
          </a:prstGeom>
        </p:spPr>
        <p:txBody>
          <a:bodyPr wrap="square">
            <a:spAutoFit/>
          </a:bodyPr>
          <a:lstStyle/>
          <a:p>
            <a:pPr lvl="0">
              <a:spcBef>
                <a:spcPts val="600"/>
              </a:spcBef>
            </a:pPr>
            <a:r>
              <a:rPr lang="en-US" dirty="0" smtClean="0">
                <a:solidFill>
                  <a:schemeClr val="bg1">
                    <a:lumMod val="50000"/>
                  </a:schemeClr>
                </a:solidFill>
                <a:latin typeface="HelveticaNeue Light" panose="00000400000000000000" pitchFamily="2" charset="0"/>
              </a:rPr>
              <a:t>Refined System Response Wording</a:t>
            </a:r>
          </a:p>
          <a:p>
            <a:pPr lvl="0">
              <a:spcBef>
                <a:spcPts val="600"/>
              </a:spcBef>
            </a:pPr>
            <a:r>
              <a:rPr lang="en-US" dirty="0" smtClean="0">
                <a:solidFill>
                  <a:schemeClr val="bg1">
                    <a:lumMod val="50000"/>
                  </a:schemeClr>
                </a:solidFill>
                <a:latin typeface="HelveticaNeue Light" panose="00000400000000000000" pitchFamily="2" charset="0"/>
              </a:rPr>
              <a:t>Switched Question Orders</a:t>
            </a:r>
          </a:p>
          <a:p>
            <a:pPr lvl="0">
              <a:spcBef>
                <a:spcPts val="600"/>
              </a:spcBef>
            </a:pPr>
            <a:r>
              <a:rPr lang="en-US" dirty="0" smtClean="0">
                <a:solidFill>
                  <a:schemeClr val="bg1">
                    <a:lumMod val="50000"/>
                  </a:schemeClr>
                </a:solidFill>
                <a:latin typeface="HelveticaNeue Light" panose="00000400000000000000" pitchFamily="2" charset="0"/>
              </a:rPr>
              <a:t>Added Tutorial for Navigating Flight </a:t>
            </a:r>
            <a:r>
              <a:rPr lang="en-US" dirty="0">
                <a:solidFill>
                  <a:schemeClr val="bg1">
                    <a:lumMod val="50000"/>
                  </a:schemeClr>
                </a:solidFill>
                <a:latin typeface="HelveticaNeue Light" panose="00000400000000000000" pitchFamily="2" charset="0"/>
              </a:rPr>
              <a:t>R</a:t>
            </a:r>
            <a:r>
              <a:rPr lang="en-US" dirty="0" smtClean="0">
                <a:solidFill>
                  <a:schemeClr val="bg1">
                    <a:lumMod val="50000"/>
                  </a:schemeClr>
                </a:solidFill>
                <a:latin typeface="HelveticaNeue Light" panose="00000400000000000000" pitchFamily="2" charset="0"/>
              </a:rPr>
              <a:t>esults</a:t>
            </a:r>
          </a:p>
        </p:txBody>
      </p:sp>
    </p:spTree>
    <p:extLst>
      <p:ext uri="{BB962C8B-B14F-4D97-AF65-F5344CB8AC3E}">
        <p14:creationId xmlns:p14="http://schemas.microsoft.com/office/powerpoint/2010/main" val="8326371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75280" y="1727200"/>
            <a:ext cx="1564640" cy="738664"/>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i="0" u="none" strike="noStrike" kern="1200" dirty="0" smtClean="0">
                <a:solidFill>
                  <a:schemeClr val="tx1"/>
                </a:solidFill>
                <a:effectLst/>
                <a:latin typeface="HelveticaNeue Light" panose="00000400000000000000" pitchFamily="2" charset="0"/>
                <a:ea typeface="+mn-ea"/>
                <a:cs typeface="+mn-cs"/>
              </a:rPr>
              <a:t>All Ages</a:t>
            </a:r>
            <a:endParaRPr lang="en-US" sz="2400" b="0" dirty="0" smtClean="0">
              <a:latin typeface="HelveticaNeue Light" panose="00000400000000000000" pitchFamily="2" charset="0"/>
            </a:endParaRPr>
          </a:p>
          <a:p>
            <a:endParaRPr lang="en-US" sz="1800" b="0" dirty="0">
              <a:latin typeface="HelveticaNeue Light" panose="00000400000000000000" pitchFamily="2" charset="0"/>
            </a:endParaRPr>
          </a:p>
        </p:txBody>
      </p:sp>
      <p:sp>
        <p:nvSpPr>
          <p:cNvPr id="5" name="TextBox 4"/>
          <p:cNvSpPr txBox="1"/>
          <p:nvPr/>
        </p:nvSpPr>
        <p:spPr>
          <a:xfrm>
            <a:off x="7355840" y="1727200"/>
            <a:ext cx="2214880" cy="738664"/>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i="0" u="none" strike="noStrike" kern="1200" dirty="0" smtClean="0">
                <a:solidFill>
                  <a:schemeClr val="tx1"/>
                </a:solidFill>
                <a:effectLst/>
                <a:latin typeface="HelveticaNeue Light" panose="00000400000000000000" pitchFamily="2" charset="0"/>
                <a:ea typeface="+mn-ea"/>
                <a:cs typeface="+mn-cs"/>
              </a:rPr>
              <a:t>65</a:t>
            </a:r>
            <a:r>
              <a:rPr lang="en-US" sz="2400" b="0" i="0" u="none" strike="noStrike" kern="1200" baseline="0" dirty="0" smtClean="0">
                <a:solidFill>
                  <a:schemeClr val="tx1"/>
                </a:solidFill>
                <a:effectLst/>
                <a:latin typeface="HelveticaNeue Light" panose="00000400000000000000" pitchFamily="2" charset="0"/>
                <a:ea typeface="+mn-ea"/>
                <a:cs typeface="+mn-cs"/>
              </a:rPr>
              <a:t> Years +</a:t>
            </a:r>
            <a:endParaRPr lang="en-US" sz="2400" b="0" dirty="0" smtClean="0">
              <a:latin typeface="HelveticaNeue Light" panose="00000400000000000000" pitchFamily="2" charset="0"/>
            </a:endParaRPr>
          </a:p>
          <a:p>
            <a:endParaRPr lang="en-US" sz="1800" b="0" dirty="0">
              <a:latin typeface="HelveticaNeue Light" panose="00000400000000000000" pitchFamily="2" charset="0"/>
            </a:endParaRPr>
          </a:p>
        </p:txBody>
      </p:sp>
      <p:graphicFrame>
        <p:nvGraphicFramePr>
          <p:cNvPr id="6" name="Chart 5"/>
          <p:cNvGraphicFramePr/>
          <p:nvPr>
            <p:extLst>
              <p:ext uri="{D42A27DB-BD31-4B8C-83A1-F6EECF244321}">
                <p14:modId xmlns:p14="http://schemas.microsoft.com/office/powerpoint/2010/main" val="446416068"/>
              </p:ext>
            </p:extLst>
          </p:nvPr>
        </p:nvGraphicFramePr>
        <p:xfrm>
          <a:off x="5588000" y="2347555"/>
          <a:ext cx="4947920" cy="319980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p:nvPr>
            <p:extLst>
              <p:ext uri="{D42A27DB-BD31-4B8C-83A1-F6EECF244321}">
                <p14:modId xmlns:p14="http://schemas.microsoft.com/office/powerpoint/2010/main" val="653999118"/>
              </p:ext>
            </p:extLst>
          </p:nvPr>
        </p:nvGraphicFramePr>
        <p:xfrm>
          <a:off x="934720" y="2357848"/>
          <a:ext cx="5090160" cy="3148872"/>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2661920" y="3251200"/>
            <a:ext cx="1412240" cy="1138773"/>
          </a:xfrm>
          <a:prstGeom prst="rect">
            <a:avLst/>
          </a:prstGeom>
          <a:noFill/>
        </p:spPr>
        <p:txBody>
          <a:bodyPr wrap="square" rtlCol="0">
            <a:spAutoFit/>
          </a:bodyPr>
          <a:lstStyle/>
          <a:p>
            <a:pPr algn="ctr"/>
            <a:r>
              <a:rPr lang="en-US" sz="4000" dirty="0" smtClean="0">
                <a:latin typeface="HelveticaNeue" panose="00000400000000000000" pitchFamily="2" charset="0"/>
              </a:rPr>
              <a:t>7</a:t>
            </a:r>
            <a:r>
              <a:rPr lang="en-US" altLang="zh-CN" sz="4000" dirty="0" smtClean="0">
                <a:latin typeface="HelveticaNeue" panose="00000400000000000000" pitchFamily="2" charset="0"/>
              </a:rPr>
              <a:t>.5M</a:t>
            </a:r>
          </a:p>
          <a:p>
            <a:pPr algn="ctr"/>
            <a:r>
              <a:rPr lang="en-US" sz="2800" dirty="0" smtClean="0">
                <a:solidFill>
                  <a:srgbClr val="FFC000"/>
                </a:solidFill>
                <a:latin typeface="HelveticaNeue Light" panose="00000400000000000000" pitchFamily="2" charset="0"/>
              </a:rPr>
              <a:t>2.4%</a:t>
            </a:r>
            <a:endParaRPr lang="en-US" sz="2800" dirty="0">
              <a:solidFill>
                <a:srgbClr val="FFC000"/>
              </a:solidFill>
              <a:latin typeface="HelveticaNeue Light" panose="00000400000000000000" pitchFamily="2" charset="0"/>
            </a:endParaRPr>
          </a:p>
        </p:txBody>
      </p:sp>
      <p:sp>
        <p:nvSpPr>
          <p:cNvPr id="9" name="TextBox 8"/>
          <p:cNvSpPr txBox="1"/>
          <p:nvPr/>
        </p:nvSpPr>
        <p:spPr>
          <a:xfrm>
            <a:off x="7325360" y="3383279"/>
            <a:ext cx="1412240" cy="1138773"/>
          </a:xfrm>
          <a:prstGeom prst="rect">
            <a:avLst/>
          </a:prstGeom>
          <a:noFill/>
        </p:spPr>
        <p:txBody>
          <a:bodyPr wrap="square" rtlCol="0">
            <a:spAutoFit/>
          </a:bodyPr>
          <a:lstStyle/>
          <a:p>
            <a:pPr algn="ctr"/>
            <a:r>
              <a:rPr lang="en-US" sz="4000" dirty="0" smtClean="0">
                <a:latin typeface="HelveticaNeue" panose="00000400000000000000" pitchFamily="2" charset="0"/>
              </a:rPr>
              <a:t>2.9</a:t>
            </a:r>
            <a:r>
              <a:rPr lang="en-US" altLang="zh-CN" sz="4000" dirty="0" smtClean="0">
                <a:latin typeface="HelveticaNeue" panose="00000400000000000000" pitchFamily="2" charset="0"/>
              </a:rPr>
              <a:t>M</a:t>
            </a:r>
          </a:p>
          <a:p>
            <a:pPr algn="ctr"/>
            <a:r>
              <a:rPr lang="en-US" sz="2800" dirty="0" smtClean="0">
                <a:solidFill>
                  <a:srgbClr val="FFC000"/>
                </a:solidFill>
                <a:latin typeface="HelveticaNeue Light" panose="00000400000000000000" pitchFamily="2" charset="0"/>
              </a:rPr>
              <a:t>6.8%</a:t>
            </a:r>
            <a:endParaRPr lang="en-US" sz="2800" dirty="0">
              <a:solidFill>
                <a:srgbClr val="FFC000"/>
              </a:solidFill>
              <a:latin typeface="HelveticaNeue Light" panose="00000400000000000000" pitchFamily="2" charset="0"/>
            </a:endParaRPr>
          </a:p>
        </p:txBody>
      </p:sp>
      <p:sp>
        <p:nvSpPr>
          <p:cNvPr id="10" name="TextBox 9"/>
          <p:cNvSpPr txBox="1"/>
          <p:nvPr/>
        </p:nvSpPr>
        <p:spPr>
          <a:xfrm>
            <a:off x="701040" y="436880"/>
            <a:ext cx="7498080" cy="523220"/>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0" i="0" u="none" strike="noStrike" kern="1200" dirty="0" smtClean="0">
                <a:solidFill>
                  <a:schemeClr val="tx1"/>
                </a:solidFill>
                <a:effectLst/>
                <a:latin typeface="HelveticaNeue bold" panose="00000400000000000000" pitchFamily="2" charset="0"/>
                <a:ea typeface="+mn-ea"/>
                <a:cs typeface="+mn-cs"/>
              </a:rPr>
              <a:t>Visual Disability </a:t>
            </a:r>
            <a:r>
              <a:rPr lang="en-US" sz="2800" b="0" i="0" u="none" strike="noStrike" kern="1200" dirty="0" smtClean="0">
                <a:solidFill>
                  <a:schemeClr val="tx1"/>
                </a:solidFill>
                <a:effectLst/>
                <a:latin typeface="HelveticaNeue Light" panose="00000400000000000000" pitchFamily="2" charset="0"/>
                <a:ea typeface="+mn-ea"/>
                <a:cs typeface="+mn-cs"/>
              </a:rPr>
              <a:t>in USA </a:t>
            </a:r>
            <a:r>
              <a:rPr lang="en-US" sz="2800" b="0" i="0" u="none" strike="noStrike" kern="1200" baseline="30000" dirty="0" smtClean="0">
                <a:solidFill>
                  <a:schemeClr val="tx1"/>
                </a:solidFill>
                <a:effectLst/>
                <a:latin typeface="HelveticaNeue Light" panose="00000400000000000000" pitchFamily="2" charset="0"/>
                <a:ea typeface="+mn-ea"/>
                <a:cs typeface="+mn-cs"/>
              </a:rPr>
              <a:t>+</a:t>
            </a:r>
            <a:endParaRPr lang="en-US" sz="2800" b="0" baseline="30000" dirty="0" smtClean="0">
              <a:latin typeface="HelveticaNeue Light" panose="00000400000000000000" pitchFamily="2" charset="0"/>
            </a:endParaRPr>
          </a:p>
        </p:txBody>
      </p:sp>
      <p:sp>
        <p:nvSpPr>
          <p:cNvPr id="11" name="TextBox 10"/>
          <p:cNvSpPr txBox="1"/>
          <p:nvPr/>
        </p:nvSpPr>
        <p:spPr>
          <a:xfrm>
            <a:off x="0" y="6560681"/>
            <a:ext cx="5049520" cy="276999"/>
          </a:xfrm>
          <a:prstGeom prst="rect">
            <a:avLst/>
          </a:prstGeom>
          <a:noFill/>
        </p:spPr>
        <p:txBody>
          <a:bodyPr wrap="square" rtlCol="0">
            <a:spAutoFit/>
          </a:bodyPr>
          <a:lstStyle/>
          <a:p>
            <a:r>
              <a:rPr lang="en-US" baseline="30000" dirty="0" smtClean="0">
                <a:solidFill>
                  <a:srgbClr val="37301F"/>
                </a:solidFill>
                <a:latin typeface="HelveticaNeue Light" panose="00000400000000000000" pitchFamily="2" charset="0"/>
              </a:rPr>
              <a:t>+ </a:t>
            </a:r>
            <a:r>
              <a:rPr lang="en-US" sz="1200" dirty="0" smtClean="0">
                <a:solidFill>
                  <a:srgbClr val="37301F"/>
                </a:solidFill>
                <a:latin typeface="HelveticaNeue Light" panose="00000400000000000000" pitchFamily="2" charset="0"/>
              </a:rPr>
              <a:t>nfb.org/blindness-statistics </a:t>
            </a:r>
            <a:endParaRPr lang="en-US" sz="1200" b="0" dirty="0" smtClean="0">
              <a:solidFill>
                <a:srgbClr val="37301F"/>
              </a:solidFill>
              <a:latin typeface="HelveticaNeue Light" panose="00000400000000000000" pitchFamily="2" charset="0"/>
            </a:endParaRPr>
          </a:p>
        </p:txBody>
      </p:sp>
    </p:spTree>
    <p:extLst>
      <p:ext uri="{BB962C8B-B14F-4D97-AF65-F5344CB8AC3E}">
        <p14:creationId xmlns:p14="http://schemas.microsoft.com/office/powerpoint/2010/main" val="16533977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701040" y="436880"/>
            <a:ext cx="7498080" cy="523220"/>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800" dirty="0" smtClean="0">
                <a:latin typeface="HelveticaNeue bold" panose="00000400000000000000" pitchFamily="2" charset="0"/>
              </a:rPr>
              <a:t>Demo</a:t>
            </a:r>
            <a:endParaRPr lang="en-US" sz="2800" b="0" baseline="30000" dirty="0" smtClean="0">
              <a:latin typeface="HelveticaNeue bold" panose="00000400000000000000" pitchFamily="2" charset="0"/>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67000" y="-162560"/>
            <a:ext cx="6858000" cy="6858000"/>
          </a:xfrm>
          <a:prstGeom prst="rect">
            <a:avLst/>
          </a:prstGeom>
        </p:spPr>
      </p:pic>
      <p:pic>
        <p:nvPicPr>
          <p:cNvPr id="3" name="Voice Uber Demo.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084560" y="5605603"/>
            <a:ext cx="812800" cy="812800"/>
          </a:xfrm>
          <a:prstGeom prst="rect">
            <a:avLst/>
          </a:prstGeom>
        </p:spPr>
      </p:pic>
    </p:spTree>
    <p:extLst>
      <p:ext uri="{BB962C8B-B14F-4D97-AF65-F5344CB8AC3E}">
        <p14:creationId xmlns:p14="http://schemas.microsoft.com/office/powerpoint/2010/main" val="322438365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3721"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701040" y="436880"/>
            <a:ext cx="7498080" cy="523220"/>
          </a:xfrm>
          <a:prstGeom prst="rect">
            <a:avLst/>
          </a:prstGeom>
          <a:noFill/>
        </p:spPr>
        <p:txBody>
          <a:bodyPr wrap="square" rtlCol="0">
            <a:spAutoFit/>
          </a:bodyPr>
          <a:lstStyle/>
          <a:p>
            <a:r>
              <a:rPr lang="en-US" altLang="zh-CN" sz="2800" dirty="0" smtClean="0">
                <a:latin typeface="HelveticaNeue Light" panose="00000400000000000000" pitchFamily="2" charset="0"/>
              </a:rPr>
              <a:t>Usability </a:t>
            </a:r>
            <a:r>
              <a:rPr lang="en-US" altLang="zh-CN" sz="2800" dirty="0" smtClean="0">
                <a:latin typeface="HelveticaNeue bold" panose="00000400000000000000" pitchFamily="2" charset="0"/>
              </a:rPr>
              <a:t>Evaluation</a:t>
            </a:r>
            <a:endParaRPr lang="en-US" sz="2800" b="0" baseline="30000" dirty="0" smtClean="0">
              <a:latin typeface="HelveticaNeue bold" panose="00000400000000000000" pitchFamily="2" charset="0"/>
            </a:endParaRPr>
          </a:p>
        </p:txBody>
      </p:sp>
      <p:sp>
        <p:nvSpPr>
          <p:cNvPr id="12" name="TextBox 11"/>
          <p:cNvSpPr txBox="1"/>
          <p:nvPr/>
        </p:nvSpPr>
        <p:spPr>
          <a:xfrm>
            <a:off x="4927600" y="1205270"/>
            <a:ext cx="5262880" cy="2062103"/>
          </a:xfrm>
          <a:prstGeom prst="rect">
            <a:avLst/>
          </a:prstGeom>
          <a:noFill/>
        </p:spPr>
        <p:txBody>
          <a:bodyPr wrap="square" rtlCol="0">
            <a:spAutoFit/>
          </a:bodyPr>
          <a:lstStyle/>
          <a:p>
            <a:pPr lvl="0"/>
            <a:r>
              <a:rPr lang="en-US" sz="3200" dirty="0" smtClean="0">
                <a:latin typeface="HelveticaNeue bold" panose="00000400000000000000" pitchFamily="2" charset="0"/>
              </a:rPr>
              <a:t>Voice Uber App</a:t>
            </a:r>
          </a:p>
          <a:p>
            <a:pPr lvl="0">
              <a:spcBef>
                <a:spcPts val="1200"/>
              </a:spcBef>
              <a:buSzPct val="150000"/>
            </a:pPr>
            <a:r>
              <a:rPr lang="en-US" dirty="0" smtClean="0">
                <a:latin typeface="HelveticaNeue Light" panose="00000400000000000000" pitchFamily="2" charset="0"/>
              </a:rPr>
              <a:t>Wizard-of-Oz Testing:</a:t>
            </a:r>
          </a:p>
          <a:p>
            <a:pPr lvl="0">
              <a:buSzPct val="150000"/>
            </a:pPr>
            <a:r>
              <a:rPr lang="en-US" dirty="0" smtClean="0">
                <a:solidFill>
                  <a:schemeClr val="bg1">
                    <a:lumMod val="50000"/>
                  </a:schemeClr>
                </a:solidFill>
                <a:latin typeface="HelveticaNeue Light" panose="00000400000000000000" pitchFamily="2" charset="0"/>
              </a:rPr>
              <a:t>“Human App” Mocking Synthesized Voice </a:t>
            </a:r>
            <a:r>
              <a:rPr lang="en-US" dirty="0">
                <a:solidFill>
                  <a:schemeClr val="bg1">
                    <a:lumMod val="50000"/>
                  </a:schemeClr>
                </a:solidFill>
                <a:latin typeface="HelveticaNeue Light" panose="00000400000000000000" pitchFamily="2" charset="0"/>
              </a:rPr>
              <a:t>and </a:t>
            </a:r>
            <a:r>
              <a:rPr lang="en-US" dirty="0" smtClean="0">
                <a:solidFill>
                  <a:schemeClr val="bg1">
                    <a:lumMod val="50000"/>
                  </a:schemeClr>
                </a:solidFill>
                <a:latin typeface="HelveticaNeue Light" panose="00000400000000000000" pitchFamily="2" charset="0"/>
              </a:rPr>
              <a:t>Only Responding </a:t>
            </a:r>
            <a:r>
              <a:rPr lang="en-US" dirty="0">
                <a:solidFill>
                  <a:schemeClr val="bg1">
                    <a:lumMod val="50000"/>
                  </a:schemeClr>
                </a:solidFill>
                <a:latin typeface="HelveticaNeue Light" panose="00000400000000000000" pitchFamily="2" charset="0"/>
              </a:rPr>
              <a:t>to </a:t>
            </a:r>
            <a:r>
              <a:rPr lang="en-US" dirty="0" smtClean="0">
                <a:solidFill>
                  <a:schemeClr val="bg1">
                    <a:lumMod val="50000"/>
                  </a:schemeClr>
                </a:solidFill>
                <a:latin typeface="HelveticaNeue Light" panose="00000400000000000000" pitchFamily="2" charset="0"/>
              </a:rPr>
              <a:t>Predefined Prompts</a:t>
            </a:r>
            <a:endParaRPr lang="en-US" dirty="0">
              <a:solidFill>
                <a:schemeClr val="bg1">
                  <a:lumMod val="50000"/>
                </a:schemeClr>
              </a:solidFill>
              <a:latin typeface="HelveticaNeue Light" panose="00000400000000000000" pitchFamily="2" charset="0"/>
            </a:endParaRPr>
          </a:p>
          <a:p>
            <a:endParaRPr lang="en-US" sz="3200" dirty="0">
              <a:latin typeface="HelveticaNeue bold" panose="00000400000000000000" pitchFamily="2" charset="0"/>
            </a:endParaRPr>
          </a:p>
        </p:txBody>
      </p:sp>
      <p:sp>
        <p:nvSpPr>
          <p:cNvPr id="17" name="TextBox 16"/>
          <p:cNvSpPr txBox="1"/>
          <p:nvPr/>
        </p:nvSpPr>
        <p:spPr>
          <a:xfrm rot="10800000">
            <a:off x="737365" y="4447878"/>
            <a:ext cx="430887" cy="1333162"/>
          </a:xfrm>
          <a:prstGeom prst="rect">
            <a:avLst/>
          </a:prstGeom>
          <a:noFill/>
        </p:spPr>
        <p:txBody>
          <a:bodyPr vert="eaVert" wrap="square" rtlCol="0">
            <a:spAutoFit/>
          </a:bodyPr>
          <a:lstStyle/>
          <a:p>
            <a:r>
              <a:rPr lang="en-US" sz="1600" dirty="0" smtClean="0">
                <a:latin typeface="HelveticaNeue Light" panose="00000400000000000000" pitchFamily="2" charset="0"/>
              </a:rPr>
              <a:t>Proxy Users</a:t>
            </a:r>
            <a:endParaRPr lang="en-US" sz="1600" dirty="0">
              <a:latin typeface="HelveticaNeue Light" panose="00000400000000000000" pitchFamily="2" charset="0"/>
            </a:endParaRPr>
          </a:p>
        </p:txBody>
      </p:sp>
      <p:sp>
        <p:nvSpPr>
          <p:cNvPr id="18" name="Right Bracket 17"/>
          <p:cNvSpPr/>
          <p:nvPr/>
        </p:nvSpPr>
        <p:spPr>
          <a:xfrm>
            <a:off x="9285540" y="4503671"/>
            <a:ext cx="178150" cy="519798"/>
          </a:xfrm>
          <a:prstGeom prst="rightBracket">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Box 18"/>
          <p:cNvSpPr txBox="1"/>
          <p:nvPr/>
        </p:nvSpPr>
        <p:spPr>
          <a:xfrm>
            <a:off x="9579063" y="4466769"/>
            <a:ext cx="1546137" cy="523220"/>
          </a:xfrm>
          <a:prstGeom prst="rect">
            <a:avLst/>
          </a:prstGeom>
          <a:noFill/>
        </p:spPr>
        <p:txBody>
          <a:bodyPr wrap="square" rtlCol="0">
            <a:spAutoFit/>
          </a:bodyPr>
          <a:lstStyle/>
          <a:p>
            <a:r>
              <a:rPr lang="en-US" altLang="zh-CN" sz="1400" dirty="0" smtClean="0">
                <a:latin typeface="HelveticaNeue Light" panose="00000400000000000000" pitchFamily="2" charset="0"/>
              </a:rPr>
              <a:t>Proxies to Orbitz Flight Selection</a:t>
            </a:r>
            <a:endParaRPr lang="en-US" sz="1400" dirty="0">
              <a:latin typeface="HelveticaNeue Light" panose="00000400000000000000" pitchFamily="2" charset="0"/>
            </a:endParaRPr>
          </a:p>
        </p:txBody>
      </p:sp>
      <p:graphicFrame>
        <p:nvGraphicFramePr>
          <p:cNvPr id="20" name="Table 19"/>
          <p:cNvGraphicFramePr>
            <a:graphicFrameLocks noGrp="1"/>
          </p:cNvGraphicFramePr>
          <p:nvPr>
            <p:extLst>
              <p:ext uri="{D42A27DB-BD31-4B8C-83A1-F6EECF244321}">
                <p14:modId xmlns:p14="http://schemas.microsoft.com/office/powerpoint/2010/main" val="4106144807"/>
              </p:ext>
            </p:extLst>
          </p:nvPr>
        </p:nvGraphicFramePr>
        <p:xfrm>
          <a:off x="5042066" y="3267373"/>
          <a:ext cx="4194683" cy="2470422"/>
        </p:xfrm>
        <a:graphic>
          <a:graphicData uri="http://schemas.openxmlformats.org/drawingml/2006/table">
            <a:tbl>
              <a:tblPr firstRow="1" bandRow="1">
                <a:tableStyleId>{00A15C55-8517-42AA-B614-E9B94910E393}</a:tableStyleId>
              </a:tblPr>
              <a:tblGrid>
                <a:gridCol w="3165406"/>
                <a:gridCol w="1029277"/>
              </a:tblGrid>
              <a:tr h="510989">
                <a:tc>
                  <a:txBody>
                    <a:bodyPr/>
                    <a:lstStyle/>
                    <a:p>
                      <a:pPr algn="l"/>
                      <a:r>
                        <a:rPr lang="en-US" sz="1600" dirty="0" smtClean="0">
                          <a:latin typeface="HelveticaNeue Light" panose="00000400000000000000" pitchFamily="2" charset="0"/>
                        </a:rPr>
                        <a:t>Usability Evaluation Tasks</a:t>
                      </a:r>
                      <a:endParaRPr lang="en-US" sz="1600" b="0" dirty="0">
                        <a:latin typeface="HelveticaNeue Light" panose="00000400000000000000" pitchFamily="2" charset="0"/>
                      </a:endParaRPr>
                    </a:p>
                  </a:txBody>
                  <a:tcPr marL="43799" marR="43799" marT="21900" marB="21900" anchor="ctr"/>
                </a:tc>
                <a:tc>
                  <a:txBody>
                    <a:bodyPr/>
                    <a:lstStyle/>
                    <a:p>
                      <a:pPr algn="ctr"/>
                      <a:r>
                        <a:rPr lang="en-US" sz="1600" kern="1200" dirty="0" smtClean="0">
                          <a:latin typeface="HelveticaNeue Light" panose="00000400000000000000" pitchFamily="2" charset="0"/>
                        </a:rPr>
                        <a:t>Success</a:t>
                      </a:r>
                      <a:r>
                        <a:rPr lang="en-US" sz="1600" baseline="0" dirty="0" smtClean="0">
                          <a:latin typeface="HelveticaNeue Light" panose="00000400000000000000" pitchFamily="2" charset="0"/>
                        </a:rPr>
                        <a:t> </a:t>
                      </a:r>
                      <a:r>
                        <a:rPr lang="en-US" sz="1600" kern="1200" dirty="0" smtClean="0">
                          <a:latin typeface="HelveticaNeue Light" panose="00000400000000000000" pitchFamily="2" charset="0"/>
                        </a:rPr>
                        <a:t>Rates</a:t>
                      </a:r>
                      <a:endParaRPr lang="en-US" sz="1600" b="0" kern="1200" dirty="0">
                        <a:solidFill>
                          <a:schemeClr val="lt1"/>
                        </a:solidFill>
                        <a:latin typeface="HelveticaNeue Light" panose="00000400000000000000" pitchFamily="2" charset="0"/>
                        <a:ea typeface="+mn-ea"/>
                        <a:cs typeface="+mn-cs"/>
                      </a:endParaRPr>
                    </a:p>
                  </a:txBody>
                  <a:tcPr marL="43799" marR="43799" marT="21900" marB="21900" anchor="ctr"/>
                </a:tc>
              </a:tr>
              <a:tr h="437991">
                <a:tc>
                  <a:txBody>
                    <a:bodyPr/>
                    <a:lstStyle/>
                    <a:p>
                      <a:pPr marL="0" marR="0" lvl="0" indent="0" algn="l" defTabSz="2194560" rtl="0" eaLnBrk="1" fontAlgn="auto" latinLnBrk="0" hangingPunct="1">
                        <a:lnSpc>
                          <a:spcPct val="100000"/>
                        </a:lnSpc>
                        <a:spcBef>
                          <a:spcPts val="0"/>
                        </a:spcBef>
                        <a:spcAft>
                          <a:spcPts val="0"/>
                        </a:spcAft>
                        <a:buClrTx/>
                        <a:buSzTx/>
                        <a:buFontTx/>
                        <a:buNone/>
                        <a:tabLst/>
                        <a:defRPr/>
                      </a:pPr>
                      <a:r>
                        <a:rPr lang="en-US" sz="1600" kern="1200" dirty="0" smtClean="0">
                          <a:effectLst/>
                          <a:latin typeface="HelveticaNeue Light" panose="00000400000000000000" pitchFamily="2" charset="0"/>
                        </a:rPr>
                        <a:t>Specify Pickup Location w/ Uber Voice</a:t>
                      </a:r>
                      <a:endParaRPr lang="en-US" sz="1600" kern="1200" dirty="0" smtClean="0">
                        <a:solidFill>
                          <a:schemeClr val="dk1"/>
                        </a:solidFill>
                        <a:effectLst/>
                        <a:latin typeface="HelveticaNeue Light" panose="00000400000000000000" pitchFamily="2" charset="0"/>
                        <a:ea typeface="+mn-ea"/>
                        <a:cs typeface="+mn-cs"/>
                      </a:endParaRPr>
                    </a:p>
                  </a:txBody>
                  <a:tcPr marL="43799" marR="43799" marT="21900" marB="21900" anchor="ctr"/>
                </a:tc>
                <a:tc>
                  <a:txBody>
                    <a:bodyPr/>
                    <a:lstStyle/>
                    <a:p>
                      <a:pPr algn="ctr"/>
                      <a:r>
                        <a:rPr lang="en-US" sz="1600" dirty="0" smtClean="0">
                          <a:latin typeface="HelveticaNeue Light" panose="00000400000000000000" pitchFamily="2" charset="0"/>
                        </a:rPr>
                        <a:t>5/5</a:t>
                      </a:r>
                      <a:endParaRPr lang="en-US" sz="1600" dirty="0">
                        <a:latin typeface="HelveticaNeue Light" panose="00000400000000000000" pitchFamily="2" charset="0"/>
                      </a:endParaRPr>
                    </a:p>
                  </a:txBody>
                  <a:tcPr marL="43799" marR="43799" marT="21900" marB="21900" anchor="ctr"/>
                </a:tc>
              </a:tr>
              <a:tr h="437991">
                <a:tc>
                  <a:txBody>
                    <a:bodyPr/>
                    <a:lstStyle/>
                    <a:p>
                      <a:pPr marL="0" marR="0" lvl="0" indent="0" algn="l" defTabSz="2194560" rtl="0" eaLnBrk="1" fontAlgn="auto" latinLnBrk="0" hangingPunct="1">
                        <a:lnSpc>
                          <a:spcPct val="100000"/>
                        </a:lnSpc>
                        <a:spcBef>
                          <a:spcPts val="0"/>
                        </a:spcBef>
                        <a:spcAft>
                          <a:spcPts val="0"/>
                        </a:spcAft>
                        <a:buClrTx/>
                        <a:buSzTx/>
                        <a:buFontTx/>
                        <a:buNone/>
                        <a:tabLst/>
                        <a:defRPr/>
                      </a:pPr>
                      <a:r>
                        <a:rPr lang="en-US" sz="1600" kern="1200" dirty="0" smtClean="0">
                          <a:effectLst/>
                          <a:latin typeface="HelveticaNeue Light" panose="00000400000000000000" pitchFamily="2" charset="0"/>
                        </a:rPr>
                        <a:t>Select Ride w/ Voice UI</a:t>
                      </a:r>
                      <a:endParaRPr lang="en-US" sz="1600" kern="1200" dirty="0" smtClean="0">
                        <a:solidFill>
                          <a:schemeClr val="dk1"/>
                        </a:solidFill>
                        <a:effectLst/>
                        <a:latin typeface="HelveticaNeue Light" panose="00000400000000000000" pitchFamily="2" charset="0"/>
                        <a:ea typeface="+mn-ea"/>
                        <a:cs typeface="+mn-cs"/>
                      </a:endParaRPr>
                    </a:p>
                  </a:txBody>
                  <a:tcPr marL="43799" marR="43799" marT="21900" marB="21900" anchor="ctr"/>
                </a:tc>
                <a:tc>
                  <a:txBody>
                    <a:bodyPr/>
                    <a:lstStyle/>
                    <a:p>
                      <a:pPr algn="ctr"/>
                      <a:r>
                        <a:rPr lang="en-US" sz="1600" dirty="0" smtClean="0">
                          <a:latin typeface="HelveticaNeue Light" panose="00000400000000000000" pitchFamily="2" charset="0"/>
                        </a:rPr>
                        <a:t>4/5</a:t>
                      </a:r>
                      <a:endParaRPr lang="en-US" sz="1600" dirty="0">
                        <a:latin typeface="HelveticaNeue Light" panose="00000400000000000000" pitchFamily="2" charset="0"/>
                      </a:endParaRPr>
                    </a:p>
                  </a:txBody>
                  <a:tcPr marL="43799" marR="43799" marT="21900" marB="21900" anchor="ctr"/>
                </a:tc>
              </a:tr>
              <a:tr h="437991">
                <a:tc>
                  <a:txBody>
                    <a:bodyPr/>
                    <a:lstStyle/>
                    <a:p>
                      <a:pPr marL="0" marR="0" lvl="0" indent="0" algn="l" defTabSz="2194560" rtl="0" eaLnBrk="1" fontAlgn="auto" latinLnBrk="0" hangingPunct="1">
                        <a:lnSpc>
                          <a:spcPct val="100000"/>
                        </a:lnSpc>
                        <a:spcBef>
                          <a:spcPts val="0"/>
                        </a:spcBef>
                        <a:spcAft>
                          <a:spcPts val="0"/>
                        </a:spcAft>
                        <a:buClrTx/>
                        <a:buSzTx/>
                        <a:buFontTx/>
                        <a:buNone/>
                        <a:tabLst/>
                        <a:defRPr/>
                      </a:pPr>
                      <a:r>
                        <a:rPr lang="en-US" sz="1600" kern="1200" dirty="0" smtClean="0">
                          <a:effectLst/>
                          <a:latin typeface="HelveticaNeue Light" panose="00000400000000000000" pitchFamily="2" charset="0"/>
                        </a:rPr>
                        <a:t>Select Ride w/ Gesture Control</a:t>
                      </a:r>
                      <a:endParaRPr lang="en-US" sz="1600" kern="1200" dirty="0" smtClean="0">
                        <a:solidFill>
                          <a:schemeClr val="dk1"/>
                        </a:solidFill>
                        <a:effectLst/>
                        <a:latin typeface="HelveticaNeue Light" panose="00000400000000000000" pitchFamily="2" charset="0"/>
                        <a:ea typeface="+mn-ea"/>
                        <a:cs typeface="+mn-cs"/>
                      </a:endParaRPr>
                    </a:p>
                  </a:txBody>
                  <a:tcPr marL="43799" marR="43799" marT="21900" marB="21900" anchor="ctr"/>
                </a:tc>
                <a:tc>
                  <a:txBody>
                    <a:bodyPr/>
                    <a:lstStyle/>
                    <a:p>
                      <a:pPr algn="ctr"/>
                      <a:r>
                        <a:rPr lang="en-US" sz="1600" dirty="0" smtClean="0">
                          <a:latin typeface="HelveticaNeue Light" panose="00000400000000000000" pitchFamily="2" charset="0"/>
                        </a:rPr>
                        <a:t>4/5</a:t>
                      </a:r>
                      <a:endParaRPr lang="en-US" sz="1600" dirty="0">
                        <a:latin typeface="HelveticaNeue Light" panose="00000400000000000000" pitchFamily="2" charset="0"/>
                      </a:endParaRPr>
                    </a:p>
                  </a:txBody>
                  <a:tcPr marL="43799" marR="43799" marT="21900" marB="21900" anchor="ctr"/>
                </a:tc>
              </a:tr>
              <a:tr h="437991">
                <a:tc>
                  <a:txBody>
                    <a:bodyPr/>
                    <a:lstStyle/>
                    <a:p>
                      <a:pPr marL="0" marR="0" lvl="0" indent="0" algn="l" defTabSz="2194560" rtl="0" eaLnBrk="1" fontAlgn="auto" latinLnBrk="0" hangingPunct="1">
                        <a:lnSpc>
                          <a:spcPct val="100000"/>
                        </a:lnSpc>
                        <a:spcBef>
                          <a:spcPts val="0"/>
                        </a:spcBef>
                        <a:spcAft>
                          <a:spcPts val="0"/>
                        </a:spcAft>
                        <a:buClrTx/>
                        <a:buSzTx/>
                        <a:buFontTx/>
                        <a:buNone/>
                        <a:tabLst/>
                        <a:defRPr/>
                      </a:pPr>
                      <a:r>
                        <a:rPr lang="en-US" sz="1600" kern="1200" dirty="0" smtClean="0">
                          <a:effectLst/>
                          <a:latin typeface="HelveticaNeue Light" panose="00000400000000000000" pitchFamily="2" charset="0"/>
                        </a:rPr>
                        <a:t>Check Ride Updates &amp; Ride Details</a:t>
                      </a:r>
                      <a:endParaRPr lang="en-US" sz="1600" kern="1200" dirty="0" smtClean="0">
                        <a:solidFill>
                          <a:schemeClr val="dk1"/>
                        </a:solidFill>
                        <a:effectLst/>
                        <a:latin typeface="HelveticaNeue Light" panose="00000400000000000000" pitchFamily="2" charset="0"/>
                        <a:ea typeface="+mn-ea"/>
                        <a:cs typeface="+mn-cs"/>
                      </a:endParaRPr>
                    </a:p>
                  </a:txBody>
                  <a:tcPr marL="43799" marR="43799" marT="21900" marB="21900" anchor="ctr"/>
                </a:tc>
                <a:tc>
                  <a:txBody>
                    <a:bodyPr/>
                    <a:lstStyle/>
                    <a:p>
                      <a:pPr algn="ctr"/>
                      <a:r>
                        <a:rPr lang="en-US" sz="1600" dirty="0" smtClean="0">
                          <a:latin typeface="HelveticaNeue Light" panose="00000400000000000000" pitchFamily="2" charset="0"/>
                        </a:rPr>
                        <a:t>4/4</a:t>
                      </a:r>
                      <a:endParaRPr lang="en-US" sz="1600" dirty="0">
                        <a:latin typeface="HelveticaNeue Light" panose="00000400000000000000" pitchFamily="2" charset="0"/>
                      </a:endParaRPr>
                    </a:p>
                  </a:txBody>
                  <a:tcPr marL="43799" marR="43799" marT="21900" marB="21900" anchor="ctr"/>
                </a:tc>
              </a:tr>
            </a:tbl>
          </a:graphicData>
        </a:graphic>
      </p:graphicFrame>
      <p:grpSp>
        <p:nvGrpSpPr>
          <p:cNvPr id="35" name="Group 34"/>
          <p:cNvGrpSpPr/>
          <p:nvPr/>
        </p:nvGrpSpPr>
        <p:grpSpPr>
          <a:xfrm>
            <a:off x="1117600" y="1451190"/>
            <a:ext cx="2524760" cy="4311029"/>
            <a:chOff x="701040" y="1451191"/>
            <a:chExt cx="2524760" cy="4311029"/>
          </a:xfrm>
        </p:grpSpPr>
        <p:grpSp>
          <p:nvGrpSpPr>
            <p:cNvPr id="36" name="Group 35"/>
            <p:cNvGrpSpPr/>
            <p:nvPr/>
          </p:nvGrpSpPr>
          <p:grpSpPr>
            <a:xfrm>
              <a:off x="729511" y="4623145"/>
              <a:ext cx="2496289" cy="1139075"/>
              <a:chOff x="5826433" y="1443823"/>
              <a:chExt cx="4490720" cy="2049147"/>
            </a:xfrm>
          </p:grpSpPr>
          <p:sp>
            <p:nvSpPr>
              <p:cNvPr id="46" name="Rectangle 45"/>
              <p:cNvSpPr/>
              <p:nvPr/>
            </p:nvSpPr>
            <p:spPr>
              <a:xfrm>
                <a:off x="5826433" y="1443823"/>
                <a:ext cx="4490720" cy="20491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7254187" y="2044662"/>
                <a:ext cx="3062966" cy="1107353"/>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smtClean="0">
                    <a:latin typeface="HelveticaNeue bold" panose="00000400000000000000" pitchFamily="2" charset="0"/>
                  </a:rPr>
                  <a:t>Advanced </a:t>
                </a:r>
                <a:r>
                  <a:rPr lang="en-US" sz="1700" b="0" i="0" u="none" strike="noStrike" kern="1200" dirty="0" smtClean="0">
                    <a:solidFill>
                      <a:schemeClr val="tx1"/>
                    </a:solidFill>
                    <a:effectLst/>
                    <a:latin typeface="HelveticaNeue Light" panose="00000400000000000000" pitchFamily="2" charset="0"/>
                  </a:rPr>
                  <a:t>User</a:t>
                </a:r>
              </a:p>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smtClean="0">
                    <a:latin typeface="HelveticaNeue Light" panose="00000400000000000000" pitchFamily="2" charset="0"/>
                  </a:rPr>
                  <a:t>(2)</a:t>
                </a:r>
                <a:r>
                  <a:rPr lang="en-US" sz="1700" b="0" i="0" u="none" strike="noStrike" kern="1200" dirty="0" smtClean="0">
                    <a:solidFill>
                      <a:schemeClr val="tx1"/>
                    </a:solidFill>
                    <a:effectLst/>
                    <a:latin typeface="HelveticaNeue Light" panose="00000400000000000000" pitchFamily="2" charset="0"/>
                  </a:rPr>
                  <a:t> </a:t>
                </a:r>
                <a:endParaRPr lang="en-US" sz="1700" b="0" dirty="0" smtClean="0">
                  <a:latin typeface="HelveticaNeue Light" panose="00000400000000000000" pitchFamily="2" charset="0"/>
                </a:endParaRPr>
              </a:p>
            </p:txBody>
          </p:sp>
        </p:grpSp>
        <p:grpSp>
          <p:nvGrpSpPr>
            <p:cNvPr id="37" name="Group 36"/>
            <p:cNvGrpSpPr/>
            <p:nvPr/>
          </p:nvGrpSpPr>
          <p:grpSpPr>
            <a:xfrm>
              <a:off x="701040" y="3037168"/>
              <a:ext cx="2496289" cy="1139075"/>
              <a:chOff x="5826433" y="1443823"/>
              <a:chExt cx="4490720" cy="2049147"/>
            </a:xfrm>
          </p:grpSpPr>
          <p:sp>
            <p:nvSpPr>
              <p:cNvPr id="44" name="Rectangle 43"/>
              <p:cNvSpPr/>
              <p:nvPr/>
            </p:nvSpPr>
            <p:spPr>
              <a:xfrm>
                <a:off x="5826433" y="1443823"/>
                <a:ext cx="4490720" cy="20491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254189" y="2044662"/>
                <a:ext cx="2895747" cy="1107353"/>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smtClean="0">
                    <a:latin typeface="HelveticaNeue bold" panose="00000400000000000000" pitchFamily="2" charset="0"/>
                  </a:rPr>
                  <a:t>Non </a:t>
                </a:r>
                <a:r>
                  <a:rPr lang="en-US" sz="1700" b="0" i="0" u="none" strike="noStrike" kern="1200" dirty="0" smtClean="0">
                    <a:solidFill>
                      <a:schemeClr val="tx1"/>
                    </a:solidFill>
                    <a:effectLst/>
                    <a:latin typeface="HelveticaNeue Light" panose="00000400000000000000" pitchFamily="2" charset="0"/>
                  </a:rPr>
                  <a:t>User</a:t>
                </a:r>
              </a:p>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smtClean="0">
                    <a:latin typeface="HelveticaNeue Light" panose="00000400000000000000" pitchFamily="2" charset="0"/>
                  </a:rPr>
                  <a:t>(2)</a:t>
                </a:r>
                <a:endParaRPr lang="en-US" sz="1700" b="0" dirty="0" smtClean="0">
                  <a:latin typeface="HelveticaNeue Light" panose="00000400000000000000" pitchFamily="2" charset="0"/>
                </a:endParaRPr>
              </a:p>
            </p:txBody>
          </p:sp>
        </p:grpSp>
        <p:grpSp>
          <p:nvGrpSpPr>
            <p:cNvPr id="39" name="Group 38"/>
            <p:cNvGrpSpPr/>
            <p:nvPr/>
          </p:nvGrpSpPr>
          <p:grpSpPr>
            <a:xfrm>
              <a:off x="729511" y="1451191"/>
              <a:ext cx="2496289" cy="1139075"/>
              <a:chOff x="5826433" y="1443823"/>
              <a:chExt cx="4490720" cy="2049147"/>
            </a:xfrm>
          </p:grpSpPr>
          <p:sp>
            <p:nvSpPr>
              <p:cNvPr id="41" name="Rectangle 40"/>
              <p:cNvSpPr/>
              <p:nvPr/>
            </p:nvSpPr>
            <p:spPr>
              <a:xfrm>
                <a:off x="5826433" y="1443823"/>
                <a:ext cx="4490720" cy="20491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254189" y="2044662"/>
                <a:ext cx="2895747" cy="1107353"/>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smtClean="0">
                    <a:latin typeface="HelveticaNeue bold" panose="00000400000000000000" pitchFamily="2" charset="0"/>
                  </a:rPr>
                  <a:t>Novice </a:t>
                </a:r>
                <a:r>
                  <a:rPr lang="en-US" sz="1700" b="0" i="0" u="none" strike="noStrike" kern="1200" dirty="0" smtClean="0">
                    <a:solidFill>
                      <a:schemeClr val="tx1"/>
                    </a:solidFill>
                    <a:effectLst/>
                    <a:latin typeface="HelveticaNeue Light" panose="00000400000000000000" pitchFamily="2" charset="0"/>
                  </a:rPr>
                  <a:t>User (1)</a:t>
                </a:r>
                <a:endParaRPr lang="en-US" sz="1700" b="0" dirty="0" smtClean="0">
                  <a:latin typeface="HelveticaNeue Light" panose="00000400000000000000" pitchFamily="2" charset="0"/>
                </a:endParaRPr>
              </a:p>
            </p:txBody>
          </p:sp>
        </p:grpSp>
      </p:grpSp>
      <p:pic>
        <p:nvPicPr>
          <p:cNvPr id="48" name="Picture 2" descr="http://1img.org/wp-content/uploads/2016/02/social-people-icon-3.png"/>
          <p:cNvPicPr>
            <a:picLocks noChangeAspect="1" noChangeArrowheads="1"/>
          </p:cNvPicPr>
          <p:nvPr/>
        </p:nvPicPr>
        <p:blipFill rotWithShape="1">
          <a:blip r:embed="rId3">
            <a:extLst>
              <a:ext uri="{28A0092B-C50C-407E-A947-70E740481C1C}">
                <a14:useLocalDpi xmlns:a14="http://schemas.microsoft.com/office/drawing/2010/main" val="0"/>
              </a:ext>
            </a:extLst>
          </a:blip>
          <a:srcRect r="82132"/>
          <a:stretch/>
        </p:blipFill>
        <p:spPr bwMode="auto">
          <a:xfrm>
            <a:off x="1253892" y="1530437"/>
            <a:ext cx="578016" cy="892204"/>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 descr="http://1img.org/wp-content/uploads/2016/02/social-people-icon-3.png"/>
          <p:cNvPicPr>
            <a:picLocks noChangeAspect="1" noChangeArrowheads="1"/>
          </p:cNvPicPr>
          <p:nvPr/>
        </p:nvPicPr>
        <p:blipFill rotWithShape="1">
          <a:blip r:embed="rId3">
            <a:extLst>
              <a:ext uri="{28A0092B-C50C-407E-A947-70E740481C1C}">
                <a14:useLocalDpi xmlns:a14="http://schemas.microsoft.com/office/drawing/2010/main" val="0"/>
              </a:ext>
            </a:extLst>
          </a:blip>
          <a:srcRect l="62989" r="20226"/>
          <a:stretch/>
        </p:blipFill>
        <p:spPr bwMode="auto">
          <a:xfrm>
            <a:off x="1289735" y="3153123"/>
            <a:ext cx="542173" cy="890869"/>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9" descr="http://1img.org/wp-content/uploads/2016/02/social-people-icon-3.png"/>
          <p:cNvPicPr>
            <a:picLocks noChangeAspect="1" noChangeArrowheads="1"/>
          </p:cNvPicPr>
          <p:nvPr/>
        </p:nvPicPr>
        <p:blipFill rotWithShape="1">
          <a:blip r:embed="rId3">
            <a:extLst>
              <a:ext uri="{28A0092B-C50C-407E-A947-70E740481C1C}">
                <a14:useLocalDpi xmlns:a14="http://schemas.microsoft.com/office/drawing/2010/main" val="0"/>
              </a:ext>
            </a:extLst>
          </a:blip>
          <a:srcRect l="48009" r="36783"/>
          <a:stretch/>
        </p:blipFill>
        <p:spPr bwMode="auto">
          <a:xfrm>
            <a:off x="1275780" y="4623144"/>
            <a:ext cx="516816" cy="1053012"/>
          </a:xfrm>
          <a:prstGeom prst="rect">
            <a:avLst/>
          </a:prstGeom>
          <a:noFill/>
          <a:extLst>
            <a:ext uri="{909E8E84-426E-40DD-AFC4-6F175D3DCCD1}">
              <a14:hiddenFill xmlns:a14="http://schemas.microsoft.com/office/drawing/2010/main">
                <a:solidFill>
                  <a:srgbClr val="FFFFFF"/>
                </a:solidFill>
              </a14:hiddenFill>
            </a:ext>
          </a:extLst>
        </p:spPr>
      </p:pic>
      <p:sp>
        <p:nvSpPr>
          <p:cNvPr id="52" name="Rectangle 51"/>
          <p:cNvSpPr/>
          <p:nvPr/>
        </p:nvSpPr>
        <p:spPr>
          <a:xfrm>
            <a:off x="1146071" y="4624643"/>
            <a:ext cx="2496289" cy="1139075"/>
          </a:xfrm>
          <a:prstGeom prst="rect">
            <a:avLst/>
          </a:prstGeom>
          <a:solidFill>
            <a:srgbClr val="FFFFFF">
              <a:alpha val="6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16977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1040" y="436880"/>
            <a:ext cx="7498080" cy="523220"/>
          </a:xfrm>
          <a:prstGeom prst="rect">
            <a:avLst/>
          </a:prstGeom>
          <a:noFill/>
        </p:spPr>
        <p:txBody>
          <a:bodyPr wrap="square" rtlCol="0">
            <a:spAutoFit/>
          </a:bodyPr>
          <a:lstStyle/>
          <a:p>
            <a:r>
              <a:rPr lang="en-US" altLang="zh-CN" sz="2800" dirty="0" smtClean="0">
                <a:latin typeface="HelveticaNeue Light" panose="00000400000000000000" pitchFamily="2" charset="0"/>
              </a:rPr>
              <a:t>General User </a:t>
            </a:r>
            <a:r>
              <a:rPr lang="en-US" altLang="zh-CN" sz="2800" dirty="0" smtClean="0">
                <a:latin typeface="HelveticaNeue bold" panose="00000400000000000000" pitchFamily="2" charset="0"/>
              </a:rPr>
              <a:t>Feedback</a:t>
            </a:r>
            <a:endParaRPr lang="en-US" sz="2800" b="0" baseline="30000" dirty="0" smtClean="0">
              <a:latin typeface="HelveticaNeue bold" panose="00000400000000000000" pitchFamily="2" charset="0"/>
            </a:endParaRPr>
          </a:p>
        </p:txBody>
      </p:sp>
      <p:sp>
        <p:nvSpPr>
          <p:cNvPr id="5" name="TextBox 4"/>
          <p:cNvSpPr txBox="1"/>
          <p:nvPr/>
        </p:nvSpPr>
        <p:spPr>
          <a:xfrm rot="10800000">
            <a:off x="737365" y="5016838"/>
            <a:ext cx="430887" cy="1333162"/>
          </a:xfrm>
          <a:prstGeom prst="rect">
            <a:avLst/>
          </a:prstGeom>
          <a:noFill/>
        </p:spPr>
        <p:txBody>
          <a:bodyPr vert="eaVert" wrap="square" rtlCol="0">
            <a:spAutoFit/>
          </a:bodyPr>
          <a:lstStyle/>
          <a:p>
            <a:r>
              <a:rPr lang="en-US" sz="1600" dirty="0" smtClean="0">
                <a:latin typeface="HelveticaNeue Light" panose="00000400000000000000" pitchFamily="2" charset="0"/>
              </a:rPr>
              <a:t>Proxy Users</a:t>
            </a:r>
            <a:endParaRPr lang="en-US" sz="1600" dirty="0">
              <a:latin typeface="HelveticaNeue Light" panose="00000400000000000000" pitchFamily="2" charset="0"/>
            </a:endParaRPr>
          </a:p>
        </p:txBody>
      </p:sp>
      <p:grpSp>
        <p:nvGrpSpPr>
          <p:cNvPr id="7" name="Group 6"/>
          <p:cNvGrpSpPr/>
          <p:nvPr/>
        </p:nvGrpSpPr>
        <p:grpSpPr>
          <a:xfrm>
            <a:off x="1146071" y="5192104"/>
            <a:ext cx="2496289" cy="1139075"/>
            <a:chOff x="5826433" y="1443823"/>
            <a:chExt cx="4490720" cy="2049147"/>
          </a:xfrm>
        </p:grpSpPr>
        <p:sp>
          <p:nvSpPr>
            <p:cNvPr id="14" name="Rectangle 13"/>
            <p:cNvSpPr/>
            <p:nvPr/>
          </p:nvSpPr>
          <p:spPr>
            <a:xfrm>
              <a:off x="5826433" y="1443823"/>
              <a:ext cx="4490720" cy="20491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254187" y="2044662"/>
              <a:ext cx="3062966" cy="1107353"/>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smtClean="0">
                  <a:latin typeface="HelveticaNeue bold" panose="00000400000000000000" pitchFamily="2" charset="0"/>
                </a:rPr>
                <a:t>Advanced </a:t>
              </a:r>
              <a:r>
                <a:rPr lang="en-US" sz="1700" b="0" i="0" u="none" strike="noStrike" kern="1200" dirty="0" smtClean="0">
                  <a:solidFill>
                    <a:schemeClr val="tx1"/>
                  </a:solidFill>
                  <a:effectLst/>
                  <a:latin typeface="HelveticaNeue Light" panose="00000400000000000000" pitchFamily="2" charset="0"/>
                </a:rPr>
                <a:t>User</a:t>
              </a:r>
            </a:p>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smtClean="0">
                  <a:latin typeface="HelveticaNeue Light" panose="00000400000000000000" pitchFamily="2" charset="0"/>
                </a:rPr>
                <a:t>(3)</a:t>
              </a:r>
              <a:r>
                <a:rPr lang="en-US" sz="1700" b="0" i="0" u="none" strike="noStrike" kern="1200" dirty="0" smtClean="0">
                  <a:solidFill>
                    <a:schemeClr val="tx1"/>
                  </a:solidFill>
                  <a:effectLst/>
                  <a:latin typeface="HelveticaNeue Light" panose="00000400000000000000" pitchFamily="2" charset="0"/>
                </a:rPr>
                <a:t> </a:t>
              </a:r>
              <a:endParaRPr lang="en-US" sz="1700" b="0" dirty="0" smtClean="0">
                <a:latin typeface="HelveticaNeue Light" panose="00000400000000000000" pitchFamily="2" charset="0"/>
              </a:endParaRPr>
            </a:p>
          </p:txBody>
        </p:sp>
      </p:grpSp>
      <p:grpSp>
        <p:nvGrpSpPr>
          <p:cNvPr id="8" name="Group 7"/>
          <p:cNvGrpSpPr/>
          <p:nvPr/>
        </p:nvGrpSpPr>
        <p:grpSpPr>
          <a:xfrm>
            <a:off x="1117599" y="3871037"/>
            <a:ext cx="2496289" cy="1139075"/>
            <a:chOff x="5826431" y="1920385"/>
            <a:chExt cx="4490720" cy="2049147"/>
          </a:xfrm>
        </p:grpSpPr>
        <p:sp>
          <p:nvSpPr>
            <p:cNvPr id="12" name="Rectangle 11"/>
            <p:cNvSpPr/>
            <p:nvPr/>
          </p:nvSpPr>
          <p:spPr>
            <a:xfrm>
              <a:off x="5826431" y="1920385"/>
              <a:ext cx="4490720" cy="20491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254189" y="2446765"/>
              <a:ext cx="2895747" cy="1107353"/>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smtClean="0">
                  <a:latin typeface="HelveticaNeue bold" panose="00000400000000000000" pitchFamily="2" charset="0"/>
                </a:rPr>
                <a:t>Non </a:t>
              </a:r>
              <a:r>
                <a:rPr lang="en-US" sz="1700" b="0" i="0" u="none" strike="noStrike" kern="1200" dirty="0" smtClean="0">
                  <a:solidFill>
                    <a:schemeClr val="tx1"/>
                  </a:solidFill>
                  <a:effectLst/>
                  <a:latin typeface="HelveticaNeue Light" panose="00000400000000000000" pitchFamily="2" charset="0"/>
                </a:rPr>
                <a:t>User</a:t>
              </a:r>
            </a:p>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smtClean="0">
                  <a:latin typeface="HelveticaNeue Light" panose="00000400000000000000" pitchFamily="2" charset="0"/>
                </a:rPr>
                <a:t>(2)</a:t>
              </a:r>
              <a:endParaRPr lang="en-US" sz="1700" b="0" dirty="0" smtClean="0">
                <a:latin typeface="HelveticaNeue Light" panose="00000400000000000000" pitchFamily="2" charset="0"/>
              </a:endParaRPr>
            </a:p>
          </p:txBody>
        </p:sp>
      </p:grpSp>
      <p:grpSp>
        <p:nvGrpSpPr>
          <p:cNvPr id="9" name="Group 8"/>
          <p:cNvGrpSpPr/>
          <p:nvPr/>
        </p:nvGrpSpPr>
        <p:grpSpPr>
          <a:xfrm>
            <a:off x="1117598" y="2550771"/>
            <a:ext cx="2496289" cy="1139075"/>
            <a:chOff x="5826431" y="1569043"/>
            <a:chExt cx="4490720" cy="2049147"/>
          </a:xfrm>
        </p:grpSpPr>
        <p:sp>
          <p:nvSpPr>
            <p:cNvPr id="10" name="Rectangle 9"/>
            <p:cNvSpPr/>
            <p:nvPr/>
          </p:nvSpPr>
          <p:spPr>
            <a:xfrm>
              <a:off x="5826431" y="1569043"/>
              <a:ext cx="4490720" cy="20491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7254189" y="2044662"/>
              <a:ext cx="2895747" cy="1107353"/>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smtClean="0">
                  <a:latin typeface="HelveticaNeue bold" panose="00000400000000000000" pitchFamily="2" charset="0"/>
                </a:rPr>
                <a:t>Novice </a:t>
              </a:r>
              <a:r>
                <a:rPr lang="en-US" sz="1700" b="0" i="0" u="none" strike="noStrike" kern="1200" dirty="0" smtClean="0">
                  <a:solidFill>
                    <a:schemeClr val="tx1"/>
                  </a:solidFill>
                  <a:effectLst/>
                  <a:latin typeface="HelveticaNeue Light" panose="00000400000000000000" pitchFamily="2" charset="0"/>
                </a:rPr>
                <a:t>User (1)</a:t>
              </a:r>
              <a:endParaRPr lang="en-US" sz="1700" b="0" dirty="0" smtClean="0">
                <a:latin typeface="HelveticaNeue Light" panose="00000400000000000000" pitchFamily="2" charset="0"/>
              </a:endParaRPr>
            </a:p>
          </p:txBody>
        </p:sp>
      </p:grpSp>
      <p:pic>
        <p:nvPicPr>
          <p:cNvPr id="16" name="Picture 2" descr="http://1img.org/wp-content/uploads/2016/02/social-people-icon-3.png"/>
          <p:cNvPicPr>
            <a:picLocks noChangeAspect="1" noChangeArrowheads="1"/>
          </p:cNvPicPr>
          <p:nvPr/>
        </p:nvPicPr>
        <p:blipFill rotWithShape="1">
          <a:blip r:embed="rId3">
            <a:extLst>
              <a:ext uri="{28A0092B-C50C-407E-A947-70E740481C1C}">
                <a14:useLocalDpi xmlns:a14="http://schemas.microsoft.com/office/drawing/2010/main" val="0"/>
              </a:ext>
            </a:extLst>
          </a:blip>
          <a:srcRect r="82132"/>
          <a:stretch/>
        </p:blipFill>
        <p:spPr bwMode="auto">
          <a:xfrm>
            <a:off x="1245075" y="2550120"/>
            <a:ext cx="578016" cy="89220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1img.org/wp-content/uploads/2016/02/social-people-icon-3.png"/>
          <p:cNvPicPr>
            <a:picLocks noChangeAspect="1" noChangeArrowheads="1"/>
          </p:cNvPicPr>
          <p:nvPr/>
        </p:nvPicPr>
        <p:blipFill rotWithShape="1">
          <a:blip r:embed="rId3">
            <a:extLst>
              <a:ext uri="{28A0092B-C50C-407E-A947-70E740481C1C}">
                <a14:useLocalDpi xmlns:a14="http://schemas.microsoft.com/office/drawing/2010/main" val="0"/>
              </a:ext>
            </a:extLst>
          </a:blip>
          <a:srcRect l="62989" r="20226"/>
          <a:stretch/>
        </p:blipFill>
        <p:spPr bwMode="auto">
          <a:xfrm>
            <a:off x="1276133" y="3992088"/>
            <a:ext cx="542173" cy="89086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http://1img.org/wp-content/uploads/2016/02/social-people-icon-3.png"/>
          <p:cNvPicPr>
            <a:picLocks noChangeAspect="1" noChangeArrowheads="1"/>
          </p:cNvPicPr>
          <p:nvPr/>
        </p:nvPicPr>
        <p:blipFill rotWithShape="1">
          <a:blip r:embed="rId3">
            <a:extLst>
              <a:ext uri="{28A0092B-C50C-407E-A947-70E740481C1C}">
                <a14:useLocalDpi xmlns:a14="http://schemas.microsoft.com/office/drawing/2010/main" val="0"/>
              </a:ext>
            </a:extLst>
          </a:blip>
          <a:srcRect l="48009" r="36783"/>
          <a:stretch/>
        </p:blipFill>
        <p:spPr bwMode="auto">
          <a:xfrm>
            <a:off x="1275780" y="5192104"/>
            <a:ext cx="516816" cy="1053012"/>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1132954" y="1262342"/>
            <a:ext cx="2496289" cy="1139075"/>
            <a:chOff x="4122951" y="881652"/>
            <a:chExt cx="2496289" cy="1139075"/>
          </a:xfrm>
        </p:grpSpPr>
        <p:sp>
          <p:nvSpPr>
            <p:cNvPr id="19" name="Rectangle 18"/>
            <p:cNvSpPr/>
            <p:nvPr/>
          </p:nvSpPr>
          <p:spPr>
            <a:xfrm>
              <a:off x="4122951" y="881652"/>
              <a:ext cx="2496289" cy="11390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2" descr="http://1img.org/wp-content/uploads/2016/02/social-people-icon-3.png"/>
            <p:cNvPicPr>
              <a:picLocks noChangeAspect="1" noChangeArrowheads="1"/>
            </p:cNvPicPr>
            <p:nvPr/>
          </p:nvPicPr>
          <p:blipFill rotWithShape="1">
            <a:blip r:embed="rId3">
              <a:extLst>
                <a:ext uri="{28A0092B-C50C-407E-A947-70E740481C1C}">
                  <a14:useLocalDpi xmlns:a14="http://schemas.microsoft.com/office/drawing/2010/main" val="0"/>
                </a:ext>
              </a:extLst>
            </a:blip>
            <a:srcRect l="32487" r="52533"/>
            <a:stretch/>
          </p:blipFill>
          <p:spPr bwMode="auto">
            <a:xfrm>
              <a:off x="4289700" y="961096"/>
              <a:ext cx="468760" cy="863042"/>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4916608" y="1215645"/>
              <a:ext cx="1609680" cy="615553"/>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b="0" i="0" strike="noStrike" kern="1200" dirty="0" smtClean="0">
                  <a:solidFill>
                    <a:schemeClr val="tx1"/>
                  </a:solidFill>
                  <a:effectLst/>
                  <a:latin typeface="HelveticaNeue bold" panose="00000400000000000000" pitchFamily="2" charset="0"/>
                </a:rPr>
                <a:t>Regular</a:t>
              </a:r>
              <a:r>
                <a:rPr lang="en-US" sz="1700" b="0" i="0" strike="noStrike" kern="1200" dirty="0" smtClean="0">
                  <a:solidFill>
                    <a:schemeClr val="tx1"/>
                  </a:solidFill>
                  <a:effectLst/>
                  <a:latin typeface="HelveticaNeue Light" panose="00000400000000000000" pitchFamily="2" charset="0"/>
                </a:rPr>
                <a:t> User</a:t>
              </a:r>
            </a:p>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smtClean="0">
                  <a:latin typeface="HelveticaNeue Light" panose="00000400000000000000" pitchFamily="2" charset="0"/>
                </a:rPr>
                <a:t>(1)</a:t>
              </a:r>
              <a:endParaRPr lang="en-US" sz="1700" b="0" dirty="0" smtClean="0">
                <a:latin typeface="HelveticaNeue Light" panose="00000400000000000000" pitchFamily="2" charset="0"/>
              </a:endParaRPr>
            </a:p>
          </p:txBody>
        </p:sp>
      </p:grpSp>
      <p:sp>
        <p:nvSpPr>
          <p:cNvPr id="23" name="Rectangle 22"/>
          <p:cNvSpPr/>
          <p:nvPr/>
        </p:nvSpPr>
        <p:spPr>
          <a:xfrm>
            <a:off x="1157162" y="5184435"/>
            <a:ext cx="2496289" cy="1139075"/>
          </a:xfrm>
          <a:prstGeom prst="rect">
            <a:avLst/>
          </a:prstGeom>
          <a:solidFill>
            <a:srgbClr val="FFFFFF">
              <a:alpha val="6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5252720" y="1524627"/>
            <a:ext cx="5059680" cy="646331"/>
          </a:xfrm>
          <a:prstGeom prst="rect">
            <a:avLst/>
          </a:prstGeom>
          <a:noFill/>
        </p:spPr>
        <p:txBody>
          <a:bodyPr wrap="square" rtlCol="0">
            <a:spAutoFit/>
          </a:bodyPr>
          <a:lstStyle/>
          <a:p>
            <a:r>
              <a:rPr lang="en-US" dirty="0">
                <a:latin typeface="HelveticaNeue Light" panose="00000400000000000000" pitchFamily="2" charset="0"/>
              </a:rPr>
              <a:t>“Yes, </a:t>
            </a:r>
            <a:r>
              <a:rPr lang="en-US" dirty="0" smtClean="0">
                <a:latin typeface="HelveticaNeue Light" panose="00000400000000000000" pitchFamily="2" charset="0"/>
              </a:rPr>
              <a:t>[Uber Voice] </a:t>
            </a:r>
            <a:r>
              <a:rPr lang="en-US" dirty="0">
                <a:latin typeface="HelveticaNeue Light" panose="00000400000000000000" pitchFamily="2" charset="0"/>
              </a:rPr>
              <a:t>clearly works better than the way it currently works</a:t>
            </a:r>
            <a:r>
              <a:rPr lang="en-US" dirty="0" smtClean="0">
                <a:latin typeface="HelveticaNeue Light" panose="00000400000000000000" pitchFamily="2" charset="0"/>
              </a:rPr>
              <a:t>.”</a:t>
            </a:r>
            <a:endParaRPr lang="en-US" dirty="0">
              <a:latin typeface="HelveticaNeue Light" panose="00000400000000000000" pitchFamily="2" charset="0"/>
            </a:endParaRPr>
          </a:p>
        </p:txBody>
      </p:sp>
      <p:sp>
        <p:nvSpPr>
          <p:cNvPr id="26" name="TextBox 25"/>
          <p:cNvSpPr txBox="1"/>
          <p:nvPr/>
        </p:nvSpPr>
        <p:spPr>
          <a:xfrm>
            <a:off x="5252720" y="5118445"/>
            <a:ext cx="5059680" cy="1200329"/>
          </a:xfrm>
          <a:prstGeom prst="rect">
            <a:avLst/>
          </a:prstGeom>
          <a:noFill/>
        </p:spPr>
        <p:txBody>
          <a:bodyPr wrap="square" rtlCol="0">
            <a:spAutoFit/>
          </a:bodyPr>
          <a:lstStyle/>
          <a:p>
            <a:pPr marL="285750" indent="-285750">
              <a:buClr>
                <a:schemeClr val="bg1">
                  <a:lumMod val="50000"/>
                </a:schemeClr>
              </a:buClr>
              <a:buSzPct val="150000"/>
              <a:buFont typeface="Arial" panose="020B0604020202020204" pitchFamily="34" charset="0"/>
              <a:buChar char="•"/>
            </a:pPr>
            <a:r>
              <a:rPr lang="en-US" dirty="0" smtClean="0">
                <a:latin typeface="HelveticaNeue Light" panose="00000400000000000000" pitchFamily="2" charset="0"/>
              </a:rPr>
              <a:t>Voice input is less useful in noisy environment.</a:t>
            </a:r>
          </a:p>
          <a:p>
            <a:pPr marL="285750" indent="-285750">
              <a:buClr>
                <a:schemeClr val="bg1">
                  <a:lumMod val="50000"/>
                </a:schemeClr>
              </a:buClr>
              <a:buSzPct val="150000"/>
              <a:buFont typeface="Arial" panose="020B0604020202020204" pitchFamily="34" charset="0"/>
              <a:buChar char="•"/>
            </a:pPr>
            <a:r>
              <a:rPr lang="en-US" dirty="0" smtClean="0">
                <a:latin typeface="HelveticaNeue Light" panose="00000400000000000000" pitchFamily="2" charset="0"/>
              </a:rPr>
              <a:t>Dictation is sometimes error-prone.</a:t>
            </a:r>
          </a:p>
          <a:p>
            <a:pPr marL="285750" indent="-285750">
              <a:buClr>
                <a:schemeClr val="bg1">
                  <a:lumMod val="50000"/>
                </a:schemeClr>
              </a:buClr>
              <a:buSzPct val="150000"/>
              <a:buFont typeface="Arial" panose="020B0604020202020204" pitchFamily="34" charset="0"/>
              <a:buChar char="•"/>
            </a:pPr>
            <a:r>
              <a:rPr lang="en-US" dirty="0" smtClean="0">
                <a:latin typeface="HelveticaNeue Light" panose="00000400000000000000" pitchFamily="2" charset="0"/>
              </a:rPr>
              <a:t>Combine VUI with VoiceOver to give users options.</a:t>
            </a:r>
          </a:p>
        </p:txBody>
      </p:sp>
      <p:cxnSp>
        <p:nvCxnSpPr>
          <p:cNvPr id="27" name="Straight Connector 26"/>
          <p:cNvCxnSpPr/>
          <p:nvPr/>
        </p:nvCxnSpPr>
        <p:spPr>
          <a:xfrm>
            <a:off x="3613887" y="1778212"/>
            <a:ext cx="1253029"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28" name="Group 27"/>
          <p:cNvGrpSpPr/>
          <p:nvPr/>
        </p:nvGrpSpPr>
        <p:grpSpPr>
          <a:xfrm>
            <a:off x="4728976" y="1629000"/>
            <a:ext cx="296199" cy="296199"/>
            <a:chOff x="4295489" y="1842927"/>
            <a:chExt cx="355600" cy="355600"/>
          </a:xfrm>
        </p:grpSpPr>
        <p:sp>
          <p:nvSpPr>
            <p:cNvPr id="29" name="Oval 28"/>
            <p:cNvSpPr/>
            <p:nvPr/>
          </p:nvSpPr>
          <p:spPr>
            <a:xfrm>
              <a:off x="4295489" y="1842927"/>
              <a:ext cx="355600" cy="355600"/>
            </a:xfrm>
            <a:prstGeom prst="ellipse">
              <a:avLst/>
            </a:prstGeom>
            <a:noFill/>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0" name="Oval 29"/>
            <p:cNvSpPr/>
            <p:nvPr/>
          </p:nvSpPr>
          <p:spPr>
            <a:xfrm>
              <a:off x="4361231" y="1909166"/>
              <a:ext cx="223121" cy="223121"/>
            </a:xfrm>
            <a:prstGeom prst="ellipse">
              <a:avLst/>
            </a:prstGeom>
            <a:noFill/>
            <a:ln w="190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cxnSp>
        <p:nvCxnSpPr>
          <p:cNvPr id="33" name="Straight Connector 32"/>
          <p:cNvCxnSpPr/>
          <p:nvPr/>
        </p:nvCxnSpPr>
        <p:spPr>
          <a:xfrm>
            <a:off x="3609101" y="3649417"/>
            <a:ext cx="1253029"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4724190" y="3500205"/>
            <a:ext cx="296199" cy="296199"/>
            <a:chOff x="4295489" y="1842927"/>
            <a:chExt cx="355600" cy="355600"/>
          </a:xfrm>
        </p:grpSpPr>
        <p:sp>
          <p:nvSpPr>
            <p:cNvPr id="35" name="Oval 34"/>
            <p:cNvSpPr/>
            <p:nvPr/>
          </p:nvSpPr>
          <p:spPr>
            <a:xfrm>
              <a:off x="4295489" y="1842927"/>
              <a:ext cx="355600" cy="355600"/>
            </a:xfrm>
            <a:prstGeom prst="ellipse">
              <a:avLst/>
            </a:prstGeom>
            <a:noFill/>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6" name="Oval 35"/>
            <p:cNvSpPr/>
            <p:nvPr/>
          </p:nvSpPr>
          <p:spPr>
            <a:xfrm>
              <a:off x="4361231" y="1909166"/>
              <a:ext cx="223121" cy="223121"/>
            </a:xfrm>
            <a:prstGeom prst="ellipse">
              <a:avLst/>
            </a:prstGeom>
            <a:noFill/>
            <a:ln w="190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cxnSp>
        <p:nvCxnSpPr>
          <p:cNvPr id="37" name="Straight Connector 36"/>
          <p:cNvCxnSpPr/>
          <p:nvPr/>
        </p:nvCxnSpPr>
        <p:spPr>
          <a:xfrm>
            <a:off x="3609101" y="3879808"/>
            <a:ext cx="1253029"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a:off x="4724190" y="3730596"/>
            <a:ext cx="296199" cy="296199"/>
            <a:chOff x="4295489" y="1842927"/>
            <a:chExt cx="355600" cy="355600"/>
          </a:xfrm>
        </p:grpSpPr>
        <p:sp>
          <p:nvSpPr>
            <p:cNvPr id="39" name="Oval 38"/>
            <p:cNvSpPr/>
            <p:nvPr/>
          </p:nvSpPr>
          <p:spPr>
            <a:xfrm>
              <a:off x="4295489" y="1842927"/>
              <a:ext cx="355600" cy="355600"/>
            </a:xfrm>
            <a:prstGeom prst="ellipse">
              <a:avLst/>
            </a:prstGeom>
            <a:noFill/>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0" name="Oval 39"/>
            <p:cNvSpPr/>
            <p:nvPr/>
          </p:nvSpPr>
          <p:spPr>
            <a:xfrm>
              <a:off x="4361231" y="1909166"/>
              <a:ext cx="223121" cy="223121"/>
            </a:xfrm>
            <a:prstGeom prst="ellipse">
              <a:avLst/>
            </a:prstGeom>
            <a:noFill/>
            <a:ln w="190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cxnSp>
        <p:nvCxnSpPr>
          <p:cNvPr id="41" name="Straight Connector 40"/>
          <p:cNvCxnSpPr/>
          <p:nvPr/>
        </p:nvCxnSpPr>
        <p:spPr>
          <a:xfrm>
            <a:off x="3653451" y="5761493"/>
            <a:ext cx="1253029"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4768540" y="5612281"/>
            <a:ext cx="296199" cy="296199"/>
            <a:chOff x="4295489" y="1842927"/>
            <a:chExt cx="355600" cy="355600"/>
          </a:xfrm>
        </p:grpSpPr>
        <p:sp>
          <p:nvSpPr>
            <p:cNvPr id="43" name="Oval 42"/>
            <p:cNvSpPr/>
            <p:nvPr/>
          </p:nvSpPr>
          <p:spPr>
            <a:xfrm>
              <a:off x="4295489" y="1842927"/>
              <a:ext cx="355600" cy="355600"/>
            </a:xfrm>
            <a:prstGeom prst="ellipse">
              <a:avLst/>
            </a:prstGeom>
            <a:noFill/>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4" name="Oval 43"/>
            <p:cNvSpPr/>
            <p:nvPr/>
          </p:nvSpPr>
          <p:spPr>
            <a:xfrm>
              <a:off x="4361231" y="1909166"/>
              <a:ext cx="223121" cy="223121"/>
            </a:xfrm>
            <a:prstGeom prst="ellipse">
              <a:avLst/>
            </a:prstGeom>
            <a:noFill/>
            <a:ln w="190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
        <p:nvSpPr>
          <p:cNvPr id="46" name="TextBox 45"/>
          <p:cNvSpPr txBox="1"/>
          <p:nvPr/>
        </p:nvSpPr>
        <p:spPr>
          <a:xfrm>
            <a:off x="5252720" y="3334739"/>
            <a:ext cx="5059680" cy="923330"/>
          </a:xfrm>
          <a:prstGeom prst="rect">
            <a:avLst/>
          </a:prstGeom>
          <a:noFill/>
        </p:spPr>
        <p:txBody>
          <a:bodyPr wrap="square" rtlCol="0">
            <a:spAutoFit/>
          </a:bodyPr>
          <a:lstStyle/>
          <a:p>
            <a:pPr marL="285750" indent="-285750">
              <a:buClr>
                <a:schemeClr val="bg1">
                  <a:lumMod val="50000"/>
                </a:schemeClr>
              </a:buClr>
              <a:buSzPct val="150000"/>
              <a:buFont typeface="Arial" panose="020B0604020202020204" pitchFamily="34" charset="0"/>
              <a:buChar char="•"/>
            </a:pPr>
            <a:r>
              <a:rPr lang="en-US" dirty="0" smtClean="0">
                <a:latin typeface="HelveticaNeue Light" panose="00000400000000000000" pitchFamily="2" charset="0"/>
              </a:rPr>
              <a:t>Preferred browsing Uber drivers using voice control over using gesture control</a:t>
            </a:r>
          </a:p>
          <a:p>
            <a:pPr marL="285750" indent="-285750">
              <a:buClr>
                <a:schemeClr val="bg1">
                  <a:lumMod val="50000"/>
                </a:schemeClr>
              </a:buClr>
              <a:buSzPct val="150000"/>
              <a:buFont typeface="Arial" panose="020B0604020202020204" pitchFamily="34" charset="0"/>
              <a:buChar char="•"/>
            </a:pPr>
            <a:r>
              <a:rPr lang="en-US" dirty="0" smtClean="0">
                <a:latin typeface="HelveticaNeue Light" panose="00000400000000000000" pitchFamily="2" charset="0"/>
              </a:rPr>
              <a:t>Found voice control more intuitive</a:t>
            </a:r>
          </a:p>
        </p:txBody>
      </p:sp>
    </p:spTree>
    <p:extLst>
      <p:ext uri="{BB962C8B-B14F-4D97-AF65-F5344CB8AC3E}">
        <p14:creationId xmlns:p14="http://schemas.microsoft.com/office/powerpoint/2010/main" val="19031711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1040" y="436880"/>
            <a:ext cx="7498080" cy="523220"/>
          </a:xfrm>
          <a:prstGeom prst="rect">
            <a:avLst/>
          </a:prstGeom>
          <a:noFill/>
        </p:spPr>
        <p:txBody>
          <a:bodyPr wrap="square" rtlCol="0">
            <a:spAutoFit/>
          </a:bodyPr>
          <a:lstStyle/>
          <a:p>
            <a:r>
              <a:rPr lang="en-US" altLang="zh-CN" sz="2800" dirty="0" smtClean="0">
                <a:latin typeface="HelveticaNeue bold" panose="00000400000000000000" pitchFamily="2" charset="0"/>
              </a:rPr>
              <a:t>Future</a:t>
            </a:r>
            <a:r>
              <a:rPr lang="en-US" altLang="zh-CN" sz="2800" dirty="0" smtClean="0">
                <a:latin typeface="HelveticaNeue Light" panose="00000400000000000000" pitchFamily="2" charset="0"/>
              </a:rPr>
              <a:t> of Voice UI</a:t>
            </a:r>
            <a:endParaRPr lang="en-US" sz="2800" b="0" baseline="30000" dirty="0" smtClean="0">
              <a:latin typeface="HelveticaNeue bold" panose="00000400000000000000" pitchFamily="2" charset="0"/>
            </a:endParaRPr>
          </a:p>
        </p:txBody>
      </p:sp>
      <p:sp>
        <p:nvSpPr>
          <p:cNvPr id="5" name="TextBox 4"/>
          <p:cNvSpPr txBox="1"/>
          <p:nvPr/>
        </p:nvSpPr>
        <p:spPr>
          <a:xfrm rot="10800000">
            <a:off x="737365" y="5016838"/>
            <a:ext cx="430887" cy="1333162"/>
          </a:xfrm>
          <a:prstGeom prst="rect">
            <a:avLst/>
          </a:prstGeom>
          <a:noFill/>
        </p:spPr>
        <p:txBody>
          <a:bodyPr vert="eaVert" wrap="square" rtlCol="0">
            <a:spAutoFit/>
          </a:bodyPr>
          <a:lstStyle/>
          <a:p>
            <a:r>
              <a:rPr lang="en-US" sz="1600" dirty="0" smtClean="0">
                <a:latin typeface="HelveticaNeue Light" panose="00000400000000000000" pitchFamily="2" charset="0"/>
              </a:rPr>
              <a:t>Proxy Users</a:t>
            </a:r>
            <a:endParaRPr lang="en-US" sz="1600" dirty="0">
              <a:latin typeface="HelveticaNeue Light" panose="00000400000000000000" pitchFamily="2" charset="0"/>
            </a:endParaRPr>
          </a:p>
        </p:txBody>
      </p:sp>
      <p:grpSp>
        <p:nvGrpSpPr>
          <p:cNvPr id="7" name="Group 6"/>
          <p:cNvGrpSpPr/>
          <p:nvPr/>
        </p:nvGrpSpPr>
        <p:grpSpPr>
          <a:xfrm>
            <a:off x="1146071" y="5192104"/>
            <a:ext cx="2496289" cy="1139075"/>
            <a:chOff x="5826433" y="1443823"/>
            <a:chExt cx="4490720" cy="2049147"/>
          </a:xfrm>
        </p:grpSpPr>
        <p:sp>
          <p:nvSpPr>
            <p:cNvPr id="14" name="Rectangle 13"/>
            <p:cNvSpPr/>
            <p:nvPr/>
          </p:nvSpPr>
          <p:spPr>
            <a:xfrm>
              <a:off x="5826433" y="1443823"/>
              <a:ext cx="4490720" cy="20491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254187" y="2044662"/>
              <a:ext cx="3062966" cy="1107353"/>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smtClean="0">
                  <a:latin typeface="HelveticaNeue bold" panose="00000400000000000000" pitchFamily="2" charset="0"/>
                </a:rPr>
                <a:t>Advanced </a:t>
              </a:r>
              <a:r>
                <a:rPr lang="en-US" sz="1700" b="0" i="0" u="none" strike="noStrike" kern="1200" dirty="0" smtClean="0">
                  <a:solidFill>
                    <a:schemeClr val="tx1"/>
                  </a:solidFill>
                  <a:effectLst/>
                  <a:latin typeface="HelveticaNeue Light" panose="00000400000000000000" pitchFamily="2" charset="0"/>
                </a:rPr>
                <a:t>User</a:t>
              </a:r>
            </a:p>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smtClean="0">
                  <a:latin typeface="HelveticaNeue Light" panose="00000400000000000000" pitchFamily="2" charset="0"/>
                </a:rPr>
                <a:t>(3)</a:t>
              </a:r>
              <a:r>
                <a:rPr lang="en-US" sz="1700" b="0" i="0" u="none" strike="noStrike" kern="1200" dirty="0" smtClean="0">
                  <a:solidFill>
                    <a:schemeClr val="tx1"/>
                  </a:solidFill>
                  <a:effectLst/>
                  <a:latin typeface="HelveticaNeue Light" panose="00000400000000000000" pitchFamily="2" charset="0"/>
                </a:rPr>
                <a:t> </a:t>
              </a:r>
              <a:endParaRPr lang="en-US" sz="1700" b="0" dirty="0" smtClean="0">
                <a:latin typeface="HelveticaNeue Light" panose="00000400000000000000" pitchFamily="2" charset="0"/>
              </a:endParaRPr>
            </a:p>
          </p:txBody>
        </p:sp>
      </p:grpSp>
      <p:grpSp>
        <p:nvGrpSpPr>
          <p:cNvPr id="8" name="Group 7"/>
          <p:cNvGrpSpPr/>
          <p:nvPr/>
        </p:nvGrpSpPr>
        <p:grpSpPr>
          <a:xfrm>
            <a:off x="1117599" y="3871037"/>
            <a:ext cx="2496289" cy="1139075"/>
            <a:chOff x="5826431" y="1920385"/>
            <a:chExt cx="4490720" cy="2049147"/>
          </a:xfrm>
        </p:grpSpPr>
        <p:sp>
          <p:nvSpPr>
            <p:cNvPr id="12" name="Rectangle 11"/>
            <p:cNvSpPr/>
            <p:nvPr/>
          </p:nvSpPr>
          <p:spPr>
            <a:xfrm>
              <a:off x="5826431" y="1920385"/>
              <a:ext cx="4490720" cy="20491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254189" y="2446765"/>
              <a:ext cx="2895747" cy="1107353"/>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smtClean="0">
                  <a:latin typeface="HelveticaNeue bold" panose="00000400000000000000" pitchFamily="2" charset="0"/>
                </a:rPr>
                <a:t>Non </a:t>
              </a:r>
              <a:r>
                <a:rPr lang="en-US" sz="1700" b="0" i="0" u="none" strike="noStrike" kern="1200" dirty="0" smtClean="0">
                  <a:solidFill>
                    <a:schemeClr val="tx1"/>
                  </a:solidFill>
                  <a:effectLst/>
                  <a:latin typeface="HelveticaNeue Light" panose="00000400000000000000" pitchFamily="2" charset="0"/>
                </a:rPr>
                <a:t>User</a:t>
              </a:r>
            </a:p>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smtClean="0">
                  <a:latin typeface="HelveticaNeue Light" panose="00000400000000000000" pitchFamily="2" charset="0"/>
                </a:rPr>
                <a:t>(2)</a:t>
              </a:r>
              <a:endParaRPr lang="en-US" sz="1700" b="0" dirty="0" smtClean="0">
                <a:latin typeface="HelveticaNeue Light" panose="00000400000000000000" pitchFamily="2" charset="0"/>
              </a:endParaRPr>
            </a:p>
          </p:txBody>
        </p:sp>
      </p:grpSp>
      <p:grpSp>
        <p:nvGrpSpPr>
          <p:cNvPr id="9" name="Group 8"/>
          <p:cNvGrpSpPr/>
          <p:nvPr/>
        </p:nvGrpSpPr>
        <p:grpSpPr>
          <a:xfrm>
            <a:off x="1117598" y="2550771"/>
            <a:ext cx="2496289" cy="1139075"/>
            <a:chOff x="5826431" y="1569043"/>
            <a:chExt cx="4490720" cy="2049147"/>
          </a:xfrm>
        </p:grpSpPr>
        <p:sp>
          <p:nvSpPr>
            <p:cNvPr id="10" name="Rectangle 9"/>
            <p:cNvSpPr/>
            <p:nvPr/>
          </p:nvSpPr>
          <p:spPr>
            <a:xfrm>
              <a:off x="5826431" y="1569043"/>
              <a:ext cx="4490720" cy="20491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7254189" y="2044662"/>
              <a:ext cx="2895747" cy="1107353"/>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smtClean="0">
                  <a:latin typeface="HelveticaNeue bold" panose="00000400000000000000" pitchFamily="2" charset="0"/>
                </a:rPr>
                <a:t>Novice </a:t>
              </a:r>
              <a:r>
                <a:rPr lang="en-US" sz="1700" b="0" i="0" u="none" strike="noStrike" kern="1200" dirty="0" smtClean="0">
                  <a:solidFill>
                    <a:schemeClr val="tx1"/>
                  </a:solidFill>
                  <a:effectLst/>
                  <a:latin typeface="HelveticaNeue Light" panose="00000400000000000000" pitchFamily="2" charset="0"/>
                </a:rPr>
                <a:t>User (1)</a:t>
              </a:r>
              <a:endParaRPr lang="en-US" sz="1700" b="0" dirty="0" smtClean="0">
                <a:latin typeface="HelveticaNeue Light" panose="00000400000000000000" pitchFamily="2" charset="0"/>
              </a:endParaRPr>
            </a:p>
          </p:txBody>
        </p:sp>
      </p:grpSp>
      <p:pic>
        <p:nvPicPr>
          <p:cNvPr id="16" name="Picture 2" descr="http://1img.org/wp-content/uploads/2016/02/social-people-icon-3.png"/>
          <p:cNvPicPr>
            <a:picLocks noChangeAspect="1" noChangeArrowheads="1"/>
          </p:cNvPicPr>
          <p:nvPr/>
        </p:nvPicPr>
        <p:blipFill rotWithShape="1">
          <a:blip r:embed="rId3">
            <a:extLst>
              <a:ext uri="{28A0092B-C50C-407E-A947-70E740481C1C}">
                <a14:useLocalDpi xmlns:a14="http://schemas.microsoft.com/office/drawing/2010/main" val="0"/>
              </a:ext>
            </a:extLst>
          </a:blip>
          <a:srcRect r="82132"/>
          <a:stretch/>
        </p:blipFill>
        <p:spPr bwMode="auto">
          <a:xfrm>
            <a:off x="1245075" y="2550120"/>
            <a:ext cx="578016" cy="89220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1img.org/wp-content/uploads/2016/02/social-people-icon-3.png"/>
          <p:cNvPicPr>
            <a:picLocks noChangeAspect="1" noChangeArrowheads="1"/>
          </p:cNvPicPr>
          <p:nvPr/>
        </p:nvPicPr>
        <p:blipFill rotWithShape="1">
          <a:blip r:embed="rId3">
            <a:extLst>
              <a:ext uri="{28A0092B-C50C-407E-A947-70E740481C1C}">
                <a14:useLocalDpi xmlns:a14="http://schemas.microsoft.com/office/drawing/2010/main" val="0"/>
              </a:ext>
            </a:extLst>
          </a:blip>
          <a:srcRect l="62989" r="20226"/>
          <a:stretch/>
        </p:blipFill>
        <p:spPr bwMode="auto">
          <a:xfrm>
            <a:off x="1276133" y="3992088"/>
            <a:ext cx="542173" cy="89086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http://1img.org/wp-content/uploads/2016/02/social-people-icon-3.png"/>
          <p:cNvPicPr>
            <a:picLocks noChangeAspect="1" noChangeArrowheads="1"/>
          </p:cNvPicPr>
          <p:nvPr/>
        </p:nvPicPr>
        <p:blipFill rotWithShape="1">
          <a:blip r:embed="rId3">
            <a:extLst>
              <a:ext uri="{28A0092B-C50C-407E-A947-70E740481C1C}">
                <a14:useLocalDpi xmlns:a14="http://schemas.microsoft.com/office/drawing/2010/main" val="0"/>
              </a:ext>
            </a:extLst>
          </a:blip>
          <a:srcRect l="48009" r="36783"/>
          <a:stretch/>
        </p:blipFill>
        <p:spPr bwMode="auto">
          <a:xfrm>
            <a:off x="1275780" y="5192104"/>
            <a:ext cx="516816" cy="1053012"/>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1132954" y="1262342"/>
            <a:ext cx="2496289" cy="1139075"/>
            <a:chOff x="4122951" y="881652"/>
            <a:chExt cx="2496289" cy="1139075"/>
          </a:xfrm>
        </p:grpSpPr>
        <p:sp>
          <p:nvSpPr>
            <p:cNvPr id="19" name="Rectangle 18"/>
            <p:cNvSpPr/>
            <p:nvPr/>
          </p:nvSpPr>
          <p:spPr>
            <a:xfrm>
              <a:off x="4122951" y="881652"/>
              <a:ext cx="2496289" cy="11390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2" descr="http://1img.org/wp-content/uploads/2016/02/social-people-icon-3.png"/>
            <p:cNvPicPr>
              <a:picLocks noChangeAspect="1" noChangeArrowheads="1"/>
            </p:cNvPicPr>
            <p:nvPr/>
          </p:nvPicPr>
          <p:blipFill rotWithShape="1">
            <a:blip r:embed="rId3">
              <a:extLst>
                <a:ext uri="{28A0092B-C50C-407E-A947-70E740481C1C}">
                  <a14:useLocalDpi xmlns:a14="http://schemas.microsoft.com/office/drawing/2010/main" val="0"/>
                </a:ext>
              </a:extLst>
            </a:blip>
            <a:srcRect l="32487" r="52533"/>
            <a:stretch/>
          </p:blipFill>
          <p:spPr bwMode="auto">
            <a:xfrm>
              <a:off x="4289700" y="961096"/>
              <a:ext cx="468760" cy="863042"/>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4916608" y="1215645"/>
              <a:ext cx="1609680" cy="615553"/>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b="0" i="0" strike="noStrike" kern="1200" dirty="0" smtClean="0">
                  <a:solidFill>
                    <a:schemeClr val="tx1"/>
                  </a:solidFill>
                  <a:effectLst/>
                  <a:latin typeface="HelveticaNeue bold" panose="00000400000000000000" pitchFamily="2" charset="0"/>
                </a:rPr>
                <a:t>Regular</a:t>
              </a:r>
              <a:r>
                <a:rPr lang="en-US" sz="1700" b="0" i="0" strike="noStrike" kern="1200" dirty="0" smtClean="0">
                  <a:solidFill>
                    <a:schemeClr val="tx1"/>
                  </a:solidFill>
                  <a:effectLst/>
                  <a:latin typeface="HelveticaNeue Light" panose="00000400000000000000" pitchFamily="2" charset="0"/>
                </a:rPr>
                <a:t> User</a:t>
              </a:r>
            </a:p>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smtClean="0">
                  <a:latin typeface="HelveticaNeue Light" panose="00000400000000000000" pitchFamily="2" charset="0"/>
                </a:rPr>
                <a:t>(1)</a:t>
              </a:r>
              <a:endParaRPr lang="en-US" sz="1700" b="0" dirty="0" smtClean="0">
                <a:latin typeface="HelveticaNeue Light" panose="00000400000000000000" pitchFamily="2" charset="0"/>
              </a:endParaRPr>
            </a:p>
          </p:txBody>
        </p:sp>
      </p:grpSp>
      <p:sp>
        <p:nvSpPr>
          <p:cNvPr id="23" name="Rectangle 22"/>
          <p:cNvSpPr/>
          <p:nvPr/>
        </p:nvSpPr>
        <p:spPr>
          <a:xfrm>
            <a:off x="1157162" y="5184435"/>
            <a:ext cx="2496289" cy="1139075"/>
          </a:xfrm>
          <a:prstGeom prst="rect">
            <a:avLst/>
          </a:prstGeom>
          <a:solidFill>
            <a:srgbClr val="FFFFFF">
              <a:alpha val="6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5252720" y="1524627"/>
            <a:ext cx="5059680" cy="646331"/>
          </a:xfrm>
          <a:prstGeom prst="rect">
            <a:avLst/>
          </a:prstGeom>
          <a:noFill/>
        </p:spPr>
        <p:txBody>
          <a:bodyPr wrap="square" rtlCol="0">
            <a:spAutoFit/>
          </a:bodyPr>
          <a:lstStyle/>
          <a:p>
            <a:r>
              <a:rPr lang="en-US" dirty="0">
                <a:latin typeface="HelveticaNeue Light" panose="00000400000000000000" pitchFamily="2" charset="0"/>
              </a:rPr>
              <a:t>“Yes, </a:t>
            </a:r>
            <a:r>
              <a:rPr lang="en-US" dirty="0" smtClean="0">
                <a:latin typeface="HelveticaNeue Light" panose="00000400000000000000" pitchFamily="2" charset="0"/>
              </a:rPr>
              <a:t>[Uber Voice] </a:t>
            </a:r>
            <a:r>
              <a:rPr lang="en-US" dirty="0">
                <a:latin typeface="HelveticaNeue Light" panose="00000400000000000000" pitchFamily="2" charset="0"/>
              </a:rPr>
              <a:t>clearly works better than the way it currently works</a:t>
            </a:r>
            <a:r>
              <a:rPr lang="en-US" dirty="0" smtClean="0">
                <a:latin typeface="HelveticaNeue Light" panose="00000400000000000000" pitchFamily="2" charset="0"/>
              </a:rPr>
              <a:t>.”</a:t>
            </a:r>
            <a:endParaRPr lang="en-US" dirty="0">
              <a:latin typeface="HelveticaNeue Light" panose="00000400000000000000" pitchFamily="2" charset="0"/>
            </a:endParaRPr>
          </a:p>
        </p:txBody>
      </p:sp>
      <p:sp>
        <p:nvSpPr>
          <p:cNvPr id="26" name="TextBox 25"/>
          <p:cNvSpPr txBox="1"/>
          <p:nvPr/>
        </p:nvSpPr>
        <p:spPr>
          <a:xfrm>
            <a:off x="5252720" y="5118445"/>
            <a:ext cx="5059680" cy="1200329"/>
          </a:xfrm>
          <a:prstGeom prst="rect">
            <a:avLst/>
          </a:prstGeom>
          <a:noFill/>
        </p:spPr>
        <p:txBody>
          <a:bodyPr wrap="square" rtlCol="0">
            <a:spAutoFit/>
          </a:bodyPr>
          <a:lstStyle/>
          <a:p>
            <a:pPr marL="285750" indent="-285750">
              <a:buClr>
                <a:schemeClr val="bg1">
                  <a:lumMod val="50000"/>
                </a:schemeClr>
              </a:buClr>
              <a:buSzPct val="150000"/>
              <a:buFont typeface="Arial" panose="020B0604020202020204" pitchFamily="34" charset="0"/>
              <a:buChar char="•"/>
            </a:pPr>
            <a:r>
              <a:rPr lang="en-US" dirty="0" smtClean="0">
                <a:latin typeface="HelveticaNeue Light" panose="00000400000000000000" pitchFamily="2" charset="0"/>
              </a:rPr>
              <a:t>Voice input is less useful in noisy environment.</a:t>
            </a:r>
          </a:p>
          <a:p>
            <a:pPr marL="285750" indent="-285750">
              <a:buClr>
                <a:schemeClr val="bg1">
                  <a:lumMod val="50000"/>
                </a:schemeClr>
              </a:buClr>
              <a:buSzPct val="150000"/>
              <a:buFont typeface="Arial" panose="020B0604020202020204" pitchFamily="34" charset="0"/>
              <a:buChar char="•"/>
            </a:pPr>
            <a:r>
              <a:rPr lang="en-US" dirty="0" smtClean="0">
                <a:latin typeface="HelveticaNeue Light" panose="00000400000000000000" pitchFamily="2" charset="0"/>
              </a:rPr>
              <a:t>Dictation is sometimes error-prone.</a:t>
            </a:r>
          </a:p>
          <a:p>
            <a:pPr marL="285750" indent="-285750">
              <a:buClr>
                <a:schemeClr val="bg1">
                  <a:lumMod val="50000"/>
                </a:schemeClr>
              </a:buClr>
              <a:buSzPct val="150000"/>
              <a:buFont typeface="Arial" panose="020B0604020202020204" pitchFamily="34" charset="0"/>
              <a:buChar char="•"/>
            </a:pPr>
            <a:r>
              <a:rPr lang="en-US" dirty="0" smtClean="0">
                <a:latin typeface="HelveticaNeue Light" panose="00000400000000000000" pitchFamily="2" charset="0"/>
              </a:rPr>
              <a:t>Combine VUI with VoiceOver to give users options.</a:t>
            </a:r>
          </a:p>
        </p:txBody>
      </p:sp>
      <p:cxnSp>
        <p:nvCxnSpPr>
          <p:cNvPr id="27" name="Straight Connector 26"/>
          <p:cNvCxnSpPr/>
          <p:nvPr/>
        </p:nvCxnSpPr>
        <p:spPr>
          <a:xfrm>
            <a:off x="3613887" y="1778212"/>
            <a:ext cx="1253029"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28" name="Group 27"/>
          <p:cNvGrpSpPr/>
          <p:nvPr/>
        </p:nvGrpSpPr>
        <p:grpSpPr>
          <a:xfrm>
            <a:off x="4728976" y="1629000"/>
            <a:ext cx="296199" cy="296199"/>
            <a:chOff x="4295489" y="1842927"/>
            <a:chExt cx="355600" cy="355600"/>
          </a:xfrm>
        </p:grpSpPr>
        <p:sp>
          <p:nvSpPr>
            <p:cNvPr id="29" name="Oval 28"/>
            <p:cNvSpPr/>
            <p:nvPr/>
          </p:nvSpPr>
          <p:spPr>
            <a:xfrm>
              <a:off x="4295489" y="1842927"/>
              <a:ext cx="355600" cy="355600"/>
            </a:xfrm>
            <a:prstGeom prst="ellipse">
              <a:avLst/>
            </a:prstGeom>
            <a:noFill/>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0" name="Oval 29"/>
            <p:cNvSpPr/>
            <p:nvPr/>
          </p:nvSpPr>
          <p:spPr>
            <a:xfrm>
              <a:off x="4361231" y="1909166"/>
              <a:ext cx="223121" cy="223121"/>
            </a:xfrm>
            <a:prstGeom prst="ellipse">
              <a:avLst/>
            </a:prstGeom>
            <a:noFill/>
            <a:ln w="190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cxnSp>
        <p:nvCxnSpPr>
          <p:cNvPr id="33" name="Straight Connector 32"/>
          <p:cNvCxnSpPr/>
          <p:nvPr/>
        </p:nvCxnSpPr>
        <p:spPr>
          <a:xfrm>
            <a:off x="3609101" y="3649417"/>
            <a:ext cx="1253029"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4724190" y="3500205"/>
            <a:ext cx="296199" cy="296199"/>
            <a:chOff x="4295489" y="1842927"/>
            <a:chExt cx="355600" cy="355600"/>
          </a:xfrm>
        </p:grpSpPr>
        <p:sp>
          <p:nvSpPr>
            <p:cNvPr id="35" name="Oval 34"/>
            <p:cNvSpPr/>
            <p:nvPr/>
          </p:nvSpPr>
          <p:spPr>
            <a:xfrm>
              <a:off x="4295489" y="1842927"/>
              <a:ext cx="355600" cy="355600"/>
            </a:xfrm>
            <a:prstGeom prst="ellipse">
              <a:avLst/>
            </a:prstGeom>
            <a:noFill/>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6" name="Oval 35"/>
            <p:cNvSpPr/>
            <p:nvPr/>
          </p:nvSpPr>
          <p:spPr>
            <a:xfrm>
              <a:off x="4361231" y="1909166"/>
              <a:ext cx="223121" cy="223121"/>
            </a:xfrm>
            <a:prstGeom prst="ellipse">
              <a:avLst/>
            </a:prstGeom>
            <a:noFill/>
            <a:ln w="190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cxnSp>
        <p:nvCxnSpPr>
          <p:cNvPr id="37" name="Straight Connector 36"/>
          <p:cNvCxnSpPr/>
          <p:nvPr/>
        </p:nvCxnSpPr>
        <p:spPr>
          <a:xfrm>
            <a:off x="3609101" y="3879808"/>
            <a:ext cx="1253029"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a:off x="4724190" y="3730596"/>
            <a:ext cx="296199" cy="296199"/>
            <a:chOff x="4295489" y="1842927"/>
            <a:chExt cx="355600" cy="355600"/>
          </a:xfrm>
        </p:grpSpPr>
        <p:sp>
          <p:nvSpPr>
            <p:cNvPr id="39" name="Oval 38"/>
            <p:cNvSpPr/>
            <p:nvPr/>
          </p:nvSpPr>
          <p:spPr>
            <a:xfrm>
              <a:off x="4295489" y="1842927"/>
              <a:ext cx="355600" cy="355600"/>
            </a:xfrm>
            <a:prstGeom prst="ellipse">
              <a:avLst/>
            </a:prstGeom>
            <a:noFill/>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0" name="Oval 39"/>
            <p:cNvSpPr/>
            <p:nvPr/>
          </p:nvSpPr>
          <p:spPr>
            <a:xfrm>
              <a:off x="4361231" y="1909166"/>
              <a:ext cx="223121" cy="223121"/>
            </a:xfrm>
            <a:prstGeom prst="ellipse">
              <a:avLst/>
            </a:prstGeom>
            <a:noFill/>
            <a:ln w="190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cxnSp>
        <p:nvCxnSpPr>
          <p:cNvPr id="41" name="Straight Connector 40"/>
          <p:cNvCxnSpPr/>
          <p:nvPr/>
        </p:nvCxnSpPr>
        <p:spPr>
          <a:xfrm>
            <a:off x="3653451" y="5761493"/>
            <a:ext cx="1253029"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4768540" y="5612281"/>
            <a:ext cx="296199" cy="296199"/>
            <a:chOff x="4295489" y="1842927"/>
            <a:chExt cx="355600" cy="355600"/>
          </a:xfrm>
        </p:grpSpPr>
        <p:sp>
          <p:nvSpPr>
            <p:cNvPr id="43" name="Oval 42"/>
            <p:cNvSpPr/>
            <p:nvPr/>
          </p:nvSpPr>
          <p:spPr>
            <a:xfrm>
              <a:off x="4295489" y="1842927"/>
              <a:ext cx="355600" cy="355600"/>
            </a:xfrm>
            <a:prstGeom prst="ellipse">
              <a:avLst/>
            </a:prstGeom>
            <a:noFill/>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4" name="Oval 43"/>
            <p:cNvSpPr/>
            <p:nvPr/>
          </p:nvSpPr>
          <p:spPr>
            <a:xfrm>
              <a:off x="4361231" y="1909166"/>
              <a:ext cx="223121" cy="223121"/>
            </a:xfrm>
            <a:prstGeom prst="ellipse">
              <a:avLst/>
            </a:prstGeom>
            <a:noFill/>
            <a:ln w="190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
        <p:nvSpPr>
          <p:cNvPr id="46" name="TextBox 45"/>
          <p:cNvSpPr txBox="1"/>
          <p:nvPr/>
        </p:nvSpPr>
        <p:spPr>
          <a:xfrm>
            <a:off x="5252720" y="3334739"/>
            <a:ext cx="5059680" cy="923330"/>
          </a:xfrm>
          <a:prstGeom prst="rect">
            <a:avLst/>
          </a:prstGeom>
          <a:noFill/>
        </p:spPr>
        <p:txBody>
          <a:bodyPr wrap="square" rtlCol="0">
            <a:spAutoFit/>
          </a:bodyPr>
          <a:lstStyle/>
          <a:p>
            <a:pPr marL="285750" indent="-285750">
              <a:buClr>
                <a:schemeClr val="bg1">
                  <a:lumMod val="50000"/>
                </a:schemeClr>
              </a:buClr>
              <a:buSzPct val="150000"/>
              <a:buFont typeface="Arial" panose="020B0604020202020204" pitchFamily="34" charset="0"/>
              <a:buChar char="•"/>
            </a:pPr>
            <a:r>
              <a:rPr lang="en-US" dirty="0" smtClean="0">
                <a:latin typeface="HelveticaNeue Light" panose="00000400000000000000" pitchFamily="2" charset="0"/>
              </a:rPr>
              <a:t>Preferred browsing Uber drivers using voice control over using gesture control</a:t>
            </a:r>
          </a:p>
          <a:p>
            <a:pPr marL="285750" indent="-285750">
              <a:buClr>
                <a:schemeClr val="bg1">
                  <a:lumMod val="50000"/>
                </a:schemeClr>
              </a:buClr>
              <a:buSzPct val="150000"/>
              <a:buFont typeface="Arial" panose="020B0604020202020204" pitchFamily="34" charset="0"/>
              <a:buChar char="•"/>
            </a:pPr>
            <a:r>
              <a:rPr lang="en-US" dirty="0" smtClean="0">
                <a:latin typeface="HelveticaNeue Light" panose="00000400000000000000" pitchFamily="2" charset="0"/>
              </a:rPr>
              <a:t>Found voice control more intuitive</a:t>
            </a:r>
          </a:p>
        </p:txBody>
      </p:sp>
      <p:sp>
        <p:nvSpPr>
          <p:cNvPr id="45" name="Rectangle 44"/>
          <p:cNvSpPr/>
          <p:nvPr/>
        </p:nvSpPr>
        <p:spPr>
          <a:xfrm>
            <a:off x="51558" y="1108804"/>
            <a:ext cx="12140442" cy="334601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1524000" y="1677027"/>
            <a:ext cx="8940800" cy="707886"/>
          </a:xfrm>
          <a:prstGeom prst="rect">
            <a:avLst/>
          </a:prstGeom>
          <a:noFill/>
        </p:spPr>
        <p:txBody>
          <a:bodyPr wrap="square" rtlCol="0">
            <a:spAutoFit/>
          </a:bodyPr>
          <a:lstStyle/>
          <a:p>
            <a:r>
              <a:rPr lang="en-US" sz="4000" dirty="0" smtClean="0">
                <a:latin typeface="HelveticaNeue Light" panose="00000400000000000000" pitchFamily="2" charset="0"/>
              </a:rPr>
              <a:t>Still needs work, but hopeful.</a:t>
            </a:r>
            <a:endParaRPr lang="en-US" sz="4000" dirty="0">
              <a:latin typeface="HelveticaNeue Light" panose="00000400000000000000" pitchFamily="2" charset="0"/>
            </a:endParaRPr>
          </a:p>
        </p:txBody>
      </p:sp>
      <p:sp>
        <p:nvSpPr>
          <p:cNvPr id="48" name="TextBox 47"/>
          <p:cNvSpPr txBox="1"/>
          <p:nvPr/>
        </p:nvSpPr>
        <p:spPr>
          <a:xfrm>
            <a:off x="1547219" y="2601239"/>
            <a:ext cx="8940800" cy="1384995"/>
          </a:xfrm>
          <a:prstGeom prst="rect">
            <a:avLst/>
          </a:prstGeom>
          <a:noFill/>
        </p:spPr>
        <p:txBody>
          <a:bodyPr wrap="square" rtlCol="0">
            <a:spAutoFit/>
          </a:bodyPr>
          <a:lstStyle/>
          <a:p>
            <a:r>
              <a:rPr lang="en-US" sz="2800" dirty="0" smtClean="0">
                <a:solidFill>
                  <a:schemeClr val="bg1">
                    <a:lumMod val="50000"/>
                  </a:schemeClr>
                </a:solidFill>
                <a:latin typeface="HelveticaNeue Light" panose="00000400000000000000" pitchFamily="2" charset="0"/>
              </a:rPr>
              <a:t>We want to encourage more designers and developers to experiment with and create VUI mobile apps. Together we can work out the kinks and more it better.</a:t>
            </a:r>
            <a:endParaRPr lang="en-US" sz="2800" dirty="0">
              <a:solidFill>
                <a:schemeClr val="bg1">
                  <a:lumMod val="50000"/>
                </a:schemeClr>
              </a:solidFill>
              <a:latin typeface="HelveticaNeue Light" panose="00000400000000000000" pitchFamily="2" charset="0"/>
            </a:endParaRPr>
          </a:p>
        </p:txBody>
      </p:sp>
      <p:sp>
        <p:nvSpPr>
          <p:cNvPr id="49" name="Rectangle 48"/>
          <p:cNvSpPr/>
          <p:nvPr/>
        </p:nvSpPr>
        <p:spPr>
          <a:xfrm>
            <a:off x="5120286" y="4815058"/>
            <a:ext cx="5659474" cy="1534942"/>
          </a:xfrm>
          <a:prstGeom prst="rect">
            <a:avLst/>
          </a:prstGeom>
          <a:solidFill>
            <a:srgbClr val="FFFFFF">
              <a:alpha val="8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53048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1040" y="436880"/>
            <a:ext cx="7498080" cy="523220"/>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latin typeface="HelveticaNeue Light" panose="00000400000000000000" pitchFamily="2" charset="0"/>
              </a:rPr>
              <a:t>Existing </a:t>
            </a:r>
            <a:r>
              <a:rPr lang="en-US" sz="2800" dirty="0" smtClean="0">
                <a:latin typeface="HelveticaNeue bold" panose="00000400000000000000" pitchFamily="2" charset="0"/>
              </a:rPr>
              <a:t>VUI Dev Tools</a:t>
            </a:r>
            <a:endParaRPr lang="en-US" sz="2800" b="0" baseline="30000" dirty="0" smtClean="0">
              <a:latin typeface="HelveticaNeue bold" panose="00000400000000000000" pitchFamily="2" charset="0"/>
            </a:endParaRPr>
          </a:p>
        </p:txBody>
      </p:sp>
      <p:sp>
        <p:nvSpPr>
          <p:cNvPr id="4" name="Shape 379"/>
          <p:cNvSpPr txBox="1"/>
          <p:nvPr/>
        </p:nvSpPr>
        <p:spPr>
          <a:xfrm>
            <a:off x="1032700" y="1117655"/>
            <a:ext cx="3407700" cy="523200"/>
          </a:xfrm>
          <a:prstGeom prst="rect">
            <a:avLst/>
          </a:prstGeom>
          <a:noFill/>
          <a:ln>
            <a:noFill/>
          </a:ln>
        </p:spPr>
        <p:txBody>
          <a:bodyPr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chemeClr val="dk1"/>
              </a:buClr>
              <a:buSzPct val="25000"/>
              <a:buFont typeface="Helvetica Neue"/>
              <a:buNone/>
            </a:pPr>
            <a:r>
              <a:rPr lang="en-US" sz="2400" b="1" dirty="0">
                <a:solidFill>
                  <a:schemeClr val="dk1"/>
                </a:solidFill>
                <a:latin typeface="HelveticaNeue Light" panose="00000400000000000000" pitchFamily="2" charset="0"/>
                <a:ea typeface="Helvetica Neue"/>
                <a:cs typeface="Helvetica Neue"/>
                <a:sym typeface="Helvetica Neue"/>
              </a:rPr>
              <a:t>Amazon </a:t>
            </a:r>
            <a:r>
              <a:rPr lang="en-US" sz="2400" b="1" dirty="0" smtClean="0">
                <a:solidFill>
                  <a:schemeClr val="dk1"/>
                </a:solidFill>
                <a:latin typeface="HelveticaNeue Light" panose="00000400000000000000" pitchFamily="2" charset="0"/>
                <a:ea typeface="Helvetica Neue"/>
                <a:cs typeface="Helvetica Neue"/>
                <a:sym typeface="Helvetica Neue"/>
              </a:rPr>
              <a:t>Alexa</a:t>
            </a:r>
            <a:endParaRPr lang="en-US" sz="2400" b="1" dirty="0">
              <a:solidFill>
                <a:schemeClr val="dk1"/>
              </a:solidFill>
              <a:latin typeface="HelveticaNeue Light" panose="00000400000000000000" pitchFamily="2" charset="0"/>
              <a:ea typeface="Helvetica Neue"/>
              <a:cs typeface="Helvetica Neue"/>
              <a:sym typeface="Helvetica Neue"/>
            </a:endParaRPr>
          </a:p>
        </p:txBody>
      </p:sp>
      <p:pic>
        <p:nvPicPr>
          <p:cNvPr id="6" name="Shape 381"/>
          <p:cNvPicPr preferRelativeResize="0"/>
          <p:nvPr/>
        </p:nvPicPr>
        <p:blipFill>
          <a:blip r:embed="rId2">
            <a:alphaModFix/>
          </a:blip>
          <a:stretch>
            <a:fillRect/>
          </a:stretch>
        </p:blipFill>
        <p:spPr>
          <a:xfrm>
            <a:off x="1032700" y="1580384"/>
            <a:ext cx="3586900" cy="4718700"/>
          </a:xfrm>
          <a:prstGeom prst="rect">
            <a:avLst/>
          </a:prstGeom>
          <a:noFill/>
          <a:ln>
            <a:noFill/>
          </a:ln>
        </p:spPr>
      </p:pic>
      <p:pic>
        <p:nvPicPr>
          <p:cNvPr id="7" name="Shape 382"/>
          <p:cNvPicPr preferRelativeResize="0"/>
          <p:nvPr/>
        </p:nvPicPr>
        <p:blipFill>
          <a:blip r:embed="rId3">
            <a:alphaModFix/>
          </a:blip>
          <a:stretch>
            <a:fillRect/>
          </a:stretch>
        </p:blipFill>
        <p:spPr>
          <a:xfrm>
            <a:off x="6375499" y="1580385"/>
            <a:ext cx="4783799" cy="2218724"/>
          </a:xfrm>
          <a:prstGeom prst="rect">
            <a:avLst/>
          </a:prstGeom>
          <a:noFill/>
          <a:ln>
            <a:noFill/>
          </a:ln>
        </p:spPr>
      </p:pic>
      <p:pic>
        <p:nvPicPr>
          <p:cNvPr id="8" name="Shape 383"/>
          <p:cNvPicPr preferRelativeResize="0"/>
          <p:nvPr/>
        </p:nvPicPr>
        <p:blipFill>
          <a:blip r:embed="rId4">
            <a:alphaModFix/>
          </a:blip>
          <a:stretch>
            <a:fillRect/>
          </a:stretch>
        </p:blipFill>
        <p:spPr>
          <a:xfrm>
            <a:off x="6375499" y="4073860"/>
            <a:ext cx="4783800" cy="2218725"/>
          </a:xfrm>
          <a:prstGeom prst="rect">
            <a:avLst/>
          </a:prstGeom>
          <a:noFill/>
          <a:ln>
            <a:noFill/>
          </a:ln>
        </p:spPr>
      </p:pic>
      <p:sp>
        <p:nvSpPr>
          <p:cNvPr id="9" name="Shape 379"/>
          <p:cNvSpPr txBox="1"/>
          <p:nvPr/>
        </p:nvSpPr>
        <p:spPr>
          <a:xfrm>
            <a:off x="6375499" y="1105162"/>
            <a:ext cx="3407700" cy="523200"/>
          </a:xfrm>
          <a:prstGeom prst="rect">
            <a:avLst/>
          </a:prstGeom>
          <a:noFill/>
          <a:ln>
            <a:noFill/>
          </a:ln>
        </p:spPr>
        <p:txBody>
          <a:bodyPr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chemeClr val="dk1"/>
              </a:buClr>
              <a:buSzPct val="25000"/>
              <a:buFont typeface="Helvetica Neue"/>
              <a:buNone/>
            </a:pPr>
            <a:r>
              <a:rPr lang="en-US" sz="2400" b="1" dirty="0" smtClean="0">
                <a:solidFill>
                  <a:schemeClr val="dk1"/>
                </a:solidFill>
                <a:latin typeface="HelveticaNeue Light" panose="00000400000000000000" pitchFamily="2" charset="0"/>
                <a:ea typeface="Helvetica Neue"/>
                <a:cs typeface="Helvetica Neue"/>
                <a:sym typeface="Helvetica Neue"/>
              </a:rPr>
              <a:t>API.ai</a:t>
            </a:r>
            <a:endParaRPr lang="en-US" sz="2400" b="1" dirty="0">
              <a:solidFill>
                <a:schemeClr val="dk1"/>
              </a:solidFill>
              <a:latin typeface="HelveticaNeue Light" panose="00000400000000000000" pitchFamily="2" charset="0"/>
              <a:ea typeface="Helvetica Neue"/>
              <a:cs typeface="Helvetica Neue"/>
              <a:sym typeface="Helvetica Neue"/>
            </a:endParaRPr>
          </a:p>
        </p:txBody>
      </p:sp>
    </p:spTree>
    <p:extLst>
      <p:ext uri="{BB962C8B-B14F-4D97-AF65-F5344CB8AC3E}">
        <p14:creationId xmlns:p14="http://schemas.microsoft.com/office/powerpoint/2010/main" val="31466834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1040" y="436880"/>
            <a:ext cx="7498080" cy="523220"/>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800" dirty="0" smtClean="0">
                <a:latin typeface="HelveticaNeue Light" panose="00000400000000000000" pitchFamily="2" charset="0"/>
              </a:rPr>
              <a:t>Current VUI Dev </a:t>
            </a:r>
            <a:r>
              <a:rPr lang="en-US" altLang="zh-CN" sz="2800" dirty="0" smtClean="0">
                <a:latin typeface="HelveticaNeue bold" panose="00000400000000000000" pitchFamily="2" charset="0"/>
              </a:rPr>
              <a:t>Method</a:t>
            </a:r>
            <a:endParaRPr lang="en-US" sz="2800" b="0" baseline="30000" dirty="0" smtClean="0">
              <a:latin typeface="HelveticaNeue bold" panose="00000400000000000000" pitchFamily="2" charset="0"/>
            </a:endParaRPr>
          </a:p>
        </p:txBody>
      </p:sp>
      <p:sp>
        <p:nvSpPr>
          <p:cNvPr id="4" name="Shape 389"/>
          <p:cNvSpPr txBox="1"/>
          <p:nvPr/>
        </p:nvSpPr>
        <p:spPr>
          <a:xfrm>
            <a:off x="3055110" y="1330910"/>
            <a:ext cx="1279800" cy="385500"/>
          </a:xfrm>
          <a:prstGeom prst="rect">
            <a:avLst/>
          </a:prstGeom>
          <a:noFill/>
          <a:ln>
            <a:noFill/>
          </a:ln>
        </p:spPr>
        <p:txBody>
          <a:bodyPr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chemeClr val="dk1"/>
              </a:buClr>
              <a:buSzPct val="25000"/>
              <a:buFont typeface="Helvetica Neue"/>
              <a:buNone/>
            </a:pPr>
            <a:r>
              <a:rPr lang="en-US" sz="1800" b="1" dirty="0">
                <a:solidFill>
                  <a:schemeClr val="dk1"/>
                </a:solidFill>
                <a:latin typeface="Helvetica Neue"/>
                <a:ea typeface="Helvetica Neue"/>
                <a:cs typeface="Helvetica Neue"/>
                <a:sym typeface="Helvetica Neue"/>
              </a:rPr>
              <a:t>Designer</a:t>
            </a:r>
          </a:p>
        </p:txBody>
      </p:sp>
      <p:sp>
        <p:nvSpPr>
          <p:cNvPr id="5" name="Shape 390"/>
          <p:cNvSpPr txBox="1"/>
          <p:nvPr/>
        </p:nvSpPr>
        <p:spPr>
          <a:xfrm>
            <a:off x="7686897" y="1330910"/>
            <a:ext cx="1471200" cy="385500"/>
          </a:xfrm>
          <a:prstGeom prst="rect">
            <a:avLst/>
          </a:prstGeom>
          <a:noFill/>
          <a:ln>
            <a:noFill/>
          </a:ln>
        </p:spPr>
        <p:txBody>
          <a:bodyPr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chemeClr val="dk1"/>
              </a:buClr>
              <a:buSzPct val="25000"/>
              <a:buFont typeface="Helvetica Neue"/>
              <a:buNone/>
            </a:pPr>
            <a:r>
              <a:rPr lang="en-US" sz="1800" b="1">
                <a:solidFill>
                  <a:schemeClr val="dk1"/>
                </a:solidFill>
                <a:latin typeface="Helvetica Neue"/>
                <a:ea typeface="Helvetica Neue"/>
                <a:cs typeface="Helvetica Neue"/>
                <a:sym typeface="Helvetica Neue"/>
              </a:rPr>
              <a:t>Developer</a:t>
            </a:r>
          </a:p>
        </p:txBody>
      </p:sp>
      <p:sp>
        <p:nvSpPr>
          <p:cNvPr id="6" name="Shape 391"/>
          <p:cNvSpPr/>
          <p:nvPr/>
        </p:nvSpPr>
        <p:spPr>
          <a:xfrm>
            <a:off x="2181048" y="1951285"/>
            <a:ext cx="3027900" cy="1433700"/>
          </a:xfrm>
          <a:prstGeom prst="rect">
            <a:avLst/>
          </a:prstGeom>
          <a:solidFill>
            <a:srgbClr val="FFC000"/>
          </a:solidFill>
          <a:ln>
            <a:noFill/>
          </a:ln>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lvl="0" algn="ctr">
              <a:spcBef>
                <a:spcPts val="0"/>
              </a:spcBef>
              <a:buNone/>
            </a:pPr>
            <a:r>
              <a:rPr lang="en-US" sz="2400" dirty="0">
                <a:solidFill>
                  <a:srgbClr val="FFFFFF"/>
                </a:solidFill>
                <a:latin typeface="HelveticaNeue" panose="00000400000000000000" pitchFamily="2" charset="0"/>
              </a:rPr>
              <a:t>Design</a:t>
            </a:r>
          </a:p>
          <a:p>
            <a:pPr lvl="0" algn="ctr" rtl="0">
              <a:spcBef>
                <a:spcPts val="0"/>
              </a:spcBef>
              <a:buNone/>
            </a:pPr>
            <a:endParaRPr dirty="0">
              <a:solidFill>
                <a:srgbClr val="FFFFFF"/>
              </a:solidFill>
              <a:latin typeface="HelveticaNeue" panose="00000400000000000000" pitchFamily="2" charset="0"/>
            </a:endParaRPr>
          </a:p>
          <a:p>
            <a:pPr lvl="0" algn="ctr">
              <a:spcBef>
                <a:spcPts val="0"/>
              </a:spcBef>
              <a:buNone/>
            </a:pPr>
            <a:r>
              <a:rPr lang="en-US" sz="1600" dirty="0">
                <a:solidFill>
                  <a:srgbClr val="FFFFFF"/>
                </a:solidFill>
                <a:latin typeface="HelveticaNeue" panose="00000400000000000000" pitchFamily="2" charset="0"/>
              </a:rPr>
              <a:t>Paper or </a:t>
            </a:r>
            <a:r>
              <a:rPr lang="en-US" sz="1600" dirty="0" smtClean="0">
                <a:solidFill>
                  <a:srgbClr val="FFFFFF"/>
                </a:solidFill>
                <a:latin typeface="HelveticaNeue" panose="00000400000000000000" pitchFamily="2" charset="0"/>
              </a:rPr>
              <a:t>Diagramming Tool</a:t>
            </a:r>
            <a:endParaRPr lang="en-US" sz="1600" dirty="0">
              <a:solidFill>
                <a:srgbClr val="FFFFFF"/>
              </a:solidFill>
              <a:latin typeface="HelveticaNeue" panose="00000400000000000000" pitchFamily="2" charset="0"/>
            </a:endParaRPr>
          </a:p>
        </p:txBody>
      </p:sp>
      <p:sp>
        <p:nvSpPr>
          <p:cNvPr id="7" name="Shape 392"/>
          <p:cNvSpPr/>
          <p:nvPr/>
        </p:nvSpPr>
        <p:spPr>
          <a:xfrm>
            <a:off x="6723423" y="1951285"/>
            <a:ext cx="3027900" cy="1433700"/>
          </a:xfrm>
          <a:prstGeom prst="rect">
            <a:avLst/>
          </a:prstGeom>
          <a:solidFill>
            <a:srgbClr val="FFC000"/>
          </a:solidFill>
          <a:ln>
            <a:noFill/>
          </a:ln>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lvl="0" algn="ctr" rtl="0">
              <a:spcBef>
                <a:spcPts val="0"/>
              </a:spcBef>
              <a:buNone/>
            </a:pPr>
            <a:r>
              <a:rPr lang="en-US" sz="2400" dirty="0">
                <a:solidFill>
                  <a:srgbClr val="FFFFFF"/>
                </a:solidFill>
                <a:latin typeface="HelveticaNeue" panose="00000400000000000000" pitchFamily="2" charset="0"/>
              </a:rPr>
              <a:t>Conversation Logic</a:t>
            </a:r>
          </a:p>
        </p:txBody>
      </p:sp>
      <p:sp>
        <p:nvSpPr>
          <p:cNvPr id="8" name="Shape 393"/>
          <p:cNvSpPr/>
          <p:nvPr/>
        </p:nvSpPr>
        <p:spPr>
          <a:xfrm>
            <a:off x="6723423" y="4655385"/>
            <a:ext cx="3027900" cy="1433700"/>
          </a:xfrm>
          <a:prstGeom prst="rect">
            <a:avLst/>
          </a:prstGeom>
          <a:solidFill>
            <a:schemeClr val="bg1">
              <a:lumMod val="50000"/>
            </a:schemeClr>
          </a:solidFill>
          <a:ln>
            <a:noFill/>
          </a:ln>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lvl="0" algn="ctr" rtl="0">
              <a:spcBef>
                <a:spcPts val="0"/>
              </a:spcBef>
              <a:buNone/>
            </a:pPr>
            <a:r>
              <a:rPr lang="en-US" sz="2400" dirty="0">
                <a:solidFill>
                  <a:srgbClr val="FFFFFF"/>
                </a:solidFill>
                <a:latin typeface="HelveticaNeue" panose="00000400000000000000" pitchFamily="2" charset="0"/>
              </a:rPr>
              <a:t>Front-End</a:t>
            </a:r>
          </a:p>
        </p:txBody>
      </p:sp>
      <p:sp>
        <p:nvSpPr>
          <p:cNvPr id="9" name="Shape 394"/>
          <p:cNvSpPr/>
          <p:nvPr/>
        </p:nvSpPr>
        <p:spPr>
          <a:xfrm>
            <a:off x="5415685" y="2392885"/>
            <a:ext cx="1101000" cy="550500"/>
          </a:xfrm>
          <a:prstGeom prst="rightArrow">
            <a:avLst>
              <a:gd name="adj1" fmla="val 50000"/>
              <a:gd name="adj2" fmla="val 50000"/>
            </a:avLst>
          </a:prstGeom>
          <a:solidFill>
            <a:srgbClr val="BFBFBF"/>
          </a:solidFill>
          <a:ln>
            <a:noFill/>
          </a:ln>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lvl="0">
              <a:spcBef>
                <a:spcPts val="0"/>
              </a:spcBef>
              <a:buNone/>
            </a:pPr>
            <a:endParaRPr/>
          </a:p>
        </p:txBody>
      </p:sp>
      <p:sp>
        <p:nvSpPr>
          <p:cNvPr id="10" name="Shape 395"/>
          <p:cNvSpPr/>
          <p:nvPr/>
        </p:nvSpPr>
        <p:spPr>
          <a:xfrm rot="5400000">
            <a:off x="7800273" y="3744935"/>
            <a:ext cx="874200" cy="550500"/>
          </a:xfrm>
          <a:prstGeom prst="rightArrow">
            <a:avLst>
              <a:gd name="adj1" fmla="val 50000"/>
              <a:gd name="adj2" fmla="val 50000"/>
            </a:avLst>
          </a:prstGeom>
          <a:solidFill>
            <a:srgbClr val="BFBFBF"/>
          </a:solidFill>
          <a:ln>
            <a:noFill/>
          </a:ln>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lvl="0">
              <a:spcBef>
                <a:spcPts val="0"/>
              </a:spcBef>
              <a:buNone/>
            </a:pPr>
            <a:endParaRPr/>
          </a:p>
        </p:txBody>
      </p:sp>
      <p:sp>
        <p:nvSpPr>
          <p:cNvPr id="11" name="Shape 391"/>
          <p:cNvSpPr/>
          <p:nvPr/>
        </p:nvSpPr>
        <p:spPr>
          <a:xfrm>
            <a:off x="2181048" y="3384985"/>
            <a:ext cx="3027900" cy="1433700"/>
          </a:xfrm>
          <a:prstGeom prst="rect">
            <a:avLst/>
          </a:prstGeom>
          <a:solidFill>
            <a:schemeClr val="bg1">
              <a:lumMod val="50000"/>
            </a:schemeClr>
          </a:solidFill>
          <a:ln>
            <a:noFill/>
          </a:ln>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lvl="0" algn="ctr">
              <a:spcBef>
                <a:spcPts val="0"/>
              </a:spcBef>
              <a:buNone/>
            </a:pPr>
            <a:r>
              <a:rPr lang="en-US" sz="2400" dirty="0">
                <a:solidFill>
                  <a:srgbClr val="FFFFFF"/>
                </a:solidFill>
                <a:latin typeface="HelveticaNeue" panose="00000400000000000000" pitchFamily="2" charset="0"/>
              </a:rPr>
              <a:t>Testing</a:t>
            </a:r>
          </a:p>
          <a:p>
            <a:pPr lvl="0" algn="ctr" rtl="0">
              <a:spcBef>
                <a:spcPts val="0"/>
              </a:spcBef>
              <a:buNone/>
            </a:pPr>
            <a:endParaRPr sz="2400" dirty="0">
              <a:solidFill>
                <a:srgbClr val="FFFFFF"/>
              </a:solidFill>
              <a:latin typeface="HelveticaNeue" panose="00000400000000000000" pitchFamily="2" charset="0"/>
            </a:endParaRPr>
          </a:p>
          <a:p>
            <a:pPr lvl="0" algn="ctr">
              <a:spcBef>
                <a:spcPts val="0"/>
              </a:spcBef>
              <a:buNone/>
            </a:pPr>
            <a:r>
              <a:rPr lang="en-US" sz="1600" dirty="0" smtClean="0">
                <a:solidFill>
                  <a:srgbClr val="FFFFFF"/>
                </a:solidFill>
                <a:latin typeface="HelveticaNeue" panose="00000400000000000000" pitchFamily="2" charset="0"/>
              </a:rPr>
              <a:t>Wizard-of-Oz Testing</a:t>
            </a:r>
            <a:endParaRPr lang="en-US" sz="1600" dirty="0">
              <a:solidFill>
                <a:srgbClr val="FFFFFF"/>
              </a:solidFill>
              <a:latin typeface="HelveticaNeue" panose="00000400000000000000" pitchFamily="2" charset="0"/>
            </a:endParaRPr>
          </a:p>
        </p:txBody>
      </p:sp>
    </p:spTree>
    <p:extLst>
      <p:ext uri="{BB962C8B-B14F-4D97-AF65-F5344CB8AC3E}">
        <p14:creationId xmlns:p14="http://schemas.microsoft.com/office/powerpoint/2010/main" val="10061930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1040" y="436880"/>
            <a:ext cx="7498080" cy="523220"/>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800" dirty="0" smtClean="0">
                <a:latin typeface="HelveticaNeue bold" panose="00000400000000000000" pitchFamily="2" charset="0"/>
              </a:rPr>
              <a:t>Improved</a:t>
            </a:r>
            <a:r>
              <a:rPr lang="en-US" altLang="zh-CN" sz="2800" dirty="0" smtClean="0">
                <a:latin typeface="HelveticaNeue Light" panose="00000400000000000000" pitchFamily="2" charset="0"/>
              </a:rPr>
              <a:t> VUI Dev </a:t>
            </a:r>
            <a:r>
              <a:rPr lang="en-US" altLang="zh-CN" sz="2800" dirty="0">
                <a:latin typeface="HelveticaNeue Light" panose="00000400000000000000" pitchFamily="2" charset="0"/>
              </a:rPr>
              <a:t>Method</a:t>
            </a:r>
            <a:endParaRPr lang="en-US" sz="2800" dirty="0">
              <a:latin typeface="HelveticaNeue Light" panose="00000400000000000000" pitchFamily="2" charset="0"/>
            </a:endParaRPr>
          </a:p>
        </p:txBody>
      </p:sp>
      <p:sp>
        <p:nvSpPr>
          <p:cNvPr id="4" name="Shape 389"/>
          <p:cNvSpPr txBox="1"/>
          <p:nvPr/>
        </p:nvSpPr>
        <p:spPr>
          <a:xfrm>
            <a:off x="3055110" y="1330910"/>
            <a:ext cx="1279800" cy="385500"/>
          </a:xfrm>
          <a:prstGeom prst="rect">
            <a:avLst/>
          </a:prstGeom>
          <a:noFill/>
          <a:ln>
            <a:noFill/>
          </a:ln>
        </p:spPr>
        <p:txBody>
          <a:bodyPr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chemeClr val="dk1"/>
              </a:buClr>
              <a:buSzPct val="25000"/>
              <a:buFont typeface="Helvetica Neue"/>
              <a:buNone/>
            </a:pPr>
            <a:r>
              <a:rPr lang="en-US" sz="1800" b="1" dirty="0">
                <a:solidFill>
                  <a:schemeClr val="dk1"/>
                </a:solidFill>
                <a:latin typeface="Helvetica Neue"/>
                <a:ea typeface="Helvetica Neue"/>
                <a:cs typeface="Helvetica Neue"/>
                <a:sym typeface="Helvetica Neue"/>
              </a:rPr>
              <a:t>Designer</a:t>
            </a:r>
          </a:p>
        </p:txBody>
      </p:sp>
      <p:sp>
        <p:nvSpPr>
          <p:cNvPr id="5" name="Shape 390"/>
          <p:cNvSpPr txBox="1"/>
          <p:nvPr/>
        </p:nvSpPr>
        <p:spPr>
          <a:xfrm>
            <a:off x="7686897" y="1330910"/>
            <a:ext cx="1471200" cy="385500"/>
          </a:xfrm>
          <a:prstGeom prst="rect">
            <a:avLst/>
          </a:prstGeom>
          <a:noFill/>
          <a:ln>
            <a:noFill/>
          </a:ln>
        </p:spPr>
        <p:txBody>
          <a:bodyPr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chemeClr val="dk1"/>
              </a:buClr>
              <a:buSzPct val="25000"/>
              <a:buFont typeface="Helvetica Neue"/>
              <a:buNone/>
            </a:pPr>
            <a:r>
              <a:rPr lang="en-US" sz="1800" b="1">
                <a:solidFill>
                  <a:schemeClr val="dk1"/>
                </a:solidFill>
                <a:latin typeface="Helvetica Neue"/>
                <a:ea typeface="Helvetica Neue"/>
                <a:cs typeface="Helvetica Neue"/>
                <a:sym typeface="Helvetica Neue"/>
              </a:rPr>
              <a:t>Developer</a:t>
            </a:r>
          </a:p>
        </p:txBody>
      </p:sp>
      <p:sp>
        <p:nvSpPr>
          <p:cNvPr id="6" name="Shape 391"/>
          <p:cNvSpPr/>
          <p:nvPr/>
        </p:nvSpPr>
        <p:spPr>
          <a:xfrm>
            <a:off x="2181048" y="1951285"/>
            <a:ext cx="3027900" cy="1433700"/>
          </a:xfrm>
          <a:prstGeom prst="rect">
            <a:avLst/>
          </a:prstGeom>
          <a:solidFill>
            <a:srgbClr val="FFC000"/>
          </a:solidFill>
          <a:ln>
            <a:noFill/>
          </a:ln>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lvl="0" algn="ctr">
              <a:spcBef>
                <a:spcPts val="0"/>
              </a:spcBef>
              <a:buNone/>
            </a:pPr>
            <a:r>
              <a:rPr lang="en-US" sz="2400" dirty="0">
                <a:solidFill>
                  <a:srgbClr val="FFFFFF"/>
                </a:solidFill>
                <a:latin typeface="HelveticaNeue" panose="00000400000000000000" pitchFamily="2" charset="0"/>
              </a:rPr>
              <a:t>Design</a:t>
            </a:r>
          </a:p>
          <a:p>
            <a:pPr lvl="0" algn="ctr" rtl="0">
              <a:spcBef>
                <a:spcPts val="0"/>
              </a:spcBef>
              <a:buNone/>
            </a:pPr>
            <a:endParaRPr dirty="0">
              <a:solidFill>
                <a:srgbClr val="FFFFFF"/>
              </a:solidFill>
              <a:latin typeface="HelveticaNeue" panose="00000400000000000000" pitchFamily="2" charset="0"/>
            </a:endParaRPr>
          </a:p>
          <a:p>
            <a:pPr lvl="0" algn="ctr">
              <a:spcBef>
                <a:spcPts val="0"/>
              </a:spcBef>
              <a:buNone/>
            </a:pPr>
            <a:r>
              <a:rPr lang="en-US" sz="1600" dirty="0" smtClean="0">
                <a:solidFill>
                  <a:srgbClr val="FFFFFF"/>
                </a:solidFill>
                <a:latin typeface="HelveticaNeue" panose="00000400000000000000" pitchFamily="2" charset="0"/>
              </a:rPr>
              <a:t>Diagramming Tool</a:t>
            </a:r>
            <a:endParaRPr lang="en-US" sz="1600" dirty="0">
              <a:solidFill>
                <a:srgbClr val="FFFFFF"/>
              </a:solidFill>
              <a:latin typeface="HelveticaNeue" panose="00000400000000000000" pitchFamily="2" charset="0"/>
            </a:endParaRPr>
          </a:p>
        </p:txBody>
      </p:sp>
      <p:sp>
        <p:nvSpPr>
          <p:cNvPr id="7" name="Shape 392"/>
          <p:cNvSpPr/>
          <p:nvPr/>
        </p:nvSpPr>
        <p:spPr>
          <a:xfrm>
            <a:off x="6723423" y="1951285"/>
            <a:ext cx="3027900" cy="1433700"/>
          </a:xfrm>
          <a:prstGeom prst="rect">
            <a:avLst/>
          </a:prstGeom>
          <a:solidFill>
            <a:srgbClr val="FFC000"/>
          </a:solidFill>
          <a:ln>
            <a:noFill/>
          </a:ln>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lvl="0" algn="ctr" rtl="0">
              <a:spcBef>
                <a:spcPts val="0"/>
              </a:spcBef>
              <a:buNone/>
            </a:pPr>
            <a:r>
              <a:rPr lang="en-US" sz="2400" dirty="0">
                <a:solidFill>
                  <a:srgbClr val="FFFFFF"/>
                </a:solidFill>
                <a:latin typeface="HelveticaNeue" panose="00000400000000000000" pitchFamily="2" charset="0"/>
              </a:rPr>
              <a:t>Conversation Logic</a:t>
            </a:r>
          </a:p>
        </p:txBody>
      </p:sp>
      <p:sp>
        <p:nvSpPr>
          <p:cNvPr id="8" name="Shape 393"/>
          <p:cNvSpPr/>
          <p:nvPr/>
        </p:nvSpPr>
        <p:spPr>
          <a:xfrm>
            <a:off x="6723423" y="4655385"/>
            <a:ext cx="3027900" cy="1433700"/>
          </a:xfrm>
          <a:prstGeom prst="rect">
            <a:avLst/>
          </a:prstGeom>
          <a:solidFill>
            <a:schemeClr val="bg1">
              <a:lumMod val="50000"/>
            </a:schemeClr>
          </a:solidFill>
          <a:ln>
            <a:noFill/>
          </a:ln>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lvl="0" algn="ctr" rtl="0">
              <a:spcBef>
                <a:spcPts val="0"/>
              </a:spcBef>
              <a:buNone/>
            </a:pPr>
            <a:r>
              <a:rPr lang="en-US" sz="2400" dirty="0">
                <a:solidFill>
                  <a:srgbClr val="FFFFFF"/>
                </a:solidFill>
                <a:latin typeface="HelveticaNeue" panose="00000400000000000000" pitchFamily="2" charset="0"/>
              </a:rPr>
              <a:t>Front-End</a:t>
            </a:r>
          </a:p>
        </p:txBody>
      </p:sp>
      <p:sp>
        <p:nvSpPr>
          <p:cNvPr id="9" name="Shape 394"/>
          <p:cNvSpPr/>
          <p:nvPr/>
        </p:nvSpPr>
        <p:spPr>
          <a:xfrm rot="1744095">
            <a:off x="5420144" y="4182035"/>
            <a:ext cx="1101000" cy="550500"/>
          </a:xfrm>
          <a:prstGeom prst="rightArrow">
            <a:avLst>
              <a:gd name="adj1" fmla="val 50000"/>
              <a:gd name="adj2" fmla="val 50000"/>
            </a:avLst>
          </a:prstGeom>
          <a:solidFill>
            <a:srgbClr val="BFBFBF"/>
          </a:solidFill>
          <a:ln>
            <a:noFill/>
          </a:ln>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lvl="0">
              <a:spcBef>
                <a:spcPts val="0"/>
              </a:spcBef>
              <a:buNone/>
            </a:pPr>
            <a:endParaRPr/>
          </a:p>
        </p:txBody>
      </p:sp>
      <p:sp>
        <p:nvSpPr>
          <p:cNvPr id="11" name="Shape 391"/>
          <p:cNvSpPr/>
          <p:nvPr/>
        </p:nvSpPr>
        <p:spPr>
          <a:xfrm>
            <a:off x="2181048" y="3384985"/>
            <a:ext cx="3027900" cy="1433700"/>
          </a:xfrm>
          <a:prstGeom prst="rect">
            <a:avLst/>
          </a:prstGeom>
          <a:solidFill>
            <a:schemeClr val="bg1">
              <a:lumMod val="50000"/>
            </a:schemeClr>
          </a:solidFill>
          <a:ln>
            <a:noFill/>
          </a:ln>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lvl="0" algn="ctr">
              <a:spcBef>
                <a:spcPts val="0"/>
              </a:spcBef>
              <a:buNone/>
            </a:pPr>
            <a:r>
              <a:rPr lang="en-US" sz="2400" dirty="0">
                <a:solidFill>
                  <a:srgbClr val="FFFFFF"/>
                </a:solidFill>
                <a:latin typeface="HelveticaNeue" panose="00000400000000000000" pitchFamily="2" charset="0"/>
              </a:rPr>
              <a:t>Testing</a:t>
            </a:r>
          </a:p>
          <a:p>
            <a:pPr lvl="0" algn="ctr" rtl="0">
              <a:spcBef>
                <a:spcPts val="0"/>
              </a:spcBef>
              <a:buNone/>
            </a:pPr>
            <a:endParaRPr sz="2400" dirty="0">
              <a:solidFill>
                <a:srgbClr val="FFFFFF"/>
              </a:solidFill>
              <a:latin typeface="HelveticaNeue" panose="00000400000000000000" pitchFamily="2" charset="0"/>
            </a:endParaRPr>
          </a:p>
          <a:p>
            <a:pPr lvl="0" algn="ctr">
              <a:spcBef>
                <a:spcPts val="0"/>
              </a:spcBef>
              <a:buNone/>
            </a:pPr>
            <a:r>
              <a:rPr lang="en-US" sz="1600" dirty="0" smtClean="0">
                <a:solidFill>
                  <a:srgbClr val="FFFFFF"/>
                </a:solidFill>
                <a:latin typeface="HelveticaNeue" panose="00000400000000000000" pitchFamily="2" charset="0"/>
              </a:rPr>
              <a:t>Functional Prototype</a:t>
            </a:r>
            <a:endParaRPr lang="en-US" sz="1600" dirty="0">
              <a:solidFill>
                <a:srgbClr val="FFFFFF"/>
              </a:solidFill>
              <a:latin typeface="HelveticaNeue" panose="00000400000000000000" pitchFamily="2" charset="0"/>
            </a:endParaRPr>
          </a:p>
        </p:txBody>
      </p:sp>
      <p:sp>
        <p:nvSpPr>
          <p:cNvPr id="12" name="Rectangle 11"/>
          <p:cNvSpPr/>
          <p:nvPr/>
        </p:nvSpPr>
        <p:spPr>
          <a:xfrm>
            <a:off x="6713978" y="1951285"/>
            <a:ext cx="3037345" cy="1433700"/>
          </a:xfrm>
          <a:prstGeom prst="rect">
            <a:avLst/>
          </a:prstGeom>
          <a:solidFill>
            <a:srgbClr val="FFFFFF">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87591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1040" y="436880"/>
            <a:ext cx="7498080" cy="523220"/>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800" dirty="0" smtClean="0">
                <a:latin typeface="HelveticaNeue bold" panose="00000400000000000000" pitchFamily="2" charset="0"/>
              </a:rPr>
              <a:t>Demo</a:t>
            </a:r>
            <a:endParaRPr lang="en-US" sz="2800" b="0" baseline="30000" dirty="0" smtClean="0">
              <a:latin typeface="HelveticaNeue bold" panose="00000400000000000000" pitchFamily="2" charset="0"/>
            </a:endParaRPr>
          </a:p>
        </p:txBody>
      </p:sp>
      <p:pic>
        <p:nvPicPr>
          <p:cNvPr id="43010" name="Picture 2" descr="http://3.bp.blogspot.com/-rhBhJ_BmxRw/T0EsafbwYYI/AAAAAAAADys/eAyIh8fcnxU/s1600/12+-+Goat+Car+Goat+Right+Switch+-+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8294" y="2862897"/>
            <a:ext cx="6703307" cy="27860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082800" y="1674395"/>
            <a:ext cx="8158480" cy="707886"/>
          </a:xfrm>
          <a:prstGeom prst="rect">
            <a:avLst/>
          </a:prstGeom>
          <a:noFill/>
        </p:spPr>
        <p:txBody>
          <a:bodyPr wrap="square" rtlCol="0">
            <a:spAutoFit/>
          </a:bodyPr>
          <a:lstStyle/>
          <a:p>
            <a:r>
              <a:rPr lang="en-US" sz="4000" dirty="0" smtClean="0">
                <a:latin typeface="HelveticaNeue Light" panose="00000400000000000000" pitchFamily="2" charset="0"/>
              </a:rPr>
              <a:t>Let’s make a voice adventure game!</a:t>
            </a:r>
            <a:endParaRPr lang="en-US" sz="4000" dirty="0">
              <a:latin typeface="HelveticaNeue Light" panose="00000400000000000000" pitchFamily="2" charset="0"/>
            </a:endParaRPr>
          </a:p>
        </p:txBody>
      </p:sp>
      <p:pic>
        <p:nvPicPr>
          <p:cNvPr id="3" name="Game demo.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44103" y="5468088"/>
            <a:ext cx="812800" cy="812800"/>
          </a:xfrm>
          <a:prstGeom prst="rect">
            <a:avLst/>
          </a:prstGeom>
        </p:spPr>
      </p:pic>
    </p:spTree>
    <p:extLst>
      <p:ext uri="{BB962C8B-B14F-4D97-AF65-F5344CB8AC3E}">
        <p14:creationId xmlns:p14="http://schemas.microsoft.com/office/powerpoint/2010/main" val="419398472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7545"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1040" y="436880"/>
            <a:ext cx="7498080" cy="523220"/>
          </a:xfrm>
          <a:prstGeom prst="rect">
            <a:avLst/>
          </a:prstGeom>
          <a:noFill/>
        </p:spPr>
        <p:txBody>
          <a:bodyPr wrap="square" rtlCol="0">
            <a:spAutoFit/>
          </a:bodyPr>
          <a:lstStyle/>
          <a:p>
            <a:r>
              <a:rPr lang="en-US" altLang="zh-CN" sz="2800" dirty="0" smtClean="0">
                <a:latin typeface="HelveticaNeue bold" panose="00000400000000000000" pitchFamily="2" charset="0"/>
              </a:rPr>
              <a:t>Future </a:t>
            </a:r>
            <a:r>
              <a:rPr lang="en-US" altLang="zh-CN" sz="2800" dirty="0" smtClean="0">
                <a:latin typeface="HelveticaNeue Light" panose="00000400000000000000" pitchFamily="2" charset="0"/>
              </a:rPr>
              <a:t>Work </a:t>
            </a:r>
            <a:endParaRPr lang="en-US" sz="2800" b="0" baseline="30000" dirty="0" smtClean="0">
              <a:latin typeface="HelveticaNeue bold" panose="00000400000000000000" pitchFamily="2" charset="0"/>
            </a:endParaRPr>
          </a:p>
        </p:txBody>
      </p:sp>
      <p:sp>
        <p:nvSpPr>
          <p:cNvPr id="3" name="Rectangle 2"/>
          <p:cNvSpPr/>
          <p:nvPr/>
        </p:nvSpPr>
        <p:spPr>
          <a:xfrm>
            <a:off x="883920" y="1492692"/>
            <a:ext cx="4643120" cy="3670877"/>
          </a:xfrm>
          <a:prstGeom prst="rect">
            <a:avLst/>
          </a:prstGeom>
        </p:spPr>
        <p:txBody>
          <a:bodyPr wrap="square">
            <a:spAutoFit/>
          </a:bodyPr>
          <a:lstStyle/>
          <a:p>
            <a:pPr marR="0" lvl="0">
              <a:lnSpc>
                <a:spcPct val="107000"/>
              </a:lnSpc>
              <a:spcBef>
                <a:spcPts val="1200"/>
              </a:spcBef>
              <a:spcAft>
                <a:spcPts val="1200"/>
              </a:spcAft>
            </a:pPr>
            <a:r>
              <a:rPr lang="en-US" sz="2800" dirty="0" smtClean="0">
                <a:latin typeface="HelveticaNeue bold" panose="00000400000000000000" pitchFamily="2" charset="0"/>
                <a:ea typeface="SimSun" panose="02010600030101010101" pitchFamily="2" charset="-122"/>
                <a:cs typeface="Times New Roman" panose="02020603050405020304" pitchFamily="18" charset="0"/>
              </a:rPr>
              <a:t>Design</a:t>
            </a:r>
            <a:endParaRPr lang="en-US" sz="2000" dirty="0">
              <a:latin typeface="HelveticaNeue bold" panose="00000400000000000000" pitchFamily="2" charset="0"/>
              <a:ea typeface="SimSun" panose="02010600030101010101" pitchFamily="2" charset="-122"/>
              <a:cs typeface="Times New Roman" panose="02020603050405020304" pitchFamily="18" charset="0"/>
            </a:endParaRPr>
          </a:p>
          <a:p>
            <a:pPr marL="285750" marR="0" lvl="0" indent="-285750">
              <a:lnSpc>
                <a:spcPct val="107000"/>
              </a:lnSpc>
              <a:spcBef>
                <a:spcPts val="0"/>
              </a:spcBef>
              <a:spcAft>
                <a:spcPts val="0"/>
              </a:spcAft>
              <a:buClr>
                <a:schemeClr val="bg1">
                  <a:lumMod val="50000"/>
                </a:schemeClr>
              </a:buClr>
              <a:buSzPct val="150000"/>
              <a:buFont typeface="Arial" panose="020B0604020202020204" pitchFamily="34" charset="0"/>
              <a:buChar char="•"/>
            </a:pPr>
            <a:r>
              <a:rPr lang="en-US" dirty="0" smtClean="0">
                <a:solidFill>
                  <a:schemeClr val="bg1">
                    <a:lumMod val="50000"/>
                  </a:schemeClr>
                </a:solidFill>
                <a:effectLst/>
                <a:latin typeface="HelveticaNeue Light" panose="00000400000000000000" pitchFamily="2" charset="0"/>
                <a:ea typeface="Calibri" panose="020F0502020204030204" pitchFamily="34" charset="0"/>
                <a:cs typeface="Calibri" panose="020F0502020204030204" pitchFamily="34" charset="0"/>
              </a:rPr>
              <a:t>Design better error </a:t>
            </a:r>
            <a:r>
              <a:rPr lang="en-US" altLang="zh-CN" dirty="0" smtClean="0">
                <a:solidFill>
                  <a:schemeClr val="bg1">
                    <a:lumMod val="50000"/>
                  </a:schemeClr>
                </a:solidFill>
                <a:effectLst/>
                <a:latin typeface="HelveticaNeue Light" panose="00000400000000000000" pitchFamily="2" charset="0"/>
                <a:ea typeface="Calibri" panose="020F0502020204030204" pitchFamily="34" charset="0"/>
                <a:cs typeface="Calibri" panose="020F0502020204030204" pitchFamily="34" charset="0"/>
              </a:rPr>
              <a:t>prevention and </a:t>
            </a:r>
            <a:r>
              <a:rPr lang="en-US" dirty="0" smtClean="0">
                <a:solidFill>
                  <a:schemeClr val="bg1">
                    <a:lumMod val="50000"/>
                  </a:schemeClr>
                </a:solidFill>
                <a:effectLst/>
                <a:latin typeface="HelveticaNeue Light" panose="00000400000000000000" pitchFamily="2" charset="0"/>
                <a:ea typeface="Calibri" panose="020F0502020204030204" pitchFamily="34" charset="0"/>
                <a:cs typeface="Calibri" panose="020F0502020204030204" pitchFamily="34" charset="0"/>
              </a:rPr>
              <a:t>handling.</a:t>
            </a:r>
          </a:p>
          <a:p>
            <a:pPr marL="285750" marR="0" lvl="0" indent="-285750">
              <a:lnSpc>
                <a:spcPct val="107000"/>
              </a:lnSpc>
              <a:spcBef>
                <a:spcPts val="0"/>
              </a:spcBef>
              <a:spcAft>
                <a:spcPts val="0"/>
              </a:spcAft>
              <a:buClr>
                <a:schemeClr val="bg1">
                  <a:lumMod val="50000"/>
                </a:schemeClr>
              </a:buClr>
              <a:buSzPct val="150000"/>
              <a:buFont typeface="Arial" panose="020B0604020202020204" pitchFamily="34" charset="0"/>
              <a:buChar char="•"/>
            </a:pPr>
            <a:r>
              <a:rPr lang="en-US" dirty="0" smtClean="0">
                <a:solidFill>
                  <a:schemeClr val="bg1">
                    <a:lumMod val="50000"/>
                  </a:schemeClr>
                </a:solidFill>
                <a:effectLst/>
                <a:latin typeface="HelveticaNeue Light" panose="00000400000000000000" pitchFamily="2" charset="0"/>
                <a:ea typeface="Calibri" panose="020F0502020204030204" pitchFamily="34" charset="0"/>
                <a:cs typeface="Calibri" panose="020F0502020204030204" pitchFamily="34" charset="0"/>
              </a:rPr>
              <a:t>Design more robust tutorials.</a:t>
            </a:r>
            <a:endParaRPr lang="en-US" dirty="0" smtClean="0">
              <a:solidFill>
                <a:schemeClr val="bg1">
                  <a:lumMod val="50000"/>
                </a:schemeClr>
              </a:solidFill>
              <a:effectLst/>
              <a:latin typeface="HelveticaNeue Light" panose="00000400000000000000" pitchFamily="2" charset="0"/>
              <a:ea typeface="SimSun" panose="02010600030101010101" pitchFamily="2" charset="-122"/>
              <a:cs typeface="Times New Roman" panose="02020603050405020304" pitchFamily="18" charset="0"/>
            </a:endParaRPr>
          </a:p>
          <a:p>
            <a:pPr marL="285750" marR="0" lvl="0" indent="-285750">
              <a:lnSpc>
                <a:spcPct val="107000"/>
              </a:lnSpc>
              <a:spcBef>
                <a:spcPts val="0"/>
              </a:spcBef>
              <a:spcAft>
                <a:spcPts val="0"/>
              </a:spcAft>
              <a:buClr>
                <a:schemeClr val="bg1">
                  <a:lumMod val="50000"/>
                </a:schemeClr>
              </a:buClr>
              <a:buSzPct val="150000"/>
              <a:buFont typeface="Arial" panose="020B0604020202020204" pitchFamily="34" charset="0"/>
              <a:buChar char="•"/>
            </a:pPr>
            <a:r>
              <a:rPr lang="en-US" dirty="0" smtClean="0">
                <a:solidFill>
                  <a:schemeClr val="bg1">
                    <a:lumMod val="50000"/>
                  </a:schemeClr>
                </a:solidFill>
                <a:effectLst/>
                <a:latin typeface="HelveticaNeue Light" panose="00000400000000000000" pitchFamily="2" charset="0"/>
                <a:ea typeface="Calibri" panose="020F0502020204030204" pitchFamily="34" charset="0"/>
                <a:cs typeface="Calibri" panose="020F0502020204030204" pitchFamily="34" charset="0"/>
              </a:rPr>
              <a:t>Conduct usability evaluations using functional prototypes.</a:t>
            </a:r>
            <a:endParaRPr lang="en-US" dirty="0" smtClean="0">
              <a:solidFill>
                <a:schemeClr val="bg1">
                  <a:lumMod val="50000"/>
                </a:schemeClr>
              </a:solidFill>
              <a:effectLst/>
              <a:latin typeface="HelveticaNeue Light" panose="00000400000000000000" pitchFamily="2" charset="0"/>
              <a:ea typeface="SimSun" panose="02010600030101010101" pitchFamily="2" charset="-122"/>
              <a:cs typeface="Times New Roman" panose="02020603050405020304" pitchFamily="18" charset="0"/>
            </a:endParaRPr>
          </a:p>
          <a:p>
            <a:pPr marL="285750" marR="0" lvl="0" indent="-285750">
              <a:lnSpc>
                <a:spcPct val="107000"/>
              </a:lnSpc>
              <a:spcBef>
                <a:spcPts val="0"/>
              </a:spcBef>
              <a:spcAft>
                <a:spcPts val="0"/>
              </a:spcAft>
              <a:buClr>
                <a:schemeClr val="bg1">
                  <a:lumMod val="50000"/>
                </a:schemeClr>
              </a:buClr>
              <a:buSzPct val="150000"/>
              <a:buFont typeface="Arial" panose="020B0604020202020204" pitchFamily="34" charset="0"/>
              <a:buChar char="•"/>
            </a:pPr>
            <a:r>
              <a:rPr lang="en-US" dirty="0" smtClean="0">
                <a:solidFill>
                  <a:schemeClr val="bg1">
                    <a:lumMod val="50000"/>
                  </a:schemeClr>
                </a:solidFill>
                <a:effectLst/>
                <a:latin typeface="HelveticaNeue Light" panose="00000400000000000000" pitchFamily="2" charset="0"/>
                <a:ea typeface="Calibri" panose="020F0502020204030204" pitchFamily="34" charset="0"/>
                <a:cs typeface="Calibri" panose="020F0502020204030204" pitchFamily="34" charset="0"/>
              </a:rPr>
              <a:t>Explore potential of combining VoiceOver and VUI.</a:t>
            </a:r>
            <a:endParaRPr lang="en-US" dirty="0" smtClean="0">
              <a:solidFill>
                <a:schemeClr val="bg1">
                  <a:lumMod val="50000"/>
                </a:schemeClr>
              </a:solidFill>
              <a:effectLst/>
              <a:latin typeface="HelveticaNeue Light" panose="00000400000000000000" pitchFamily="2" charset="0"/>
              <a:ea typeface="SimSun" panose="02010600030101010101" pitchFamily="2" charset="-122"/>
              <a:cs typeface="Times New Roman" panose="02020603050405020304" pitchFamily="18" charset="0"/>
            </a:endParaRPr>
          </a:p>
          <a:p>
            <a:pPr marL="285750" marR="0" lvl="0" indent="-285750">
              <a:lnSpc>
                <a:spcPct val="107000"/>
              </a:lnSpc>
              <a:spcBef>
                <a:spcPts val="0"/>
              </a:spcBef>
              <a:spcAft>
                <a:spcPts val="0"/>
              </a:spcAft>
              <a:buClr>
                <a:schemeClr val="bg1">
                  <a:lumMod val="50000"/>
                </a:schemeClr>
              </a:buClr>
              <a:buSzPct val="150000"/>
              <a:buFont typeface="Arial" panose="020B0604020202020204" pitchFamily="34" charset="0"/>
              <a:buChar char="•"/>
            </a:pPr>
            <a:r>
              <a:rPr lang="en-US" dirty="0" smtClean="0">
                <a:solidFill>
                  <a:schemeClr val="bg1">
                    <a:lumMod val="50000"/>
                  </a:schemeClr>
                </a:solidFill>
                <a:effectLst/>
                <a:latin typeface="HelveticaNeue Light" panose="00000400000000000000" pitchFamily="2" charset="0"/>
                <a:ea typeface="SimSun" panose="02010600030101010101" pitchFamily="2" charset="-122"/>
                <a:cs typeface="Times New Roman" panose="02020603050405020304" pitchFamily="18" charset="0"/>
              </a:rPr>
              <a:t>Explore other potential users of mobile VUI. E.g. Users with carpal tunnel or dexterity challenges. </a:t>
            </a:r>
          </a:p>
        </p:txBody>
      </p:sp>
      <p:sp>
        <p:nvSpPr>
          <p:cNvPr id="4" name="Rectangle 3"/>
          <p:cNvSpPr/>
          <p:nvPr/>
        </p:nvSpPr>
        <p:spPr>
          <a:xfrm>
            <a:off x="6543040" y="1492692"/>
            <a:ext cx="4795520" cy="2455288"/>
          </a:xfrm>
          <a:prstGeom prst="rect">
            <a:avLst/>
          </a:prstGeom>
        </p:spPr>
        <p:txBody>
          <a:bodyPr wrap="square">
            <a:spAutoFit/>
          </a:bodyPr>
          <a:lstStyle/>
          <a:p>
            <a:pPr>
              <a:spcAft>
                <a:spcPts val="1200"/>
              </a:spcAft>
              <a:buClr>
                <a:schemeClr val="bg1">
                  <a:lumMod val="50000"/>
                </a:schemeClr>
              </a:buClr>
              <a:buSzPct val="150000"/>
            </a:pPr>
            <a:r>
              <a:rPr lang="en-US" sz="2800" dirty="0" smtClean="0">
                <a:latin typeface="HelveticaNeue bold" panose="00000400000000000000" pitchFamily="2" charset="0"/>
                <a:ea typeface="SimSun" panose="02010600030101010101" pitchFamily="2" charset="-122"/>
                <a:cs typeface="Times New Roman" panose="02020603050405020304" pitchFamily="18" charset="0"/>
              </a:rPr>
              <a:t>Dev </a:t>
            </a:r>
            <a:r>
              <a:rPr lang="en-US" sz="2800" dirty="0">
                <a:latin typeface="HelveticaNeue bold" panose="00000400000000000000" pitchFamily="2" charset="0"/>
                <a:ea typeface="SimSun" panose="02010600030101010101" pitchFamily="2" charset="-122"/>
                <a:cs typeface="Times New Roman" panose="02020603050405020304" pitchFamily="18" charset="0"/>
              </a:rPr>
              <a:t>Tool </a:t>
            </a:r>
          </a:p>
          <a:p>
            <a:pPr marL="285750" indent="-285750">
              <a:lnSpc>
                <a:spcPct val="107000"/>
              </a:lnSpc>
              <a:buClr>
                <a:schemeClr val="bg1">
                  <a:lumMod val="50000"/>
                </a:schemeClr>
              </a:buClr>
              <a:buSzPct val="150000"/>
              <a:buFont typeface="Arial" panose="020B0604020202020204" pitchFamily="34" charset="0"/>
              <a:buChar char="•"/>
            </a:pPr>
            <a:r>
              <a:rPr lang="en-US" dirty="0" smtClean="0">
                <a:solidFill>
                  <a:schemeClr val="bg1">
                    <a:lumMod val="50000"/>
                  </a:schemeClr>
                </a:solidFill>
                <a:latin typeface="HelveticaNeue Light" panose="00000400000000000000" pitchFamily="2" charset="0"/>
                <a:ea typeface="Calibri" panose="020F0502020204030204" pitchFamily="34" charset="0"/>
                <a:cs typeface="Calibri" panose="020F0502020204030204" pitchFamily="34" charset="0"/>
              </a:rPr>
              <a:t>Implement </a:t>
            </a:r>
            <a:r>
              <a:rPr lang="en-US" dirty="0">
                <a:solidFill>
                  <a:schemeClr val="bg1">
                    <a:lumMod val="50000"/>
                  </a:schemeClr>
                </a:solidFill>
                <a:latin typeface="HelveticaNeue Light" panose="00000400000000000000" pitchFamily="2" charset="0"/>
                <a:ea typeface="Calibri" panose="020F0502020204030204" pitchFamily="34" charset="0"/>
                <a:cs typeface="Calibri" panose="020F0502020204030204" pitchFamily="34" charset="0"/>
              </a:rPr>
              <a:t>more advanced features.</a:t>
            </a:r>
          </a:p>
          <a:p>
            <a:pPr marL="285750" indent="-285750">
              <a:lnSpc>
                <a:spcPct val="107000"/>
              </a:lnSpc>
              <a:buClr>
                <a:schemeClr val="bg1">
                  <a:lumMod val="50000"/>
                </a:schemeClr>
              </a:buClr>
              <a:buSzPct val="150000"/>
              <a:buFont typeface="Arial" panose="020B0604020202020204" pitchFamily="34" charset="0"/>
              <a:buChar char="•"/>
            </a:pPr>
            <a:r>
              <a:rPr lang="en-US" dirty="0">
                <a:solidFill>
                  <a:schemeClr val="bg1">
                    <a:lumMod val="50000"/>
                  </a:schemeClr>
                </a:solidFill>
                <a:latin typeface="HelveticaNeue Light" panose="00000400000000000000" pitchFamily="2" charset="0"/>
                <a:ea typeface="Calibri" panose="020F0502020204030204" pitchFamily="34" charset="0"/>
                <a:cs typeface="Calibri" panose="020F0502020204030204" pitchFamily="34" charset="0"/>
              </a:rPr>
              <a:t>Implement better error prevention and </a:t>
            </a:r>
            <a:r>
              <a:rPr lang="en-US" dirty="0" smtClean="0">
                <a:solidFill>
                  <a:schemeClr val="bg1">
                    <a:lumMod val="50000"/>
                  </a:schemeClr>
                </a:solidFill>
                <a:latin typeface="HelveticaNeue Light" panose="00000400000000000000" pitchFamily="2" charset="0"/>
                <a:ea typeface="Calibri" panose="020F0502020204030204" pitchFamily="34" charset="0"/>
                <a:cs typeface="Calibri" panose="020F0502020204030204" pitchFamily="34" charset="0"/>
              </a:rPr>
              <a:t>handling.</a:t>
            </a:r>
            <a:endParaRPr lang="en-US" dirty="0">
              <a:solidFill>
                <a:schemeClr val="bg1">
                  <a:lumMod val="50000"/>
                </a:schemeClr>
              </a:solidFill>
              <a:latin typeface="HelveticaNeue Light" panose="00000400000000000000" pitchFamily="2" charset="0"/>
              <a:ea typeface="Calibri" panose="020F0502020204030204" pitchFamily="34" charset="0"/>
              <a:cs typeface="Calibri" panose="020F0502020204030204" pitchFamily="34" charset="0"/>
            </a:endParaRPr>
          </a:p>
          <a:p>
            <a:pPr marL="285750" indent="-285750">
              <a:lnSpc>
                <a:spcPct val="107000"/>
              </a:lnSpc>
              <a:buClr>
                <a:schemeClr val="bg1">
                  <a:lumMod val="50000"/>
                </a:schemeClr>
              </a:buClr>
              <a:buSzPct val="150000"/>
              <a:buFont typeface="Arial" panose="020B0604020202020204" pitchFamily="34" charset="0"/>
              <a:buChar char="•"/>
            </a:pPr>
            <a:r>
              <a:rPr lang="en-US" dirty="0">
                <a:solidFill>
                  <a:schemeClr val="bg1">
                    <a:lumMod val="50000"/>
                  </a:schemeClr>
                </a:solidFill>
                <a:latin typeface="HelveticaNeue Light" panose="00000400000000000000" pitchFamily="2" charset="0"/>
                <a:ea typeface="Calibri" panose="020F0502020204030204" pitchFamily="34" charset="0"/>
                <a:cs typeface="Calibri" panose="020F0502020204030204" pitchFamily="34" charset="0"/>
              </a:rPr>
              <a:t>Make shortcuts more discoverable.</a:t>
            </a:r>
          </a:p>
          <a:p>
            <a:pPr marL="285750" indent="-285750">
              <a:lnSpc>
                <a:spcPct val="107000"/>
              </a:lnSpc>
              <a:buClr>
                <a:schemeClr val="bg1">
                  <a:lumMod val="50000"/>
                </a:schemeClr>
              </a:buClr>
              <a:buSzPct val="150000"/>
              <a:buFont typeface="Arial" panose="020B0604020202020204" pitchFamily="34" charset="0"/>
              <a:buChar char="•"/>
            </a:pPr>
            <a:r>
              <a:rPr lang="en-US" dirty="0">
                <a:solidFill>
                  <a:schemeClr val="bg1">
                    <a:lumMod val="50000"/>
                  </a:schemeClr>
                </a:solidFill>
                <a:latin typeface="HelveticaNeue Light" panose="00000400000000000000" pitchFamily="2" charset="0"/>
                <a:ea typeface="Calibri" panose="020F0502020204030204" pitchFamily="34" charset="0"/>
                <a:cs typeface="Calibri" panose="020F0502020204030204" pitchFamily="34" charset="0"/>
              </a:rPr>
              <a:t>Develop context AI.</a:t>
            </a:r>
          </a:p>
          <a:p>
            <a:pPr marL="285750" indent="-285750">
              <a:lnSpc>
                <a:spcPct val="107000"/>
              </a:lnSpc>
              <a:buClr>
                <a:schemeClr val="bg1">
                  <a:lumMod val="50000"/>
                </a:schemeClr>
              </a:buClr>
              <a:buSzPct val="150000"/>
              <a:buFont typeface="Arial" panose="020B0604020202020204" pitchFamily="34" charset="0"/>
              <a:buChar char="•"/>
            </a:pPr>
            <a:r>
              <a:rPr lang="en-US" dirty="0">
                <a:solidFill>
                  <a:schemeClr val="bg1">
                    <a:lumMod val="50000"/>
                  </a:schemeClr>
                </a:solidFill>
                <a:latin typeface="HelveticaNeue Light" panose="00000400000000000000" pitchFamily="2" charset="0"/>
                <a:ea typeface="Calibri" panose="020F0502020204030204" pitchFamily="34" charset="0"/>
                <a:cs typeface="Calibri" panose="020F0502020204030204" pitchFamily="34" charset="0"/>
              </a:rPr>
              <a:t>Open source!</a:t>
            </a:r>
          </a:p>
        </p:txBody>
      </p:sp>
    </p:spTree>
    <p:extLst>
      <p:ext uri="{BB962C8B-B14F-4D97-AF65-F5344CB8AC3E}">
        <p14:creationId xmlns:p14="http://schemas.microsoft.com/office/powerpoint/2010/main" val="39355677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1040" y="436880"/>
            <a:ext cx="7498080" cy="523220"/>
          </a:xfrm>
          <a:prstGeom prst="rect">
            <a:avLst/>
          </a:prstGeom>
          <a:noFill/>
        </p:spPr>
        <p:txBody>
          <a:bodyPr wrap="square" rtlCol="0">
            <a:spAutoFit/>
          </a:bodyPr>
          <a:lstStyle/>
          <a:p>
            <a:r>
              <a:rPr lang="en-US" altLang="zh-CN" sz="2800" dirty="0" smtClean="0">
                <a:latin typeface="HelveticaNeue Light" panose="00000400000000000000" pitchFamily="2" charset="0"/>
              </a:rPr>
              <a:t>Special </a:t>
            </a:r>
            <a:r>
              <a:rPr lang="en-US" altLang="zh-CN" sz="2800" dirty="0" smtClean="0">
                <a:latin typeface="HelveticaNeue bold" panose="00000400000000000000" pitchFamily="2" charset="0"/>
              </a:rPr>
              <a:t>Thanks</a:t>
            </a:r>
            <a:endParaRPr lang="en-US" sz="2800" b="0" baseline="30000" dirty="0" smtClean="0">
              <a:latin typeface="HelveticaNeue bold" panose="00000400000000000000" pitchFamily="2" charset="0"/>
            </a:endParaRPr>
          </a:p>
        </p:txBody>
      </p:sp>
      <p:sp>
        <p:nvSpPr>
          <p:cNvPr id="3" name="Rectangle 2"/>
          <p:cNvSpPr/>
          <p:nvPr/>
        </p:nvSpPr>
        <p:spPr>
          <a:xfrm>
            <a:off x="2912826" y="4407541"/>
            <a:ext cx="6802675" cy="1920526"/>
          </a:xfrm>
          <a:prstGeom prst="rect">
            <a:avLst/>
          </a:prstGeom>
        </p:spPr>
        <p:txBody>
          <a:bodyPr wrap="square">
            <a:spAutoFit/>
          </a:bodyPr>
          <a:lstStyle/>
          <a:p>
            <a:pPr marL="228600" marR="0">
              <a:lnSpc>
                <a:spcPct val="110000"/>
              </a:lnSpc>
              <a:spcBef>
                <a:spcPts val="0"/>
              </a:spcBef>
              <a:spcAft>
                <a:spcPts val="0"/>
              </a:spcAft>
            </a:pPr>
            <a:r>
              <a:rPr lang="en-US" dirty="0">
                <a:latin typeface="HelveticaNeue bold" panose="00000400000000000000" pitchFamily="2" charset="0"/>
              </a:rPr>
              <a:t>Jong-Kai Yang </a:t>
            </a:r>
            <a:r>
              <a:rPr lang="en-US" dirty="0">
                <a:latin typeface="HelveticaNeue THin" panose="00000400000000000000" pitchFamily="2" charset="0"/>
              </a:rPr>
              <a:t>&amp;</a:t>
            </a:r>
            <a:r>
              <a:rPr lang="en-US" dirty="0">
                <a:latin typeface="HelveticaNeue bold" panose="00000400000000000000" pitchFamily="2" charset="0"/>
              </a:rPr>
              <a:t> Eric </a:t>
            </a:r>
            <a:r>
              <a:rPr lang="en-US" dirty="0" err="1">
                <a:latin typeface="HelveticaNeue bold" panose="00000400000000000000" pitchFamily="2" charset="0"/>
              </a:rPr>
              <a:t>Pai</a:t>
            </a:r>
            <a:r>
              <a:rPr lang="en-US" dirty="0">
                <a:latin typeface="HelveticaNeue bold" panose="00000400000000000000" pitchFamily="2" charset="0"/>
              </a:rPr>
              <a:t> </a:t>
            </a:r>
            <a:r>
              <a:rPr lang="en-US" dirty="0" smtClean="0">
                <a:latin typeface="HelveticaNeue THin" panose="00000400000000000000" pitchFamily="2" charset="0"/>
                <a:ea typeface="SimSun" panose="02010600030101010101" pitchFamily="2" charset="-122"/>
                <a:cs typeface="Times New Roman" panose="02020603050405020304" pitchFamily="18" charset="0"/>
              </a:rPr>
              <a:t>for user research</a:t>
            </a:r>
          </a:p>
          <a:p>
            <a:pPr marL="228600" marR="0">
              <a:lnSpc>
                <a:spcPct val="110000"/>
              </a:lnSpc>
              <a:spcBef>
                <a:spcPts val="0"/>
              </a:spcBef>
              <a:spcAft>
                <a:spcPts val="0"/>
              </a:spcAft>
            </a:pPr>
            <a:r>
              <a:rPr lang="en-US" dirty="0">
                <a:latin typeface="HelveticaNeue bold" panose="00000400000000000000" pitchFamily="2" charset="0"/>
              </a:rPr>
              <a:t>Georgina </a:t>
            </a:r>
            <a:r>
              <a:rPr lang="en-US" dirty="0" err="1">
                <a:latin typeface="HelveticaNeue bold" panose="00000400000000000000" pitchFamily="2" charset="0"/>
              </a:rPr>
              <a:t>Kleege</a:t>
            </a:r>
            <a:r>
              <a:rPr lang="en-US" dirty="0">
                <a:latin typeface="HelveticaNeue bold" panose="00000400000000000000" pitchFamily="2" charset="0"/>
              </a:rPr>
              <a:t> </a:t>
            </a:r>
            <a:r>
              <a:rPr lang="en-US" dirty="0" smtClean="0">
                <a:latin typeface="HelveticaNeue THin" panose="00000400000000000000" pitchFamily="2" charset="0"/>
              </a:rPr>
              <a:t>&amp; </a:t>
            </a:r>
            <a:r>
              <a:rPr lang="en-US" dirty="0" smtClean="0">
                <a:latin typeface="HelveticaNeue bold" panose="00000400000000000000" pitchFamily="2" charset="0"/>
              </a:rPr>
              <a:t>Lucy </a:t>
            </a:r>
            <a:r>
              <a:rPr lang="en-US" dirty="0">
                <a:latin typeface="HelveticaNeue bold" panose="00000400000000000000" pitchFamily="2" charset="0"/>
              </a:rPr>
              <a:t>Greco </a:t>
            </a:r>
            <a:r>
              <a:rPr lang="en-US" dirty="0" smtClean="0">
                <a:effectLst/>
                <a:latin typeface="HelveticaNeue THin" panose="00000400000000000000" pitchFamily="2" charset="0"/>
                <a:ea typeface="SimSun" panose="02010600030101010101" pitchFamily="2" charset="-122"/>
                <a:cs typeface="Times New Roman" panose="02020603050405020304" pitchFamily="18" charset="0"/>
              </a:rPr>
              <a:t>for user insights</a:t>
            </a:r>
          </a:p>
          <a:p>
            <a:pPr marL="228600" marR="0">
              <a:lnSpc>
                <a:spcPct val="110000"/>
              </a:lnSpc>
              <a:spcBef>
                <a:spcPts val="0"/>
              </a:spcBef>
              <a:spcAft>
                <a:spcPts val="0"/>
              </a:spcAft>
            </a:pPr>
            <a:r>
              <a:rPr lang="en-US" dirty="0" smtClean="0">
                <a:latin typeface="HelveticaNeue bold" panose="00000400000000000000" pitchFamily="2" charset="0"/>
              </a:rPr>
              <a:t>East </a:t>
            </a:r>
            <a:r>
              <a:rPr lang="en-US" dirty="0">
                <a:latin typeface="HelveticaNeue bold" panose="00000400000000000000" pitchFamily="2" charset="0"/>
              </a:rPr>
              <a:t>Bay Center for the </a:t>
            </a:r>
            <a:r>
              <a:rPr lang="en-US" dirty="0" smtClean="0">
                <a:latin typeface="HelveticaNeue bold" panose="00000400000000000000" pitchFamily="2" charset="0"/>
              </a:rPr>
              <a:t>Blind</a:t>
            </a:r>
            <a:r>
              <a:rPr lang="en-US" dirty="0">
                <a:latin typeface="HelveticaNeue THin" panose="00000400000000000000" pitchFamily="2" charset="0"/>
                <a:ea typeface="SimSun" panose="02010600030101010101" pitchFamily="2" charset="-122"/>
                <a:cs typeface="Times New Roman" panose="02020603050405020304" pitchFamily="18" charset="0"/>
              </a:rPr>
              <a:t> </a:t>
            </a:r>
            <a:r>
              <a:rPr lang="en-US" dirty="0" smtClean="0">
                <a:effectLst/>
                <a:latin typeface="HelveticaNeue THin" panose="00000400000000000000" pitchFamily="2" charset="0"/>
                <a:ea typeface="SimSun" panose="02010600030101010101" pitchFamily="2" charset="-122"/>
                <a:cs typeface="Times New Roman" panose="02020603050405020304" pitchFamily="18" charset="0"/>
              </a:rPr>
              <a:t>for research support </a:t>
            </a:r>
          </a:p>
          <a:p>
            <a:pPr marL="228600" marR="0">
              <a:lnSpc>
                <a:spcPct val="110000"/>
              </a:lnSpc>
              <a:spcBef>
                <a:spcPts val="0"/>
              </a:spcBef>
              <a:spcAft>
                <a:spcPts val="0"/>
              </a:spcAft>
            </a:pPr>
            <a:r>
              <a:rPr lang="en-US" dirty="0" smtClean="0">
                <a:latin typeface="HelveticaNeue bold" panose="00000400000000000000" pitchFamily="2" charset="0"/>
              </a:rPr>
              <a:t>Steve </a:t>
            </a:r>
            <a:r>
              <a:rPr lang="en-US" dirty="0">
                <a:latin typeface="HelveticaNeue bold" panose="00000400000000000000" pitchFamily="2" charset="0"/>
              </a:rPr>
              <a:t>Fadden </a:t>
            </a:r>
            <a:r>
              <a:rPr lang="en-US" dirty="0" smtClean="0">
                <a:effectLst/>
                <a:latin typeface="HelveticaNeue THin" panose="00000400000000000000" pitchFamily="2" charset="0"/>
                <a:ea typeface="SimSun" panose="02010600030101010101" pitchFamily="2" charset="-122"/>
                <a:cs typeface="Times New Roman" panose="02020603050405020304" pitchFamily="18" charset="0"/>
              </a:rPr>
              <a:t>for user research guidance</a:t>
            </a:r>
          </a:p>
          <a:p>
            <a:pPr marL="228600" marR="0">
              <a:lnSpc>
                <a:spcPct val="110000"/>
              </a:lnSpc>
              <a:spcBef>
                <a:spcPts val="0"/>
              </a:spcBef>
              <a:spcAft>
                <a:spcPts val="0"/>
              </a:spcAft>
            </a:pPr>
            <a:endParaRPr lang="en-US" dirty="0" smtClean="0">
              <a:effectLst/>
              <a:latin typeface="HelveticaNeue THin" panose="00000400000000000000" pitchFamily="2" charset="0"/>
              <a:ea typeface="SimSun" panose="02010600030101010101" pitchFamily="2" charset="-122"/>
              <a:cs typeface="Times New Roman" panose="02020603050405020304" pitchFamily="18" charset="0"/>
            </a:endParaRPr>
          </a:p>
          <a:p>
            <a:pPr marL="228600" marR="0">
              <a:lnSpc>
                <a:spcPct val="110000"/>
              </a:lnSpc>
              <a:spcBef>
                <a:spcPts val="0"/>
              </a:spcBef>
              <a:spcAft>
                <a:spcPts val="0"/>
              </a:spcAft>
            </a:pPr>
            <a:r>
              <a:rPr lang="en-US" dirty="0" smtClean="0">
                <a:effectLst/>
                <a:latin typeface="HelveticaNeue THin" panose="00000400000000000000" pitchFamily="2" charset="0"/>
                <a:ea typeface="SimSun" panose="02010600030101010101" pitchFamily="2" charset="-122"/>
                <a:cs typeface="Times New Roman" panose="02020603050405020304" pitchFamily="18" charset="0"/>
              </a:rPr>
              <a:t>This project would not have been possible without all of you!</a:t>
            </a:r>
            <a:endParaRPr lang="en-US" dirty="0">
              <a:effectLst/>
              <a:latin typeface="HelveticaNeue THin" panose="00000400000000000000" pitchFamily="2" charset="0"/>
              <a:ea typeface="SimSun" panose="02010600030101010101" pitchFamily="2" charset="-122"/>
              <a:cs typeface="Times New Roman" panose="02020603050405020304" pitchFamily="18" charset="0"/>
            </a:endParaRPr>
          </a:p>
        </p:txBody>
      </p:sp>
      <p:pic>
        <p:nvPicPr>
          <p:cNvPr id="33794" name="Picture 2" descr="http://abcnews.go.com/images/Technology/ht_neurosky_mindset_nt_130410_wblog.jpg"/>
          <p:cNvPicPr>
            <a:picLocks noChangeAspect="1" noChangeArrowheads="1"/>
          </p:cNvPicPr>
          <p:nvPr/>
        </p:nvPicPr>
        <p:blipFill rotWithShape="1">
          <a:blip r:embed="rId3">
            <a:extLst>
              <a:ext uri="{28A0092B-C50C-407E-A947-70E740481C1C}">
                <a14:useLocalDpi xmlns:a14="http://schemas.microsoft.com/office/drawing/2010/main" val="0"/>
              </a:ext>
            </a:extLst>
          </a:blip>
          <a:srcRect l="44114"/>
          <a:stretch/>
        </p:blipFill>
        <p:spPr bwMode="auto">
          <a:xfrm>
            <a:off x="944880" y="1538823"/>
            <a:ext cx="1967946" cy="1981699"/>
          </a:xfrm>
          <a:prstGeom prst="rect">
            <a:avLst/>
          </a:prstGeom>
          <a:noFill/>
          <a:extLst>
            <a:ext uri="{909E8E84-426E-40DD-AFC4-6F175D3DCCD1}">
              <a14:hiddenFill xmlns:a14="http://schemas.microsoft.com/office/drawing/2010/main">
                <a:solidFill>
                  <a:srgbClr val="FFFFFF"/>
                </a:solidFill>
              </a14:hiddenFill>
            </a:ext>
          </a:extLst>
        </p:spPr>
      </p:pic>
      <p:pic>
        <p:nvPicPr>
          <p:cNvPr id="33796" name="Picture 4" descr="https://media.licdn.com/media/AAEAAQAAAAAAAAKDAAAAJGJkNmRjM2Q3LTgxM2ItNGMwYS1hMTExLTM0NTg4Njg3Y2IwZQ.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01137" y="1538823"/>
            <a:ext cx="2012943" cy="201294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l="5037" t="7481" r="5186"/>
          <a:stretch/>
        </p:blipFill>
        <p:spPr>
          <a:xfrm rot="5400000">
            <a:off x="9360861" y="1508574"/>
            <a:ext cx="1981699" cy="2042197"/>
          </a:xfrm>
          <a:prstGeom prst="rect">
            <a:avLst/>
          </a:prstGeom>
        </p:spPr>
      </p:pic>
      <p:pic>
        <p:nvPicPr>
          <p:cNvPr id="33798" name="Picture 6" descr="Ching-Wen Hsu"/>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70934" y="1541322"/>
            <a:ext cx="2013671" cy="201367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102930" y="3551766"/>
            <a:ext cx="1809896" cy="369332"/>
          </a:xfrm>
          <a:prstGeom prst="rect">
            <a:avLst/>
          </a:prstGeom>
          <a:noFill/>
        </p:spPr>
        <p:txBody>
          <a:bodyPr wrap="square" rtlCol="0">
            <a:spAutoFit/>
          </a:bodyPr>
          <a:lstStyle/>
          <a:p>
            <a:r>
              <a:rPr lang="en-US" altLang="zh-CN" sz="1800" b="0" dirty="0" smtClean="0">
                <a:latin typeface="HelveticaNeue bold" panose="00000400000000000000" pitchFamily="2" charset="0"/>
              </a:rPr>
              <a:t>John Chuang</a:t>
            </a:r>
            <a:endParaRPr lang="en-US" sz="1800" b="0" dirty="0">
              <a:latin typeface="HelveticaNeue bold" panose="00000400000000000000" pitchFamily="2" charset="0"/>
            </a:endParaRPr>
          </a:p>
        </p:txBody>
      </p:sp>
      <p:sp>
        <p:nvSpPr>
          <p:cNvPr id="9" name="TextBox 8"/>
          <p:cNvSpPr txBox="1"/>
          <p:nvPr/>
        </p:nvSpPr>
        <p:spPr>
          <a:xfrm>
            <a:off x="3737634" y="3610322"/>
            <a:ext cx="1946971" cy="369332"/>
          </a:xfrm>
          <a:prstGeom prst="rect">
            <a:avLst/>
          </a:prstGeom>
          <a:noFill/>
        </p:spPr>
        <p:txBody>
          <a:bodyPr wrap="square" rtlCol="0">
            <a:spAutoFit/>
          </a:bodyPr>
          <a:lstStyle/>
          <a:p>
            <a:r>
              <a:rPr lang="en-US" altLang="zh-CN" dirty="0">
                <a:latin typeface="HelveticaNeue bold" panose="00000400000000000000" pitchFamily="2" charset="0"/>
              </a:rPr>
              <a:t>Ching-Wen Hsu</a:t>
            </a:r>
            <a:endParaRPr lang="en-US" sz="1800" b="0" dirty="0">
              <a:latin typeface="HelveticaNeue bold" panose="00000400000000000000" pitchFamily="2" charset="0"/>
            </a:endParaRPr>
          </a:p>
        </p:txBody>
      </p:sp>
      <p:sp>
        <p:nvSpPr>
          <p:cNvPr id="10" name="TextBox 9"/>
          <p:cNvSpPr txBox="1"/>
          <p:nvPr/>
        </p:nvSpPr>
        <p:spPr>
          <a:xfrm>
            <a:off x="9330610" y="3610322"/>
            <a:ext cx="2308962" cy="369332"/>
          </a:xfrm>
          <a:prstGeom prst="rect">
            <a:avLst/>
          </a:prstGeom>
          <a:noFill/>
        </p:spPr>
        <p:txBody>
          <a:bodyPr wrap="square" rtlCol="0">
            <a:spAutoFit/>
          </a:bodyPr>
          <a:lstStyle/>
          <a:p>
            <a:r>
              <a:rPr lang="en-US" altLang="zh-CN" dirty="0" smtClean="0">
                <a:latin typeface="HelveticaNeue bold" panose="00000400000000000000" pitchFamily="2" charset="0"/>
              </a:rPr>
              <a:t>Toshiro Nishimura</a:t>
            </a:r>
            <a:endParaRPr lang="en-US" sz="1800" b="0" dirty="0">
              <a:latin typeface="HelveticaNeue bold" panose="00000400000000000000" pitchFamily="2" charset="0"/>
            </a:endParaRPr>
          </a:p>
        </p:txBody>
      </p:sp>
      <p:sp>
        <p:nvSpPr>
          <p:cNvPr id="11" name="TextBox 10"/>
          <p:cNvSpPr txBox="1"/>
          <p:nvPr/>
        </p:nvSpPr>
        <p:spPr>
          <a:xfrm>
            <a:off x="6935442" y="3578056"/>
            <a:ext cx="1144331" cy="369332"/>
          </a:xfrm>
          <a:prstGeom prst="rect">
            <a:avLst/>
          </a:prstGeom>
          <a:noFill/>
        </p:spPr>
        <p:txBody>
          <a:bodyPr wrap="square" rtlCol="0">
            <a:spAutoFit/>
          </a:bodyPr>
          <a:lstStyle/>
          <a:p>
            <a:r>
              <a:rPr lang="en-US" sz="1800" b="0" dirty="0" err="1" smtClean="0">
                <a:latin typeface="HelveticaNeue bold" panose="00000400000000000000" pitchFamily="2" charset="0"/>
              </a:rPr>
              <a:t>Safei</a:t>
            </a:r>
            <a:r>
              <a:rPr lang="en-US" sz="1800" b="0" dirty="0" smtClean="0">
                <a:latin typeface="HelveticaNeue bold" panose="00000400000000000000" pitchFamily="2" charset="0"/>
              </a:rPr>
              <a:t> </a:t>
            </a:r>
            <a:r>
              <a:rPr lang="en-US" sz="1800" b="0" dirty="0" err="1" smtClean="0">
                <a:latin typeface="HelveticaNeue bold" panose="00000400000000000000" pitchFamily="2" charset="0"/>
              </a:rPr>
              <a:t>Gu</a:t>
            </a:r>
            <a:endParaRPr lang="en-US" sz="1800" b="0" dirty="0">
              <a:latin typeface="HelveticaNeue bold" panose="00000400000000000000" pitchFamily="2" charset="0"/>
            </a:endParaRPr>
          </a:p>
        </p:txBody>
      </p:sp>
    </p:spTree>
    <p:extLst>
      <p:ext uri="{BB962C8B-B14F-4D97-AF65-F5344CB8AC3E}">
        <p14:creationId xmlns:p14="http://schemas.microsoft.com/office/powerpoint/2010/main" val="37357087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1040" y="436880"/>
            <a:ext cx="7498080" cy="523220"/>
          </a:xfrm>
          <a:prstGeom prst="rect">
            <a:avLst/>
          </a:prstGeom>
          <a:noFill/>
        </p:spPr>
        <p:txBody>
          <a:bodyPr wrap="square" rtlCol="0">
            <a:spAutoFit/>
          </a:bodyPr>
          <a:lstStyle/>
          <a:p>
            <a:r>
              <a:rPr lang="en-US" sz="2800" dirty="0" smtClean="0">
                <a:latin typeface="HelveticaNeue Light" panose="00000400000000000000" pitchFamily="2" charset="0"/>
              </a:rPr>
              <a:t>“Biggest</a:t>
            </a:r>
            <a:r>
              <a:rPr lang="en-US" sz="2800" dirty="0" smtClean="0">
                <a:latin typeface="HelveticaNeue bold" panose="00000400000000000000" pitchFamily="2" charset="0"/>
              </a:rPr>
              <a:t> Assistive Aid </a:t>
            </a:r>
            <a:r>
              <a:rPr lang="en-US" sz="2800" dirty="0" smtClean="0">
                <a:latin typeface="HelveticaNeue Light" panose="00000400000000000000" pitchFamily="2" charset="0"/>
              </a:rPr>
              <a:t>Since Braille” </a:t>
            </a:r>
            <a:r>
              <a:rPr lang="en-US" sz="2800" b="0" i="0" u="none" strike="noStrike" kern="1200" baseline="30000" dirty="0" smtClean="0">
                <a:solidFill>
                  <a:schemeClr val="tx1"/>
                </a:solidFill>
                <a:effectLst/>
                <a:latin typeface="HelveticaNeue Light" panose="00000400000000000000" pitchFamily="2" charset="0"/>
                <a:ea typeface="+mn-ea"/>
                <a:cs typeface="+mn-cs"/>
              </a:rPr>
              <a:t>+</a:t>
            </a:r>
            <a:endParaRPr lang="en-US" sz="2800" b="0" baseline="30000" dirty="0" smtClean="0">
              <a:latin typeface="HelveticaNeue Light" panose="00000400000000000000" pitchFamily="2" charset="0"/>
            </a:endParaRPr>
          </a:p>
        </p:txBody>
      </p:sp>
      <p:sp>
        <p:nvSpPr>
          <p:cNvPr id="3" name="TextBox 2"/>
          <p:cNvSpPr txBox="1"/>
          <p:nvPr/>
        </p:nvSpPr>
        <p:spPr>
          <a:xfrm>
            <a:off x="0" y="6560681"/>
            <a:ext cx="5750560" cy="276999"/>
          </a:xfrm>
          <a:prstGeom prst="rect">
            <a:avLst/>
          </a:prstGeom>
          <a:noFill/>
        </p:spPr>
        <p:txBody>
          <a:bodyPr wrap="square" rtlCol="0">
            <a:spAutoFit/>
          </a:bodyPr>
          <a:lstStyle/>
          <a:p>
            <a:r>
              <a:rPr lang="en-US" baseline="30000" dirty="0" smtClean="0">
                <a:solidFill>
                  <a:srgbClr val="37301F"/>
                </a:solidFill>
                <a:latin typeface="HelveticaNeue Light" panose="00000400000000000000" pitchFamily="2" charset="0"/>
              </a:rPr>
              <a:t>+ </a:t>
            </a:r>
            <a:r>
              <a:rPr lang="en-US" sz="1200" dirty="0" smtClean="0">
                <a:solidFill>
                  <a:srgbClr val="37301F"/>
                </a:solidFill>
                <a:latin typeface="HelveticaNeue Light" panose="00000400000000000000" pitchFamily="2" charset="0"/>
              </a:rPr>
              <a:t>eastersealstech.com/2014/05/13/visually-impaired-use-smartphones-see-world/</a:t>
            </a:r>
            <a:endParaRPr lang="en-US" sz="1200" b="0" dirty="0" smtClean="0">
              <a:solidFill>
                <a:srgbClr val="37301F"/>
              </a:solidFill>
              <a:latin typeface="HelveticaNeue Light" panose="00000400000000000000" pitchFamily="2" charset="0"/>
            </a:endParaRPr>
          </a:p>
        </p:txBody>
      </p:sp>
      <p:pic>
        <p:nvPicPr>
          <p:cNvPr id="4" name="Picture 2" descr="http://store.storeimages.cdn-apple.com/4973/as-images.apple.com/is/image/AppleInc/aos/published/images/i/ph/iphone6s/plus/iphone6s-plus-box-gray-2015_GEO_US?wid=478&amp;hei=595&amp;fmt=jpeg&amp;qlt=95&amp;op_sharpen=0&amp;resMode=bicub&amp;op_usm=0.5,0.5,0,0&amp;iccEmbed=0&amp;layer=comp&amp;.v=PS8m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7322" y="1371599"/>
            <a:ext cx="3597356" cy="44778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44817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40991" y="1607063"/>
            <a:ext cx="6910018" cy="34562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701040" y="436880"/>
            <a:ext cx="7498080" cy="523220"/>
          </a:xfrm>
          <a:prstGeom prst="rect">
            <a:avLst/>
          </a:prstGeom>
          <a:noFill/>
        </p:spPr>
        <p:txBody>
          <a:bodyPr wrap="square" rtlCol="0">
            <a:spAutoFit/>
          </a:bodyPr>
          <a:lstStyle/>
          <a:p>
            <a:r>
              <a:rPr lang="en-US" altLang="zh-CN" sz="2800" dirty="0" smtClean="0">
                <a:latin typeface="HelveticaNeue bold" panose="00000400000000000000" pitchFamily="2" charset="0"/>
              </a:rPr>
              <a:t>Collaborate </a:t>
            </a:r>
            <a:r>
              <a:rPr lang="en-US" altLang="zh-CN" sz="2800" dirty="0" smtClean="0">
                <a:latin typeface="HelveticaNeue Light" panose="00000400000000000000" pitchFamily="2" charset="0"/>
              </a:rPr>
              <a:t>with Us </a:t>
            </a:r>
            <a:endParaRPr lang="en-US" sz="2800" b="0" baseline="30000" dirty="0" smtClean="0">
              <a:latin typeface="HelveticaNeue bold" panose="00000400000000000000" pitchFamily="2" charset="0"/>
            </a:endParaRPr>
          </a:p>
        </p:txBody>
      </p:sp>
      <p:sp>
        <p:nvSpPr>
          <p:cNvPr id="3" name="Rectangle 2"/>
          <p:cNvSpPr/>
          <p:nvPr/>
        </p:nvSpPr>
        <p:spPr>
          <a:xfrm>
            <a:off x="3048000" y="1901018"/>
            <a:ext cx="6096000" cy="3253711"/>
          </a:xfrm>
          <a:prstGeom prst="rect">
            <a:avLst/>
          </a:prstGeom>
        </p:spPr>
        <p:txBody>
          <a:bodyPr>
            <a:spAutoFit/>
          </a:bodyPr>
          <a:lstStyle/>
          <a:p>
            <a:pPr marL="228600" marR="0">
              <a:lnSpc>
                <a:spcPct val="107000"/>
              </a:lnSpc>
              <a:spcBef>
                <a:spcPts val="0"/>
              </a:spcBef>
              <a:spcAft>
                <a:spcPts val="0"/>
              </a:spcAft>
            </a:pPr>
            <a:r>
              <a:rPr lang="en-US" sz="2400" dirty="0" smtClean="0">
                <a:effectLst/>
                <a:latin typeface="HelveticaNeue bold" panose="00000400000000000000" pitchFamily="2" charset="0"/>
                <a:ea typeface="SimSun" panose="02010600030101010101" pitchFamily="2" charset="-122"/>
                <a:cs typeface="Times New Roman" panose="02020603050405020304" pitchFamily="18" charset="0"/>
              </a:rPr>
              <a:t>Wenqin Chen</a:t>
            </a:r>
          </a:p>
          <a:p>
            <a:pPr marL="228600" marR="0">
              <a:lnSpc>
                <a:spcPct val="107000"/>
              </a:lnSpc>
              <a:spcBef>
                <a:spcPts val="0"/>
              </a:spcBef>
              <a:spcAft>
                <a:spcPts val="0"/>
              </a:spcAft>
            </a:pPr>
            <a:r>
              <a:rPr lang="en-US" sz="2400" dirty="0" smtClean="0">
                <a:solidFill>
                  <a:schemeClr val="bg1">
                    <a:lumMod val="50000"/>
                  </a:schemeClr>
                </a:solidFill>
                <a:latin typeface="Adobe Garamond Pro" panose="02020502060506020403" pitchFamily="18" charset="0"/>
                <a:ea typeface="SimSun" panose="02010600030101010101" pitchFamily="2" charset="-122"/>
                <a:cs typeface="Times New Roman" panose="02020603050405020304" pitchFamily="18" charset="0"/>
              </a:rPr>
              <a:t>jwqchen</a:t>
            </a:r>
            <a:r>
              <a:rPr lang="en-US" altLang="zh-CN" sz="2400" dirty="0" smtClean="0">
                <a:solidFill>
                  <a:schemeClr val="bg1">
                    <a:lumMod val="50000"/>
                  </a:schemeClr>
                </a:solidFill>
                <a:latin typeface="Adobe Garamond Pro" panose="02020502060506020403" pitchFamily="18" charset="0"/>
                <a:ea typeface="SimSun" panose="02010600030101010101" pitchFamily="2" charset="-122"/>
                <a:cs typeface="Times New Roman" panose="02020603050405020304" pitchFamily="18" charset="0"/>
              </a:rPr>
              <a:t>@b</a:t>
            </a:r>
            <a:r>
              <a:rPr lang="en-US" sz="2400" dirty="0" smtClean="0">
                <a:solidFill>
                  <a:schemeClr val="bg1">
                    <a:lumMod val="50000"/>
                  </a:schemeClr>
                </a:solidFill>
                <a:latin typeface="Adobe Garamond Pro" panose="02020502060506020403" pitchFamily="18" charset="0"/>
                <a:ea typeface="SimSun" panose="02010600030101010101" pitchFamily="2" charset="-122"/>
                <a:cs typeface="Times New Roman" panose="02020603050405020304" pitchFamily="18" charset="0"/>
              </a:rPr>
              <a:t>erkeley.edu</a:t>
            </a:r>
          </a:p>
          <a:p>
            <a:pPr marL="228600" marR="0">
              <a:lnSpc>
                <a:spcPct val="107000"/>
              </a:lnSpc>
              <a:spcBef>
                <a:spcPts val="0"/>
              </a:spcBef>
              <a:spcAft>
                <a:spcPts val="0"/>
              </a:spcAft>
            </a:pPr>
            <a:endParaRPr lang="en-US" sz="2400" dirty="0" smtClean="0">
              <a:effectLst/>
              <a:latin typeface="HelveticaNeue Light" panose="00000400000000000000" pitchFamily="2" charset="0"/>
              <a:ea typeface="SimSun" panose="02010600030101010101" pitchFamily="2" charset="-122"/>
              <a:cs typeface="Times New Roman" panose="02020603050405020304" pitchFamily="18" charset="0"/>
            </a:endParaRPr>
          </a:p>
          <a:p>
            <a:pPr marL="228600" marR="0">
              <a:lnSpc>
                <a:spcPct val="107000"/>
              </a:lnSpc>
              <a:spcBef>
                <a:spcPts val="0"/>
              </a:spcBef>
              <a:spcAft>
                <a:spcPts val="0"/>
              </a:spcAft>
            </a:pPr>
            <a:r>
              <a:rPr lang="en-US" sz="2400" dirty="0">
                <a:latin typeface="HelveticaNeue bold" panose="00000400000000000000" pitchFamily="2" charset="0"/>
                <a:ea typeface="SimSun" panose="02010600030101010101" pitchFamily="2" charset="-122"/>
                <a:cs typeface="Times New Roman" panose="02020603050405020304" pitchFamily="18" charset="0"/>
              </a:rPr>
              <a:t>Pi-Tan Hu</a:t>
            </a:r>
          </a:p>
          <a:p>
            <a:pPr marL="228600" marR="0">
              <a:lnSpc>
                <a:spcPct val="107000"/>
              </a:lnSpc>
              <a:spcBef>
                <a:spcPts val="0"/>
              </a:spcBef>
              <a:spcAft>
                <a:spcPts val="0"/>
              </a:spcAft>
            </a:pPr>
            <a:r>
              <a:rPr lang="en-US" sz="2400" dirty="0" smtClean="0">
                <a:solidFill>
                  <a:schemeClr val="bg1">
                    <a:lumMod val="50000"/>
                  </a:schemeClr>
                </a:solidFill>
                <a:latin typeface="Adobe Garamond Pro" panose="02020502060506020403" pitchFamily="18" charset="0"/>
                <a:ea typeface="SimSun" panose="02010600030101010101" pitchFamily="2" charset="-122"/>
                <a:cs typeface="Times New Roman" panose="02020603050405020304" pitchFamily="18" charset="0"/>
              </a:rPr>
              <a:t>pitan.hu@berkeley.edu</a:t>
            </a:r>
            <a:endParaRPr lang="en-US" sz="2400" dirty="0">
              <a:solidFill>
                <a:schemeClr val="bg1">
                  <a:lumMod val="50000"/>
                </a:schemeClr>
              </a:solidFill>
              <a:latin typeface="Adobe Garamond Pro" panose="02020502060506020403" pitchFamily="18" charset="0"/>
              <a:ea typeface="SimSun" panose="02010600030101010101" pitchFamily="2" charset="-122"/>
              <a:cs typeface="Times New Roman" panose="02020603050405020304" pitchFamily="18" charset="0"/>
            </a:endParaRPr>
          </a:p>
          <a:p>
            <a:pPr marL="228600" marR="0">
              <a:lnSpc>
                <a:spcPct val="107000"/>
              </a:lnSpc>
              <a:spcBef>
                <a:spcPts val="0"/>
              </a:spcBef>
              <a:spcAft>
                <a:spcPts val="0"/>
              </a:spcAft>
            </a:pPr>
            <a:endParaRPr lang="en-US" sz="2400" dirty="0">
              <a:latin typeface="HelveticaNeue Light" panose="00000400000000000000" pitchFamily="2" charset="0"/>
              <a:ea typeface="SimSun" panose="02010600030101010101" pitchFamily="2" charset="-122"/>
              <a:cs typeface="Times New Roman" panose="02020603050405020304" pitchFamily="18" charset="0"/>
            </a:endParaRPr>
          </a:p>
          <a:p>
            <a:pPr marL="228600" marR="0">
              <a:lnSpc>
                <a:spcPct val="107000"/>
              </a:lnSpc>
              <a:spcBef>
                <a:spcPts val="0"/>
              </a:spcBef>
              <a:spcAft>
                <a:spcPts val="0"/>
              </a:spcAft>
            </a:pPr>
            <a:r>
              <a:rPr lang="en-US" sz="2400" dirty="0" smtClean="0">
                <a:latin typeface="HelveticaNeue Light" panose="00000400000000000000" pitchFamily="2" charset="0"/>
                <a:ea typeface="SimSun" panose="02010600030101010101" pitchFamily="2" charset="-122"/>
                <a:cs typeface="Times New Roman" panose="02020603050405020304" pitchFamily="18" charset="0"/>
              </a:rPr>
              <a:t>Visit us at </a:t>
            </a:r>
            <a:r>
              <a:rPr lang="en-US" sz="2400" dirty="0" smtClean="0">
                <a:latin typeface="HelveticaNeue Light" panose="00000400000000000000" pitchFamily="2" charset="0"/>
                <a:ea typeface="SimSun" panose="02010600030101010101" pitchFamily="2" charset="-122"/>
                <a:cs typeface="Times New Roman" panose="02020603050405020304" pitchFamily="18" charset="0"/>
                <a:hlinkClick r:id="rId2"/>
              </a:rPr>
              <a:t>mole-bile-voice.herokuapp.com</a:t>
            </a:r>
            <a:endParaRPr lang="en-US" sz="2400" dirty="0" smtClean="0">
              <a:latin typeface="HelveticaNeue Light" panose="00000400000000000000" pitchFamily="2" charset="0"/>
              <a:ea typeface="SimSun" panose="02010600030101010101" pitchFamily="2" charset="-122"/>
              <a:cs typeface="Times New Roman" panose="02020603050405020304" pitchFamily="18" charset="0"/>
            </a:endParaRPr>
          </a:p>
          <a:p>
            <a:pPr marL="228600" marR="0">
              <a:lnSpc>
                <a:spcPct val="107000"/>
              </a:lnSpc>
              <a:spcBef>
                <a:spcPts val="0"/>
              </a:spcBef>
              <a:spcAft>
                <a:spcPts val="0"/>
              </a:spcAft>
            </a:pPr>
            <a:endParaRPr lang="en-US" sz="2400" dirty="0">
              <a:effectLst/>
              <a:latin typeface="HelveticaNeue Light" panose="00000400000000000000" pitchFamily="2"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3459603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5040" y="101600"/>
            <a:ext cx="10058400" cy="5657850"/>
          </a:xfrm>
          <a:prstGeom prst="rect">
            <a:avLst/>
          </a:prstGeom>
        </p:spPr>
      </p:pic>
    </p:spTree>
    <p:extLst>
      <p:ext uri="{BB962C8B-B14F-4D97-AF65-F5344CB8AC3E}">
        <p14:creationId xmlns:p14="http://schemas.microsoft.com/office/powerpoint/2010/main" val="25061371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829120" y="1538428"/>
            <a:ext cx="4261039" cy="3165652"/>
          </a:xfrm>
          <a:prstGeom prst="rect">
            <a:avLst/>
          </a:prstGeom>
          <a:noFill/>
          <a:ln w="762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6884011" y="962779"/>
            <a:ext cx="2387599" cy="461665"/>
          </a:xfrm>
          <a:prstGeom prst="rect">
            <a:avLst/>
          </a:prstGeom>
          <a:noFill/>
        </p:spPr>
        <p:txBody>
          <a:bodyPr wrap="square" rtlCol="0">
            <a:spAutoFit/>
          </a:bodyPr>
          <a:lstStyle/>
          <a:p>
            <a:r>
              <a:rPr lang="en-US" altLang="zh-CN" sz="2400" b="0" dirty="0" smtClean="0">
                <a:solidFill>
                  <a:schemeClr val="tx1">
                    <a:lumMod val="50000"/>
                    <a:lumOff val="50000"/>
                  </a:schemeClr>
                </a:solidFill>
                <a:latin typeface="HelveticaNeue" panose="00000400000000000000" pitchFamily="2" charset="0"/>
              </a:rPr>
              <a:t>Recognition</a:t>
            </a:r>
            <a:endParaRPr lang="en-US" altLang="zh-CN" sz="2400" dirty="0">
              <a:solidFill>
                <a:schemeClr val="tx1">
                  <a:lumMod val="50000"/>
                  <a:lumOff val="50000"/>
                </a:schemeClr>
              </a:solidFill>
              <a:latin typeface="HelveticaNeue" panose="00000400000000000000" pitchFamily="2" charset="0"/>
            </a:endParaRPr>
          </a:p>
        </p:txBody>
      </p:sp>
      <p:sp>
        <p:nvSpPr>
          <p:cNvPr id="3" name="TextBox 2"/>
          <p:cNvSpPr txBox="1"/>
          <p:nvPr/>
        </p:nvSpPr>
        <p:spPr>
          <a:xfrm>
            <a:off x="701040" y="162560"/>
            <a:ext cx="7498080" cy="800219"/>
          </a:xfrm>
          <a:prstGeom prst="rect">
            <a:avLst/>
          </a:prstGeom>
          <a:noFill/>
        </p:spPr>
        <p:txBody>
          <a:bodyPr wrap="square" rtlCol="0">
            <a:spAutoFit/>
          </a:bodyPr>
          <a:lstStyle/>
          <a:p>
            <a:r>
              <a:rPr lang="en-US" sz="2800" dirty="0" smtClean="0">
                <a:latin typeface="HelveticaNeue Light" panose="00000400000000000000" pitchFamily="2" charset="0"/>
              </a:rPr>
              <a:t>Assistive Smartphone </a:t>
            </a:r>
            <a:r>
              <a:rPr lang="en-US" sz="2800" dirty="0" smtClean="0">
                <a:latin typeface="HelveticaNeue bold" panose="00000400000000000000" pitchFamily="2" charset="0"/>
              </a:rPr>
              <a:t>App</a:t>
            </a:r>
            <a:r>
              <a:rPr lang="en-US" altLang="zh-CN" sz="2800" dirty="0" smtClean="0">
                <a:latin typeface="HelveticaNeue bold" panose="00000400000000000000" pitchFamily="2" charset="0"/>
              </a:rPr>
              <a:t>s</a:t>
            </a:r>
            <a:endParaRPr lang="en-US" sz="2800" dirty="0">
              <a:latin typeface="HelveticaNeue bold" panose="00000400000000000000" pitchFamily="2" charset="0"/>
            </a:endParaRPr>
          </a:p>
          <a:p>
            <a:endParaRPr lang="en-US" sz="1800" b="0" dirty="0">
              <a:latin typeface="HelveticaNeue Light" panose="00000400000000000000" pitchFamily="2" charset="0"/>
            </a:endParaRPr>
          </a:p>
        </p:txBody>
      </p:sp>
      <p:pic>
        <p:nvPicPr>
          <p:cNvPr id="4" name="Picture 2" descr="http://ghentstreets.com/wp-content/uploads/2015/01/TapTapSee-app-identify-object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92835" y="1602563"/>
            <a:ext cx="2524819" cy="795318"/>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7422310" y="2542806"/>
            <a:ext cx="1981381" cy="685205"/>
            <a:chOff x="1127760" y="-919427"/>
            <a:chExt cx="4868529" cy="1666875"/>
          </a:xfrm>
        </p:grpSpPr>
        <p:pic>
          <p:nvPicPr>
            <p:cNvPr id="2050" name="Picture 2" descr="http://a1.mzstatic.com/us/r30/Purple3/v4/d4/07/4f/d4074f67-6eab-203c-0a92-198287d5730b/icon175x175.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27760" y="-919427"/>
              <a:ext cx="1666875" cy="16668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looktel.com/images/LookTel-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97200" y="-656468"/>
              <a:ext cx="2999089" cy="994960"/>
            </a:xfrm>
            <a:prstGeom prst="rect">
              <a:avLst/>
            </a:prstGeom>
            <a:noFill/>
            <a:extLst>
              <a:ext uri="{909E8E84-426E-40DD-AFC4-6F175D3DCCD1}">
                <a14:hiddenFill xmlns:a14="http://schemas.microsoft.com/office/drawing/2010/main">
                  <a:solidFill>
                    <a:srgbClr val="FFFFFF"/>
                  </a:solidFill>
                </a14:hiddenFill>
              </a:ext>
            </a:extLst>
          </p:spPr>
        </p:pic>
      </p:grpSp>
      <p:pic>
        <p:nvPicPr>
          <p:cNvPr id="2054" name="Picture 6" descr="http://beta.blindsquare.com/wp-content/uploads/2012/06/logo-ar-small-with-icon-no-ar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5201" y="1424444"/>
            <a:ext cx="3665475" cy="122182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www.androidenthusiast.tk/wp-content/uploads/2015/11/maps.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9124" t="8771" b="18520"/>
          <a:stretch/>
        </p:blipFill>
        <p:spPr bwMode="auto">
          <a:xfrm>
            <a:off x="1161634" y="2491424"/>
            <a:ext cx="1805859" cy="812732"/>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Image result for amaz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90032" y="4415562"/>
            <a:ext cx="2608465" cy="760540"/>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7402170" y="5181822"/>
            <a:ext cx="2580641" cy="712581"/>
            <a:chOff x="2609885" y="-4674520"/>
            <a:chExt cx="6554311" cy="1906040"/>
          </a:xfrm>
        </p:grpSpPr>
        <p:pic>
          <p:nvPicPr>
            <p:cNvPr id="2062" name="Picture 14" descr="http://urbanpixel.me/wp-content/uploads/2014/07/mzl.nypegbvo.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609885" y="-4674520"/>
              <a:ext cx="1906040" cy="1906040"/>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https://img.grouponcdn.com/coupons/56RNhuRn9AhE7BchXwDmCk/orbitz_com-500x500"/>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920" t="34406" r="1920" b="35514"/>
            <a:stretch/>
          </p:blipFill>
          <p:spPr bwMode="auto">
            <a:xfrm>
              <a:off x="4401696" y="-4201041"/>
              <a:ext cx="4762500" cy="1432561"/>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TextBox 14"/>
          <p:cNvSpPr txBox="1"/>
          <p:nvPr/>
        </p:nvSpPr>
        <p:spPr>
          <a:xfrm>
            <a:off x="6884010" y="3679718"/>
            <a:ext cx="2387599" cy="461665"/>
          </a:xfrm>
          <a:prstGeom prst="rect">
            <a:avLst/>
          </a:prstGeom>
          <a:noFill/>
        </p:spPr>
        <p:txBody>
          <a:bodyPr wrap="square" rtlCol="0">
            <a:spAutoFit/>
          </a:bodyPr>
          <a:lstStyle/>
          <a:p>
            <a:r>
              <a:rPr lang="en-US" altLang="zh-CN" sz="2400" dirty="0" smtClean="0">
                <a:solidFill>
                  <a:schemeClr val="tx1">
                    <a:lumMod val="50000"/>
                    <a:lumOff val="50000"/>
                  </a:schemeClr>
                </a:solidFill>
                <a:latin typeface="HelveticaNeue" panose="00000400000000000000" pitchFamily="2" charset="0"/>
              </a:rPr>
              <a:t>Shopping</a:t>
            </a:r>
            <a:endParaRPr lang="en-US" altLang="zh-CN" sz="2400" dirty="0">
              <a:solidFill>
                <a:schemeClr val="tx1">
                  <a:lumMod val="50000"/>
                  <a:lumOff val="50000"/>
                </a:schemeClr>
              </a:solidFill>
              <a:latin typeface="HelveticaNeue" panose="00000400000000000000" pitchFamily="2" charset="0"/>
            </a:endParaRPr>
          </a:p>
        </p:txBody>
      </p:sp>
      <p:pic>
        <p:nvPicPr>
          <p:cNvPr id="2058" name="Picture 10" descr="http://www.grossingerhyundainorth.com/resrc/media/image/259003/uberlogo.pn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6392" r="75325"/>
          <a:stretch/>
        </p:blipFill>
        <p:spPr bwMode="auto">
          <a:xfrm>
            <a:off x="1127759" y="3313200"/>
            <a:ext cx="940289" cy="121814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0" descr="http://www.grossingerhyundainorth.com/resrc/media/image/259003/uberlogo.pn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27600"/>
          <a:stretch/>
        </p:blipFill>
        <p:spPr bwMode="auto">
          <a:xfrm>
            <a:off x="2064564" y="3564721"/>
            <a:ext cx="2395676" cy="783746"/>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829121" y="962779"/>
            <a:ext cx="2387599" cy="461665"/>
          </a:xfrm>
          <a:prstGeom prst="rect">
            <a:avLst/>
          </a:prstGeom>
          <a:noFill/>
        </p:spPr>
        <p:txBody>
          <a:bodyPr wrap="square" rtlCol="0">
            <a:spAutoFit/>
          </a:bodyPr>
          <a:lstStyle/>
          <a:p>
            <a:r>
              <a:rPr lang="en-US" altLang="zh-CN" sz="2400" b="0" dirty="0" smtClean="0">
                <a:solidFill>
                  <a:schemeClr val="tx1">
                    <a:lumMod val="50000"/>
                    <a:lumOff val="50000"/>
                  </a:schemeClr>
                </a:solidFill>
                <a:latin typeface="HelveticaNeue" panose="00000400000000000000" pitchFamily="2" charset="0"/>
              </a:rPr>
              <a:t>Mobility</a:t>
            </a:r>
            <a:endParaRPr lang="en-US" altLang="zh-CN" sz="2400" dirty="0">
              <a:solidFill>
                <a:schemeClr val="tx1">
                  <a:lumMod val="50000"/>
                  <a:lumOff val="50000"/>
                </a:schemeClr>
              </a:solidFill>
              <a:latin typeface="HelveticaNeue" panose="00000400000000000000" pitchFamily="2" charset="0"/>
            </a:endParaRPr>
          </a:p>
        </p:txBody>
      </p:sp>
      <p:sp>
        <p:nvSpPr>
          <p:cNvPr id="20" name="Rectangle 19"/>
          <p:cNvSpPr/>
          <p:nvPr/>
        </p:nvSpPr>
        <p:spPr>
          <a:xfrm>
            <a:off x="7047040" y="1538428"/>
            <a:ext cx="4261039" cy="2019518"/>
          </a:xfrm>
          <a:prstGeom prst="rect">
            <a:avLst/>
          </a:prstGeom>
          <a:noFill/>
          <a:ln w="762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7047040" y="4283623"/>
            <a:ext cx="4261039" cy="2019518"/>
          </a:xfrm>
          <a:prstGeom prst="rect">
            <a:avLst/>
          </a:prstGeom>
          <a:noFill/>
          <a:ln w="762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16112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12192000" cy="6858000"/>
          </a:xfrm>
          <a:prstGeom prst="rect">
            <a:avLst/>
          </a:prstGeom>
          <a:solidFill>
            <a:srgbClr val="3730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72014" y="5801701"/>
            <a:ext cx="586531" cy="964518"/>
          </a:xfrm>
          <a:prstGeom prst="rect">
            <a:avLst/>
          </a:prstGeom>
        </p:spPr>
      </p:pic>
    </p:spTree>
    <p:extLst>
      <p:ext uri="{BB962C8B-B14F-4D97-AF65-F5344CB8AC3E}">
        <p14:creationId xmlns:p14="http://schemas.microsoft.com/office/powerpoint/2010/main" val="17593580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1040" y="436880"/>
            <a:ext cx="7498080" cy="523220"/>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a:latin typeface="HelveticaNeue Light" panose="00000400000000000000" pitchFamily="2" charset="0"/>
              </a:rPr>
              <a:t>User</a:t>
            </a:r>
            <a:r>
              <a:rPr lang="en-US" sz="2800" b="0" i="0" u="none" strike="noStrike" kern="1200" dirty="0" smtClean="0">
                <a:solidFill>
                  <a:schemeClr val="tx1"/>
                </a:solidFill>
                <a:effectLst/>
                <a:latin typeface="HelveticaNeue bold" panose="00000400000000000000" pitchFamily="2" charset="0"/>
                <a:ea typeface="+mn-ea"/>
                <a:cs typeface="+mn-cs"/>
              </a:rPr>
              <a:t> Research</a:t>
            </a:r>
            <a:endParaRPr lang="en-US" sz="2800" b="0" baseline="30000" dirty="0" smtClean="0">
              <a:latin typeface="HelveticaNeue Light" panose="00000400000000000000" pitchFamily="2"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000713112"/>
              </p:ext>
            </p:extLst>
          </p:nvPr>
        </p:nvGraphicFramePr>
        <p:xfrm>
          <a:off x="929638" y="1209043"/>
          <a:ext cx="10515603" cy="4895030"/>
        </p:xfrm>
        <a:graphic>
          <a:graphicData uri="http://schemas.openxmlformats.org/drawingml/2006/table">
            <a:tbl>
              <a:tblPr firstRow="1" firstCol="1" bandRow="1">
                <a:tableStyleId>{17292A2E-F333-43FB-9621-5CBBE7FDCDCB}</a:tableStyleId>
              </a:tblPr>
              <a:tblGrid>
                <a:gridCol w="1502229"/>
                <a:gridCol w="1502229"/>
                <a:gridCol w="1502229"/>
                <a:gridCol w="1502229"/>
                <a:gridCol w="1502229"/>
                <a:gridCol w="1502229"/>
                <a:gridCol w="1502229"/>
              </a:tblGrid>
              <a:tr h="406464">
                <a:tc>
                  <a:txBody>
                    <a:bodyPr/>
                    <a:lstStyle/>
                    <a:p>
                      <a:pPr marL="0" marR="0" algn="l">
                        <a:lnSpc>
                          <a:spcPct val="107000"/>
                        </a:lnSpc>
                        <a:spcBef>
                          <a:spcPts val="0"/>
                        </a:spcBef>
                        <a:spcAft>
                          <a:spcPts val="0"/>
                        </a:spcAft>
                      </a:pPr>
                      <a:r>
                        <a:rPr lang="en-US" sz="1300" dirty="0">
                          <a:effectLst/>
                          <a:latin typeface="HelveticaNeue Light" panose="00000400000000000000" pitchFamily="2" charset="0"/>
                        </a:rPr>
                        <a:t>User #</a:t>
                      </a:r>
                      <a:endParaRPr lang="en-US" sz="1300" dirty="0">
                        <a:effectLst/>
                        <a:latin typeface="HelveticaNeue Light" panose="00000400000000000000" pitchFamily="2" charset="0"/>
                        <a:ea typeface="SimSun" panose="02010600030101010101" pitchFamily="2" charset="-122"/>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300">
                          <a:effectLst/>
                          <a:latin typeface="HelveticaNeue Light" panose="00000400000000000000" pitchFamily="2" charset="0"/>
                        </a:rPr>
                        <a:t>Age</a:t>
                      </a:r>
                      <a:endParaRPr lang="en-US" sz="1300">
                        <a:effectLst/>
                        <a:latin typeface="HelveticaNeue Light" panose="00000400000000000000" pitchFamily="2" charset="0"/>
                        <a:ea typeface="SimSun" panose="02010600030101010101" pitchFamily="2" charset="-122"/>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300">
                          <a:effectLst/>
                          <a:latin typeface="HelveticaNeue Light" panose="00000400000000000000" pitchFamily="2" charset="0"/>
                        </a:rPr>
                        <a:t>Gender</a:t>
                      </a:r>
                      <a:endParaRPr lang="en-US" sz="1300">
                        <a:effectLst/>
                        <a:latin typeface="HelveticaNeue Light" panose="00000400000000000000" pitchFamily="2" charset="0"/>
                        <a:ea typeface="SimSun" panose="02010600030101010101" pitchFamily="2" charset="-122"/>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300">
                          <a:effectLst/>
                          <a:latin typeface="HelveticaNeue Light" panose="00000400000000000000" pitchFamily="2" charset="0"/>
                        </a:rPr>
                        <a:t>Occupation</a:t>
                      </a:r>
                      <a:endParaRPr lang="en-US" sz="1300">
                        <a:effectLst/>
                        <a:latin typeface="HelveticaNeue Light" panose="00000400000000000000" pitchFamily="2" charset="0"/>
                        <a:ea typeface="SimSun" panose="02010600030101010101" pitchFamily="2" charset="-122"/>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300" dirty="0">
                          <a:effectLst/>
                          <a:latin typeface="HelveticaNeue Light" panose="00000400000000000000" pitchFamily="2" charset="0"/>
                        </a:rPr>
                        <a:t>VoiceOver Proficiency</a:t>
                      </a:r>
                      <a:endParaRPr lang="en-US" sz="1300" dirty="0">
                        <a:effectLst/>
                        <a:latin typeface="HelveticaNeue Light" panose="00000400000000000000" pitchFamily="2" charset="0"/>
                        <a:ea typeface="SimSun" panose="02010600030101010101" pitchFamily="2" charset="-122"/>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300">
                          <a:effectLst/>
                          <a:latin typeface="HelveticaNeue Light" panose="00000400000000000000" pitchFamily="2" charset="0"/>
                        </a:rPr>
                        <a:t>Cellphone Type</a:t>
                      </a:r>
                      <a:endParaRPr lang="en-US" sz="1300">
                        <a:effectLst/>
                        <a:latin typeface="HelveticaNeue Light" panose="00000400000000000000" pitchFamily="2" charset="0"/>
                        <a:ea typeface="SimSun" panose="02010600030101010101" pitchFamily="2" charset="-122"/>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300">
                          <a:effectLst/>
                          <a:latin typeface="HelveticaNeue Light" panose="00000400000000000000" pitchFamily="2" charset="0"/>
                        </a:rPr>
                        <a:t>Blind since</a:t>
                      </a:r>
                      <a:endParaRPr lang="en-US" sz="1300">
                        <a:effectLst/>
                        <a:latin typeface="HelveticaNeue Light" panose="00000400000000000000" pitchFamily="2" charset="0"/>
                        <a:ea typeface="SimSun" panose="02010600030101010101" pitchFamily="2" charset="-122"/>
                        <a:cs typeface="Times New Roman" panose="02020603050405020304" pitchFamily="18" charset="0"/>
                      </a:endParaRPr>
                    </a:p>
                  </a:txBody>
                  <a:tcPr marL="68580" marR="68580" marT="0" marB="0"/>
                </a:tc>
              </a:tr>
              <a:tr h="406464">
                <a:tc>
                  <a:txBody>
                    <a:bodyPr/>
                    <a:lstStyle/>
                    <a:p>
                      <a:pPr marL="0" marR="0" algn="l">
                        <a:lnSpc>
                          <a:spcPct val="107000"/>
                        </a:lnSpc>
                        <a:spcBef>
                          <a:spcPts val="0"/>
                        </a:spcBef>
                        <a:spcAft>
                          <a:spcPts val="0"/>
                        </a:spcAft>
                      </a:pPr>
                      <a:r>
                        <a:rPr lang="en-US" sz="1300" dirty="0">
                          <a:effectLst/>
                          <a:latin typeface="HelveticaNeue Light" panose="00000400000000000000" pitchFamily="2" charset="0"/>
                        </a:rPr>
                        <a:t>1 </a:t>
                      </a:r>
                      <a:endParaRPr lang="en-US" sz="1300" dirty="0">
                        <a:effectLst/>
                        <a:latin typeface="HelveticaNeue Light" panose="00000400000000000000" pitchFamily="2" charset="0"/>
                        <a:ea typeface="SimSun" panose="02010600030101010101" pitchFamily="2" charset="-122"/>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300">
                          <a:effectLst/>
                          <a:latin typeface="HelveticaNeue Light" panose="00000400000000000000" pitchFamily="2" charset="0"/>
                        </a:rPr>
                        <a:t>60s</a:t>
                      </a:r>
                      <a:endParaRPr lang="en-US" sz="1300">
                        <a:effectLst/>
                        <a:latin typeface="HelveticaNeue Light" panose="00000400000000000000" pitchFamily="2" charset="0"/>
                        <a:ea typeface="SimSun" panose="02010600030101010101" pitchFamily="2" charset="-122"/>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300">
                          <a:effectLst/>
                          <a:latin typeface="HelveticaNeue Light" panose="00000400000000000000" pitchFamily="2" charset="0"/>
                        </a:rPr>
                        <a:t>Female</a:t>
                      </a:r>
                      <a:endParaRPr lang="en-US" sz="1300">
                        <a:effectLst/>
                        <a:latin typeface="HelveticaNeue Light" panose="00000400000000000000" pitchFamily="2" charset="0"/>
                        <a:ea typeface="SimSun" panose="02010600030101010101" pitchFamily="2" charset="-122"/>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300">
                          <a:effectLst/>
                          <a:latin typeface="HelveticaNeue Light" panose="00000400000000000000" pitchFamily="2" charset="0"/>
                        </a:rPr>
                        <a:t>Professor</a:t>
                      </a:r>
                      <a:endParaRPr lang="en-US" sz="1300">
                        <a:effectLst/>
                        <a:latin typeface="HelveticaNeue Light" panose="00000400000000000000" pitchFamily="2" charset="0"/>
                        <a:ea typeface="SimSun" panose="02010600030101010101" pitchFamily="2" charset="-122"/>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300">
                          <a:effectLst/>
                          <a:latin typeface="HelveticaNeue Light" panose="00000400000000000000" pitchFamily="2" charset="0"/>
                        </a:rPr>
                        <a:t>Medium</a:t>
                      </a:r>
                      <a:endParaRPr lang="en-US" sz="1300">
                        <a:effectLst/>
                        <a:latin typeface="HelveticaNeue Light" panose="00000400000000000000" pitchFamily="2" charset="0"/>
                        <a:ea typeface="SimSun" panose="02010600030101010101" pitchFamily="2" charset="-122"/>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300">
                          <a:effectLst/>
                          <a:latin typeface="HelveticaNeue Light" panose="00000400000000000000" pitchFamily="2" charset="0"/>
                        </a:rPr>
                        <a:t>iPhone</a:t>
                      </a:r>
                      <a:endParaRPr lang="en-US" sz="1300">
                        <a:effectLst/>
                        <a:latin typeface="HelveticaNeue Light" panose="00000400000000000000" pitchFamily="2" charset="0"/>
                        <a:ea typeface="SimSun" panose="02010600030101010101" pitchFamily="2" charset="-122"/>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300">
                          <a:effectLst/>
                          <a:latin typeface="HelveticaNeue Light" panose="00000400000000000000" pitchFamily="2" charset="0"/>
                        </a:rPr>
                        <a:t>High School</a:t>
                      </a:r>
                      <a:endParaRPr lang="en-US" sz="1300">
                        <a:effectLst/>
                        <a:latin typeface="HelveticaNeue Light" panose="00000400000000000000" pitchFamily="2" charset="0"/>
                        <a:ea typeface="SimSun" panose="02010600030101010101" pitchFamily="2" charset="-122"/>
                        <a:cs typeface="Times New Roman" panose="02020603050405020304" pitchFamily="18" charset="0"/>
                      </a:endParaRPr>
                    </a:p>
                  </a:txBody>
                  <a:tcPr marL="68580" marR="68580" marT="0" marB="0"/>
                </a:tc>
              </a:tr>
              <a:tr h="406464">
                <a:tc>
                  <a:txBody>
                    <a:bodyPr/>
                    <a:lstStyle/>
                    <a:p>
                      <a:pPr marL="0" marR="0" algn="l">
                        <a:lnSpc>
                          <a:spcPct val="107000"/>
                        </a:lnSpc>
                        <a:spcBef>
                          <a:spcPts val="0"/>
                        </a:spcBef>
                        <a:spcAft>
                          <a:spcPts val="0"/>
                        </a:spcAft>
                      </a:pPr>
                      <a:r>
                        <a:rPr lang="en-US" sz="1300" dirty="0">
                          <a:effectLst/>
                          <a:latin typeface="HelveticaNeue Light" panose="00000400000000000000" pitchFamily="2" charset="0"/>
                        </a:rPr>
                        <a:t>2 </a:t>
                      </a:r>
                      <a:endParaRPr lang="en-US" sz="1300" dirty="0">
                        <a:effectLst/>
                        <a:latin typeface="HelveticaNeue Light" panose="00000400000000000000" pitchFamily="2" charset="0"/>
                        <a:ea typeface="SimSun" panose="02010600030101010101" pitchFamily="2" charset="-122"/>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300" dirty="0">
                          <a:effectLst/>
                          <a:latin typeface="HelveticaNeue Light" panose="00000400000000000000" pitchFamily="2" charset="0"/>
                        </a:rPr>
                        <a:t>50s</a:t>
                      </a:r>
                      <a:endParaRPr lang="en-US" sz="1300" dirty="0">
                        <a:effectLst/>
                        <a:latin typeface="HelveticaNeue Light" panose="00000400000000000000" pitchFamily="2" charset="0"/>
                        <a:ea typeface="SimSun" panose="02010600030101010101" pitchFamily="2" charset="-122"/>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300" dirty="0">
                          <a:effectLst/>
                          <a:latin typeface="HelveticaNeue Light" panose="00000400000000000000" pitchFamily="2" charset="0"/>
                        </a:rPr>
                        <a:t>Female</a:t>
                      </a:r>
                      <a:endParaRPr lang="en-US" sz="1300" dirty="0">
                        <a:effectLst/>
                        <a:latin typeface="HelveticaNeue Light" panose="00000400000000000000" pitchFamily="2" charset="0"/>
                        <a:ea typeface="SimSun" panose="02010600030101010101" pitchFamily="2" charset="-122"/>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300" dirty="0">
                          <a:effectLst/>
                          <a:latin typeface="HelveticaNeue Light" panose="00000400000000000000" pitchFamily="2" charset="0"/>
                        </a:rPr>
                        <a:t>Tech </a:t>
                      </a:r>
                      <a:r>
                        <a:rPr lang="en-US" sz="1300" dirty="0" smtClean="0">
                          <a:effectLst/>
                          <a:latin typeface="HelveticaNeue Light" panose="00000400000000000000" pitchFamily="2" charset="0"/>
                        </a:rPr>
                        <a:t>Worker</a:t>
                      </a:r>
                      <a:endParaRPr lang="en-US" sz="1300" dirty="0">
                        <a:effectLst/>
                        <a:latin typeface="HelveticaNeue Light" panose="00000400000000000000" pitchFamily="2" charset="0"/>
                      </a:endParaRPr>
                    </a:p>
                  </a:txBody>
                  <a:tcPr marL="68580" marR="68580" marT="0" marB="0"/>
                </a:tc>
                <a:tc>
                  <a:txBody>
                    <a:bodyPr/>
                    <a:lstStyle/>
                    <a:p>
                      <a:pPr marL="0" marR="0" algn="l">
                        <a:lnSpc>
                          <a:spcPct val="107000"/>
                        </a:lnSpc>
                        <a:spcBef>
                          <a:spcPts val="0"/>
                        </a:spcBef>
                        <a:spcAft>
                          <a:spcPts val="0"/>
                        </a:spcAft>
                      </a:pPr>
                      <a:r>
                        <a:rPr lang="en-US" sz="1300">
                          <a:effectLst/>
                          <a:latin typeface="HelveticaNeue Light" panose="00000400000000000000" pitchFamily="2" charset="0"/>
                        </a:rPr>
                        <a:t>High</a:t>
                      </a:r>
                      <a:endParaRPr lang="en-US" sz="1300">
                        <a:effectLst/>
                        <a:latin typeface="HelveticaNeue Light" panose="00000400000000000000" pitchFamily="2" charset="0"/>
                        <a:ea typeface="SimSun" panose="02010600030101010101" pitchFamily="2" charset="-122"/>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300">
                          <a:effectLst/>
                          <a:latin typeface="HelveticaNeue Light" panose="00000400000000000000" pitchFamily="2" charset="0"/>
                        </a:rPr>
                        <a:t>Android</a:t>
                      </a:r>
                      <a:endParaRPr lang="en-US" sz="1300">
                        <a:effectLst/>
                        <a:latin typeface="HelveticaNeue Light" panose="00000400000000000000" pitchFamily="2" charset="0"/>
                        <a:ea typeface="SimSun" panose="02010600030101010101" pitchFamily="2" charset="-122"/>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300">
                          <a:effectLst/>
                          <a:latin typeface="HelveticaNeue Light" panose="00000400000000000000" pitchFamily="2" charset="0"/>
                        </a:rPr>
                        <a:t>-</a:t>
                      </a:r>
                      <a:endParaRPr lang="en-US" sz="1300">
                        <a:effectLst/>
                        <a:latin typeface="HelveticaNeue Light" panose="00000400000000000000" pitchFamily="2" charset="0"/>
                        <a:ea typeface="SimSun" panose="02010600030101010101" pitchFamily="2" charset="-122"/>
                        <a:cs typeface="Times New Roman" panose="02020603050405020304" pitchFamily="18" charset="0"/>
                      </a:endParaRPr>
                    </a:p>
                  </a:txBody>
                  <a:tcPr marL="68580" marR="68580" marT="0" marB="0"/>
                </a:tc>
              </a:tr>
              <a:tr h="406464">
                <a:tc>
                  <a:txBody>
                    <a:bodyPr/>
                    <a:lstStyle/>
                    <a:p>
                      <a:pPr marL="0" marR="0" algn="l">
                        <a:lnSpc>
                          <a:spcPct val="107000"/>
                        </a:lnSpc>
                        <a:spcBef>
                          <a:spcPts val="0"/>
                        </a:spcBef>
                        <a:spcAft>
                          <a:spcPts val="0"/>
                        </a:spcAft>
                      </a:pPr>
                      <a:r>
                        <a:rPr lang="en-US" sz="1300">
                          <a:effectLst/>
                          <a:latin typeface="HelveticaNeue Light" panose="00000400000000000000" pitchFamily="2" charset="0"/>
                        </a:rPr>
                        <a:t>3 </a:t>
                      </a:r>
                      <a:endParaRPr lang="en-US" sz="1300">
                        <a:effectLst/>
                        <a:latin typeface="HelveticaNeue Light" panose="00000400000000000000" pitchFamily="2" charset="0"/>
                        <a:ea typeface="SimSun" panose="02010600030101010101" pitchFamily="2" charset="-122"/>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300" dirty="0">
                          <a:effectLst/>
                          <a:latin typeface="HelveticaNeue Light" panose="00000400000000000000" pitchFamily="2" charset="0"/>
                        </a:rPr>
                        <a:t>40s  </a:t>
                      </a:r>
                      <a:endParaRPr lang="en-US" sz="1300" dirty="0">
                        <a:effectLst/>
                        <a:latin typeface="HelveticaNeue Light" panose="00000400000000000000" pitchFamily="2" charset="0"/>
                        <a:ea typeface="SimSun" panose="02010600030101010101" pitchFamily="2" charset="-122"/>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300">
                          <a:effectLst/>
                          <a:latin typeface="HelveticaNeue Light" panose="00000400000000000000" pitchFamily="2" charset="0"/>
                        </a:rPr>
                        <a:t>Female</a:t>
                      </a:r>
                      <a:endParaRPr lang="en-US" sz="1300">
                        <a:effectLst/>
                        <a:latin typeface="HelveticaNeue Light" panose="00000400000000000000" pitchFamily="2" charset="0"/>
                        <a:ea typeface="SimSun" panose="02010600030101010101" pitchFamily="2" charset="-122"/>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300" dirty="0">
                          <a:effectLst/>
                          <a:latin typeface="HelveticaNeue Light" panose="00000400000000000000" pitchFamily="2" charset="0"/>
                        </a:rPr>
                        <a:t>Tech </a:t>
                      </a:r>
                      <a:r>
                        <a:rPr lang="en-US" sz="1300" dirty="0" smtClean="0">
                          <a:effectLst/>
                          <a:latin typeface="HelveticaNeue Light" panose="00000400000000000000" pitchFamily="2" charset="0"/>
                        </a:rPr>
                        <a:t>Instructor</a:t>
                      </a:r>
                      <a:endParaRPr lang="en-US" sz="1300" dirty="0">
                        <a:effectLst/>
                        <a:latin typeface="HelveticaNeue Light" panose="00000400000000000000" pitchFamily="2" charset="0"/>
                        <a:ea typeface="SimSun" panose="02010600030101010101" pitchFamily="2" charset="-122"/>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300">
                          <a:effectLst/>
                          <a:latin typeface="HelveticaNeue Light" panose="00000400000000000000" pitchFamily="2" charset="0"/>
                        </a:rPr>
                        <a:t>High</a:t>
                      </a:r>
                      <a:endParaRPr lang="en-US" sz="1300">
                        <a:effectLst/>
                        <a:latin typeface="HelveticaNeue Light" panose="00000400000000000000" pitchFamily="2" charset="0"/>
                        <a:ea typeface="SimSun" panose="02010600030101010101" pitchFamily="2" charset="-122"/>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300" dirty="0">
                          <a:effectLst/>
                          <a:latin typeface="HelveticaNeue Light" panose="00000400000000000000" pitchFamily="2" charset="0"/>
                        </a:rPr>
                        <a:t>iPhone</a:t>
                      </a:r>
                      <a:endParaRPr lang="en-US" sz="1300" dirty="0">
                        <a:effectLst/>
                        <a:latin typeface="HelveticaNeue Light" panose="00000400000000000000" pitchFamily="2" charset="0"/>
                        <a:ea typeface="SimSun" panose="02010600030101010101" pitchFamily="2" charset="-122"/>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300">
                          <a:effectLst/>
                          <a:latin typeface="HelveticaNeue Light" panose="00000400000000000000" pitchFamily="2" charset="0"/>
                        </a:rPr>
                        <a:t>-</a:t>
                      </a:r>
                      <a:endParaRPr lang="en-US" sz="1300">
                        <a:effectLst/>
                        <a:latin typeface="HelveticaNeue Light" panose="00000400000000000000" pitchFamily="2" charset="0"/>
                        <a:ea typeface="SimSun" panose="02010600030101010101" pitchFamily="2" charset="-122"/>
                        <a:cs typeface="Times New Roman" panose="02020603050405020304" pitchFamily="18" charset="0"/>
                      </a:endParaRPr>
                    </a:p>
                  </a:txBody>
                  <a:tcPr marL="68580" marR="68580" marT="0" marB="0"/>
                </a:tc>
              </a:tr>
              <a:tr h="406464">
                <a:tc>
                  <a:txBody>
                    <a:bodyPr/>
                    <a:lstStyle/>
                    <a:p>
                      <a:pPr marL="0" marR="0" algn="l">
                        <a:lnSpc>
                          <a:spcPct val="107000"/>
                        </a:lnSpc>
                        <a:spcBef>
                          <a:spcPts val="0"/>
                        </a:spcBef>
                        <a:spcAft>
                          <a:spcPts val="0"/>
                        </a:spcAft>
                      </a:pPr>
                      <a:r>
                        <a:rPr lang="en-US" sz="1300">
                          <a:effectLst/>
                          <a:latin typeface="HelveticaNeue Light" panose="00000400000000000000" pitchFamily="2" charset="0"/>
                        </a:rPr>
                        <a:t>4 </a:t>
                      </a:r>
                      <a:endParaRPr lang="en-US" sz="1300">
                        <a:effectLst/>
                        <a:latin typeface="HelveticaNeue Light" panose="00000400000000000000" pitchFamily="2" charset="0"/>
                        <a:ea typeface="SimSun" panose="02010600030101010101" pitchFamily="2" charset="-122"/>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300" dirty="0">
                          <a:effectLst/>
                          <a:latin typeface="HelveticaNeue Light" panose="00000400000000000000" pitchFamily="2" charset="0"/>
                        </a:rPr>
                        <a:t>60s</a:t>
                      </a:r>
                      <a:endParaRPr lang="en-US" sz="1300" dirty="0">
                        <a:effectLst/>
                        <a:latin typeface="HelveticaNeue Light" panose="00000400000000000000" pitchFamily="2" charset="0"/>
                        <a:ea typeface="SimSun" panose="02010600030101010101" pitchFamily="2" charset="-122"/>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300" dirty="0">
                          <a:effectLst/>
                          <a:latin typeface="HelveticaNeue Light" panose="00000400000000000000" pitchFamily="2" charset="0"/>
                        </a:rPr>
                        <a:t>Female</a:t>
                      </a:r>
                      <a:endParaRPr lang="en-US" sz="1300" dirty="0">
                        <a:effectLst/>
                        <a:latin typeface="HelveticaNeue Light" panose="00000400000000000000" pitchFamily="2" charset="0"/>
                        <a:ea typeface="SimSun" panose="02010600030101010101" pitchFamily="2" charset="-122"/>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300">
                          <a:effectLst/>
                          <a:latin typeface="HelveticaNeue Light" panose="00000400000000000000" pitchFamily="2" charset="0"/>
                        </a:rPr>
                        <a:t>-</a:t>
                      </a:r>
                      <a:endParaRPr lang="en-US" sz="1300">
                        <a:effectLst/>
                        <a:latin typeface="HelveticaNeue Light" panose="00000400000000000000" pitchFamily="2" charset="0"/>
                        <a:ea typeface="SimSun" panose="02010600030101010101" pitchFamily="2" charset="-122"/>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300" dirty="0" smtClean="0">
                          <a:effectLst/>
                          <a:latin typeface="HelveticaNeue Light" panose="00000400000000000000" pitchFamily="2" charset="0"/>
                        </a:rPr>
                        <a:t>Non-User</a:t>
                      </a:r>
                      <a:endParaRPr lang="en-US" sz="1300" dirty="0">
                        <a:effectLst/>
                        <a:latin typeface="HelveticaNeue Light" panose="00000400000000000000" pitchFamily="2" charset="0"/>
                        <a:ea typeface="SimSun" panose="02010600030101010101" pitchFamily="2" charset="-122"/>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300">
                          <a:effectLst/>
                          <a:latin typeface="HelveticaNeue Light" panose="00000400000000000000" pitchFamily="2" charset="0"/>
                        </a:rPr>
                        <a:t>Feature Phone</a:t>
                      </a:r>
                      <a:endParaRPr lang="en-US" sz="1300">
                        <a:effectLst/>
                        <a:latin typeface="HelveticaNeue Light" panose="00000400000000000000" pitchFamily="2" charset="0"/>
                        <a:ea typeface="SimSun" panose="02010600030101010101" pitchFamily="2" charset="-122"/>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300">
                          <a:effectLst/>
                          <a:latin typeface="HelveticaNeue Light" panose="00000400000000000000" pitchFamily="2" charset="0"/>
                        </a:rPr>
                        <a:t>20s</a:t>
                      </a:r>
                      <a:endParaRPr lang="en-US" sz="1300">
                        <a:effectLst/>
                        <a:latin typeface="HelveticaNeue Light" panose="00000400000000000000" pitchFamily="2" charset="0"/>
                        <a:ea typeface="SimSun" panose="02010600030101010101" pitchFamily="2" charset="-122"/>
                        <a:cs typeface="Times New Roman" panose="02020603050405020304" pitchFamily="18" charset="0"/>
                      </a:endParaRPr>
                    </a:p>
                  </a:txBody>
                  <a:tcPr marL="68580" marR="68580" marT="0" marB="0"/>
                </a:tc>
              </a:tr>
              <a:tr h="406464">
                <a:tc>
                  <a:txBody>
                    <a:bodyPr/>
                    <a:lstStyle/>
                    <a:p>
                      <a:pPr marL="0" marR="0" algn="l">
                        <a:lnSpc>
                          <a:spcPct val="107000"/>
                        </a:lnSpc>
                        <a:spcBef>
                          <a:spcPts val="0"/>
                        </a:spcBef>
                        <a:spcAft>
                          <a:spcPts val="0"/>
                        </a:spcAft>
                      </a:pPr>
                      <a:r>
                        <a:rPr lang="en-US" sz="1300">
                          <a:effectLst/>
                          <a:latin typeface="HelveticaNeue Light" panose="00000400000000000000" pitchFamily="2" charset="0"/>
                        </a:rPr>
                        <a:t>5</a:t>
                      </a:r>
                      <a:endParaRPr lang="en-US" sz="1300">
                        <a:effectLst/>
                        <a:latin typeface="HelveticaNeue Light" panose="00000400000000000000" pitchFamily="2" charset="0"/>
                        <a:ea typeface="SimSun" panose="02010600030101010101" pitchFamily="2" charset="-122"/>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300">
                          <a:effectLst/>
                          <a:latin typeface="HelveticaNeue Light" panose="00000400000000000000" pitchFamily="2" charset="0"/>
                        </a:rPr>
                        <a:t>42</a:t>
                      </a:r>
                      <a:endParaRPr lang="en-US" sz="1300">
                        <a:effectLst/>
                        <a:latin typeface="HelveticaNeue Light" panose="00000400000000000000" pitchFamily="2" charset="0"/>
                        <a:ea typeface="SimSun" panose="02010600030101010101" pitchFamily="2" charset="-122"/>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300" dirty="0">
                          <a:effectLst/>
                          <a:latin typeface="HelveticaNeue Light" panose="00000400000000000000" pitchFamily="2" charset="0"/>
                        </a:rPr>
                        <a:t>Female</a:t>
                      </a:r>
                      <a:endParaRPr lang="en-US" sz="1300" dirty="0">
                        <a:effectLst/>
                        <a:latin typeface="HelveticaNeue Light" panose="00000400000000000000" pitchFamily="2" charset="0"/>
                        <a:ea typeface="SimSun" panose="02010600030101010101" pitchFamily="2" charset="-122"/>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300" dirty="0">
                          <a:effectLst/>
                          <a:latin typeface="HelveticaNeue Light" panose="00000400000000000000" pitchFamily="2" charset="0"/>
                        </a:rPr>
                        <a:t>-</a:t>
                      </a:r>
                      <a:endParaRPr lang="en-US" sz="1300" dirty="0">
                        <a:effectLst/>
                        <a:latin typeface="HelveticaNeue Light" panose="00000400000000000000" pitchFamily="2" charset="0"/>
                        <a:ea typeface="SimSun" panose="02010600030101010101" pitchFamily="2" charset="-122"/>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300" dirty="0" smtClean="0">
                          <a:effectLst/>
                          <a:latin typeface="HelveticaNeue Light" panose="00000400000000000000" pitchFamily="2" charset="0"/>
                        </a:rPr>
                        <a:t>Low-Medium</a:t>
                      </a:r>
                      <a:endParaRPr lang="en-US" sz="1300" dirty="0">
                        <a:effectLst/>
                        <a:latin typeface="HelveticaNeue Light" panose="00000400000000000000" pitchFamily="2" charset="0"/>
                        <a:ea typeface="SimSun" panose="02010600030101010101" pitchFamily="2" charset="-122"/>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300">
                          <a:effectLst/>
                          <a:latin typeface="HelveticaNeue Light" panose="00000400000000000000" pitchFamily="2" charset="0"/>
                        </a:rPr>
                        <a:t>iPhone</a:t>
                      </a:r>
                      <a:endParaRPr lang="en-US" sz="1300">
                        <a:effectLst/>
                        <a:latin typeface="HelveticaNeue Light" panose="00000400000000000000" pitchFamily="2" charset="0"/>
                        <a:ea typeface="SimSun" panose="02010600030101010101" pitchFamily="2" charset="-122"/>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300">
                          <a:effectLst/>
                          <a:latin typeface="HelveticaNeue Light" panose="00000400000000000000" pitchFamily="2" charset="0"/>
                        </a:rPr>
                        <a:t>-</a:t>
                      </a:r>
                      <a:endParaRPr lang="en-US" sz="1300">
                        <a:effectLst/>
                        <a:latin typeface="HelveticaNeue Light" panose="00000400000000000000" pitchFamily="2" charset="0"/>
                        <a:ea typeface="SimSun" panose="02010600030101010101" pitchFamily="2" charset="-122"/>
                        <a:cs typeface="Times New Roman" panose="02020603050405020304" pitchFamily="18" charset="0"/>
                      </a:endParaRPr>
                    </a:p>
                  </a:txBody>
                  <a:tcPr marL="68580" marR="68580" marT="0" marB="0"/>
                </a:tc>
              </a:tr>
              <a:tr h="406464">
                <a:tc>
                  <a:txBody>
                    <a:bodyPr/>
                    <a:lstStyle/>
                    <a:p>
                      <a:pPr marL="0" marR="0" algn="l">
                        <a:lnSpc>
                          <a:spcPct val="107000"/>
                        </a:lnSpc>
                        <a:spcBef>
                          <a:spcPts val="0"/>
                        </a:spcBef>
                        <a:spcAft>
                          <a:spcPts val="0"/>
                        </a:spcAft>
                      </a:pPr>
                      <a:r>
                        <a:rPr lang="en-US" sz="1300">
                          <a:effectLst/>
                          <a:latin typeface="HelveticaNeue Light" panose="00000400000000000000" pitchFamily="2" charset="0"/>
                        </a:rPr>
                        <a:t>6</a:t>
                      </a:r>
                      <a:endParaRPr lang="en-US" sz="1300">
                        <a:effectLst/>
                        <a:latin typeface="HelveticaNeue Light" panose="00000400000000000000" pitchFamily="2" charset="0"/>
                        <a:ea typeface="SimSun" panose="02010600030101010101" pitchFamily="2" charset="-122"/>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300">
                          <a:effectLst/>
                          <a:latin typeface="HelveticaNeue Light" panose="00000400000000000000" pitchFamily="2" charset="0"/>
                        </a:rPr>
                        <a:t>32</a:t>
                      </a:r>
                      <a:endParaRPr lang="en-US" sz="1300">
                        <a:effectLst/>
                        <a:latin typeface="HelveticaNeue Light" panose="00000400000000000000" pitchFamily="2" charset="0"/>
                        <a:ea typeface="SimSun" panose="02010600030101010101" pitchFamily="2" charset="-122"/>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300" dirty="0">
                          <a:effectLst/>
                          <a:latin typeface="HelveticaNeue Light" panose="00000400000000000000" pitchFamily="2" charset="0"/>
                        </a:rPr>
                        <a:t>Female</a:t>
                      </a:r>
                      <a:endParaRPr lang="en-US" sz="1300" dirty="0">
                        <a:effectLst/>
                        <a:latin typeface="HelveticaNeue Light" panose="00000400000000000000" pitchFamily="2" charset="0"/>
                        <a:ea typeface="SimSun" panose="02010600030101010101" pitchFamily="2" charset="-122"/>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300" dirty="0">
                          <a:effectLst/>
                          <a:latin typeface="HelveticaNeue Light" panose="00000400000000000000" pitchFamily="2" charset="0"/>
                        </a:rPr>
                        <a:t>Usability Tester</a:t>
                      </a:r>
                      <a:endParaRPr lang="en-US" sz="1300" dirty="0">
                        <a:effectLst/>
                        <a:latin typeface="HelveticaNeue Light" panose="00000400000000000000" pitchFamily="2" charset="0"/>
                        <a:ea typeface="SimSun" panose="02010600030101010101" pitchFamily="2" charset="-122"/>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300">
                          <a:effectLst/>
                          <a:latin typeface="HelveticaNeue Light" panose="00000400000000000000" pitchFamily="2" charset="0"/>
                        </a:rPr>
                        <a:t>High</a:t>
                      </a:r>
                      <a:endParaRPr lang="en-US" sz="1300">
                        <a:effectLst/>
                        <a:latin typeface="HelveticaNeue Light" panose="00000400000000000000" pitchFamily="2" charset="0"/>
                        <a:ea typeface="SimSun" panose="02010600030101010101" pitchFamily="2" charset="-122"/>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300">
                          <a:effectLst/>
                          <a:latin typeface="HelveticaNeue Light" panose="00000400000000000000" pitchFamily="2" charset="0"/>
                        </a:rPr>
                        <a:t>iPhone</a:t>
                      </a:r>
                      <a:endParaRPr lang="en-US" sz="1300">
                        <a:effectLst/>
                        <a:latin typeface="HelveticaNeue Light" panose="00000400000000000000" pitchFamily="2" charset="0"/>
                        <a:ea typeface="SimSun" panose="02010600030101010101" pitchFamily="2" charset="-122"/>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300">
                          <a:effectLst/>
                          <a:latin typeface="HelveticaNeue Light" panose="00000400000000000000" pitchFamily="2" charset="0"/>
                        </a:rPr>
                        <a:t>-</a:t>
                      </a:r>
                      <a:endParaRPr lang="en-US" sz="1300">
                        <a:effectLst/>
                        <a:latin typeface="HelveticaNeue Light" panose="00000400000000000000" pitchFamily="2" charset="0"/>
                        <a:ea typeface="SimSun" panose="02010600030101010101" pitchFamily="2" charset="-122"/>
                        <a:cs typeface="Times New Roman" panose="02020603050405020304" pitchFamily="18" charset="0"/>
                      </a:endParaRPr>
                    </a:p>
                  </a:txBody>
                  <a:tcPr marL="68580" marR="68580" marT="0" marB="0"/>
                </a:tc>
              </a:tr>
              <a:tr h="406464">
                <a:tc>
                  <a:txBody>
                    <a:bodyPr/>
                    <a:lstStyle/>
                    <a:p>
                      <a:pPr marL="0" marR="0" algn="l">
                        <a:lnSpc>
                          <a:spcPct val="107000"/>
                        </a:lnSpc>
                        <a:spcBef>
                          <a:spcPts val="0"/>
                        </a:spcBef>
                        <a:spcAft>
                          <a:spcPts val="0"/>
                        </a:spcAft>
                      </a:pPr>
                      <a:r>
                        <a:rPr lang="en-US" sz="1300">
                          <a:effectLst/>
                          <a:latin typeface="HelveticaNeue Light" panose="00000400000000000000" pitchFamily="2" charset="0"/>
                        </a:rPr>
                        <a:t>7</a:t>
                      </a:r>
                      <a:endParaRPr lang="en-US" sz="1300">
                        <a:effectLst/>
                        <a:latin typeface="HelveticaNeue Light" panose="00000400000000000000" pitchFamily="2" charset="0"/>
                        <a:ea typeface="SimSun" panose="02010600030101010101" pitchFamily="2" charset="-122"/>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300">
                          <a:effectLst/>
                          <a:latin typeface="HelveticaNeue Light" panose="00000400000000000000" pitchFamily="2" charset="0"/>
                        </a:rPr>
                        <a:t>40s</a:t>
                      </a:r>
                      <a:endParaRPr lang="en-US" sz="1300">
                        <a:effectLst/>
                        <a:latin typeface="HelveticaNeue Light" panose="00000400000000000000" pitchFamily="2" charset="0"/>
                        <a:ea typeface="SimSun" panose="02010600030101010101" pitchFamily="2" charset="-122"/>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altLang="zh-CN" sz="1300" dirty="0" smtClean="0">
                          <a:effectLst/>
                          <a:latin typeface="HelveticaNeue Light" panose="00000400000000000000" pitchFamily="2" charset="0"/>
                        </a:rPr>
                        <a:t>F</a:t>
                      </a:r>
                      <a:r>
                        <a:rPr lang="en-US" sz="1300" dirty="0" smtClean="0">
                          <a:effectLst/>
                          <a:latin typeface="HelveticaNeue Light" panose="00000400000000000000" pitchFamily="2" charset="0"/>
                        </a:rPr>
                        <a:t>emale</a:t>
                      </a:r>
                      <a:endParaRPr lang="en-US" sz="1300" dirty="0">
                        <a:effectLst/>
                        <a:latin typeface="HelveticaNeue Light" panose="00000400000000000000" pitchFamily="2" charset="0"/>
                        <a:ea typeface="SimSun" panose="02010600030101010101" pitchFamily="2" charset="-122"/>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300" dirty="0">
                          <a:effectLst/>
                          <a:latin typeface="HelveticaNeue Light" panose="00000400000000000000" pitchFamily="2" charset="0"/>
                        </a:rPr>
                        <a:t>-</a:t>
                      </a:r>
                      <a:endParaRPr lang="en-US" sz="1300" dirty="0">
                        <a:effectLst/>
                        <a:latin typeface="HelveticaNeue Light" panose="00000400000000000000" pitchFamily="2" charset="0"/>
                        <a:ea typeface="SimSun" panose="02010600030101010101" pitchFamily="2" charset="-122"/>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300" dirty="0">
                          <a:effectLst/>
                          <a:latin typeface="HelveticaNeue Light" panose="00000400000000000000" pitchFamily="2" charset="0"/>
                        </a:rPr>
                        <a:t>High</a:t>
                      </a:r>
                      <a:endParaRPr lang="en-US" sz="1300" dirty="0">
                        <a:effectLst/>
                        <a:latin typeface="HelveticaNeue Light" panose="00000400000000000000" pitchFamily="2" charset="0"/>
                        <a:ea typeface="SimSun" panose="02010600030101010101" pitchFamily="2" charset="-122"/>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300">
                          <a:effectLst/>
                          <a:latin typeface="HelveticaNeue Light" panose="00000400000000000000" pitchFamily="2" charset="0"/>
                        </a:rPr>
                        <a:t>iPhone </a:t>
                      </a:r>
                      <a:endParaRPr lang="en-US" sz="1300">
                        <a:effectLst/>
                        <a:latin typeface="HelveticaNeue Light" panose="00000400000000000000" pitchFamily="2" charset="0"/>
                        <a:ea typeface="SimSun" panose="02010600030101010101" pitchFamily="2" charset="-122"/>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300">
                          <a:effectLst/>
                          <a:latin typeface="HelveticaNeue Light" panose="00000400000000000000" pitchFamily="2" charset="0"/>
                        </a:rPr>
                        <a:t>Birth</a:t>
                      </a:r>
                      <a:endParaRPr lang="en-US" sz="1300">
                        <a:effectLst/>
                        <a:latin typeface="HelveticaNeue Light" panose="00000400000000000000" pitchFamily="2" charset="0"/>
                        <a:ea typeface="SimSun" panose="02010600030101010101" pitchFamily="2" charset="-122"/>
                        <a:cs typeface="Times New Roman" panose="02020603050405020304" pitchFamily="18" charset="0"/>
                      </a:endParaRPr>
                    </a:p>
                  </a:txBody>
                  <a:tcPr marL="68580" marR="68580" marT="0" marB="0"/>
                </a:tc>
              </a:tr>
              <a:tr h="406464">
                <a:tc>
                  <a:txBody>
                    <a:bodyPr/>
                    <a:lstStyle/>
                    <a:p>
                      <a:pPr marL="0" marR="0" algn="l">
                        <a:lnSpc>
                          <a:spcPct val="107000"/>
                        </a:lnSpc>
                        <a:spcBef>
                          <a:spcPts val="0"/>
                        </a:spcBef>
                        <a:spcAft>
                          <a:spcPts val="0"/>
                        </a:spcAft>
                      </a:pPr>
                      <a:r>
                        <a:rPr lang="en-US" sz="1300" dirty="0">
                          <a:effectLst/>
                          <a:latin typeface="HelveticaNeue Light" panose="00000400000000000000" pitchFamily="2" charset="0"/>
                        </a:rPr>
                        <a:t>8</a:t>
                      </a:r>
                      <a:endParaRPr lang="en-US" sz="1300" dirty="0">
                        <a:effectLst/>
                        <a:latin typeface="HelveticaNeue Light" panose="00000400000000000000" pitchFamily="2" charset="0"/>
                        <a:ea typeface="SimSun" panose="02010600030101010101" pitchFamily="2" charset="-122"/>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300">
                          <a:effectLst/>
                          <a:latin typeface="HelveticaNeue Light" panose="00000400000000000000" pitchFamily="2" charset="0"/>
                        </a:rPr>
                        <a:t>40s</a:t>
                      </a:r>
                      <a:endParaRPr lang="en-US" sz="1300">
                        <a:effectLst/>
                        <a:latin typeface="HelveticaNeue Light" panose="00000400000000000000" pitchFamily="2" charset="0"/>
                        <a:ea typeface="SimSun" panose="02010600030101010101" pitchFamily="2" charset="-122"/>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300" dirty="0" smtClean="0">
                          <a:effectLst/>
                          <a:latin typeface="HelveticaNeue Light" panose="00000400000000000000" pitchFamily="2" charset="0"/>
                        </a:rPr>
                        <a:t>Female</a:t>
                      </a:r>
                      <a:endParaRPr lang="en-US" sz="1300" dirty="0">
                        <a:effectLst/>
                        <a:latin typeface="HelveticaNeue Light" panose="00000400000000000000" pitchFamily="2" charset="0"/>
                        <a:ea typeface="SimSun" panose="02010600030101010101" pitchFamily="2" charset="-122"/>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300">
                          <a:effectLst/>
                          <a:latin typeface="HelveticaNeue Light" panose="00000400000000000000" pitchFamily="2" charset="0"/>
                        </a:rPr>
                        <a:t>-</a:t>
                      </a:r>
                      <a:endParaRPr lang="en-US" sz="1300">
                        <a:effectLst/>
                        <a:latin typeface="HelveticaNeue Light" panose="00000400000000000000" pitchFamily="2" charset="0"/>
                        <a:ea typeface="SimSun" panose="02010600030101010101" pitchFamily="2" charset="-122"/>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300" dirty="0">
                          <a:effectLst/>
                          <a:latin typeface="HelveticaNeue Light" panose="00000400000000000000" pitchFamily="2" charset="0"/>
                        </a:rPr>
                        <a:t>Medium </a:t>
                      </a:r>
                      <a:r>
                        <a:rPr lang="en-US" sz="1300" dirty="0" smtClean="0">
                          <a:effectLst/>
                          <a:latin typeface="HelveticaNeue Light" panose="00000400000000000000" pitchFamily="2" charset="0"/>
                        </a:rPr>
                        <a:t>Low</a:t>
                      </a:r>
                      <a:endParaRPr lang="en-US" sz="1300" dirty="0">
                        <a:effectLst/>
                        <a:latin typeface="HelveticaNeue Light" panose="00000400000000000000" pitchFamily="2" charset="0"/>
                        <a:ea typeface="SimSun" panose="02010600030101010101" pitchFamily="2" charset="-122"/>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300">
                          <a:effectLst/>
                          <a:latin typeface="HelveticaNeue Light" panose="00000400000000000000" pitchFamily="2" charset="0"/>
                        </a:rPr>
                        <a:t>iPhone</a:t>
                      </a:r>
                      <a:endParaRPr lang="en-US" sz="1300">
                        <a:effectLst/>
                        <a:latin typeface="HelveticaNeue Light" panose="00000400000000000000" pitchFamily="2" charset="0"/>
                        <a:ea typeface="SimSun" panose="02010600030101010101" pitchFamily="2" charset="-122"/>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300">
                          <a:effectLst/>
                          <a:latin typeface="HelveticaNeue Light" panose="00000400000000000000" pitchFamily="2" charset="0"/>
                        </a:rPr>
                        <a:t>Birth</a:t>
                      </a:r>
                      <a:endParaRPr lang="en-US" sz="1300">
                        <a:effectLst/>
                        <a:latin typeface="HelveticaNeue Light" panose="00000400000000000000" pitchFamily="2" charset="0"/>
                        <a:ea typeface="SimSun" panose="02010600030101010101" pitchFamily="2" charset="-122"/>
                        <a:cs typeface="Times New Roman" panose="02020603050405020304" pitchFamily="18" charset="0"/>
                      </a:endParaRPr>
                    </a:p>
                  </a:txBody>
                  <a:tcPr marL="68580" marR="68580" marT="0" marB="0"/>
                </a:tc>
              </a:tr>
              <a:tr h="406464">
                <a:tc>
                  <a:txBody>
                    <a:bodyPr/>
                    <a:lstStyle/>
                    <a:p>
                      <a:pPr marL="0" marR="0" algn="l">
                        <a:lnSpc>
                          <a:spcPct val="107000"/>
                        </a:lnSpc>
                        <a:spcBef>
                          <a:spcPts val="0"/>
                        </a:spcBef>
                        <a:spcAft>
                          <a:spcPts val="0"/>
                        </a:spcAft>
                      </a:pPr>
                      <a:r>
                        <a:rPr lang="en-US" sz="1300">
                          <a:effectLst/>
                          <a:latin typeface="HelveticaNeue Light" panose="00000400000000000000" pitchFamily="2" charset="0"/>
                        </a:rPr>
                        <a:t>9</a:t>
                      </a:r>
                      <a:endParaRPr lang="en-US" sz="1300">
                        <a:effectLst/>
                        <a:latin typeface="HelveticaNeue Light" panose="00000400000000000000" pitchFamily="2" charset="0"/>
                        <a:ea typeface="SimSun" panose="02010600030101010101" pitchFamily="2" charset="-122"/>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300">
                          <a:effectLst/>
                          <a:latin typeface="HelveticaNeue Light" panose="00000400000000000000" pitchFamily="2" charset="0"/>
                        </a:rPr>
                        <a:t>60s -70s</a:t>
                      </a:r>
                      <a:endParaRPr lang="en-US" sz="1300">
                        <a:effectLst/>
                        <a:latin typeface="HelveticaNeue Light" panose="00000400000000000000" pitchFamily="2" charset="0"/>
                        <a:ea typeface="SimSun" panose="02010600030101010101" pitchFamily="2" charset="-122"/>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300" dirty="0" smtClean="0">
                          <a:effectLst/>
                          <a:latin typeface="HelveticaNeue Light" panose="00000400000000000000" pitchFamily="2" charset="0"/>
                        </a:rPr>
                        <a:t>Female</a:t>
                      </a:r>
                      <a:endParaRPr lang="en-US" sz="1300" dirty="0">
                        <a:effectLst/>
                        <a:latin typeface="HelveticaNeue Light" panose="00000400000000000000" pitchFamily="2" charset="0"/>
                        <a:ea typeface="SimSun" panose="02010600030101010101" pitchFamily="2" charset="-122"/>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300" dirty="0">
                          <a:effectLst/>
                          <a:latin typeface="HelveticaNeue Light" panose="00000400000000000000" pitchFamily="2" charset="0"/>
                        </a:rPr>
                        <a:t>Tech </a:t>
                      </a:r>
                      <a:r>
                        <a:rPr lang="en-US" sz="1300" dirty="0" smtClean="0">
                          <a:effectLst/>
                          <a:latin typeface="HelveticaNeue Light" panose="00000400000000000000" pitchFamily="2" charset="0"/>
                        </a:rPr>
                        <a:t>Instructor</a:t>
                      </a:r>
                      <a:endParaRPr lang="en-US" sz="1300" dirty="0">
                        <a:effectLst/>
                        <a:latin typeface="HelveticaNeue Light" panose="00000400000000000000" pitchFamily="2" charset="0"/>
                        <a:ea typeface="SimSun" panose="02010600030101010101" pitchFamily="2" charset="-122"/>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300" dirty="0" smtClean="0">
                          <a:effectLst/>
                          <a:latin typeface="HelveticaNeue Light" panose="00000400000000000000" pitchFamily="2" charset="0"/>
                        </a:rPr>
                        <a:t>High </a:t>
                      </a:r>
                      <a:endParaRPr lang="en-US" sz="1300" dirty="0">
                        <a:effectLst/>
                        <a:latin typeface="HelveticaNeue Light" panose="00000400000000000000" pitchFamily="2" charset="0"/>
                        <a:ea typeface="SimSun" panose="02010600030101010101" pitchFamily="2" charset="-122"/>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300">
                          <a:effectLst/>
                          <a:latin typeface="HelveticaNeue Light" panose="00000400000000000000" pitchFamily="2" charset="0"/>
                        </a:rPr>
                        <a:t>iPhone</a:t>
                      </a:r>
                      <a:endParaRPr lang="en-US" sz="1300">
                        <a:effectLst/>
                        <a:latin typeface="HelveticaNeue Light" panose="00000400000000000000" pitchFamily="2" charset="0"/>
                        <a:ea typeface="SimSun" panose="02010600030101010101" pitchFamily="2" charset="-122"/>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300">
                          <a:effectLst/>
                          <a:latin typeface="HelveticaNeue Light" panose="00000400000000000000" pitchFamily="2" charset="0"/>
                        </a:rPr>
                        <a:t>-</a:t>
                      </a:r>
                      <a:endParaRPr lang="en-US" sz="1300">
                        <a:effectLst/>
                        <a:latin typeface="HelveticaNeue Light" panose="00000400000000000000" pitchFamily="2" charset="0"/>
                        <a:ea typeface="SimSun" panose="02010600030101010101" pitchFamily="2" charset="-122"/>
                        <a:cs typeface="Times New Roman" panose="02020603050405020304" pitchFamily="18" charset="0"/>
                      </a:endParaRPr>
                    </a:p>
                  </a:txBody>
                  <a:tcPr marL="68580" marR="68580" marT="0" marB="0"/>
                </a:tc>
              </a:tr>
              <a:tr h="406464">
                <a:tc>
                  <a:txBody>
                    <a:bodyPr/>
                    <a:lstStyle/>
                    <a:p>
                      <a:pPr marL="0" marR="0" algn="l">
                        <a:lnSpc>
                          <a:spcPct val="107000"/>
                        </a:lnSpc>
                        <a:spcBef>
                          <a:spcPts val="0"/>
                        </a:spcBef>
                        <a:spcAft>
                          <a:spcPts val="0"/>
                        </a:spcAft>
                      </a:pPr>
                      <a:r>
                        <a:rPr lang="en-US" sz="1300">
                          <a:effectLst/>
                          <a:latin typeface="HelveticaNeue Light" panose="00000400000000000000" pitchFamily="2" charset="0"/>
                        </a:rPr>
                        <a:t>10</a:t>
                      </a:r>
                      <a:endParaRPr lang="en-US" sz="1300">
                        <a:effectLst/>
                        <a:latin typeface="HelveticaNeue Light" panose="00000400000000000000" pitchFamily="2" charset="0"/>
                        <a:ea typeface="SimSun" panose="02010600030101010101" pitchFamily="2" charset="-122"/>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300">
                          <a:effectLst/>
                          <a:latin typeface="HelveticaNeue Light" panose="00000400000000000000" pitchFamily="2" charset="0"/>
                        </a:rPr>
                        <a:t>60s -70s</a:t>
                      </a:r>
                      <a:endParaRPr lang="en-US" sz="1300">
                        <a:effectLst/>
                        <a:latin typeface="HelveticaNeue Light" panose="00000400000000000000" pitchFamily="2" charset="0"/>
                        <a:ea typeface="SimSun" panose="02010600030101010101" pitchFamily="2" charset="-122"/>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300" dirty="0" smtClean="0">
                          <a:effectLst/>
                          <a:latin typeface="HelveticaNeue Light" panose="00000400000000000000" pitchFamily="2" charset="0"/>
                        </a:rPr>
                        <a:t>Female</a:t>
                      </a:r>
                      <a:endParaRPr lang="en-US" sz="1300" dirty="0">
                        <a:effectLst/>
                        <a:latin typeface="HelveticaNeue Light" panose="00000400000000000000" pitchFamily="2" charset="0"/>
                        <a:ea typeface="SimSun" panose="02010600030101010101" pitchFamily="2" charset="-122"/>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300">
                          <a:effectLst/>
                          <a:latin typeface="HelveticaNeue Light" panose="00000400000000000000" pitchFamily="2" charset="0"/>
                        </a:rPr>
                        <a:t>-</a:t>
                      </a:r>
                      <a:endParaRPr lang="en-US" sz="1300">
                        <a:effectLst/>
                        <a:latin typeface="HelveticaNeue Light" panose="00000400000000000000" pitchFamily="2" charset="0"/>
                        <a:ea typeface="SimSun" panose="02010600030101010101" pitchFamily="2" charset="-122"/>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300" dirty="0" smtClean="0">
                          <a:effectLst/>
                          <a:latin typeface="HelveticaNeue Light" panose="00000400000000000000" pitchFamily="2" charset="0"/>
                        </a:rPr>
                        <a:t>Low</a:t>
                      </a:r>
                      <a:endParaRPr lang="en-US" sz="1300" dirty="0">
                        <a:effectLst/>
                        <a:latin typeface="HelveticaNeue Light" panose="00000400000000000000" pitchFamily="2" charset="0"/>
                        <a:ea typeface="SimSun" panose="02010600030101010101" pitchFamily="2" charset="-122"/>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300" dirty="0">
                          <a:effectLst/>
                          <a:latin typeface="HelveticaNeue Light" panose="00000400000000000000" pitchFamily="2" charset="0"/>
                        </a:rPr>
                        <a:t>iPhone</a:t>
                      </a:r>
                      <a:endParaRPr lang="en-US" sz="1300" dirty="0">
                        <a:effectLst/>
                        <a:latin typeface="HelveticaNeue Light" panose="00000400000000000000" pitchFamily="2" charset="0"/>
                        <a:ea typeface="SimSun" panose="02010600030101010101" pitchFamily="2" charset="-122"/>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300">
                          <a:effectLst/>
                          <a:latin typeface="HelveticaNeue Light" panose="00000400000000000000" pitchFamily="2" charset="0"/>
                        </a:rPr>
                        <a:t>-</a:t>
                      </a:r>
                      <a:endParaRPr lang="en-US" sz="1300">
                        <a:effectLst/>
                        <a:latin typeface="HelveticaNeue Light" panose="00000400000000000000" pitchFamily="2" charset="0"/>
                        <a:ea typeface="SimSun" panose="02010600030101010101" pitchFamily="2" charset="-122"/>
                        <a:cs typeface="Times New Roman" panose="02020603050405020304" pitchFamily="18" charset="0"/>
                      </a:endParaRPr>
                    </a:p>
                  </a:txBody>
                  <a:tcPr marL="68580" marR="68580" marT="0" marB="0"/>
                </a:tc>
              </a:tr>
              <a:tr h="406464">
                <a:tc>
                  <a:txBody>
                    <a:bodyPr/>
                    <a:lstStyle/>
                    <a:p>
                      <a:pPr marL="0" marR="0" algn="l">
                        <a:lnSpc>
                          <a:spcPct val="107000"/>
                        </a:lnSpc>
                        <a:spcBef>
                          <a:spcPts val="0"/>
                        </a:spcBef>
                        <a:spcAft>
                          <a:spcPts val="0"/>
                        </a:spcAft>
                      </a:pPr>
                      <a:r>
                        <a:rPr lang="en-US" sz="1300">
                          <a:effectLst/>
                          <a:latin typeface="HelveticaNeue Light" panose="00000400000000000000" pitchFamily="2" charset="0"/>
                        </a:rPr>
                        <a:t>11</a:t>
                      </a:r>
                      <a:endParaRPr lang="en-US" sz="1300">
                        <a:effectLst/>
                        <a:latin typeface="HelveticaNeue Light" panose="00000400000000000000" pitchFamily="2" charset="0"/>
                        <a:ea typeface="SimSun" panose="02010600030101010101" pitchFamily="2" charset="-122"/>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300">
                          <a:effectLst/>
                          <a:latin typeface="HelveticaNeue Light" panose="00000400000000000000" pitchFamily="2" charset="0"/>
                        </a:rPr>
                        <a:t>60s -70s</a:t>
                      </a:r>
                      <a:endParaRPr lang="en-US" sz="1300">
                        <a:effectLst/>
                        <a:latin typeface="HelveticaNeue Light" panose="00000400000000000000" pitchFamily="2" charset="0"/>
                        <a:ea typeface="SimSun" panose="02010600030101010101" pitchFamily="2" charset="-122"/>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300">
                          <a:effectLst/>
                          <a:latin typeface="HelveticaNeue Light" panose="00000400000000000000" pitchFamily="2" charset="0"/>
                        </a:rPr>
                        <a:t>Male</a:t>
                      </a:r>
                      <a:endParaRPr lang="en-US" sz="1300">
                        <a:effectLst/>
                        <a:latin typeface="HelveticaNeue Light" panose="00000400000000000000" pitchFamily="2" charset="0"/>
                        <a:ea typeface="SimSun" panose="02010600030101010101" pitchFamily="2" charset="-122"/>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300">
                          <a:effectLst/>
                          <a:latin typeface="HelveticaNeue Light" panose="00000400000000000000" pitchFamily="2" charset="0"/>
                        </a:rPr>
                        <a:t>-</a:t>
                      </a:r>
                      <a:endParaRPr lang="en-US" sz="1300">
                        <a:effectLst/>
                        <a:latin typeface="HelveticaNeue Light" panose="00000400000000000000" pitchFamily="2" charset="0"/>
                        <a:ea typeface="SimSun" panose="02010600030101010101" pitchFamily="2" charset="-122"/>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300" dirty="0" smtClean="0">
                          <a:effectLst/>
                          <a:latin typeface="HelveticaNeue Light" panose="00000400000000000000" pitchFamily="2" charset="0"/>
                        </a:rPr>
                        <a:t>High</a:t>
                      </a:r>
                      <a:endParaRPr lang="en-US" sz="1300" dirty="0">
                        <a:effectLst/>
                        <a:latin typeface="HelveticaNeue Light" panose="00000400000000000000" pitchFamily="2" charset="0"/>
                        <a:ea typeface="SimSun" panose="02010600030101010101" pitchFamily="2" charset="-122"/>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300" dirty="0">
                          <a:effectLst/>
                          <a:latin typeface="HelveticaNeue Light" panose="00000400000000000000" pitchFamily="2" charset="0"/>
                        </a:rPr>
                        <a:t>iPhone</a:t>
                      </a:r>
                      <a:endParaRPr lang="en-US" sz="1300" dirty="0">
                        <a:effectLst/>
                        <a:latin typeface="HelveticaNeue Light" panose="00000400000000000000" pitchFamily="2" charset="0"/>
                        <a:ea typeface="SimSun" panose="02010600030101010101" pitchFamily="2" charset="-122"/>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300" dirty="0">
                          <a:effectLst/>
                          <a:latin typeface="HelveticaNeue Light" panose="00000400000000000000" pitchFamily="2" charset="0"/>
                        </a:rPr>
                        <a:t>-</a:t>
                      </a:r>
                      <a:endParaRPr lang="en-US" sz="1300" dirty="0">
                        <a:effectLst/>
                        <a:latin typeface="HelveticaNeue Light" panose="00000400000000000000" pitchFamily="2" charset="0"/>
                        <a:ea typeface="SimSun" panose="02010600030101010101" pitchFamily="2" charset="-122"/>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6105578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1040" y="436880"/>
            <a:ext cx="7498080" cy="523220"/>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latin typeface="HelveticaNeue bold" panose="00000400000000000000" pitchFamily="2" charset="0"/>
              </a:rPr>
              <a:t>VoiceOver</a:t>
            </a:r>
            <a:r>
              <a:rPr lang="en-US" sz="2800" dirty="0" smtClean="0">
                <a:latin typeface="HelveticaNeue Light" panose="00000400000000000000" pitchFamily="2" charset="0"/>
              </a:rPr>
              <a:t> &amp; </a:t>
            </a:r>
            <a:r>
              <a:rPr lang="en-US" sz="2800" dirty="0" err="1" smtClean="0">
                <a:latin typeface="HelveticaNeue Light" panose="00000400000000000000" pitchFamily="2" charset="0"/>
              </a:rPr>
              <a:t>TalkBack</a:t>
            </a:r>
            <a:endParaRPr lang="en-US" sz="2800" b="0" baseline="30000" dirty="0" smtClean="0">
              <a:latin typeface="HelveticaNeue Light" panose="00000400000000000000" pitchFamily="2"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0809" y="1341120"/>
            <a:ext cx="2657341" cy="471678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36080" y="1256172"/>
            <a:ext cx="2700972" cy="4801728"/>
          </a:xfrm>
          <a:prstGeom prst="rect">
            <a:avLst/>
          </a:prstGeom>
        </p:spPr>
      </p:pic>
    </p:spTree>
    <p:extLst>
      <p:ext uri="{BB962C8B-B14F-4D97-AF65-F5344CB8AC3E}">
        <p14:creationId xmlns:p14="http://schemas.microsoft.com/office/powerpoint/2010/main" val="33037027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6541109" y="3845477"/>
            <a:ext cx="5179669" cy="226227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28650" y="3845477"/>
            <a:ext cx="5179669" cy="226227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541109" y="1243222"/>
            <a:ext cx="5179669" cy="226227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28650" y="1243222"/>
            <a:ext cx="5179669" cy="226227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701040" y="436880"/>
            <a:ext cx="7498080" cy="523220"/>
          </a:xfrm>
          <a:prstGeom prst="rect">
            <a:avLst/>
          </a:prstGeom>
          <a:noFill/>
        </p:spPr>
        <p:txBody>
          <a:bodyPr wrap="square" rtlCol="0">
            <a:spAutoFit/>
          </a:bodyPr>
          <a:lstStyle/>
          <a:p>
            <a:r>
              <a:rPr lang="en-US" sz="2800" dirty="0">
                <a:latin typeface="HelveticaNeue bold" panose="00000400000000000000" pitchFamily="2" charset="0"/>
              </a:rPr>
              <a:t>4 </a:t>
            </a:r>
            <a:r>
              <a:rPr lang="en-US" sz="2800" b="0" i="0" u="none" strike="noStrike" kern="1200" dirty="0" smtClean="0">
                <a:solidFill>
                  <a:schemeClr val="tx1"/>
                </a:solidFill>
                <a:effectLst/>
                <a:latin typeface="HelveticaNeue bold" panose="00000400000000000000" pitchFamily="2" charset="0"/>
                <a:ea typeface="+mn-ea"/>
                <a:cs typeface="+mn-cs"/>
              </a:rPr>
              <a:t>User </a:t>
            </a:r>
            <a:r>
              <a:rPr lang="en-US" sz="2800" dirty="0" smtClean="0">
                <a:latin typeface="HelveticaNeue bold" panose="00000400000000000000" pitchFamily="2" charset="0"/>
              </a:rPr>
              <a:t>Groups</a:t>
            </a:r>
            <a:r>
              <a:rPr lang="en-US" sz="2800" dirty="0">
                <a:latin typeface="HelveticaNeue bold" panose="00000400000000000000" pitchFamily="2" charset="0"/>
              </a:rPr>
              <a:t>,</a:t>
            </a:r>
            <a:r>
              <a:rPr lang="en-US" sz="2800" dirty="0" smtClean="0">
                <a:latin typeface="HelveticaNeue bold" panose="00000400000000000000" pitchFamily="2" charset="0"/>
              </a:rPr>
              <a:t> </a:t>
            </a:r>
            <a:r>
              <a:rPr lang="en-US" altLang="zh-CN" sz="2800" dirty="0" smtClean="0">
                <a:latin typeface="HelveticaNeue Light" panose="00000400000000000000" pitchFamily="2" charset="0"/>
              </a:rPr>
              <a:t>by VoiceOver</a:t>
            </a:r>
            <a:r>
              <a:rPr lang="en-US" altLang="zh-CN" sz="2800" dirty="0">
                <a:latin typeface="HelveticaNeue Light" panose="00000400000000000000" pitchFamily="2" charset="0"/>
              </a:rPr>
              <a:t> </a:t>
            </a:r>
            <a:r>
              <a:rPr lang="en-US" altLang="zh-CN" sz="2800" dirty="0" smtClean="0">
                <a:latin typeface="HelveticaNeue Light" panose="00000400000000000000" pitchFamily="2" charset="0"/>
              </a:rPr>
              <a:t>Familiarity</a:t>
            </a:r>
            <a:endParaRPr lang="en-US" sz="2800" dirty="0">
              <a:latin typeface="HelveticaNeue bold" panose="00000400000000000000" pitchFamily="2" charset="0"/>
            </a:endParaRPr>
          </a:p>
        </p:txBody>
      </p:sp>
      <p:pic>
        <p:nvPicPr>
          <p:cNvPr id="3" name="Picture 2" descr="http://1img.org/wp-content/uploads/2016/02/social-people-icon-3.png"/>
          <p:cNvPicPr>
            <a:picLocks noChangeAspect="1" noChangeArrowheads="1"/>
          </p:cNvPicPr>
          <p:nvPr/>
        </p:nvPicPr>
        <p:blipFill rotWithShape="1">
          <a:blip r:embed="rId3">
            <a:extLst>
              <a:ext uri="{28A0092B-C50C-407E-A947-70E740481C1C}">
                <a14:useLocalDpi xmlns:a14="http://schemas.microsoft.com/office/drawing/2010/main" val="0"/>
              </a:ext>
            </a:extLst>
          </a:blip>
          <a:srcRect l="48009" r="36783"/>
          <a:stretch/>
        </p:blipFill>
        <p:spPr bwMode="auto">
          <a:xfrm>
            <a:off x="6732219" y="1165828"/>
            <a:ext cx="762001" cy="155257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1img.org/wp-content/uploads/2016/02/social-people-icon-3.png"/>
          <p:cNvPicPr>
            <a:picLocks noChangeAspect="1" noChangeArrowheads="1"/>
          </p:cNvPicPr>
          <p:nvPr/>
        </p:nvPicPr>
        <p:blipFill rotWithShape="1">
          <a:blip r:embed="rId3">
            <a:extLst>
              <a:ext uri="{28A0092B-C50C-407E-A947-70E740481C1C}">
                <a14:useLocalDpi xmlns:a14="http://schemas.microsoft.com/office/drawing/2010/main" val="0"/>
              </a:ext>
            </a:extLst>
          </a:blip>
          <a:srcRect r="82132"/>
          <a:stretch/>
        </p:blipFill>
        <p:spPr bwMode="auto">
          <a:xfrm>
            <a:off x="428650" y="3652269"/>
            <a:ext cx="1005839" cy="155257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1img.org/wp-content/uploads/2016/02/social-people-icon-3.png"/>
          <p:cNvPicPr>
            <a:picLocks noChangeAspect="1" noChangeArrowheads="1"/>
          </p:cNvPicPr>
          <p:nvPr/>
        </p:nvPicPr>
        <p:blipFill rotWithShape="1">
          <a:blip r:embed="rId3">
            <a:extLst>
              <a:ext uri="{28A0092B-C50C-407E-A947-70E740481C1C}">
                <a14:useLocalDpi xmlns:a14="http://schemas.microsoft.com/office/drawing/2010/main" val="0"/>
              </a:ext>
            </a:extLst>
          </a:blip>
          <a:srcRect l="62989" r="20226"/>
          <a:stretch/>
        </p:blipFill>
        <p:spPr bwMode="auto">
          <a:xfrm>
            <a:off x="6732219" y="3652269"/>
            <a:ext cx="944880" cy="15525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1img.org/wp-content/uploads/2016/02/social-people-icon-3.png"/>
          <p:cNvPicPr>
            <a:picLocks noChangeAspect="1" noChangeArrowheads="1"/>
          </p:cNvPicPr>
          <p:nvPr/>
        </p:nvPicPr>
        <p:blipFill rotWithShape="1">
          <a:blip r:embed="rId3">
            <a:extLst>
              <a:ext uri="{28A0092B-C50C-407E-A947-70E740481C1C}">
                <a14:useLocalDpi xmlns:a14="http://schemas.microsoft.com/office/drawing/2010/main" val="0"/>
              </a:ext>
            </a:extLst>
          </a:blip>
          <a:srcRect l="32487" r="52533"/>
          <a:stretch/>
        </p:blipFill>
        <p:spPr bwMode="auto">
          <a:xfrm>
            <a:off x="558801" y="1165828"/>
            <a:ext cx="843279" cy="155257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706880" y="1530128"/>
            <a:ext cx="3576320" cy="1446550"/>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i="0" u="none" strike="noStrike" kern="1200" dirty="0" smtClean="0">
                <a:solidFill>
                  <a:schemeClr val="tx1"/>
                </a:solidFill>
                <a:effectLst/>
                <a:latin typeface="HelveticaNeue" panose="00000400000000000000" pitchFamily="2" charset="0"/>
              </a:rPr>
              <a:t>Regular </a:t>
            </a:r>
            <a:r>
              <a:rPr lang="en-US" sz="1900" b="0" i="0" u="none" strike="noStrike" kern="1200" dirty="0" smtClean="0">
                <a:solidFill>
                  <a:schemeClr val="tx1"/>
                </a:solidFill>
                <a:effectLst/>
                <a:latin typeface="HelveticaNeue Light" panose="00000400000000000000" pitchFamily="2" charset="0"/>
              </a:rPr>
              <a:t>VoiceOver User</a:t>
            </a:r>
          </a:p>
          <a:p>
            <a:endParaRPr lang="en-US" sz="1600" dirty="0" smtClean="0">
              <a:latin typeface="HelveticaNeue Light" panose="00000400000000000000" pitchFamily="2" charset="0"/>
            </a:endParaRPr>
          </a:p>
          <a:p>
            <a:r>
              <a:rPr lang="en-US" sz="1600" dirty="0" smtClean="0">
                <a:latin typeface="HelveticaNeue Light" panose="00000400000000000000" pitchFamily="2" charset="0"/>
              </a:rPr>
              <a:t>Interviewer: How </a:t>
            </a:r>
            <a:r>
              <a:rPr lang="en-US" sz="1600" dirty="0">
                <a:latin typeface="HelveticaNeue Light" panose="00000400000000000000" pitchFamily="2" charset="0"/>
              </a:rPr>
              <a:t>do you currently enter </a:t>
            </a:r>
            <a:r>
              <a:rPr lang="en-US" altLang="zh-CN" sz="1600" dirty="0" smtClean="0">
                <a:latin typeface="HelveticaNeue Light" panose="00000400000000000000" pitchFamily="2" charset="0"/>
              </a:rPr>
              <a:t>a </a:t>
            </a:r>
            <a:r>
              <a:rPr lang="en-US" sz="1600" dirty="0" smtClean="0">
                <a:latin typeface="HelveticaNeue Light" panose="00000400000000000000" pitchFamily="2" charset="0"/>
              </a:rPr>
              <a:t>form?</a:t>
            </a:r>
            <a:endParaRPr lang="en-US" sz="1600" dirty="0">
              <a:latin typeface="HelveticaNeue Light" panose="00000400000000000000" pitchFamily="2" charset="0"/>
            </a:endParaRPr>
          </a:p>
          <a:p>
            <a:r>
              <a:rPr lang="en-US" sz="1600" dirty="0" smtClean="0">
                <a:latin typeface="HelveticaNeue Light" panose="00000400000000000000" pitchFamily="2" charset="0"/>
              </a:rPr>
              <a:t>User: </a:t>
            </a:r>
            <a:r>
              <a:rPr lang="en-US" sz="1600" dirty="0" err="1" smtClean="0">
                <a:latin typeface="HelveticaNeue Light" panose="00000400000000000000" pitchFamily="2" charset="0"/>
              </a:rPr>
              <a:t>Ahh</a:t>
            </a:r>
            <a:r>
              <a:rPr lang="en-US" sz="1600" dirty="0" smtClean="0">
                <a:latin typeface="HelveticaNeue Light" panose="00000400000000000000" pitchFamily="2" charset="0"/>
              </a:rPr>
              <a:t> </a:t>
            </a:r>
            <a:r>
              <a:rPr lang="en-US" sz="1600" dirty="0">
                <a:latin typeface="HelveticaNeue Light" panose="00000400000000000000" pitchFamily="2" charset="0"/>
              </a:rPr>
              <a:t>I poke around, you </a:t>
            </a:r>
            <a:r>
              <a:rPr lang="en-US" sz="1600" dirty="0" smtClean="0">
                <a:latin typeface="HelveticaNeue Light" panose="00000400000000000000" pitchFamily="2" charset="0"/>
              </a:rPr>
              <a:t>know…</a:t>
            </a:r>
            <a:endParaRPr lang="en-US" sz="1600" b="0" dirty="0" smtClean="0">
              <a:latin typeface="HelveticaNeue Light" panose="00000400000000000000" pitchFamily="2" charset="0"/>
            </a:endParaRPr>
          </a:p>
        </p:txBody>
      </p:sp>
      <p:sp>
        <p:nvSpPr>
          <p:cNvPr id="22" name="TextBox 21"/>
          <p:cNvSpPr txBox="1"/>
          <p:nvPr/>
        </p:nvSpPr>
        <p:spPr>
          <a:xfrm>
            <a:off x="7819339" y="1530128"/>
            <a:ext cx="3576320" cy="120032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i="0" u="none" strike="noStrike" kern="1200" dirty="0" smtClean="0">
                <a:solidFill>
                  <a:schemeClr val="tx1"/>
                </a:solidFill>
                <a:effectLst/>
                <a:latin typeface="HelveticaNeue" panose="00000400000000000000" pitchFamily="2" charset="0"/>
              </a:rPr>
              <a:t>Advanced </a:t>
            </a:r>
            <a:r>
              <a:rPr lang="en-US" sz="1900" b="0" i="0" u="none" strike="noStrike" kern="1200" dirty="0" smtClean="0">
                <a:solidFill>
                  <a:schemeClr val="tx1"/>
                </a:solidFill>
                <a:effectLst/>
                <a:latin typeface="HelveticaNeue Light" panose="00000400000000000000" pitchFamily="2" charset="0"/>
              </a:rPr>
              <a:t>VoiceOver User</a:t>
            </a:r>
          </a:p>
          <a:p>
            <a:endParaRPr lang="en-US" sz="1600" dirty="0" smtClean="0">
              <a:latin typeface="HelveticaNeue Light" panose="00000400000000000000" pitchFamily="2" charset="0"/>
            </a:endParaRPr>
          </a:p>
          <a:p>
            <a:r>
              <a:rPr lang="en-US" sz="1600" dirty="0" smtClean="0">
                <a:latin typeface="HelveticaNeue Light" panose="00000400000000000000" pitchFamily="2" charset="0"/>
              </a:rPr>
              <a:t>“</a:t>
            </a:r>
            <a:r>
              <a:rPr lang="en-US" sz="1600" b="0" dirty="0" smtClean="0">
                <a:latin typeface="HelveticaNeue Light" panose="00000400000000000000" pitchFamily="2" charset="0"/>
              </a:rPr>
              <a:t>I think voiceover is very useful. It helps me a lot.”</a:t>
            </a:r>
          </a:p>
        </p:txBody>
      </p:sp>
      <p:sp>
        <p:nvSpPr>
          <p:cNvPr id="24" name="TextBox 23"/>
          <p:cNvSpPr txBox="1"/>
          <p:nvPr/>
        </p:nvSpPr>
        <p:spPr>
          <a:xfrm>
            <a:off x="1706880" y="4132383"/>
            <a:ext cx="3576320" cy="1000274"/>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i="0" u="none" strike="noStrike" kern="1200" dirty="0" smtClean="0">
                <a:solidFill>
                  <a:schemeClr val="tx1"/>
                </a:solidFill>
                <a:effectLst/>
                <a:latin typeface="HelveticaNeue" panose="00000400000000000000" pitchFamily="2" charset="0"/>
              </a:rPr>
              <a:t>Novice </a:t>
            </a:r>
            <a:r>
              <a:rPr lang="en-US" sz="1900" b="0" i="0" u="none" strike="noStrike" kern="1200" dirty="0" smtClean="0">
                <a:solidFill>
                  <a:schemeClr val="tx1"/>
                </a:solidFill>
                <a:effectLst/>
                <a:latin typeface="HelveticaNeue Light" panose="00000400000000000000" pitchFamily="2" charset="0"/>
              </a:rPr>
              <a:t>VoiceOver User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900" b="0" i="0" u="none" strike="noStrike" kern="1200" dirty="0" smtClean="0">
              <a:solidFill>
                <a:schemeClr val="tx1"/>
              </a:solidFill>
              <a:effectLst/>
              <a:latin typeface="HelveticaNeue Light" panose="00000400000000000000" pitchFamily="2" charset="0"/>
            </a:endParaRPr>
          </a:p>
          <a:p>
            <a:r>
              <a:rPr lang="en-US" sz="1600" dirty="0">
                <a:latin typeface="HelveticaNeue Light" panose="00000400000000000000" pitchFamily="2" charset="0"/>
              </a:rPr>
              <a:t>“I’m still learning. I’ll get there.” </a:t>
            </a:r>
          </a:p>
        </p:txBody>
      </p:sp>
      <p:sp>
        <p:nvSpPr>
          <p:cNvPr id="26" name="TextBox 25"/>
          <p:cNvSpPr txBox="1"/>
          <p:nvPr/>
        </p:nvSpPr>
        <p:spPr>
          <a:xfrm>
            <a:off x="7819339" y="4132383"/>
            <a:ext cx="3576320" cy="1492716"/>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i="0" u="none" strike="noStrike" kern="1200" dirty="0" smtClean="0">
                <a:solidFill>
                  <a:schemeClr val="tx1"/>
                </a:solidFill>
                <a:effectLst/>
                <a:latin typeface="HelveticaNeue" panose="00000400000000000000" pitchFamily="2" charset="0"/>
              </a:rPr>
              <a:t>Non </a:t>
            </a:r>
            <a:r>
              <a:rPr lang="en-US" sz="1900" b="0" i="0" u="none" strike="noStrike" kern="1200" dirty="0" smtClean="0">
                <a:solidFill>
                  <a:schemeClr val="tx1"/>
                </a:solidFill>
                <a:effectLst/>
                <a:latin typeface="HelveticaNeue Light" panose="00000400000000000000" pitchFamily="2" charset="0"/>
              </a:rPr>
              <a:t>VoiceOver User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900" b="0" i="0" u="none" strike="noStrike" kern="1200" dirty="0" smtClean="0">
              <a:solidFill>
                <a:schemeClr val="tx1"/>
              </a:solidFill>
              <a:effectLst/>
              <a:latin typeface="HelveticaNeue Light" panose="00000400000000000000" pitchFamily="2" charset="0"/>
            </a:endParaRPr>
          </a:p>
          <a:p>
            <a:r>
              <a:rPr lang="en-US" sz="1600" dirty="0">
                <a:latin typeface="HelveticaNeue Light" panose="00000400000000000000" pitchFamily="2" charset="0"/>
              </a:rPr>
              <a:t>“I don’t use the iPhone because it’s all flat! If it had buttons I can feel then I would use it,”</a:t>
            </a:r>
          </a:p>
        </p:txBody>
      </p:sp>
    </p:spTree>
    <p:extLst>
      <p:ext uri="{BB962C8B-B14F-4D97-AF65-F5344CB8AC3E}">
        <p14:creationId xmlns:p14="http://schemas.microsoft.com/office/powerpoint/2010/main" val="41223783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6541109" y="3845477"/>
            <a:ext cx="5179669" cy="226227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28650" y="3845477"/>
            <a:ext cx="5179669" cy="226227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6541109" y="1243222"/>
            <a:ext cx="5179669" cy="226227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28650" y="1243222"/>
            <a:ext cx="5179669" cy="226227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http://1img.org/wp-content/uploads/2016/02/social-people-icon-3.png"/>
          <p:cNvPicPr>
            <a:picLocks noChangeAspect="1" noChangeArrowheads="1"/>
          </p:cNvPicPr>
          <p:nvPr/>
        </p:nvPicPr>
        <p:blipFill rotWithShape="1">
          <a:blip r:embed="rId2">
            <a:extLst>
              <a:ext uri="{28A0092B-C50C-407E-A947-70E740481C1C}">
                <a14:useLocalDpi xmlns:a14="http://schemas.microsoft.com/office/drawing/2010/main" val="0"/>
              </a:ext>
            </a:extLst>
          </a:blip>
          <a:srcRect l="48009" r="36783"/>
          <a:stretch/>
        </p:blipFill>
        <p:spPr bwMode="auto">
          <a:xfrm>
            <a:off x="6732219" y="1165828"/>
            <a:ext cx="762001" cy="155257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http://1img.org/wp-content/uploads/2016/02/social-people-icon-3.png"/>
          <p:cNvPicPr>
            <a:picLocks noChangeAspect="1" noChangeArrowheads="1"/>
          </p:cNvPicPr>
          <p:nvPr/>
        </p:nvPicPr>
        <p:blipFill rotWithShape="1">
          <a:blip r:embed="rId2">
            <a:extLst>
              <a:ext uri="{28A0092B-C50C-407E-A947-70E740481C1C}">
                <a14:useLocalDpi xmlns:a14="http://schemas.microsoft.com/office/drawing/2010/main" val="0"/>
              </a:ext>
            </a:extLst>
          </a:blip>
          <a:srcRect r="82132"/>
          <a:stretch/>
        </p:blipFill>
        <p:spPr bwMode="auto">
          <a:xfrm>
            <a:off x="428650" y="3652269"/>
            <a:ext cx="1005839" cy="155257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http://1img.org/wp-content/uploads/2016/02/social-people-icon-3.png"/>
          <p:cNvPicPr>
            <a:picLocks noChangeAspect="1" noChangeArrowheads="1"/>
          </p:cNvPicPr>
          <p:nvPr/>
        </p:nvPicPr>
        <p:blipFill rotWithShape="1">
          <a:blip r:embed="rId2">
            <a:extLst>
              <a:ext uri="{28A0092B-C50C-407E-A947-70E740481C1C}">
                <a14:useLocalDpi xmlns:a14="http://schemas.microsoft.com/office/drawing/2010/main" val="0"/>
              </a:ext>
            </a:extLst>
          </a:blip>
          <a:srcRect l="62989" r="20226"/>
          <a:stretch/>
        </p:blipFill>
        <p:spPr bwMode="auto">
          <a:xfrm>
            <a:off x="6732219" y="3652269"/>
            <a:ext cx="944880" cy="1552576"/>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http://1img.org/wp-content/uploads/2016/02/social-people-icon-3.png"/>
          <p:cNvPicPr>
            <a:picLocks noChangeAspect="1" noChangeArrowheads="1"/>
          </p:cNvPicPr>
          <p:nvPr/>
        </p:nvPicPr>
        <p:blipFill rotWithShape="1">
          <a:blip r:embed="rId2">
            <a:extLst>
              <a:ext uri="{28A0092B-C50C-407E-A947-70E740481C1C}">
                <a14:useLocalDpi xmlns:a14="http://schemas.microsoft.com/office/drawing/2010/main" val="0"/>
              </a:ext>
            </a:extLst>
          </a:blip>
          <a:srcRect l="32487" r="52533"/>
          <a:stretch/>
        </p:blipFill>
        <p:spPr bwMode="auto">
          <a:xfrm>
            <a:off x="558801" y="1165828"/>
            <a:ext cx="843279" cy="1552576"/>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1706880" y="1530128"/>
            <a:ext cx="3576320" cy="1446550"/>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i="0" u="none" strike="noStrike" kern="1200" dirty="0" smtClean="0">
                <a:solidFill>
                  <a:schemeClr val="tx1"/>
                </a:solidFill>
                <a:effectLst/>
                <a:latin typeface="HelveticaNeue" panose="00000400000000000000" pitchFamily="2" charset="0"/>
              </a:rPr>
              <a:t>Regular </a:t>
            </a:r>
            <a:r>
              <a:rPr lang="en-US" sz="1900" b="0" i="0" u="none" strike="noStrike" kern="1200" dirty="0" smtClean="0">
                <a:solidFill>
                  <a:schemeClr val="tx1"/>
                </a:solidFill>
                <a:effectLst/>
                <a:latin typeface="HelveticaNeue Light" panose="00000400000000000000" pitchFamily="2" charset="0"/>
              </a:rPr>
              <a:t>VoiceOver User</a:t>
            </a:r>
          </a:p>
          <a:p>
            <a:endParaRPr lang="en-US" sz="1600" dirty="0" smtClean="0">
              <a:latin typeface="HelveticaNeue Light" panose="00000400000000000000" pitchFamily="2" charset="0"/>
            </a:endParaRPr>
          </a:p>
          <a:p>
            <a:r>
              <a:rPr lang="en-US" sz="1600" dirty="0" smtClean="0">
                <a:latin typeface="HelveticaNeue Light" panose="00000400000000000000" pitchFamily="2" charset="0"/>
              </a:rPr>
              <a:t>Interviewer: How </a:t>
            </a:r>
            <a:r>
              <a:rPr lang="en-US" sz="1600" dirty="0">
                <a:latin typeface="HelveticaNeue Light" panose="00000400000000000000" pitchFamily="2" charset="0"/>
              </a:rPr>
              <a:t>do you currently enter </a:t>
            </a:r>
            <a:r>
              <a:rPr lang="en-US" altLang="zh-CN" sz="1600" dirty="0" smtClean="0">
                <a:latin typeface="HelveticaNeue Light" panose="00000400000000000000" pitchFamily="2" charset="0"/>
              </a:rPr>
              <a:t>a </a:t>
            </a:r>
            <a:r>
              <a:rPr lang="en-US" sz="1600" dirty="0" smtClean="0">
                <a:latin typeface="HelveticaNeue Light" panose="00000400000000000000" pitchFamily="2" charset="0"/>
              </a:rPr>
              <a:t>form?</a:t>
            </a:r>
            <a:endParaRPr lang="en-US" sz="1600" dirty="0">
              <a:latin typeface="HelveticaNeue Light" panose="00000400000000000000" pitchFamily="2" charset="0"/>
            </a:endParaRPr>
          </a:p>
          <a:p>
            <a:r>
              <a:rPr lang="en-US" sz="1600" dirty="0" smtClean="0">
                <a:latin typeface="HelveticaNeue Light" panose="00000400000000000000" pitchFamily="2" charset="0"/>
              </a:rPr>
              <a:t>User: </a:t>
            </a:r>
            <a:r>
              <a:rPr lang="en-US" sz="1600" dirty="0" err="1" smtClean="0">
                <a:latin typeface="HelveticaNeue Light" panose="00000400000000000000" pitchFamily="2" charset="0"/>
              </a:rPr>
              <a:t>Ahh</a:t>
            </a:r>
            <a:r>
              <a:rPr lang="en-US" sz="1600" dirty="0" smtClean="0">
                <a:latin typeface="HelveticaNeue Light" panose="00000400000000000000" pitchFamily="2" charset="0"/>
              </a:rPr>
              <a:t> </a:t>
            </a:r>
            <a:r>
              <a:rPr lang="en-US" sz="1600" dirty="0">
                <a:latin typeface="HelveticaNeue Light" panose="00000400000000000000" pitchFamily="2" charset="0"/>
              </a:rPr>
              <a:t>I poke around, you </a:t>
            </a:r>
            <a:r>
              <a:rPr lang="en-US" sz="1600" dirty="0" smtClean="0">
                <a:latin typeface="HelveticaNeue Light" panose="00000400000000000000" pitchFamily="2" charset="0"/>
              </a:rPr>
              <a:t>know…</a:t>
            </a:r>
            <a:endParaRPr lang="en-US" sz="1600" b="0" dirty="0" smtClean="0">
              <a:latin typeface="HelveticaNeue Light" panose="00000400000000000000" pitchFamily="2" charset="0"/>
            </a:endParaRPr>
          </a:p>
        </p:txBody>
      </p:sp>
      <p:sp>
        <p:nvSpPr>
          <p:cNvPr id="26" name="TextBox 25"/>
          <p:cNvSpPr txBox="1"/>
          <p:nvPr/>
        </p:nvSpPr>
        <p:spPr>
          <a:xfrm>
            <a:off x="7819339" y="1530128"/>
            <a:ext cx="3576320" cy="120032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i="0" u="none" strike="noStrike" kern="1200" dirty="0" smtClean="0">
                <a:solidFill>
                  <a:schemeClr val="tx1"/>
                </a:solidFill>
                <a:effectLst/>
                <a:latin typeface="HelveticaNeue" panose="00000400000000000000" pitchFamily="2" charset="0"/>
              </a:rPr>
              <a:t>Advanced </a:t>
            </a:r>
            <a:r>
              <a:rPr lang="en-US" sz="1900" b="0" i="0" u="none" strike="noStrike" kern="1200" dirty="0" smtClean="0">
                <a:solidFill>
                  <a:schemeClr val="tx1"/>
                </a:solidFill>
                <a:effectLst/>
                <a:latin typeface="HelveticaNeue Light" panose="00000400000000000000" pitchFamily="2" charset="0"/>
              </a:rPr>
              <a:t>VoiceOver User</a:t>
            </a:r>
          </a:p>
          <a:p>
            <a:endParaRPr lang="en-US" sz="1600" dirty="0" smtClean="0">
              <a:latin typeface="HelveticaNeue Light" panose="00000400000000000000" pitchFamily="2" charset="0"/>
            </a:endParaRPr>
          </a:p>
          <a:p>
            <a:r>
              <a:rPr lang="en-US" sz="1600" dirty="0" smtClean="0">
                <a:latin typeface="HelveticaNeue Light" panose="00000400000000000000" pitchFamily="2" charset="0"/>
              </a:rPr>
              <a:t>“</a:t>
            </a:r>
            <a:r>
              <a:rPr lang="en-US" sz="1600" b="0" dirty="0" smtClean="0">
                <a:latin typeface="HelveticaNeue Light" panose="00000400000000000000" pitchFamily="2" charset="0"/>
              </a:rPr>
              <a:t>I think voiceover is very useful. It helps me a lot.”</a:t>
            </a:r>
          </a:p>
        </p:txBody>
      </p:sp>
      <p:sp>
        <p:nvSpPr>
          <p:cNvPr id="27" name="TextBox 26"/>
          <p:cNvSpPr txBox="1"/>
          <p:nvPr/>
        </p:nvSpPr>
        <p:spPr>
          <a:xfrm>
            <a:off x="1706880" y="4132383"/>
            <a:ext cx="3576320" cy="1000274"/>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i="0" u="none" strike="noStrike" kern="1200" dirty="0" smtClean="0">
                <a:solidFill>
                  <a:schemeClr val="tx1"/>
                </a:solidFill>
                <a:effectLst/>
                <a:latin typeface="HelveticaNeue" panose="00000400000000000000" pitchFamily="2" charset="0"/>
              </a:rPr>
              <a:t>Novice </a:t>
            </a:r>
            <a:r>
              <a:rPr lang="en-US" sz="1900" b="0" i="0" u="none" strike="noStrike" kern="1200" dirty="0" smtClean="0">
                <a:solidFill>
                  <a:schemeClr val="tx1"/>
                </a:solidFill>
                <a:effectLst/>
                <a:latin typeface="HelveticaNeue Light" panose="00000400000000000000" pitchFamily="2" charset="0"/>
              </a:rPr>
              <a:t>VoiceOver User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900" b="0" i="0" u="none" strike="noStrike" kern="1200" dirty="0" smtClean="0">
              <a:solidFill>
                <a:schemeClr val="tx1"/>
              </a:solidFill>
              <a:effectLst/>
              <a:latin typeface="HelveticaNeue Light" panose="00000400000000000000" pitchFamily="2" charset="0"/>
            </a:endParaRPr>
          </a:p>
          <a:p>
            <a:r>
              <a:rPr lang="en-US" sz="1600" dirty="0">
                <a:latin typeface="HelveticaNeue Light" panose="00000400000000000000" pitchFamily="2" charset="0"/>
              </a:rPr>
              <a:t>“I’m still learning. I’ll get there.” </a:t>
            </a:r>
          </a:p>
        </p:txBody>
      </p:sp>
      <p:sp>
        <p:nvSpPr>
          <p:cNvPr id="28" name="TextBox 27"/>
          <p:cNvSpPr txBox="1"/>
          <p:nvPr/>
        </p:nvSpPr>
        <p:spPr>
          <a:xfrm>
            <a:off x="7819339" y="4132383"/>
            <a:ext cx="3576320" cy="1492716"/>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i="0" u="none" strike="noStrike" kern="1200" dirty="0" smtClean="0">
                <a:solidFill>
                  <a:schemeClr val="tx1"/>
                </a:solidFill>
                <a:effectLst/>
                <a:latin typeface="HelveticaNeue" panose="00000400000000000000" pitchFamily="2" charset="0"/>
              </a:rPr>
              <a:t>Non </a:t>
            </a:r>
            <a:r>
              <a:rPr lang="en-US" sz="1900" b="0" i="0" u="none" strike="noStrike" kern="1200" dirty="0" smtClean="0">
                <a:solidFill>
                  <a:schemeClr val="tx1"/>
                </a:solidFill>
                <a:effectLst/>
                <a:latin typeface="HelveticaNeue Light" panose="00000400000000000000" pitchFamily="2" charset="0"/>
              </a:rPr>
              <a:t>VoiceOver User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900" b="0" i="0" u="none" strike="noStrike" kern="1200" dirty="0" smtClean="0">
              <a:solidFill>
                <a:schemeClr val="tx1"/>
              </a:solidFill>
              <a:effectLst/>
              <a:latin typeface="HelveticaNeue Light" panose="00000400000000000000" pitchFamily="2" charset="0"/>
            </a:endParaRPr>
          </a:p>
          <a:p>
            <a:r>
              <a:rPr lang="en-US" sz="1600" dirty="0">
                <a:latin typeface="HelveticaNeue Light" panose="00000400000000000000" pitchFamily="2" charset="0"/>
              </a:rPr>
              <a:t>“I don’t use the iPhone because it’s all flat! If it had buttons I can feel then I would use it,”</a:t>
            </a:r>
          </a:p>
        </p:txBody>
      </p:sp>
      <p:sp>
        <p:nvSpPr>
          <p:cNvPr id="13" name="Rectangle 12"/>
          <p:cNvSpPr/>
          <p:nvPr/>
        </p:nvSpPr>
        <p:spPr>
          <a:xfrm>
            <a:off x="6339840" y="1003804"/>
            <a:ext cx="5852160" cy="2575081"/>
          </a:xfrm>
          <a:prstGeom prst="rect">
            <a:avLst/>
          </a:prstGeom>
          <a:solidFill>
            <a:srgbClr val="FFFFFF">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701040" y="436880"/>
            <a:ext cx="7498080" cy="523220"/>
          </a:xfrm>
          <a:prstGeom prst="rect">
            <a:avLst/>
          </a:prstGeom>
          <a:noFill/>
        </p:spPr>
        <p:txBody>
          <a:bodyPr wrap="square" rtlCol="0">
            <a:spAutoFit/>
          </a:bodyPr>
          <a:lstStyle/>
          <a:p>
            <a:r>
              <a:rPr lang="en-US" sz="2800" dirty="0">
                <a:latin typeface="HelveticaNeue bold" panose="00000400000000000000" pitchFamily="2" charset="0"/>
              </a:rPr>
              <a:t>4 </a:t>
            </a:r>
            <a:r>
              <a:rPr lang="en-US" sz="2800" b="0" i="0" u="none" strike="noStrike" kern="1200" dirty="0" smtClean="0">
                <a:solidFill>
                  <a:schemeClr val="tx1"/>
                </a:solidFill>
                <a:effectLst/>
                <a:latin typeface="HelveticaNeue bold" panose="00000400000000000000" pitchFamily="2" charset="0"/>
                <a:ea typeface="+mn-ea"/>
                <a:cs typeface="+mn-cs"/>
              </a:rPr>
              <a:t>User </a:t>
            </a:r>
            <a:r>
              <a:rPr lang="en-US" sz="2800" dirty="0" smtClean="0">
                <a:latin typeface="HelveticaNeue bold" panose="00000400000000000000" pitchFamily="2" charset="0"/>
              </a:rPr>
              <a:t>Groups</a:t>
            </a:r>
            <a:r>
              <a:rPr lang="en-US" sz="2800" dirty="0">
                <a:latin typeface="HelveticaNeue bold" panose="00000400000000000000" pitchFamily="2" charset="0"/>
              </a:rPr>
              <a:t>,</a:t>
            </a:r>
            <a:r>
              <a:rPr lang="en-US" sz="2800" dirty="0" smtClean="0">
                <a:latin typeface="HelveticaNeue bold" panose="00000400000000000000" pitchFamily="2" charset="0"/>
              </a:rPr>
              <a:t> </a:t>
            </a:r>
            <a:r>
              <a:rPr lang="en-US" altLang="zh-CN" sz="2800" dirty="0" smtClean="0">
                <a:latin typeface="HelveticaNeue Light" panose="00000400000000000000" pitchFamily="2" charset="0"/>
              </a:rPr>
              <a:t>by VoiceOver</a:t>
            </a:r>
            <a:r>
              <a:rPr lang="en-US" altLang="zh-CN" sz="2800" dirty="0">
                <a:latin typeface="HelveticaNeue Light" panose="00000400000000000000" pitchFamily="2" charset="0"/>
              </a:rPr>
              <a:t> </a:t>
            </a:r>
            <a:r>
              <a:rPr lang="en-US" altLang="zh-CN" sz="2800" dirty="0" smtClean="0">
                <a:latin typeface="HelveticaNeue Light" panose="00000400000000000000" pitchFamily="2" charset="0"/>
              </a:rPr>
              <a:t>Familiarity</a:t>
            </a:r>
            <a:endParaRPr lang="en-US" sz="2800" dirty="0">
              <a:latin typeface="HelveticaNeue bold" panose="00000400000000000000" pitchFamily="2" charset="0"/>
            </a:endParaRPr>
          </a:p>
        </p:txBody>
      </p:sp>
    </p:spTree>
    <p:extLst>
      <p:ext uri="{BB962C8B-B14F-4D97-AF65-F5344CB8AC3E}">
        <p14:creationId xmlns:p14="http://schemas.microsoft.com/office/powerpoint/2010/main" val="11563837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4">
      <a:dk1>
        <a:sysClr val="windowText" lastClr="000000"/>
      </a:dk1>
      <a:lt1>
        <a:sysClr val="window" lastClr="FFFFFF"/>
      </a:lt1>
      <a:dk2>
        <a:srgbClr val="44546A"/>
      </a:dk2>
      <a:lt2>
        <a:srgbClr val="E7E6E6"/>
      </a:lt2>
      <a:accent1>
        <a:srgbClr val="FFC000"/>
      </a:accent1>
      <a:accent2>
        <a:srgbClr val="7F7F7F"/>
      </a:accent2>
      <a:accent3>
        <a:srgbClr val="7F7F7F"/>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4035</TotalTime>
  <Words>1896</Words>
  <Application>Microsoft Office PowerPoint</Application>
  <PresentationFormat>Widescreen</PresentationFormat>
  <Paragraphs>362</Paragraphs>
  <Slides>31</Slides>
  <Notes>16</Notes>
  <HiddenSlides>0</HiddenSlides>
  <MMClips>2</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31</vt:i4>
      </vt:variant>
    </vt:vector>
  </HeadingPairs>
  <TitlesOfParts>
    <vt:vector size="44" baseType="lpstr">
      <vt:lpstr>Helvetica Neue</vt:lpstr>
      <vt:lpstr>宋体</vt:lpstr>
      <vt:lpstr>宋体</vt:lpstr>
      <vt:lpstr>Adobe Garamond Pro</vt:lpstr>
      <vt:lpstr>Arial</vt:lpstr>
      <vt:lpstr>Calibri</vt:lpstr>
      <vt:lpstr>HelveticaNeue</vt:lpstr>
      <vt:lpstr>HelveticaNeue bold</vt:lpstr>
      <vt:lpstr>HelveticaNeue light</vt:lpstr>
      <vt:lpstr>HelveticaNeue light</vt:lpstr>
      <vt:lpstr>HelveticaNeue THin</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wenqin</dc:creator>
  <cp:lastModifiedBy>wenqin</cp:lastModifiedBy>
  <cp:revision>112</cp:revision>
  <dcterms:created xsi:type="dcterms:W3CDTF">2016-05-10T22:04:03Z</dcterms:created>
  <dcterms:modified xsi:type="dcterms:W3CDTF">2016-05-14T05:47:24Z</dcterms:modified>
</cp:coreProperties>
</file>