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verage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CC26BE5-10F9-405B-B43B-99C3EF237D9B}">
  <a:tblStyle styleId="{3CC26BE5-10F9-405B-B43B-99C3EF237D9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regular.fntdata"/><Relationship Id="rId23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wiki.apache.org/confluence/display/Hive/HiveServer2+Clients" TargetMode="External"/><Relationship Id="rId4" Type="http://schemas.openxmlformats.org/officeDocument/2006/relationships/hyperlink" Target="https://github.com/BradRuderman/pyhs2" TargetMode="External"/><Relationship Id="rId5" Type="http://schemas.openxmlformats.org/officeDocument/2006/relationships/hyperlink" Target="http://initd.org/psycopg/" TargetMode="External"/><Relationship Id="rId6" Type="http://schemas.openxmlformats.org/officeDocument/2006/relationships/image" Target="../media/image06.png"/><Relationship Id="rId7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pathfindermids.mybluemix.net" TargetMode="External"/><Relationship Id="rId4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pathfindermids.mybluemix.net" TargetMode="External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Relationship Id="rId7" Type="http://schemas.openxmlformats.org/officeDocument/2006/relationships/image" Target="../media/image05.png"/><Relationship Id="rId8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trava.com/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hozn/stravalib" TargetMode="External"/><Relationship Id="rId4" Type="http://schemas.openxmlformats.org/officeDocument/2006/relationships/hyperlink" Target="https://strava.github.io/api/" TargetMode="External"/><Relationship Id="rId5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openweathermap.org/" TargetMode="External"/><Relationship Id="rId4" Type="http://schemas.openxmlformats.org/officeDocument/2006/relationships/hyperlink" Target="https://github.com/csparpa/pyowm" TargetMode="External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0" y="1330825"/>
            <a:ext cx="7801500" cy="932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Path Finder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Lei Yang | Nilesh Bhoyar | Tuhin Mahmud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MIDS W205 Final Project, Fall 2015</a:t>
            </a:r>
          </a:p>
        </p:txBody>
      </p:sp>
      <p:sp>
        <p:nvSpPr>
          <p:cNvPr id="61" name="Shape 61"/>
          <p:cNvSpPr txBox="1"/>
          <p:nvPr>
            <p:ph idx="2" type="ctrTitle"/>
          </p:nvPr>
        </p:nvSpPr>
        <p:spPr>
          <a:xfrm>
            <a:off x="671250" y="1822100"/>
            <a:ext cx="7801500" cy="932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 cycling data analytic tool using Apache Hive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- Processing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5540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i="1" lang="en"/>
              <a:t>Processing Goal</a:t>
            </a:r>
            <a:r>
              <a:rPr lang="en"/>
              <a:t>: to find the most popular segments for each segment in every state, and store geo data in a Postgres database, for better visualization.</a:t>
            </a:r>
          </a:p>
          <a:p>
            <a:pPr indent="-228600" lvl="0" marL="457200" rtl="0">
              <a:spcBef>
                <a:spcPts val="0"/>
              </a:spcBef>
            </a:pPr>
            <a:r>
              <a:rPr i="1" lang="en"/>
              <a:t>Steps</a:t>
            </a:r>
            <a:r>
              <a:rPr lang="en"/>
              <a:t>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rank segment, partitioned by state and category, in descending order of effort count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choose segment whose ranking number is below 30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push geo location data into Postgres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463" y="695387"/>
            <a:ext cx="2855837" cy="412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- Serving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4775" y="1162925"/>
            <a:ext cx="3818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host a Python CGI server on AWS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place query code under cgi-bin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send </a:t>
            </a:r>
            <a:r>
              <a:rPr i="1" lang="en"/>
              <a:t>select</a:t>
            </a:r>
            <a:r>
              <a:rPr lang="en"/>
              <a:t> query from html via http request with ajax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database client access: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hive: </a:t>
            </a:r>
            <a:r>
              <a:rPr lang="en" u="sng">
                <a:solidFill>
                  <a:schemeClr val="accent5"/>
                </a:solidFill>
                <a:hlinkClick r:id="rId3"/>
              </a:rPr>
              <a:t>hiveserver2</a:t>
            </a:r>
            <a:r>
              <a:rPr lang="en"/>
              <a:t>, </a:t>
            </a:r>
            <a:r>
              <a:rPr lang="en" u="sng">
                <a:solidFill>
                  <a:schemeClr val="accent5"/>
                </a:solidFill>
                <a:hlinkClick r:id="rId4"/>
              </a:rPr>
              <a:t>pyhs2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postgres: </a:t>
            </a:r>
            <a:r>
              <a:rPr lang="en" u="sng">
                <a:solidFill>
                  <a:schemeClr val="accent5"/>
                </a:solidFill>
                <a:hlinkClick r:id="rId5"/>
              </a:rPr>
              <a:t>psycopg2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server return query results in json format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javascript parse return locally for visualization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1350" y="3245174"/>
            <a:ext cx="4167999" cy="1584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Shape 151"/>
          <p:cNvGrpSpPr/>
          <p:nvPr/>
        </p:nvGrpSpPr>
        <p:grpSpPr>
          <a:xfrm>
            <a:off x="3848975" y="912649"/>
            <a:ext cx="5142625" cy="1938374"/>
            <a:chOff x="3848975" y="912649"/>
            <a:chExt cx="5142625" cy="1938374"/>
          </a:xfrm>
        </p:grpSpPr>
        <p:pic>
          <p:nvPicPr>
            <p:cNvPr id="152" name="Shape 15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48975" y="912649"/>
              <a:ext cx="5142625" cy="1938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5119875" y="1740750"/>
              <a:ext cx="1055399" cy="149699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5119875" y="2578950"/>
              <a:ext cx="1055399" cy="149699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- Visualization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159300" y="1152475"/>
            <a:ext cx="3933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Retrieve segment with state and category as filter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Two retrieving modes: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history segments: Hive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popular segments: Postgres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Highlight segment in the Voronoi chart: distance vs. climb elevation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number of attempts indicated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click on the line to refresh leaderboard of this segment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Summary info displayed in datagrid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210" y="797787"/>
            <a:ext cx="4980087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Map Visualization 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599" cy="351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node.js webserver hosted on IBM bluemix for map visualization.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http://pathfindermids.mybluemix.net</a:t>
            </a:r>
            <a:r>
              <a:rPr lang="en"/>
              <a:t> (works best with firefox)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AWS hosting tested with</a:t>
            </a:r>
          </a:p>
          <a:p>
            <a:pPr indent="-228600" lvl="1" marL="914400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000">
                <a:solidFill>
                  <a:srgbClr val="333333"/>
                </a:solidFill>
                <a:highlight>
                  <a:srgbClr val="F7F7F7"/>
                </a:highlight>
                <a:latin typeface="Consolas"/>
                <a:ea typeface="Consolas"/>
                <a:cs typeface="Consolas"/>
                <a:sym typeface="Consolas"/>
              </a:rPr>
              <a:t>python -m SimpleHTTPServer 8000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Preprocessing of segment data for fast rendering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Google Map API features used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Bicycle route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Geocode lookup from city name.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Interactive Zooming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HeatMap ( dynamic loading from JSON)</a:t>
            </a:r>
          </a:p>
          <a:p>
            <a:pPr indent="-304800" lvl="2" marL="1371600" rtl="0">
              <a:spcBef>
                <a:spcPts val="0"/>
              </a:spcBef>
              <a:buSzPct val="100000"/>
            </a:pPr>
            <a:r>
              <a:rPr lang="en" sz="1200"/>
              <a:t>Heatmap toggle, change gradient,radius and opacity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OpenWeatherMap APi integration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weather of cities ( dynamic where map is focused)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200" y="2853400"/>
            <a:ext cx="3240424" cy="126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Weather and Segment data integration on Google map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http://pathfindermids.mybluemix.net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Retrieved segments Path visualaztion on the map  along with the current weather from openweathermap.org using openweathermap API.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Current weather representation using pictures:                           for ease of use and integration.</a:t>
            </a:r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375" y="1913600"/>
            <a:ext cx="211074" cy="3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5412" y="1862325"/>
            <a:ext cx="29527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9662" y="1909950"/>
            <a:ext cx="5810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300475"/>
            <a:ext cx="3660326" cy="26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64875" y="2300475"/>
            <a:ext cx="4487699" cy="263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Limitation &amp; Possible Improvement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59300" y="1000075"/>
            <a:ext cx="8520599" cy="358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</a:pPr>
            <a:r>
              <a:rPr lang="en" sz="1200"/>
              <a:t>Storage scale: 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hive: good scalability with HDFS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postgres: could be an issue with global data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en" sz="1200"/>
              <a:t>Processing strategy: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nuclear approach for cleaning → need more dedicated procedure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just simple comparison, no advanced alg. behind → to add more analytics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en" sz="1200"/>
              <a:t>Results latency: 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there is </a:t>
            </a:r>
            <a:r>
              <a:rPr i="1" lang="en" sz="1200"/>
              <a:t>no</a:t>
            </a:r>
            <a:r>
              <a:rPr lang="en" sz="1200"/>
              <a:t> speed layer, CRON job can only run periodically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to use Spark Stream to improve it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en" sz="1200"/>
              <a:t>Serving speed: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hive: slow → to apply partition. bucket for better organization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python CGI server: not production grade data serving</a:t>
            </a:r>
          </a:p>
          <a:p>
            <a:pPr indent="-304800" lvl="0" marL="457200" rtl="0">
              <a:spcBef>
                <a:spcPts val="0"/>
              </a:spcBef>
              <a:buSzPct val="100000"/>
            </a:pPr>
            <a:r>
              <a:rPr lang="en" sz="1200"/>
              <a:t>Visualization: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more filter criteria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Maps providing most popular segments with weather data </a:t>
            </a:r>
          </a:p>
          <a:p>
            <a:pPr indent="-304800" lvl="1" marL="914400" rtl="0">
              <a:spcBef>
                <a:spcPts val="0"/>
              </a:spcBef>
              <a:buSzPct val="100000"/>
            </a:pPr>
            <a:r>
              <a:rPr lang="en" sz="1200"/>
              <a:t>integrated geo and searching page</a:t>
            </a:r>
          </a:p>
          <a:p>
            <a:pPr indent="-311150" lvl="1" marL="914400" rtl="0">
              <a:spcBef>
                <a:spcPts val="0"/>
              </a:spcBef>
              <a:buSzPct val="100000"/>
            </a:pPr>
            <a:r>
              <a:rPr lang="en" sz="1300"/>
              <a:t>App providing real time notifications for any hazard on path/segment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175" y="330825"/>
            <a:ext cx="2545399" cy="460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Accomplishments: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practice technologies for an end-to-end data storage and retrieval solution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apply Lambda architecture to address challenges in ingesting, processing and serving data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gain hands-on experiences on various techniques and systems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6900" y="2426021"/>
            <a:ext cx="4170224" cy="2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idx="2" type="body"/>
          </p:nvPr>
        </p:nvSpPr>
        <p:spPr>
          <a:xfrm>
            <a:off x="311700" y="2394175"/>
            <a:ext cx="4225200" cy="2437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Lesson learned: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API limit prevents us retrieving large amount of data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Scope change due to complexities at different stages of the project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There is no small change in the world of data storage and retrieval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App Overview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Architecture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data flow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technology stack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flow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retrieval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ingestion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transform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processing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serving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visualization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Limitation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Strava</a:t>
            </a:r>
            <a:r>
              <a:rPr lang="en"/>
              <a:t> is popular cycling community.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Rider competes with each other by climbing on the segment leaderboard.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Current segment info is organized individually.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199" y="2475674"/>
            <a:ext cx="4056772" cy="23501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idx="2" type="body"/>
          </p:nvPr>
        </p:nvSpPr>
        <p:spPr>
          <a:xfrm>
            <a:off x="311700" y="2128500"/>
            <a:ext cx="4556100" cy="235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i="1" lang="en"/>
              <a:t>Issue</a:t>
            </a:r>
            <a:r>
              <a:rPr lang="en"/>
              <a:t>: Impossible to search and compare segments by category, distance, location, popularity etc. Users are asking for wind/weather conditions on leader board,which impacts finishing time.</a:t>
            </a:r>
          </a:p>
          <a:p>
            <a:pPr indent="-228600" lvl="0" marL="457200" rtl="0">
              <a:spcBef>
                <a:spcPts val="0"/>
              </a:spcBef>
            </a:pPr>
            <a:r>
              <a:rPr b="1" i="1" lang="en"/>
              <a:t>Goal</a:t>
            </a:r>
            <a:r>
              <a:rPr lang="en"/>
              <a:t>: develop a solution, based on publicly available segment data, to enable broader search, comparison, and visualization of segments.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Architecture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536150" y="1351175"/>
            <a:ext cx="1326600" cy="44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</a:t>
            </a:r>
          </a:p>
        </p:txBody>
      </p:sp>
      <p:sp>
        <p:nvSpPr>
          <p:cNvPr id="82" name="Shape 82"/>
          <p:cNvSpPr/>
          <p:nvPr/>
        </p:nvSpPr>
        <p:spPr>
          <a:xfrm>
            <a:off x="4032425" y="1017725"/>
            <a:ext cx="953099" cy="1110600"/>
          </a:xfrm>
          <a:prstGeom prst="can">
            <a:avLst>
              <a:gd fmla="val 25000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Hive External Tables</a:t>
            </a:r>
          </a:p>
        </p:txBody>
      </p:sp>
      <p:sp>
        <p:nvSpPr>
          <p:cNvPr id="83" name="Shape 83"/>
          <p:cNvSpPr/>
          <p:nvPr/>
        </p:nvSpPr>
        <p:spPr>
          <a:xfrm>
            <a:off x="5975975" y="1017712"/>
            <a:ext cx="953099" cy="1110600"/>
          </a:xfrm>
          <a:prstGeom prst="ca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Hive Managed Tables</a:t>
            </a:r>
          </a:p>
        </p:txBody>
      </p:sp>
      <p:sp>
        <p:nvSpPr>
          <p:cNvPr id="84" name="Shape 84"/>
          <p:cNvSpPr/>
          <p:nvPr/>
        </p:nvSpPr>
        <p:spPr>
          <a:xfrm>
            <a:off x="8066600" y="1017725"/>
            <a:ext cx="953099" cy="1110600"/>
          </a:xfrm>
          <a:prstGeom prst="ca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Postgres Tables</a:t>
            </a:r>
          </a:p>
        </p:txBody>
      </p:sp>
      <p:sp>
        <p:nvSpPr>
          <p:cNvPr id="85" name="Shape 85"/>
          <p:cNvSpPr/>
          <p:nvPr/>
        </p:nvSpPr>
        <p:spPr>
          <a:xfrm>
            <a:off x="6779775" y="4156462"/>
            <a:ext cx="1158000" cy="685275"/>
          </a:xfrm>
          <a:prstGeom prst="flowChartInternalStorag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HTML Webpage</a:t>
            </a:r>
          </a:p>
        </p:txBody>
      </p:sp>
      <p:sp>
        <p:nvSpPr>
          <p:cNvPr id="86" name="Shape 86"/>
          <p:cNvSpPr/>
          <p:nvPr/>
        </p:nvSpPr>
        <p:spPr>
          <a:xfrm>
            <a:off x="6827050" y="2624325"/>
            <a:ext cx="1102799" cy="819299"/>
          </a:xfrm>
          <a:prstGeom prst="octagon">
            <a:avLst>
              <a:gd fmla="val 29289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Web Service</a:t>
            </a:r>
          </a:p>
        </p:txBody>
      </p:sp>
      <p:sp>
        <p:nvSpPr>
          <p:cNvPr id="87" name="Shape 87"/>
          <p:cNvSpPr/>
          <p:nvPr/>
        </p:nvSpPr>
        <p:spPr>
          <a:xfrm>
            <a:off x="2031500" y="1316075"/>
            <a:ext cx="1158000" cy="513899"/>
          </a:xfrm>
          <a:prstGeom prst="snip1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Strava API</a:t>
            </a:r>
          </a:p>
        </p:txBody>
      </p:sp>
      <p:sp>
        <p:nvSpPr>
          <p:cNvPr id="88" name="Shape 88"/>
          <p:cNvSpPr/>
          <p:nvPr/>
        </p:nvSpPr>
        <p:spPr>
          <a:xfrm>
            <a:off x="3319700" y="1482425"/>
            <a:ext cx="549600" cy="1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rot="5400000">
            <a:off x="7103637" y="3709437"/>
            <a:ext cx="549600" cy="1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080400" y="1482425"/>
            <a:ext cx="826799" cy="1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 rot="3152522">
            <a:off x="6439368" y="2352424"/>
            <a:ext cx="549508" cy="1810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 rot="7526587">
            <a:off x="7796290" y="2352383"/>
            <a:ext cx="549410" cy="1811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7083982" y="1482425"/>
            <a:ext cx="853799" cy="181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94" name="Shape 94"/>
          <p:cNvGraphicFramePr/>
          <p:nvPr/>
        </p:nvGraphicFramePr>
        <p:xfrm>
          <a:off x="536150" y="277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{3CC26BE5-10F9-405B-B43B-99C3EF237D9B}</a:tableStyleId>
              </a:tblPr>
              <a:tblGrid>
                <a:gridCol w="1301725"/>
                <a:gridCol w="1301725"/>
                <a:gridCol w="1301725"/>
                <a:gridCol w="1301725"/>
              </a:tblGrid>
              <a:tr h="419050">
                <a:tc gridSpan="3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/>
                        <a:t>Server (AWS)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u="sng"/>
                        <a:t>Client</a:t>
                      </a: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19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/>
                        <a:t>Ingestion</a:t>
                      </a:r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/>
                        <a:t>Processing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/>
                        <a:t>Serving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/>
                        <a:t>Visualizing</a:t>
                      </a: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419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stravalib</a:t>
                      </a:r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hiveserver2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Python CGI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Javascript</a:t>
                      </a: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419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pywom</a:t>
                      </a:r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psycopg2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ajax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d3</a:t>
                      </a: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4190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DD7E6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pyhs2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jQuery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Google map</a:t>
                      </a:r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sp>
        <p:nvSpPr>
          <p:cNvPr id="95" name="Shape 95"/>
          <p:cNvSpPr txBox="1"/>
          <p:nvPr>
            <p:ph idx="2" type="body"/>
          </p:nvPr>
        </p:nvSpPr>
        <p:spPr>
          <a:xfrm>
            <a:off x="536150" y="2169787"/>
            <a:ext cx="1998000" cy="44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Technology Stack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210650" y="1159475"/>
            <a:ext cx="8439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Format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004200" y="1134875"/>
            <a:ext cx="953099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Cleaning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975975" y="2352350"/>
            <a:ext cx="8439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Query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8121200" y="2307862"/>
            <a:ext cx="8439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Query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7501700" y="3480850"/>
            <a:ext cx="1463400" cy="36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Filtering, visualizing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947753" y="1134875"/>
            <a:ext cx="11580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Processing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- Retrieval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Variety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segment: name, id, location, distance, category etc.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leaderboard: timing, athlete, rank, date etc.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activity: participant, type, calories etc.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geo data: elevation, latitude &amp; longitude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Volume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600 requests / 15 minutes, daily max 30k requests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1 GB of history data of 4 areas in US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Retrieval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Python script 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stravalib</a:t>
            </a:r>
            <a:r>
              <a:rPr lang="en"/>
              <a:t> via </a:t>
            </a:r>
            <a:r>
              <a:rPr lang="en" u="sng">
                <a:solidFill>
                  <a:schemeClr val="hlink"/>
                </a:solidFill>
                <a:hlinkClick r:id="rId4"/>
              </a:rPr>
              <a:t>StravaAPI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export csv files for segment, leaderboard, activity, and geo data respectively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499" y="563174"/>
            <a:ext cx="3765249" cy="30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Weather on Strava	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4631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There are several request on Strava user forum for weather data. Riders would like to tell everyone, how windy it was when they took a ride.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Users want to see most popular segments and weather forecast for next 5 days for those segments.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Even in extreme cases , if someone is on long bike route , he would like to get real time notification for any hazards.</a:t>
            </a:r>
          </a:p>
          <a:p>
            <a:pPr indent="-3175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1400"/>
              <a:t>Also historical weather data and activity data should be analyzed to find interesting patterns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700" y="1017725"/>
            <a:ext cx="4052801" cy="371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Weather Data Ingestion and Storage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456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We need real time as well as historical weather data.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Python script extracts data 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http://openweathermap.org/</a:t>
            </a:r>
            <a:r>
              <a:rPr lang="en"/>
              <a:t> API for all US cities. Python library  </a:t>
            </a:r>
            <a:r>
              <a:rPr lang="en" u="sng">
                <a:solidFill>
                  <a:schemeClr val="hlink"/>
                </a:solidFill>
                <a:hlinkClick r:id="rId4"/>
              </a:rPr>
              <a:t>pywom</a:t>
            </a:r>
            <a:r>
              <a:rPr lang="en"/>
              <a:t> is used for data pull.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Data is stored in PostgreSQL for quick retrieval.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Before new data is extracted , current data is archived to Hive tables for analytics.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511" y="1152475"/>
            <a:ext cx="4118263" cy="37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- Ingestion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4957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Convert geo data to wide format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Create Hive external table for exploration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Data quality issues: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missing values due to empty entry, network transfer loss etc.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inconsistent representation (e.g. Texas vs. TX)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string representation for measurements (e.g. 1039 m, 15 mph) → prevent sorting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Schema: ER diagram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segment ID as PK in segment table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seg_id as FK in other three table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950" y="293525"/>
            <a:ext cx="3303654" cy="427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Flow - Transform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3629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SQL statement to clean up data: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extract number and cast in numeric format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converge state name to 2-letter format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inner join with segment table to ensure data integrity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Store transformed data in managed table in Hive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802" y="787674"/>
            <a:ext cx="5203125" cy="374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