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theoildrum.com/node/9023#more" TargetMode="External"/><Relationship Id="rId3" Type="http://schemas.openxmlformats.org/officeDocument/2006/relationships/hyperlink" Target="http://www.eia.gov/energyexplained/index.cfm?page=electricity_use" TargetMode="External"/><Relationship Id="rId4" Type="http://schemas.openxmlformats.org/officeDocument/2006/relationships/hyperlink" Target="http://www.electronicstakeback.com/wp-content/uploads/Facts_and_Figures_on_EWaste_and_Recycling.pdf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electronicstakeback.com/wp-content/uploads/Facts_and_Figures_on_EWaste_and_Recycling.pdf" TargetMode="External"/><Relationship Id="rId3" Type="http://schemas.openxmlformats.org/officeDocument/2006/relationships/hyperlink" Target="http://store.ce.org/15th-Annual-CE-Ownership-and-Market-Potential-Study-_p_516.html" TargetMode="External"/><Relationship Id="rId4" Type="http://schemas.openxmlformats.org/officeDocument/2006/relationships/hyperlink" Target="http://store.ce.org/15th-Annual-CE-Ownership-and-Market-Potential-Study-_p_516.html" TargetMode="External"/><Relationship Id="rId5" Type="http://schemas.openxmlformats.org/officeDocument/2006/relationships/hyperlink" Target="http://store.ce.org/15th-Annual-CE-Ownership-and-Market-Potential-Study-_p_516.html" TargetMode="External"/><Relationship Id="rId6" Type="http://schemas.openxmlformats.org/officeDocument/2006/relationships/hyperlink" Target="http://smarthomeenergy.co.uk/what-smart-home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hes.lbl.gov/consumer/" TargetMode="External"/><Relationship Id="rId3" Type="http://schemas.openxmlformats.org/officeDocument/2006/relationships/hyperlink" Target="http://coolcalifornia.org/" TargetMode="External"/><Relationship Id="rId4" Type="http://schemas.openxmlformats.org/officeDocument/2006/relationships/hyperlink" Target="http://coolcalifornia.org/calculator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eia.gov/consumption/residential/index.cfm" TargetMode="External"/><Relationship Id="rId3" Type="http://schemas.openxmlformats.org/officeDocument/2006/relationships/hyperlink" Target="http://www.eia.gov/analysis/studies/buildings/equipcosts/pdf/full.pdf" TargetMode="External"/><Relationship Id="rId4" Type="http://schemas.openxmlformats.org/officeDocument/2006/relationships/hyperlink" Target="http://www.usgs.gov/blogs/features/usgs_top_story/think-short-creative-and-inviting/" TargetMode="External"/><Relationship Id="rId11" Type="http://schemas.openxmlformats.org/officeDocument/2006/relationships/hyperlink" Target="https://developers.buildingsapi.lbl.gov/hes/service" TargetMode="External"/><Relationship Id="rId10" Type="http://schemas.openxmlformats.org/officeDocument/2006/relationships/hyperlink" Target="http://openweathermap.org/weather-data#current" TargetMode="External"/><Relationship Id="rId12" Type="http://schemas.openxmlformats.org/officeDocument/2006/relationships/hyperlink" Target="https://developers.buildingsapi.lbl.gov/hescore/documentation/scoring-tool-api" TargetMode="External"/><Relationship Id="rId9" Type="http://schemas.openxmlformats.org/officeDocument/2006/relationships/hyperlink" Target="http://en.openei.org/wiki/Utility_Rate_Database" TargetMode="External"/><Relationship Id="rId5" Type="http://schemas.openxmlformats.org/officeDocument/2006/relationships/hyperlink" Target="http://waterdata.usgs.gov/nwis/wu" TargetMode="External"/><Relationship Id="rId6" Type="http://schemas.openxmlformats.org/officeDocument/2006/relationships/hyperlink" Target="http://waterfootprint.org/en/resources/water-footprint-statistics/#CP1" TargetMode="External"/><Relationship Id="rId7" Type="http://schemas.openxmlformats.org/officeDocument/2006/relationships/hyperlink" Target="http://www.eia.gov/dnav/ng/ng_cons_sum_dcu_nus_m.htm" TargetMode="External"/><Relationship Id="rId8" Type="http://schemas.openxmlformats.org/officeDocument/2006/relationships/hyperlink" Target="http://www.eia.gov/dnav/ng/hist/n3010us3m.htm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Per Capita Energy Consumption graph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http://www.theoildrum.com/node/9023#more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How electricity is used by the U.S. residential sector, 2012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http://www.eia.gov/energyexplained/index.cfm?page=electricity_use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Newer homes are 30% larger but consume as about as much energy as old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http://www.electronicstakeback.com/wp-content/uploads/Facts_and_Figures_on_EWaste_and_Recycling.pdf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http://www.electronicstakeback.com/wp-content/uploads/Facts_and_Figures_on_EWaste_and_Recycling.pdf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 sz="900">
                <a:solidFill>
                  <a:srgbClr val="4D4D4D"/>
                </a:solidFill>
              </a:rPr>
              <a:t>The </a:t>
            </a:r>
            <a:r>
              <a:rPr i="1" lang="en" sz="900" u="sng">
                <a:solidFill>
                  <a:schemeClr val="hlink"/>
                </a:solidFill>
                <a:hlinkClick r:id="rId3"/>
              </a:rPr>
              <a:t>15</a:t>
            </a:r>
            <a:r>
              <a:rPr baseline="30000" i="1" lang="en" sz="900" u="sng">
                <a:solidFill>
                  <a:schemeClr val="hlink"/>
                </a:solidFill>
                <a:hlinkClick r:id="rId4"/>
              </a:rPr>
              <a:t>th</a:t>
            </a:r>
            <a:r>
              <a:rPr i="1" lang="en" sz="900" u="sng">
                <a:solidFill>
                  <a:schemeClr val="hlink"/>
                </a:solidFill>
                <a:hlinkClick r:id="rId5"/>
              </a:rPr>
              <a:t> Annual Household CE Ownership and Market Potential Study</a:t>
            </a:r>
            <a:r>
              <a:rPr lang="en" sz="900">
                <a:solidFill>
                  <a:srgbClr val="4D4D4D"/>
                </a:solidFill>
              </a:rPr>
              <a:t> also found that consumer electronics (CE) spending is up for individuals (35 percent) and households (36 percent) over the last 12 months.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smart home image source: </a:t>
            </a:r>
            <a:r>
              <a:rPr lang="en" u="sng">
                <a:solidFill>
                  <a:schemeClr val="hlink"/>
                </a:solidFill>
                <a:hlinkClick r:id="rId6"/>
              </a:rPr>
              <a:t>http://smarthomeenergy.co.uk/what-smart-home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Home Energy Saver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http://hes.lbl.gov/consumer/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http://coolcalifornia.org/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http://coolcalifornia.org/calculator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Additional stakeholders - consumers, utilities, policy makers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Energy Usage Data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http://www.eia.gov/consumption/residential/index.cfm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http://www.eia.gov/analysis/studies/buildings/equipcosts/pdf/full.pdf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Water Usage Data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http://www.usgs.gov/blogs/features/usgs_top_story/think-short-creative-and-inviting/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http://waterdata.usgs.gov/nwis/wu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http://waterfootprint.org/en/resources/water-footprint-statistics/#CP1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Residential Gas Usage Data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http://www.eia.gov/dnav/ng/ng_cons_sum_dcu_nus_m.htm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http://www.eia.gov/dnav/ng/hist/n3010us3m.htm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US Utility Rate Database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9"/>
              </a:rPr>
              <a:t>http://en.openei.org/wiki/Utility_Rate_Database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Weather Data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10"/>
              </a:rPr>
              <a:t>http://openweathermap.org/weather-data#current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Berkeley Lab Home Energy Scoring Tool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11"/>
              </a:rPr>
              <a:t>https://developers.buildingsapi.lbl.gov/hes/service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12"/>
              </a:rPr>
              <a:t>https://developers.buildingsapi.lbl.gov/hescore/documentation/scoring-tool-api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Relationship Id="rId4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Home </a:t>
            </a:r>
            <a:r>
              <a:rPr lang="en">
                <a:solidFill>
                  <a:schemeClr val="accent2"/>
                </a:solidFill>
              </a:rPr>
              <a:t>Energy</a:t>
            </a:r>
            <a:r>
              <a:rPr lang="en"/>
              <a:t> Dashboard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Lisa Kirch</a:t>
            </a:r>
          </a:p>
          <a:p>
            <a:pPr>
              <a:spcBef>
                <a:spcPts val="0"/>
              </a:spcBef>
              <a:buNone/>
            </a:pPr>
            <a:r>
              <a:rPr i="1" lang="en" sz="1800"/>
              <a:t>W210 - Summer 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Increasing Energy Consumption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 </a:t>
            </a:r>
          </a:p>
        </p:txBody>
      </p:sp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1400" y="1294999"/>
            <a:ext cx="2596549" cy="363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5771" y="1715428"/>
            <a:ext cx="4303374" cy="258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Increasing Energy Consumption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152400" y="1200150"/>
            <a:ext cx="32934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In 2012, the average U.S. household spent $1,312 on consumer electronics (CE) products a year, according to a study, by the Consumer Electronics Association (CEA).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The average household reports owning 24 discrete CE products. 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98823" y="1286775"/>
            <a:ext cx="4674124" cy="368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Energy Consumption Efficiency Tree</a:t>
            </a:r>
          </a:p>
        </p:txBody>
      </p:sp>
      <p:sp>
        <p:nvSpPr>
          <p:cNvPr id="62" name="Shape 62"/>
          <p:cNvSpPr/>
          <p:nvPr/>
        </p:nvSpPr>
        <p:spPr>
          <a:xfrm>
            <a:off x="248550" y="2709875"/>
            <a:ext cx="1657500" cy="1285499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/>
        </p:nvSpPr>
        <p:spPr>
          <a:xfrm>
            <a:off x="316850" y="2737800"/>
            <a:ext cx="1722000" cy="543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can we educate consumers to decrease energy consumption?</a:t>
            </a:r>
          </a:p>
        </p:txBody>
      </p:sp>
      <p:sp>
        <p:nvSpPr>
          <p:cNvPr id="64" name="Shape 64"/>
          <p:cNvSpPr/>
          <p:nvPr/>
        </p:nvSpPr>
        <p:spPr>
          <a:xfrm>
            <a:off x="2676450" y="1645100"/>
            <a:ext cx="1722000" cy="776100"/>
          </a:xfrm>
          <a:prstGeom prst="rect">
            <a:avLst/>
          </a:prstGeom>
          <a:solidFill>
            <a:srgbClr val="FFD966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2644050" y="1640500"/>
            <a:ext cx="1883700" cy="6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Show them what their homes are using</a:t>
            </a:r>
          </a:p>
        </p:txBody>
      </p:sp>
      <p:sp>
        <p:nvSpPr>
          <p:cNvPr id="66" name="Shape 66"/>
          <p:cNvSpPr/>
          <p:nvPr/>
        </p:nvSpPr>
        <p:spPr>
          <a:xfrm>
            <a:off x="2676450" y="2664237"/>
            <a:ext cx="1722000" cy="708300"/>
          </a:xfrm>
          <a:prstGeom prst="rect">
            <a:avLst/>
          </a:prstGeom>
          <a:solidFill>
            <a:srgbClr val="FFD966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Compare usage with other users</a:t>
            </a:r>
          </a:p>
        </p:txBody>
      </p:sp>
      <p:sp>
        <p:nvSpPr>
          <p:cNvPr id="67" name="Shape 67"/>
          <p:cNvSpPr/>
          <p:nvPr/>
        </p:nvSpPr>
        <p:spPr>
          <a:xfrm>
            <a:off x="2676450" y="3548500"/>
            <a:ext cx="1722000" cy="978299"/>
          </a:xfrm>
          <a:prstGeom prst="rect">
            <a:avLst/>
          </a:prstGeom>
          <a:solidFill>
            <a:srgbClr val="FFD966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5101925" y="1461600"/>
            <a:ext cx="1722000" cy="7761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/>
        </p:nvSpPr>
        <p:spPr>
          <a:xfrm>
            <a:off x="5088200" y="1461600"/>
            <a:ext cx="4656899" cy="543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Electricity,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gas, water usage,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carbon footprint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0" name="Shape 70"/>
          <p:cNvCxnSpPr/>
          <p:nvPr/>
        </p:nvCxnSpPr>
        <p:spPr>
          <a:xfrm flipH="1" rot="10800000">
            <a:off x="4398475" y="1817299"/>
            <a:ext cx="689700" cy="1893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71" name="Shape 71"/>
          <p:cNvSpPr/>
          <p:nvPr/>
        </p:nvSpPr>
        <p:spPr>
          <a:xfrm>
            <a:off x="5101925" y="2537350"/>
            <a:ext cx="1722000" cy="7761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Median electricity, gas, water usage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2708700" y="3558600"/>
            <a:ext cx="1657500" cy="978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Highlight potential savings, leaks, and waste points in the system</a:t>
            </a:r>
          </a:p>
        </p:txBody>
      </p:sp>
      <p:cxnSp>
        <p:nvCxnSpPr>
          <p:cNvPr id="73" name="Shape 73"/>
          <p:cNvCxnSpPr>
            <a:stCxn id="66" idx="3"/>
            <a:endCxn id="71" idx="1"/>
          </p:cNvCxnSpPr>
          <p:nvPr/>
        </p:nvCxnSpPr>
        <p:spPr>
          <a:xfrm flipH="1" rot="10800000">
            <a:off x="4398450" y="2925387"/>
            <a:ext cx="703500" cy="93000"/>
          </a:xfrm>
          <a:prstGeom prst="bentConnector3">
            <a:avLst>
              <a:gd fmla="val 49998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74" name="Shape 74"/>
          <p:cNvSpPr/>
          <p:nvPr/>
        </p:nvSpPr>
        <p:spPr>
          <a:xfrm>
            <a:off x="5101925" y="3580850"/>
            <a:ext cx="1722000" cy="945899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7259075" y="1429250"/>
            <a:ext cx="1722000" cy="776100"/>
          </a:xfrm>
          <a:prstGeom prst="rect">
            <a:avLst/>
          </a:prstGeom>
          <a:solidFill>
            <a:srgbClr val="F4CCCC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Total YTD, Monthly, Daily Costs </a:t>
            </a:r>
          </a:p>
        </p:txBody>
      </p:sp>
      <p:cxnSp>
        <p:nvCxnSpPr>
          <p:cNvPr id="76" name="Shape 76"/>
          <p:cNvCxnSpPr>
            <a:stCxn id="62" idx="3"/>
            <a:endCxn id="65" idx="1"/>
          </p:cNvCxnSpPr>
          <p:nvPr/>
        </p:nvCxnSpPr>
        <p:spPr>
          <a:xfrm flipH="1" rot="10800000">
            <a:off x="1906050" y="1950124"/>
            <a:ext cx="738000" cy="14025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7" name="Shape 77"/>
          <p:cNvCxnSpPr/>
          <p:nvPr/>
        </p:nvCxnSpPr>
        <p:spPr>
          <a:xfrm flipH="1" rot="10800000">
            <a:off x="1914025" y="3340499"/>
            <a:ext cx="776100" cy="8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8" name="Shape 78"/>
          <p:cNvCxnSpPr>
            <a:endCxn id="72" idx="1"/>
          </p:cNvCxnSpPr>
          <p:nvPr/>
        </p:nvCxnSpPr>
        <p:spPr>
          <a:xfrm>
            <a:off x="1962600" y="3348449"/>
            <a:ext cx="746100" cy="6993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9" name="Shape 79"/>
          <p:cNvCxnSpPr>
            <a:endCxn id="75" idx="1"/>
          </p:cNvCxnSpPr>
          <p:nvPr/>
        </p:nvCxnSpPr>
        <p:spPr>
          <a:xfrm flipH="1" rot="10800000">
            <a:off x="6837575" y="1817300"/>
            <a:ext cx="421500" cy="519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0" name="Shape 80"/>
          <p:cNvSpPr/>
          <p:nvPr/>
        </p:nvSpPr>
        <p:spPr>
          <a:xfrm>
            <a:off x="7259075" y="2343650"/>
            <a:ext cx="1722000" cy="776100"/>
          </a:xfrm>
          <a:prstGeom prst="rect">
            <a:avLst/>
          </a:prstGeom>
          <a:solidFill>
            <a:srgbClr val="F4CCCC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Cost by Appliance</a:t>
            </a:r>
          </a:p>
        </p:txBody>
      </p:sp>
      <p:cxnSp>
        <p:nvCxnSpPr>
          <p:cNvPr id="81" name="Shape 81"/>
          <p:cNvCxnSpPr>
            <a:endCxn id="80" idx="1"/>
          </p:cNvCxnSpPr>
          <p:nvPr/>
        </p:nvCxnSpPr>
        <p:spPr>
          <a:xfrm flipH="1" rot="-5400000">
            <a:off x="6730325" y="2202950"/>
            <a:ext cx="620100" cy="437400"/>
          </a:xfrm>
          <a:prstGeom prst="bentConnector2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2" name="Shape 82"/>
          <p:cNvSpPr txBox="1"/>
          <p:nvPr/>
        </p:nvSpPr>
        <p:spPr>
          <a:xfrm>
            <a:off x="5031225" y="3504450"/>
            <a:ext cx="2016899" cy="543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Flag appliances or watering devices that may be leaking or could be turned off</a:t>
            </a:r>
          </a:p>
        </p:txBody>
      </p:sp>
      <p:cxnSp>
        <p:nvCxnSpPr>
          <p:cNvPr id="83" name="Shape 83"/>
          <p:cNvCxnSpPr/>
          <p:nvPr/>
        </p:nvCxnSpPr>
        <p:spPr>
          <a:xfrm flipH="1" rot="10800000">
            <a:off x="4412250" y="4027699"/>
            <a:ext cx="687300" cy="162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Goals and Benefits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California’s Assembly Bill 32 requires California to reduce greenhouse gas emissions to 1990 levels by 2020 and to 80% below 1990 emission levels by 2050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Save energy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More efficient use of resources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Reduce costs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Improve the environment (reduce greenhouse gases)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Sources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U.S. Energy Information Administration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Residential Energy Consumption Survey (RECS) 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Updated Buildings Sector Appliance and Equipment Costs and Efficiencies (2015)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Residential Gas Usage Data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USGS Water Usage Data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Water Footprint Network - National Water Footprint Statistics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OpenWeatherMap - weather data, forecasts, precipitation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Berkeley Lab Home Energy Scoring Tool and Home Energy Saver</a:t>
            </a:r>
          </a:p>
          <a:p>
            <a:pPr indent="-3429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Cost of electricity per kwh, cost of water per cubic foot, cost of gas per thousand cubic feet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Potential Challenges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Getting data for the same time periods for all energy sources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Persuading consumers that the investment and behavior changes are worth implementing (cost-benefit analysis)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Keeping the dashboard simple, intuitive, and useful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