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mp4" ContentType="vide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3" r:id="rId4"/>
    <p:sldId id="257" r:id="rId5"/>
    <p:sldId id="278" r:id="rId6"/>
    <p:sldId id="260" r:id="rId7"/>
    <p:sldId id="265" r:id="rId8"/>
    <p:sldId id="281" r:id="rId9"/>
    <p:sldId id="283" r:id="rId10"/>
    <p:sldId id="282" r:id="rId11"/>
    <p:sldId id="264" r:id="rId12"/>
    <p:sldId id="272" r:id="rId13"/>
    <p:sldId id="274" r:id="rId14"/>
    <p:sldId id="261" r:id="rId15"/>
    <p:sldId id="275" r:id="rId16"/>
    <p:sldId id="269" r:id="rId17"/>
    <p:sldId id="279" r:id="rId18"/>
    <p:sldId id="280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393"/>
    <a:srgbClr val="C3FF87"/>
    <a:srgbClr val="FAE5AB"/>
    <a:srgbClr val="FCC44E"/>
    <a:srgbClr val="D5D5D5"/>
    <a:srgbClr val="3483BD"/>
    <a:srgbClr val="932011"/>
    <a:srgbClr val="7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67C04-C500-D247-8100-942452F3BE48}" type="datetimeFigureOut">
              <a:rPr lang="en-US" smtClean="0"/>
              <a:t>5/12/11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9DD28-7B8A-8444-ACA5-E81549D77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3483BD"/>
                </a:solidFill>
              </a:rPr>
              <a:t> 8% of children ages 3 -17 are diagnosed with attention deficit disorder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3483BD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3483BD"/>
                </a:solidFill>
              </a:rPr>
              <a:t> Classrooms are overcrowded with limit greater distractions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3483BD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3483BD"/>
                </a:solidFill>
              </a:rPr>
              <a:t> Federal funding has been cut for numerous programs to help children manage their attention and learn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Mostly understood the feedback system</a:t>
            </a:r>
          </a:p>
          <a:p>
            <a:pPr lvl="1"/>
            <a:r>
              <a:rPr lang="en-US" dirty="0" smtClean="0"/>
              <a:t>Good performance.</a:t>
            </a:r>
          </a:p>
          <a:p>
            <a:r>
              <a:rPr lang="en-US" dirty="0" smtClean="0"/>
              <a:t>A few that had more trouble getting going, the game was not providing enough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1792-F055-F54E-BE87-A5205D3C61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the KIDS DID GET IT,</a:t>
            </a:r>
            <a:r>
              <a:rPr lang="en-US" baseline="0" dirty="0" smtClean="0"/>
              <a:t> THAT ANYWHERE THERE IS A BAR THEY ‘GOT IT’ </a:t>
            </a:r>
            <a:r>
              <a:rPr lang="en-US" dirty="0" smtClean="0"/>
              <a:t>89%</a:t>
            </a:r>
            <a:r>
              <a:rPr lang="en-US" baseline="0" dirty="0" smtClean="0"/>
              <a:t> of students were able to obtain medium to high coherence. Reiterate 2 minute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4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didn’t do actual test score CORRELATION analysis, could be for a future test. Give transition to Dan on “two conclusions”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r>
              <a:rPr lang="en-US" baseline="0" dirty="0" smtClean="0"/>
              <a:t> ARE TRYING A VARIETY A RANGE OF METHODS SUCH AS PEACE CORNERS (one </a:t>
            </a:r>
            <a:r>
              <a:rPr lang="en-US" baseline="0" dirty="0" err="1" smtClean="0"/>
              <a:t>calss</a:t>
            </a:r>
            <a:r>
              <a:rPr lang="en-US" baseline="0" dirty="0" smtClean="0"/>
              <a:t> kid directed) AND HOWS MY ENGINE RUNNING (school wide initiative emotional training check in with how I’m feeling) AND SOME SCHOOLS ARE TRYING BIOFEEDBACK </a:t>
            </a:r>
            <a:r>
              <a:rPr lang="en-US" dirty="0" smtClean="0"/>
              <a:t>Studies show that 3</a:t>
            </a:r>
            <a:r>
              <a:rPr lang="en-US" baseline="30000" dirty="0" smtClean="0"/>
              <a:t>rd</a:t>
            </a:r>
            <a:r>
              <a:rPr lang="en-US" dirty="0" smtClean="0"/>
              <a:t> grade class in N. California</a:t>
            </a:r>
            <a:r>
              <a:rPr lang="en-US" baseline="0" dirty="0" smtClean="0"/>
              <a:t> student proficiency grew in English –language arts increased 21% points and in Math 11%points</a:t>
            </a:r>
            <a:endParaRPr lang="en-US" dirty="0" smtClean="0"/>
          </a:p>
          <a:p>
            <a:r>
              <a:rPr lang="en-US" dirty="0" smtClean="0"/>
              <a:t>Types of bio-feedback, EEG galvanic skin response</a:t>
            </a:r>
          </a:p>
          <a:p>
            <a:r>
              <a:rPr lang="en-US" dirty="0" smtClean="0"/>
              <a:t>We chose HRV because reliable and non-invasive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colors, speed, choice,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4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approach: Review</a:t>
            </a:r>
            <a:r>
              <a:rPr lang="en-US" baseline="0" dirty="0" smtClean="0"/>
              <a:t> the current state of games, learn more about the current classroom environment, then use what we learned to guide a participatory design session.</a:t>
            </a:r>
          </a:p>
          <a:p>
            <a:r>
              <a:rPr lang="en-US" baseline="0" dirty="0" smtClean="0"/>
              <a:t>Test, iterate</a:t>
            </a:r>
            <a:r>
              <a:rPr lang="en-US" baseline="0" smtClean="0"/>
              <a:t>, retest.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Talked</a:t>
            </a:r>
            <a:r>
              <a:rPr lang="en-US" baseline="0" dirty="0" smtClean="0"/>
              <a:t> to teachers, school psychologist, education consultant, director of national program on violence prevention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Choice in characters, Free form Exploration</a:t>
            </a:r>
            <a:r>
              <a:rPr lang="en-US" baseline="0" dirty="0" smtClean="0"/>
              <a:t>, collection theme as being rewarding,  some not so great – dogs kill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Teachers, education consultant, school psychologist, director of federally funded program on violence prevention.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1792-F055-F54E-BE87-A5205D3C61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1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  <a:r>
              <a:rPr lang="en-US" baseline="0" dirty="0" smtClean="0"/>
              <a:t> Controls: Testing existing games “driving” – our game has minimal input but no one found it boring</a:t>
            </a:r>
          </a:p>
          <a:p>
            <a:r>
              <a:rPr lang="en-US" baseline="0" dirty="0" smtClean="0"/>
              <a:t>Feedback: Existing games kids didn’t know how they were doing. Color schemes didn’t always make sense. Clear hierarchy of the levels, fine-grained feedback.</a:t>
            </a:r>
          </a:p>
          <a:p>
            <a:r>
              <a:rPr lang="en-US" baseline="0" dirty="0" smtClean="0"/>
              <a:t>Choice: participatory design. </a:t>
            </a:r>
            <a:r>
              <a:rPr lang="en-US" baseline="0" dirty="0" err="1" smtClean="0"/>
              <a:t>CalDay</a:t>
            </a:r>
            <a:r>
              <a:rPr lang="en-US" baseline="0" dirty="0" smtClean="0"/>
              <a:t> wanted to be able to choose more animals, Kids were clearly excited about choice in demo</a:t>
            </a:r>
          </a:p>
          <a:p>
            <a:r>
              <a:rPr lang="en-US" baseline="0" dirty="0" smtClean="0"/>
              <a:t>Reward: Lay out that can reward or punish. One of the games punished and made kids frustrated. Echoes educators opinions.</a:t>
            </a:r>
          </a:p>
          <a:p>
            <a:r>
              <a:rPr lang="en-US" baseline="0" dirty="0" smtClean="0"/>
              <a:t>Narrative: Participatory design, kids had strong stories about their games. </a:t>
            </a:r>
            <a:r>
              <a:rPr lang="en-US" baseline="0" dirty="0" err="1" smtClean="0"/>
              <a:t>CalDay</a:t>
            </a:r>
            <a:r>
              <a:rPr lang="en-US" baseline="0" dirty="0" smtClean="0"/>
              <a:t> kids wanted sound and music.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9DD28-7B8A-8444-ACA5-E81549D77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0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7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4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2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3FF87"/>
          </a:solidFill>
          <a:ln>
            <a:noFill/>
          </a:ln>
        </p:spPr>
        <p:txBody>
          <a:bodyPr/>
          <a:lstStyle/>
          <a:p>
            <a:pPr defTabSz="2820988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CD9-7713-FF46-A133-4C32691A59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331B-87BD-8A40-AD43-E67A4EC027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6553200" y="6290313"/>
            <a:ext cx="2133600" cy="431162"/>
          </a:xfrm>
          <a:prstGeom prst="rect">
            <a:avLst/>
          </a:prstGeom>
          <a:solidFill>
            <a:srgbClr val="335393"/>
          </a:solidFill>
          <a:ln>
            <a:noFill/>
          </a:ln>
        </p:spPr>
        <p:txBody>
          <a:bodyPr/>
          <a:lstStyle/>
          <a:p>
            <a:pPr defTabSz="2820988"/>
            <a:endParaRPr lang="en-US"/>
          </a:p>
        </p:txBody>
      </p:sp>
      <p:pic>
        <p:nvPicPr>
          <p:cNvPr id="10" name="Picture 8" descr="I_School_logo_color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08" y="6310530"/>
            <a:ext cx="1309676" cy="3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 userDrawn="1"/>
        </p:nvSpPr>
        <p:spPr bwMode="auto">
          <a:xfrm>
            <a:off x="457200" y="6290313"/>
            <a:ext cx="2133600" cy="431162"/>
          </a:xfrm>
          <a:prstGeom prst="rect">
            <a:avLst/>
          </a:prstGeom>
          <a:solidFill>
            <a:srgbClr val="335393"/>
          </a:solidFill>
          <a:ln>
            <a:noFill/>
          </a:ln>
        </p:spPr>
        <p:txBody>
          <a:bodyPr/>
          <a:lstStyle/>
          <a:p>
            <a:pPr defTabSz="2820988"/>
            <a:endParaRPr lang="en-US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180500" y="6002333"/>
            <a:ext cx="2703008" cy="95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3201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</a:rPr>
              <a:t>McDowell &amp; Perry, 2011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1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335393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483BD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483BD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483BD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483BD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483BD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261" y="22327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Following the Carrot: </a:t>
            </a:r>
            <a:br>
              <a:rPr lang="en-US" dirty="0" smtClean="0"/>
            </a:br>
            <a:r>
              <a:rPr lang="en-US" dirty="0" smtClean="0"/>
              <a:t>Heart-Focused Game Development for Kids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308" y="3886200"/>
            <a:ext cx="7795845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Master’s Final Project Presentation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Spring 2011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Ian McDowell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Daniel Perry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5846" y="0"/>
            <a:ext cx="9456616" cy="1660769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3483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Design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5" y="1477867"/>
            <a:ext cx="6332625" cy="47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6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CalDay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0" y="1551837"/>
            <a:ext cx="8229600" cy="45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6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In-Classroom Testing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79" y="1643711"/>
            <a:ext cx="5799719" cy="42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– Classrooms &amp;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varied</a:t>
            </a:r>
          </a:p>
          <a:p>
            <a:r>
              <a:rPr lang="en-US" dirty="0" smtClean="0"/>
              <a:t>Training necessary but problematic</a:t>
            </a:r>
          </a:p>
          <a:p>
            <a:r>
              <a:rPr lang="en-US" dirty="0"/>
              <a:t>E</a:t>
            </a:r>
            <a:r>
              <a:rPr lang="en-US" dirty="0" smtClean="0"/>
              <a:t>xisting self-regulation programs</a:t>
            </a:r>
          </a:p>
          <a:p>
            <a:r>
              <a:rPr lang="en-US" dirty="0" smtClean="0"/>
              <a:t>Reward not punish</a:t>
            </a:r>
          </a:p>
          <a:p>
            <a:r>
              <a:rPr lang="en-US" dirty="0" smtClean="0"/>
              <a:t>Sessions need to be short</a:t>
            </a:r>
          </a:p>
        </p:txBody>
      </p:sp>
    </p:spTree>
    <p:extLst>
      <p:ext uri="{BB962C8B-B14F-4D97-AF65-F5344CB8AC3E}">
        <p14:creationId xmlns:p14="http://schemas.microsoft.com/office/powerpoint/2010/main" val="142321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-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07" y="1508175"/>
            <a:ext cx="8028192" cy="4525963"/>
          </a:xfrm>
        </p:spPr>
        <p:txBody>
          <a:bodyPr/>
          <a:lstStyle/>
          <a:p>
            <a:r>
              <a:rPr lang="en-US" dirty="0" smtClean="0"/>
              <a:t>Simple Controls Work</a:t>
            </a:r>
          </a:p>
          <a:p>
            <a:r>
              <a:rPr lang="en-US" dirty="0" smtClean="0"/>
              <a:t>Clear feedback on performance</a:t>
            </a:r>
          </a:p>
          <a:p>
            <a:r>
              <a:rPr lang="en-US" dirty="0" smtClean="0"/>
              <a:t>Choice </a:t>
            </a:r>
            <a:r>
              <a:rPr lang="en-US" dirty="0"/>
              <a:t>was important</a:t>
            </a:r>
          </a:p>
          <a:p>
            <a:r>
              <a:rPr lang="en-US" dirty="0" smtClean="0"/>
              <a:t>Reward not Punish</a:t>
            </a:r>
          </a:p>
          <a:p>
            <a:r>
              <a:rPr lang="en-US" dirty="0" smtClean="0"/>
              <a:t>Narrative and Ambiance</a:t>
            </a:r>
          </a:p>
        </p:txBody>
      </p:sp>
      <p:pic>
        <p:nvPicPr>
          <p:cNvPr id="6" name="Kid_Getting_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4883" y="5242124"/>
            <a:ext cx="504686" cy="50468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88745" y="4684887"/>
            <a:ext cx="4128141" cy="1157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83BD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83BD"/>
                </a:solidFill>
                <a:latin typeface="Verdan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83BD"/>
                </a:solidFill>
                <a:latin typeface="Verdan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83BD"/>
                </a:solidFill>
                <a:latin typeface="Verdan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83BD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sz="4800" dirty="0" smtClean="0"/>
              <a:t>Kids Got 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906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2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-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242" y="1450688"/>
            <a:ext cx="4125891" cy="1227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Kids Love Animals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080" y="2064520"/>
            <a:ext cx="4991484" cy="3743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8006" y="5808362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</a:rPr>
              <a:t>Image From http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://www.flickr.com/photos/shoppingdiva/74242089</a:t>
            </a:r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CC BY-ND-NC 2.0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ositive Clips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9121" y="1450688"/>
            <a:ext cx="522023" cy="5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7994" cy="45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“</a:t>
            </a:r>
            <a:r>
              <a:rPr lang="en-US" sz="2400" b="1" i="1" dirty="0" smtClean="0"/>
              <a:t>I would try different emotions, and it would change when I did that.</a:t>
            </a:r>
            <a:r>
              <a:rPr lang="en-US" sz="2400" b="1" dirty="0" smtClean="0"/>
              <a:t>” – Ryan, age 12</a:t>
            </a:r>
          </a:p>
          <a:p>
            <a:r>
              <a:rPr lang="en-US" dirty="0" smtClean="0"/>
              <a:t>Short sessions, but a surprising amount of success</a:t>
            </a:r>
          </a:p>
          <a:p>
            <a:r>
              <a:rPr lang="en-US" dirty="0" smtClean="0"/>
              <a:t>Self-guidance seemed to work well - everyone was able to play without assistance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21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Guide for future game development in education:</a:t>
            </a:r>
          </a:p>
          <a:p>
            <a:r>
              <a:rPr lang="en-US" dirty="0" smtClean="0"/>
              <a:t>Engage diverse stakeholders early on</a:t>
            </a:r>
          </a:p>
          <a:p>
            <a:r>
              <a:rPr lang="en-US" dirty="0" smtClean="0"/>
              <a:t>Use multi-method process to triangulate key design decisions</a:t>
            </a:r>
          </a:p>
          <a:p>
            <a:r>
              <a:rPr lang="en-US" dirty="0" smtClean="0"/>
              <a:t>Iteration is good </a:t>
            </a:r>
          </a:p>
          <a:p>
            <a:r>
              <a:rPr lang="en-US" dirty="0" smtClean="0"/>
              <a:t>Location, location, location.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08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519080"/>
            <a:ext cx="67691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732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Children are tuning out </a:t>
            </a:r>
          </a:p>
          <a:p>
            <a:endParaRPr lang="en-US" dirty="0"/>
          </a:p>
        </p:txBody>
      </p:sp>
      <p:pic>
        <p:nvPicPr>
          <p:cNvPr id="4" name="Picture 9" descr="stressed_out_kid_doing_home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0" y="3145692"/>
            <a:ext cx="2739366" cy="208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icture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55" y="5723636"/>
            <a:ext cx="5493714" cy="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kid_airpla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77" y="2654783"/>
            <a:ext cx="389096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4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90" y="15220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Develop a bio-feedback game that is </a:t>
            </a:r>
            <a:r>
              <a:rPr lang="en-US" b="1" dirty="0" smtClean="0"/>
              <a:t>enjoyable</a:t>
            </a:r>
            <a:r>
              <a:rPr lang="en-US" dirty="0" smtClean="0"/>
              <a:t> and </a:t>
            </a:r>
            <a:r>
              <a:rPr lang="en-US" b="1" dirty="0" smtClean="0"/>
              <a:t>fun</a:t>
            </a:r>
            <a:r>
              <a:rPr lang="en-US" dirty="0" smtClean="0"/>
              <a:t> while teaching methods of </a:t>
            </a:r>
            <a:r>
              <a:rPr lang="en-US" b="1" dirty="0" smtClean="0"/>
              <a:t>emotional management </a:t>
            </a:r>
            <a:r>
              <a:rPr lang="en-US" dirty="0" smtClean="0"/>
              <a:t>that are helpful for learning and focus </a:t>
            </a:r>
            <a:r>
              <a:rPr lang="en-US" b="1" dirty="0" smtClean="0"/>
              <a:t>within the classroom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Bio-feedback</a:t>
            </a:r>
            <a:endParaRPr lang="en-US" dirty="0"/>
          </a:p>
        </p:txBody>
      </p:sp>
      <p:pic>
        <p:nvPicPr>
          <p:cNvPr id="5" name="Picture 15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99" y="1681472"/>
            <a:ext cx="5054997" cy="440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Demo</a:t>
            </a:r>
            <a:endParaRPr lang="en-US" dirty="0"/>
          </a:p>
        </p:txBody>
      </p:sp>
      <p:pic>
        <p:nvPicPr>
          <p:cNvPr id="3" name="FunctionalityDem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863" y="1712000"/>
            <a:ext cx="7108045" cy="43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4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Methods</a:t>
            </a:r>
            <a:endParaRPr lang="en-US" dirty="0"/>
          </a:p>
        </p:txBody>
      </p:sp>
      <p:pic>
        <p:nvPicPr>
          <p:cNvPr id="4" name="Picture 3" descr="Screen shot 2011-05-12 at 3.1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25" y="1454353"/>
            <a:ext cx="6533368" cy="46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 Interviews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5271" y="5794556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</a:rPr>
              <a:t>Image 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From: http://</a:t>
            </a:r>
            <a:r>
              <a:rPr lang="pl-PL" sz="1400" dirty="0" err="1">
                <a:solidFill>
                  <a:schemeClr val="bg1">
                    <a:lumMod val="75000"/>
                  </a:schemeClr>
                </a:solidFill>
              </a:rPr>
              <a:t>www.flickr.com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pl-PL" sz="1400" dirty="0" err="1">
                <a:solidFill>
                  <a:schemeClr val="bg1">
                    <a:lumMod val="75000"/>
                  </a:schemeClr>
                </a:solidFill>
              </a:rPr>
              <a:t>photos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pl-PL" sz="1400" dirty="0" err="1">
                <a:solidFill>
                  <a:schemeClr val="bg1">
                    <a:lumMod val="75000"/>
                  </a:schemeClr>
                </a:solidFill>
              </a:rPr>
              <a:t>nshepard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/3845220/</a:t>
            </a:r>
            <a:endParaRPr lang="pl-PL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CC BY-NC-ND 2.0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25" y="1494780"/>
            <a:ext cx="6247968" cy="43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8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Observation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07" y="1503027"/>
            <a:ext cx="6499820" cy="4346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1466" y="5808362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</a:rPr>
              <a:t>Image From: 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pl-PL" sz="1400" dirty="0" err="1">
                <a:solidFill>
                  <a:schemeClr val="bg1">
                    <a:lumMod val="75000"/>
                  </a:schemeClr>
                </a:solidFill>
              </a:rPr>
              <a:t>www.flickr.com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pl-PL" sz="1400" dirty="0" err="1">
                <a:solidFill>
                  <a:schemeClr val="bg1">
                    <a:lumMod val="75000"/>
                  </a:schemeClr>
                </a:solidFill>
              </a:rPr>
              <a:t>photos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pl-PL" sz="1400" dirty="0" err="1">
                <a:solidFill>
                  <a:schemeClr val="bg1">
                    <a:lumMod val="75000"/>
                  </a:schemeClr>
                </a:solidFill>
              </a:rPr>
              <a:t>besphotos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</a:rPr>
              <a:t>/2702599176</a:t>
            </a:r>
            <a:endParaRPr lang="pl-PL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CC BY-NC-SA 2.0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6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Existing Games</a:t>
            </a:r>
            <a:endParaRPr lang="en-US" dirty="0"/>
          </a:p>
        </p:txBody>
      </p:sp>
      <p:pic>
        <p:nvPicPr>
          <p:cNvPr id="4" name="Picture 3" descr=":::Picture 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684" y="1535768"/>
            <a:ext cx="6373472" cy="464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95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723</Words>
  <Application>Microsoft Macintosh PowerPoint</Application>
  <PresentationFormat>On-screen Show (4:3)</PresentationFormat>
  <Paragraphs>90</Paragraphs>
  <Slides>19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Following the Carrot:  Heart-Focused Game Development for Kids</vt:lpstr>
      <vt:lpstr>The Problem</vt:lpstr>
      <vt:lpstr>Project Purpose</vt:lpstr>
      <vt:lpstr>Why Bio-feedback</vt:lpstr>
      <vt:lpstr>Game Demo</vt:lpstr>
      <vt:lpstr>Our Methods</vt:lpstr>
      <vt:lpstr>Educator Interviews</vt:lpstr>
      <vt:lpstr>Classroom Observation</vt:lpstr>
      <vt:lpstr>Testing Existing Games</vt:lpstr>
      <vt:lpstr>Participatory Design</vt:lpstr>
      <vt:lpstr>CalDay Testing</vt:lpstr>
      <vt:lpstr>In-Classroom Testing</vt:lpstr>
      <vt:lpstr>Findings – Classrooms &amp; Educators</vt:lpstr>
      <vt:lpstr>Findings - Children</vt:lpstr>
      <vt:lpstr>Findings - Children</vt:lpstr>
      <vt:lpstr>Final Results</vt:lpstr>
      <vt:lpstr>Testing Results</vt:lpstr>
      <vt:lpstr>Implications for Design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Bio-Feedback Games</dc:title>
  <dc:creator>Ian McDowell</dc:creator>
  <cp:lastModifiedBy>Daniel Perry</cp:lastModifiedBy>
  <cp:revision>65</cp:revision>
  <dcterms:created xsi:type="dcterms:W3CDTF">2011-05-09T15:49:39Z</dcterms:created>
  <dcterms:modified xsi:type="dcterms:W3CDTF">2011-05-12T22:19:07Z</dcterms:modified>
</cp:coreProperties>
</file>